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6"/>
  </p:notesMasterIdLst>
  <p:handoutMasterIdLst>
    <p:handoutMasterId r:id="rId27"/>
  </p:handoutMasterIdLst>
  <p:sldIdLst>
    <p:sldId id="2147309249" r:id="rId5"/>
    <p:sldId id="2147309273" r:id="rId6"/>
    <p:sldId id="2147309258" r:id="rId7"/>
    <p:sldId id="2147309276" r:id="rId8"/>
    <p:sldId id="2147309274" r:id="rId9"/>
    <p:sldId id="2147307463" r:id="rId10"/>
    <p:sldId id="2147309261" r:id="rId11"/>
    <p:sldId id="2147307467" r:id="rId12"/>
    <p:sldId id="2147309272" r:id="rId13"/>
    <p:sldId id="2147307469" r:id="rId14"/>
    <p:sldId id="2147309268" r:id="rId15"/>
    <p:sldId id="734" r:id="rId16"/>
    <p:sldId id="2147307634" r:id="rId17"/>
    <p:sldId id="349" r:id="rId18"/>
    <p:sldId id="2147307456" r:id="rId19"/>
    <p:sldId id="4565" r:id="rId20"/>
    <p:sldId id="2147309250" r:id="rId21"/>
    <p:sldId id="2147308821" r:id="rId22"/>
    <p:sldId id="2147309260" r:id="rId23"/>
    <p:sldId id="2147309257" r:id="rId24"/>
    <p:sldId id="274" r:id="rId25"/>
  </p:sldIdLst>
  <p:sldSz cx="9144000" cy="5143500" type="screen16x9"/>
  <p:notesSz cx="6934200" cy="92202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2" pos="3240" userDrawn="1">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harma, Vikas" initials="SV" lastIdx="15" clrIdx="6">
    <p:extLst>
      <p:ext uri="{19B8F6BF-5375-455C-9EA6-DF929625EA0E}">
        <p15:presenceInfo xmlns:p15="http://schemas.microsoft.com/office/powerpoint/2012/main" userId="S::vikas_sharma@dell.com::982e8c15-6fbc-4220-a5c7-45bcdddb71f7" providerId="AD"/>
      </p:ext>
    </p:extLst>
  </p:cmAuthor>
  <p:cmAuthor id="1" name="Housekeeper, Megan" initials="HM" lastIdx="40" clrIdx="0">
    <p:extLst>
      <p:ext uri="{19B8F6BF-5375-455C-9EA6-DF929625EA0E}">
        <p15:presenceInfo xmlns:p15="http://schemas.microsoft.com/office/powerpoint/2012/main" userId="S::Megan_Housekeeper@Dell.com::24fd858b-be3b-41c5-be59-1d7f5eade14a" providerId="AD"/>
      </p:ext>
    </p:extLst>
  </p:cmAuthor>
  <p:cmAuthor id="2" name="Jess" initials="J" lastIdx="39" clrIdx="1">
    <p:extLst>
      <p:ext uri="{19B8F6BF-5375-455C-9EA6-DF929625EA0E}">
        <p15:presenceInfo xmlns:p15="http://schemas.microsoft.com/office/powerpoint/2012/main" userId="S::Jessica_Fairchild@Dell.com::ec2d0f6c-d65f-45d0-be80-19896e63f314" providerId="AD"/>
      </p:ext>
    </p:extLst>
  </p:cmAuthor>
  <p:cmAuthor id="3" name="Finnegan, Lauren" initials="FL" lastIdx="12" clrIdx="2">
    <p:extLst>
      <p:ext uri="{19B8F6BF-5375-455C-9EA6-DF929625EA0E}">
        <p15:presenceInfo xmlns:p15="http://schemas.microsoft.com/office/powerpoint/2012/main" userId="S::lauren.finnegan@dell.com::41024a12-6c73-404b-a8b8-2869880230c2" providerId="AD"/>
      </p:ext>
    </p:extLst>
  </p:cmAuthor>
  <p:cmAuthor id="4" name="Adrienne Miller" initials="AAM" lastIdx="10" clrIdx="3">
    <p:extLst>
      <p:ext uri="{19B8F6BF-5375-455C-9EA6-DF929625EA0E}">
        <p15:presenceInfo xmlns:p15="http://schemas.microsoft.com/office/powerpoint/2012/main" userId="Adrienne Miller" providerId="None"/>
      </p:ext>
    </p:extLst>
  </p:cmAuthor>
  <p:cmAuthor id="5" name="Warren, Emily" initials="WE" lastIdx="3" clrIdx="4">
    <p:extLst>
      <p:ext uri="{19B8F6BF-5375-455C-9EA6-DF929625EA0E}">
        <p15:presenceInfo xmlns:p15="http://schemas.microsoft.com/office/powerpoint/2012/main" userId="S::emily_warren@dell.com::bdc72070-0e57-41d9-ada3-8da7f505f155" providerId="AD"/>
      </p:ext>
    </p:extLst>
  </p:cmAuthor>
  <p:cmAuthor id="6" name="Trammell, Laura" initials="TL" lastIdx="25" clrIdx="5">
    <p:extLst>
      <p:ext uri="{19B8F6BF-5375-455C-9EA6-DF929625EA0E}">
        <p15:presenceInfo xmlns:p15="http://schemas.microsoft.com/office/powerpoint/2012/main" userId="S::laura_trammell@dell.com::4409ad27-fa46-4e9e-8811-92f6836a85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41B6E6"/>
    <a:srgbClr val="00447C"/>
    <a:srgbClr val="F8F8F8"/>
    <a:srgbClr val="0076CE"/>
    <a:srgbClr val="CFCFCF"/>
    <a:srgbClr val="00599B"/>
    <a:srgbClr val="EEEEEE"/>
    <a:srgbClr val="00B0F0"/>
    <a:srgbClr val="2035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7A8F77-CECC-C6A5-70EC-F55C6D7CA247}" v="164" dt="2021-09-01T15:10:46.885"/>
    <p1510:client id="{3AF97274-B706-4410-97BC-F26F985BD0E0}" v="1" dt="2021-08-31T01:00:28.117"/>
    <p1510:client id="{5E97F166-4AA5-7367-181E-016032E924FF}" v="16" dt="2021-09-01T17:08:43.728"/>
    <p1510:client id="{86E29BA3-761C-08C5-3A91-0C15F8E36446}" v="14" dt="2021-09-09T19:34:05.831"/>
    <p1510:client id="{B8C03126-09E9-41A6-AADC-2E53CB77B3FF}" v="16" dt="2021-08-30T15:49:56.591"/>
    <p1510:client id="{BC097910-F527-FCEC-8CB0-F830FF8CAA21}" v="6" dt="2021-09-07T14:37:31.886"/>
    <p1510:client id="{F4249E8A-7F70-472A-92C3-810285A9488C}" vWet="2" dt="2021-09-07T15:58:32.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240"/>
        <p:guide orient="horz" pos="162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rchild, Jessica" userId="S::jessica_fairchild@dell.com::ec2d0f6c-d65f-45d0-be80-19896e63f314" providerId="AD" clId="Web-{86E29BA3-761C-08C5-3A91-0C15F8E36446}"/>
    <pc:docChg chg="delSld modSld sldOrd">
      <pc:chgData name="Fairchild, Jessica" userId="S::jessica_fairchild@dell.com::ec2d0f6c-d65f-45d0-be80-19896e63f314" providerId="AD" clId="Web-{86E29BA3-761C-08C5-3A91-0C15F8E36446}" dt="2021-09-09T19:34:05.831" v="13" actId="20577"/>
      <pc:docMkLst>
        <pc:docMk/>
      </pc:docMkLst>
      <pc:sldChg chg="del">
        <pc:chgData name="Fairchild, Jessica" userId="S::jessica_fairchild@dell.com::ec2d0f6c-d65f-45d0-be80-19896e63f314" providerId="AD" clId="Web-{86E29BA3-761C-08C5-3A91-0C15F8E36446}" dt="2021-09-09T19:33:13.892" v="2"/>
        <pc:sldMkLst>
          <pc:docMk/>
          <pc:sldMk cId="2628360887" sldId="3394"/>
        </pc:sldMkLst>
      </pc:sldChg>
      <pc:sldChg chg="del">
        <pc:chgData name="Fairchild, Jessica" userId="S::jessica_fairchild@dell.com::ec2d0f6c-d65f-45d0-be80-19896e63f314" providerId="AD" clId="Web-{86E29BA3-761C-08C5-3A91-0C15F8E36446}" dt="2021-09-09T19:33:06.033" v="1"/>
        <pc:sldMkLst>
          <pc:docMk/>
          <pc:sldMk cId="3329584770" sldId="3395"/>
        </pc:sldMkLst>
      </pc:sldChg>
      <pc:sldChg chg="ord">
        <pc:chgData name="Fairchild, Jessica" userId="S::jessica_fairchild@dell.com::ec2d0f6c-d65f-45d0-be80-19896e63f314" providerId="AD" clId="Web-{86E29BA3-761C-08C5-3A91-0C15F8E36446}" dt="2021-09-09T19:33:15.205" v="3"/>
        <pc:sldMkLst>
          <pc:docMk/>
          <pc:sldMk cId="1349267421" sldId="2147308821"/>
        </pc:sldMkLst>
      </pc:sldChg>
      <pc:sldChg chg="modSp">
        <pc:chgData name="Fairchild, Jessica" userId="S::jessica_fairchild@dell.com::ec2d0f6c-d65f-45d0-be80-19896e63f314" providerId="AD" clId="Web-{86E29BA3-761C-08C5-3A91-0C15F8E36446}" dt="2021-09-09T19:34:05.831" v="13" actId="20577"/>
        <pc:sldMkLst>
          <pc:docMk/>
          <pc:sldMk cId="2971704734" sldId="2147309249"/>
        </pc:sldMkLst>
        <pc:spChg chg="mod">
          <ac:chgData name="Fairchild, Jessica" userId="S::jessica_fairchild@dell.com::ec2d0f6c-d65f-45d0-be80-19896e63f314" providerId="AD" clId="Web-{86E29BA3-761C-08C5-3A91-0C15F8E36446}" dt="2021-09-09T19:34:05.831" v="13" actId="20577"/>
          <ac:spMkLst>
            <pc:docMk/>
            <pc:sldMk cId="2971704734" sldId="2147309249"/>
            <ac:spMk id="3" creationId="{3CB06D40-BEF3-408F-962B-313F9E24CF36}"/>
          </ac:spMkLst>
        </pc:spChg>
      </pc:sldChg>
      <pc:sldChg chg="del">
        <pc:chgData name="Fairchild, Jessica" userId="S::jessica_fairchild@dell.com::ec2d0f6c-d65f-45d0-be80-19896e63f314" providerId="AD" clId="Web-{86E29BA3-761C-08C5-3A91-0C15F8E36446}" dt="2021-09-09T19:32:57.970" v="0"/>
        <pc:sldMkLst>
          <pc:docMk/>
          <pc:sldMk cId="3999283242" sldId="2147309267"/>
        </pc:sldMkLst>
      </pc:sldChg>
    </pc:docChg>
  </pc:docChgLst>
  <pc:docChgLst>
    <pc:chgData name="Fairchild, Jessica" userId="S::jessica_fairchild@dell.com::ec2d0f6c-d65f-45d0-be80-19896e63f314" providerId="AD" clId="Web-{5B6E90E3-EC86-A1B0-31C4-782693A04AAF}"/>
    <pc:docChg chg="modSld">
      <pc:chgData name="Fairchild, Jessica" userId="S::jessica_fairchild@dell.com::ec2d0f6c-d65f-45d0-be80-19896e63f314" providerId="AD" clId="Web-{5B6E90E3-EC86-A1B0-31C4-782693A04AAF}" dt="2021-09-07T16:16:56.563" v="13"/>
      <pc:docMkLst>
        <pc:docMk/>
      </pc:docMkLst>
      <pc:sldChg chg="modNotes">
        <pc:chgData name="Fairchild, Jessica" userId="S::jessica_fairchild@dell.com::ec2d0f6c-d65f-45d0-be80-19896e63f314" providerId="AD" clId="Web-{5B6E90E3-EC86-A1B0-31C4-782693A04AAF}" dt="2021-09-07T15:59:15.318" v="2"/>
        <pc:sldMkLst>
          <pc:docMk/>
          <pc:sldMk cId="3885126258" sldId="2147307467"/>
        </pc:sldMkLst>
      </pc:sldChg>
      <pc:sldChg chg="modNotes">
        <pc:chgData name="Fairchild, Jessica" userId="S::jessica_fairchild@dell.com::ec2d0f6c-d65f-45d0-be80-19896e63f314" providerId="AD" clId="Web-{5B6E90E3-EC86-A1B0-31C4-782693A04AAF}" dt="2021-09-07T16:00:48.289" v="10"/>
        <pc:sldMkLst>
          <pc:docMk/>
          <pc:sldMk cId="2484167606" sldId="2147307634"/>
        </pc:sldMkLst>
      </pc:sldChg>
      <pc:sldChg chg="modNotes">
        <pc:chgData name="Fairchild, Jessica" userId="S::jessica_fairchild@dell.com::ec2d0f6c-d65f-45d0-be80-19896e63f314" providerId="AD" clId="Web-{5B6E90E3-EC86-A1B0-31C4-782693A04AAF}" dt="2021-09-07T16:16:56.563" v="13"/>
        <pc:sldMkLst>
          <pc:docMk/>
          <pc:sldMk cId="2807134283" sldId="2147309250"/>
        </pc:sldMkLst>
      </pc:sldChg>
    </pc:docChg>
  </pc:docChgLst>
  <pc:docChgLst>
    <pc:chgData name="Finnegan, Lauren" userId="S::lauren.finnegan@dell.com::41024a12-6c73-404b-a8b8-2869880230c2" providerId="AD" clId="Web-{A8F00002-B61B-D853-9CCD-C1FF862154D9}"/>
    <pc:docChg chg="modSld">
      <pc:chgData name="Finnegan, Lauren" userId="S::lauren.finnegan@dell.com::41024a12-6c73-404b-a8b8-2869880230c2" providerId="AD" clId="Web-{A8F00002-B61B-D853-9CCD-C1FF862154D9}" dt="2021-09-07T15:53:12.058" v="1"/>
      <pc:docMkLst>
        <pc:docMk/>
      </pc:docMkLst>
      <pc:sldChg chg="modNotes">
        <pc:chgData name="Finnegan, Lauren" userId="S::lauren.finnegan@dell.com::41024a12-6c73-404b-a8b8-2869880230c2" providerId="AD" clId="Web-{A8F00002-B61B-D853-9CCD-C1FF862154D9}" dt="2021-09-07T15:53:12.058" v="1"/>
        <pc:sldMkLst>
          <pc:docMk/>
          <pc:sldMk cId="2971704734" sldId="2147309249"/>
        </pc:sldMkLst>
      </pc:sldChg>
    </pc:docChg>
  </pc:docChgLst>
  <pc:docChgLst>
    <pc:chgData name="Fairchild, Jessica" userId="S::jessica_fairchild@dell.com::ec2d0f6c-d65f-45d0-be80-19896e63f314" providerId="AD" clId="Web-{BC097910-F527-FCEC-8CB0-F830FF8CAA21}"/>
    <pc:docChg chg="modSld">
      <pc:chgData name="Fairchild, Jessica" userId="S::jessica_fairchild@dell.com::ec2d0f6c-d65f-45d0-be80-19896e63f314" providerId="AD" clId="Web-{BC097910-F527-FCEC-8CB0-F830FF8CAA21}" dt="2021-09-07T15:12:31.443" v="30"/>
      <pc:docMkLst>
        <pc:docMk/>
      </pc:docMkLst>
      <pc:sldChg chg="modNotes">
        <pc:chgData name="Fairchild, Jessica" userId="S::jessica_fairchild@dell.com::ec2d0f6c-d65f-45d0-be80-19896e63f314" providerId="AD" clId="Web-{BC097910-F527-FCEC-8CB0-F830FF8CAA21}" dt="2021-09-07T15:06:20.138" v="14"/>
        <pc:sldMkLst>
          <pc:docMk/>
          <pc:sldMk cId="3640211711" sldId="2147307456"/>
        </pc:sldMkLst>
      </pc:sldChg>
      <pc:sldChg chg="modNotes">
        <pc:chgData name="Fairchild, Jessica" userId="S::jessica_fairchild@dell.com::ec2d0f6c-d65f-45d0-be80-19896e63f314" providerId="AD" clId="Web-{BC097910-F527-FCEC-8CB0-F830FF8CAA21}" dt="2021-09-07T15:12:31.443" v="30"/>
        <pc:sldMkLst>
          <pc:docMk/>
          <pc:sldMk cId="1349267421" sldId="2147308821"/>
        </pc:sldMkLst>
      </pc:sldChg>
      <pc:sldChg chg="modSp">
        <pc:chgData name="Fairchild, Jessica" userId="S::jessica_fairchild@dell.com::ec2d0f6c-d65f-45d0-be80-19896e63f314" providerId="AD" clId="Web-{BC097910-F527-FCEC-8CB0-F830FF8CAA21}" dt="2021-09-07T14:37:31.886" v="10" actId="20577"/>
        <pc:sldMkLst>
          <pc:docMk/>
          <pc:sldMk cId="2971704734" sldId="2147309249"/>
        </pc:sldMkLst>
        <pc:spChg chg="mod">
          <ac:chgData name="Fairchild, Jessica" userId="S::jessica_fairchild@dell.com::ec2d0f6c-d65f-45d0-be80-19896e63f314" providerId="AD" clId="Web-{BC097910-F527-FCEC-8CB0-F830FF8CAA21}" dt="2021-09-07T14:37:31.886" v="10" actId="20577"/>
          <ac:spMkLst>
            <pc:docMk/>
            <pc:sldMk cId="2971704734" sldId="2147309249"/>
            <ac:spMk id="3" creationId="{3CB06D40-BEF3-408F-962B-313F9E24CF36}"/>
          </ac:spMkLst>
        </pc:spChg>
      </pc:sldChg>
      <pc:sldChg chg="modNotes">
        <pc:chgData name="Fairchild, Jessica" userId="S::jessica_fairchild@dell.com::ec2d0f6c-d65f-45d0-be80-19896e63f314" providerId="AD" clId="Web-{BC097910-F527-FCEC-8CB0-F830FF8CAA21}" dt="2021-09-07T14:37:07.744" v="4"/>
        <pc:sldMkLst>
          <pc:docMk/>
          <pc:sldMk cId="1940935046" sldId="2147309258"/>
        </pc:sldMkLst>
      </pc:sldChg>
      <pc:sldChg chg="modNotes">
        <pc:chgData name="Fairchild, Jessica" userId="S::jessica_fairchild@dell.com::ec2d0f6c-d65f-45d0-be80-19896e63f314" providerId="AD" clId="Web-{BC097910-F527-FCEC-8CB0-F830FF8CAA21}" dt="2021-09-07T14:36:57.759" v="2"/>
        <pc:sldMkLst>
          <pc:docMk/>
          <pc:sldMk cId="445472557" sldId="214730927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fl" descr="                              Dell - Internal Use - Confidential&#10;"/>
          <p:cNvSpPr txBox="1"/>
          <p:nvPr/>
        </p:nvSpPr>
        <p:spPr>
          <a:xfrm>
            <a:off x="780683" y="8990041"/>
            <a:ext cx="902491" cy="83100"/>
          </a:xfrm>
          <a:prstGeom prst="rect">
            <a:avLst/>
          </a:prstGeom>
          <a:noFill/>
        </p:spPr>
        <p:txBody>
          <a:bodyPr vert="horz" wrap="none" lIns="0" tIns="0" rIns="0" bIns="0" rtlCol="0" anchor="ctr" anchorCtr="0">
            <a:spAutoFit/>
          </a:bodyPr>
          <a:lstStyle/>
          <a:p>
            <a:pPr defTabSz="923087" fontAlgn="base">
              <a:lnSpc>
                <a:spcPct val="90000"/>
              </a:lnSpc>
              <a:spcBef>
                <a:spcPts val="101"/>
              </a:spcBef>
              <a:spcAft>
                <a:spcPts val="101"/>
              </a:spcAft>
              <a:defRPr/>
            </a:pPr>
            <a:r>
              <a:rPr lang="en-US" sz="600">
                <a:solidFill>
                  <a:schemeClr val="bg2"/>
                </a:solidFill>
                <a:latin typeface="Arial" panose="020B0604020202020204" pitchFamily="34" charset="0"/>
              </a:rPr>
              <a:t>© Copyright 2020 Dell Inc.</a:t>
            </a:r>
          </a:p>
        </p:txBody>
      </p:sp>
      <p:sp>
        <p:nvSpPr>
          <p:cNvPr id="7" name="TextBox 6"/>
          <p:cNvSpPr txBox="1"/>
          <p:nvPr/>
        </p:nvSpPr>
        <p:spPr>
          <a:xfrm>
            <a:off x="477119" y="8989695"/>
            <a:ext cx="95629" cy="83793"/>
          </a:xfrm>
          <a:prstGeom prst="rect">
            <a:avLst/>
          </a:prstGeom>
        </p:spPr>
        <p:txBody>
          <a:bodyPr vert="horz" wrap="none" lIns="0" tIns="0" rIns="0" bIns="0" rtlCol="0" anchor="ctr" anchorCtr="0">
            <a:spAutoFit/>
          </a:bodyPr>
          <a:lstStyle/>
          <a:p>
            <a:pPr algn="l" rtl="0" fontAlgn="base">
              <a:lnSpc>
                <a:spcPct val="90000"/>
              </a:lnSpc>
              <a:spcBef>
                <a:spcPct val="0"/>
              </a:spcBef>
              <a:spcAft>
                <a:spcPct val="0"/>
              </a:spcAft>
              <a:buClr>
                <a:schemeClr val="bg1"/>
              </a:buClr>
            </a:pPr>
            <a:fld id="{58EC7406-F4CC-4ABF-902E-2AF4E70E5C0F}" type="slidenum">
              <a:rPr lang="en-US" sz="600">
                <a:solidFill>
                  <a:schemeClr val="bg2"/>
                </a:solidFill>
                <a:latin typeface="Arial" panose="020B0604020202020204" pitchFamily="34" charset="0"/>
              </a:rPr>
              <a:pPr algn="l" rtl="0" fontAlgn="base">
                <a:lnSpc>
                  <a:spcPct val="90000"/>
                </a:lnSpc>
                <a:spcBef>
                  <a:spcPct val="0"/>
                </a:spcBef>
                <a:spcAft>
                  <a:spcPct val="0"/>
                </a:spcAft>
                <a:buClr>
                  <a:schemeClr val="bg1"/>
                </a:buClr>
              </a:pPr>
              <a:t>‹#›</a:t>
            </a:fld>
            <a:endParaRPr lang="en-US" sz="600" err="1">
              <a:solidFill>
                <a:schemeClr val="bg2"/>
              </a:solidFill>
              <a:latin typeface="Arial" panose="020B0604020202020204" pitchFamily="34" charset="0"/>
            </a:endParaRPr>
          </a:p>
        </p:txBody>
      </p:sp>
      <p:sp>
        <p:nvSpPr>
          <p:cNvPr id="2" name="Slide Number Placeholder 1">
            <a:extLst>
              <a:ext uri="{FF2B5EF4-FFF2-40B4-BE49-F238E27FC236}">
                <a16:creationId xmlns:a16="http://schemas.microsoft.com/office/drawing/2014/main" id="{C7451DB9-5CE5-4D94-8D26-C478C7C37500}"/>
              </a:ext>
            </a:extLst>
          </p:cNvPr>
          <p:cNvSpPr>
            <a:spLocks noGrp="1"/>
          </p:cNvSpPr>
          <p:nvPr>
            <p:ph type="sldNum" sz="quarter" idx="3"/>
          </p:nvPr>
        </p:nvSpPr>
        <p:spPr>
          <a:xfrm>
            <a:off x="3927475" y="8758238"/>
            <a:ext cx="3005138" cy="461962"/>
          </a:xfrm>
          <a:prstGeom prst="rect">
            <a:avLst/>
          </a:prstGeom>
        </p:spPr>
        <p:txBody>
          <a:bodyPr vert="horz" lIns="91440" tIns="45720" rIns="91440" bIns="45720" rtlCol="0" anchor="b"/>
          <a:lstStyle>
            <a:lvl1pPr algn="r">
              <a:defRPr sz="1200"/>
            </a:lvl1pPr>
          </a:lstStyle>
          <a:p>
            <a:fld id="{104B59FC-2A37-41E6-841B-B8FEAAA1DBB2}" type="slidenum">
              <a:rPr lang="en-US" smtClean="0"/>
              <a:t>‹#›</a:t>
            </a:fld>
            <a:endParaRPr lang="en-US"/>
          </a:p>
        </p:txBody>
      </p:sp>
    </p:spTree>
    <p:extLst>
      <p:ext uri="{BB962C8B-B14F-4D97-AF65-F5344CB8AC3E}">
        <p14:creationId xmlns:p14="http://schemas.microsoft.com/office/powerpoint/2010/main" val="4227136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96888" y="173038"/>
            <a:ext cx="5940425" cy="3341687"/>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462280" y="3803332"/>
            <a:ext cx="6009640" cy="4978718"/>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l" descr="                              Dell - Internal Use - Confidential&#10;"/>
          <p:cNvSpPr txBox="1"/>
          <p:nvPr/>
        </p:nvSpPr>
        <p:spPr>
          <a:xfrm>
            <a:off x="780683" y="8990041"/>
            <a:ext cx="902491" cy="83100"/>
          </a:xfrm>
          <a:prstGeom prst="rect">
            <a:avLst/>
          </a:prstGeom>
          <a:noFill/>
        </p:spPr>
        <p:txBody>
          <a:bodyPr vert="horz" wrap="none" lIns="0" tIns="0" rIns="0" bIns="0" rtlCol="0" anchor="ctr" anchorCtr="0">
            <a:spAutoFit/>
          </a:bodyPr>
          <a:lstStyle/>
          <a:p>
            <a:pPr defTabSz="923087" fontAlgn="base">
              <a:lnSpc>
                <a:spcPct val="90000"/>
              </a:lnSpc>
              <a:spcBef>
                <a:spcPts val="101"/>
              </a:spcBef>
              <a:spcAft>
                <a:spcPts val="101"/>
              </a:spcAft>
              <a:defRPr/>
            </a:pPr>
            <a:r>
              <a:rPr lang="en-US" sz="600">
                <a:solidFill>
                  <a:schemeClr val="bg2"/>
                </a:solidFill>
                <a:latin typeface="Arial" panose="020B0604020202020204" pitchFamily="34" charset="0"/>
              </a:rPr>
              <a:t>© Copyright 2020 Dell Inc.</a:t>
            </a:r>
          </a:p>
        </p:txBody>
      </p:sp>
      <p:sp>
        <p:nvSpPr>
          <p:cNvPr id="9" name="TextBox 8"/>
          <p:cNvSpPr txBox="1"/>
          <p:nvPr/>
        </p:nvSpPr>
        <p:spPr>
          <a:xfrm>
            <a:off x="477119" y="8989695"/>
            <a:ext cx="95629" cy="83793"/>
          </a:xfrm>
          <a:prstGeom prst="rect">
            <a:avLst/>
          </a:prstGeom>
        </p:spPr>
        <p:txBody>
          <a:bodyPr vert="horz" wrap="none" lIns="0" tIns="0" rIns="0" bIns="0" rtlCol="0" anchor="ctr" anchorCtr="0">
            <a:spAutoFit/>
          </a:bodyPr>
          <a:lstStyle/>
          <a:p>
            <a:pPr algn="l" rtl="0" fontAlgn="base">
              <a:lnSpc>
                <a:spcPct val="90000"/>
              </a:lnSpc>
              <a:spcBef>
                <a:spcPct val="0"/>
              </a:spcBef>
              <a:spcAft>
                <a:spcPct val="0"/>
              </a:spcAft>
              <a:buClr>
                <a:schemeClr val="bg1"/>
              </a:buClr>
            </a:pPr>
            <a:fld id="{58EC7406-F4CC-4ABF-902E-2AF4E70E5C0F}" type="slidenum">
              <a:rPr lang="en-US" sz="600">
                <a:solidFill>
                  <a:schemeClr val="bg2"/>
                </a:solidFill>
                <a:latin typeface="Arial" panose="020B0604020202020204" pitchFamily="34" charset="0"/>
              </a:rPr>
              <a:pPr algn="l" rtl="0" fontAlgn="base">
                <a:lnSpc>
                  <a:spcPct val="90000"/>
                </a:lnSpc>
                <a:spcBef>
                  <a:spcPct val="0"/>
                </a:spcBef>
                <a:spcAft>
                  <a:spcPct val="0"/>
                </a:spcAft>
                <a:buClr>
                  <a:schemeClr val="bg1"/>
                </a:buClr>
              </a:pPr>
              <a:t>‹#›</a:t>
            </a:fld>
            <a:endParaRPr lang="en-US" sz="600" err="1">
              <a:solidFill>
                <a:schemeClr val="bg2"/>
              </a:solidFill>
              <a:latin typeface="Arial" panose="020B0604020202020204" pitchFamily="34" charset="0"/>
            </a:endParaRPr>
          </a:p>
        </p:txBody>
      </p:sp>
    </p:spTree>
    <p:extLst>
      <p:ext uri="{BB962C8B-B14F-4D97-AF65-F5344CB8AC3E}">
        <p14:creationId xmlns:p14="http://schemas.microsoft.com/office/powerpoint/2010/main" val="2384313598"/>
      </p:ext>
    </p:extLst>
  </p:cSld>
  <p:clrMap bg1="lt1" tx1="dk1" bg2="lt2" tx2="dk2" accent1="accent1" accent2="accent2" accent3="accent3" accent4="accent4" accent5="accent5" accent6="accent6" hlink="hlink" folHlink="folHlink"/>
  <p:notesStyle>
    <a:lvl1pPr marL="0" algn="l" defTabSz="685800" rtl="0" eaLnBrk="1" latinLnBrk="0" hangingPunct="1">
      <a:spcBef>
        <a:spcPts val="0"/>
      </a:spcBef>
      <a:defRPr sz="1100" kern="1200">
        <a:solidFill>
          <a:schemeClr val="bg2"/>
        </a:solidFill>
        <a:latin typeface="Arial" panose="020B0604020202020204" pitchFamily="34" charset="0"/>
        <a:ea typeface="+mn-ea"/>
        <a:cs typeface="+mn-cs"/>
      </a:defRPr>
    </a:lvl1pPr>
    <a:lvl2pPr marL="514350" indent="-171450" algn="l" defTabSz="685800" rtl="0" eaLnBrk="1" latinLnBrk="0" hangingPunct="1">
      <a:spcBef>
        <a:spcPts val="300"/>
      </a:spcBef>
      <a:buClrTx/>
      <a:buFont typeface="Arial" panose="020B0604020202020204" pitchFamily="34" charset="0"/>
      <a:buChar char="•"/>
      <a:defRPr sz="1100" kern="1200">
        <a:solidFill>
          <a:schemeClr val="bg2"/>
        </a:solidFill>
        <a:latin typeface="Arial" panose="020B0604020202020204" pitchFamily="34" charset="0"/>
        <a:ea typeface="+mn-ea"/>
        <a:cs typeface="+mn-cs"/>
      </a:defRPr>
    </a:lvl2pPr>
    <a:lvl3pPr marL="857250" indent="-171450" algn="l" defTabSz="685800" rtl="0" eaLnBrk="1" latinLnBrk="0" hangingPunct="1">
      <a:spcBef>
        <a:spcPts val="300"/>
      </a:spcBef>
      <a:buClrTx/>
      <a:buFont typeface="Arial" panose="020B0604020202020204" pitchFamily="34" charset="0"/>
      <a:buChar char="–"/>
      <a:defRPr sz="1100" kern="1200">
        <a:solidFill>
          <a:schemeClr val="bg2"/>
        </a:solidFill>
        <a:latin typeface="Arial" panose="020B0604020202020204" pitchFamily="34" charset="0"/>
        <a:ea typeface="+mn-ea"/>
        <a:cs typeface="+mn-cs"/>
      </a:defRPr>
    </a:lvl3pPr>
    <a:lvl4pPr marL="1200150" indent="-171450" algn="l" defTabSz="685800" rtl="0" eaLnBrk="1" latinLnBrk="0" hangingPunct="1">
      <a:spcBef>
        <a:spcPts val="300"/>
      </a:spcBef>
      <a:buClrTx/>
      <a:buFont typeface="Arial" panose="020B0604020202020204" pitchFamily="34" charset="0"/>
      <a:buChar char="▪"/>
      <a:defRPr sz="1100" kern="1200">
        <a:solidFill>
          <a:schemeClr val="bg2"/>
        </a:solidFill>
        <a:latin typeface="Arial" panose="020B0604020202020204" pitchFamily="34" charset="0"/>
        <a:ea typeface="+mn-ea"/>
        <a:cs typeface="+mn-cs"/>
      </a:defRPr>
    </a:lvl4pPr>
    <a:lvl5pPr marL="1543050" indent="-171450" algn="l" defTabSz="685800" rtl="0" eaLnBrk="1" latinLnBrk="0" hangingPunct="1">
      <a:spcBef>
        <a:spcPts val="300"/>
      </a:spcBef>
      <a:buClrTx/>
      <a:buFont typeface="Arial" panose="020B0604020202020204" pitchFamily="34" charset="0"/>
      <a:buChar char="•"/>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When challenges are coming at you quickly, you need support now, not next week. Our ProSupport Suite experts are ready to help 24x7, whether your team is working from home or in the office. For a single PC or your entire fleet, our predictive, proactive technology alerts you to hardware and software issues before they impact your end-users. You'll discover that every offer in this suite makes your job easier and your end-users happier.</a:t>
            </a:r>
          </a:p>
          <a:p>
            <a:endParaRPr lang="en-US">
              <a:cs typeface="Arial"/>
            </a:endParaRPr>
          </a:p>
          <a:p>
            <a:r>
              <a:rPr lang="en-US">
                <a:latin typeface="Arial"/>
                <a:cs typeface="Arial"/>
              </a:rPr>
              <a:t>This presentation will walk you through ProSupport Suite for PCs, logging into </a:t>
            </a:r>
            <a:r>
              <a:rPr lang="en-US" err="1">
                <a:latin typeface="Arial"/>
                <a:cs typeface="Arial"/>
              </a:rPr>
              <a:t>TechDirect</a:t>
            </a:r>
            <a:r>
              <a:rPr lang="en-US">
                <a:latin typeface="Arial"/>
                <a:cs typeface="Arial"/>
              </a:rPr>
              <a:t> and deploying </a:t>
            </a:r>
            <a:r>
              <a:rPr lang="en-US" err="1">
                <a:latin typeface="Arial"/>
                <a:cs typeface="Arial"/>
              </a:rPr>
              <a:t>SupportAssist</a:t>
            </a:r>
            <a:r>
              <a:rPr lang="en-US">
                <a:latin typeface="Arial"/>
                <a:cs typeface="Arial"/>
              </a:rPr>
              <a:t>. Let's get started - </a:t>
            </a:r>
            <a:endParaRPr lang="en-US"/>
          </a:p>
        </p:txBody>
      </p:sp>
    </p:spTree>
    <p:extLst>
      <p:ext uri="{BB962C8B-B14F-4D97-AF65-F5344CB8AC3E}">
        <p14:creationId xmlns:p14="http://schemas.microsoft.com/office/powerpoint/2010/main" val="3563073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84175"/>
            <a:ext cx="6040438" cy="3398838"/>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When performance issues happen in your business, you hear about them and are expected to solve the problem as quickly as possible to mitigate downtime. What if you had insight into performance issues and could begin implementing solutions before you are alerted to the problem by the end user?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a:p>
            <a:pPr marL="0" marR="0" lvl="0" indent="0" algn="l" defTabSz="685800" rtl="0" eaLnBrk="1" fontAlgn="auto" latinLnBrk="0" hangingPunct="1">
              <a:lnSpc>
                <a:spcPct val="100000"/>
              </a:lnSpc>
              <a:spcBef>
                <a:spcPts val="0"/>
              </a:spcBef>
              <a:spcAft>
                <a:spcPts val="0"/>
              </a:spcAft>
              <a:buClrTx/>
              <a:buSzTx/>
              <a:buFontTx/>
              <a:buNone/>
              <a:tabLst/>
              <a:defRPr/>
            </a:pPr>
            <a:r>
              <a:rPr lang="en-US"/>
              <a:t>Our </a:t>
            </a:r>
            <a:r>
              <a:rPr lang="en-US" err="1"/>
              <a:t>SupportAssist</a:t>
            </a:r>
            <a:r>
              <a:rPr lang="en-US"/>
              <a:t> KPI reports illustrate the positive way the offer benefits you.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a:p>
            <a:pPr marL="0" marR="0" lvl="0" indent="0" algn="l" defTabSz="685800" rtl="0" eaLnBrk="1" fontAlgn="auto" latinLnBrk="0" hangingPunct="1">
              <a:lnSpc>
                <a:spcPct val="100000"/>
              </a:lnSpc>
              <a:spcBef>
                <a:spcPts val="0"/>
              </a:spcBef>
              <a:spcAft>
                <a:spcPts val="0"/>
              </a:spcAft>
              <a:buClrTx/>
              <a:buSzTx/>
              <a:buFontTx/>
              <a:buNone/>
              <a:tabLst/>
              <a:defRPr/>
            </a:pPr>
            <a:r>
              <a:rPr lang="en-US"/>
              <a:t>IT managers and decision-makers can </a:t>
            </a:r>
            <a:r>
              <a:rPr lang="en-US" b="1"/>
              <a:t>gain insight into key performance metrics </a:t>
            </a:r>
            <a:r>
              <a:rPr lang="en-US"/>
              <a:t>like </a:t>
            </a:r>
            <a:r>
              <a:rPr lang="en-US" b="1"/>
              <a:t>hardware utilization, software utilization, device stability </a:t>
            </a:r>
            <a:r>
              <a:rPr lang="en-US"/>
              <a:t>and </a:t>
            </a:r>
            <a:r>
              <a:rPr lang="en-US" b="1"/>
              <a:t>device age </a:t>
            </a:r>
            <a:r>
              <a:rPr lang="en-US" b="0"/>
              <a:t>b</a:t>
            </a:r>
            <a:r>
              <a:rPr lang="en-US"/>
              <a:t>y monitoring the health of PCs from a central dashboard. You can now </a:t>
            </a:r>
            <a:r>
              <a:rPr lang="en-US" b="1"/>
              <a:t>proactively identify and resolve issues with visibility and ease</a:t>
            </a:r>
            <a:r>
              <a:rPr lang="en-US"/>
              <a:t>. When it comes time for refreshes, </a:t>
            </a:r>
            <a:r>
              <a:rPr lang="en-US" b="1"/>
              <a:t>you have more data at your fingertips to make better decisions.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1"/>
          </a:p>
          <a:p>
            <a:pPr marL="0" marR="0" lvl="0" indent="0" algn="l" defTabSz="685800" rtl="0" eaLnBrk="1" fontAlgn="auto" latinLnBrk="0" hangingPunct="1">
              <a:lnSpc>
                <a:spcPct val="100000"/>
              </a:lnSpc>
              <a:spcBef>
                <a:spcPts val="0"/>
              </a:spcBef>
              <a:spcAft>
                <a:spcPts val="0"/>
              </a:spcAft>
              <a:buClrTx/>
              <a:buSzTx/>
              <a:buFontTx/>
              <a:buNone/>
              <a:tabLst/>
              <a:defRPr/>
            </a:pPr>
            <a:r>
              <a:rPr lang="en-US"/>
              <a:t>From your customized, central dashboard, you can view these insights </a:t>
            </a:r>
            <a:r>
              <a:rPr lang="en-US" b="1"/>
              <a:t>on each PC or the entire Dell fleet </a:t>
            </a:r>
            <a:r>
              <a:rPr lang="en-US"/>
              <a:t>to zoom in on specific issues and needs for your end-users.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1"/>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a:xfrm>
            <a:off x="6332759" y="9086840"/>
            <a:ext cx="669675" cy="213454"/>
          </a:xfrm>
          <a:prstGeom prst="rect">
            <a:avLst/>
          </a:prstGeom>
        </p:spPr>
        <p:txBody>
          <a:bodyPr/>
          <a:lstStyle/>
          <a:p>
            <a:pPr>
              <a:defRPr/>
            </a:pPr>
            <a:fld id="{FA04BB6B-BEDE-48E4-970F-8DFC0D4B5AE7}" type="slidenum">
              <a:rPr lang="en-US" smtClean="0"/>
              <a:pPr>
                <a:defRPr/>
              </a:pPr>
              <a:t>10</a:t>
            </a:fld>
            <a:endParaRPr lang="en-US"/>
          </a:p>
        </p:txBody>
      </p:sp>
    </p:spTree>
    <p:extLst>
      <p:ext uri="{BB962C8B-B14F-4D97-AF65-F5344CB8AC3E}">
        <p14:creationId xmlns:p14="http://schemas.microsoft.com/office/powerpoint/2010/main" val="622210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you’re probably thinking, all service providers provide a customer portal – </a:t>
            </a:r>
            <a:r>
              <a:rPr lang="en-US" b="1"/>
              <a:t>what’s the big deal? </a:t>
            </a:r>
          </a:p>
          <a:p>
            <a:endParaRPr lang="en-US"/>
          </a:p>
          <a:p>
            <a:r>
              <a:rPr lang="en-US" err="1"/>
              <a:t>TechDirect</a:t>
            </a:r>
            <a:r>
              <a:rPr lang="en-US"/>
              <a:t> is a portal that has evolved to provide a </a:t>
            </a:r>
            <a:r>
              <a:rPr lang="en-US" b="1"/>
              <a:t>single-stop solution for end-to-end PC management. If you need enterprise solutions, we have that too. </a:t>
            </a:r>
            <a:r>
              <a:rPr lang="en-US"/>
              <a:t>Leveraging our scope and scale to save you from multiple tool headaches for…</a:t>
            </a:r>
          </a:p>
          <a:p>
            <a:endParaRPr lang="en-US"/>
          </a:p>
          <a:p>
            <a:r>
              <a:rPr lang="en-US" b="1"/>
              <a:t>Better, self-service support experiences:</a:t>
            </a:r>
          </a:p>
          <a:p>
            <a:pPr marL="171450" indent="-171450">
              <a:buFont typeface="Arial" panose="020B0604020202020204" pitchFamily="34" charset="0"/>
              <a:buChar char="•"/>
            </a:pPr>
            <a:r>
              <a:rPr lang="en-US"/>
              <a:t>With </a:t>
            </a:r>
            <a:r>
              <a:rPr lang="en-US" b="1"/>
              <a:t>more than a decade of self-service online support</a:t>
            </a:r>
            <a:r>
              <a:rPr lang="en-US"/>
              <a:t>, bringing in </a:t>
            </a:r>
            <a:r>
              <a:rPr lang="en-US" b="1"/>
              <a:t>250K support requests</a:t>
            </a:r>
            <a:r>
              <a:rPr lang="en-US"/>
              <a:t> and </a:t>
            </a:r>
            <a:r>
              <a:rPr lang="en-US" b="1"/>
              <a:t>1.2 million self-dispatches globally, each year.</a:t>
            </a:r>
          </a:p>
          <a:p>
            <a:pPr marL="0" indent="0">
              <a:buFont typeface="Arial" panose="020B0604020202020204" pitchFamily="34" charset="0"/>
              <a:buNone/>
            </a:pPr>
            <a:endParaRPr lang="en-US" b="1"/>
          </a:p>
          <a:p>
            <a:pPr marL="0" indent="0">
              <a:buFont typeface="Arial" panose="020B0604020202020204" pitchFamily="34" charset="0"/>
              <a:buNone/>
            </a:pPr>
            <a:r>
              <a:rPr lang="en-US" b="1"/>
              <a:t>A secure, connected device experience:</a:t>
            </a:r>
          </a:p>
          <a:p>
            <a:pPr marL="171450" indent="-171450">
              <a:buFont typeface="Arial" panose="020B0604020202020204" pitchFamily="34" charset="0"/>
              <a:buChar char="•"/>
            </a:pPr>
            <a:r>
              <a:rPr lang="en-US" b="0"/>
              <a:t>With real time monitoring that </a:t>
            </a:r>
            <a:r>
              <a:rPr lang="en-US" b="1"/>
              <a:t>collects only the information needed to resolve issues</a:t>
            </a:r>
            <a:r>
              <a:rPr lang="en-US" b="0"/>
              <a:t>, keeping it </a:t>
            </a:r>
            <a:r>
              <a:rPr lang="en-US" b="1"/>
              <a:t>secure in the process </a:t>
            </a:r>
          </a:p>
          <a:p>
            <a:pPr marL="171450" indent="-171450">
              <a:buFont typeface="Arial" panose="020B0604020202020204" pitchFamily="34" charset="0"/>
              <a:buChar char="•"/>
            </a:pPr>
            <a:r>
              <a:rPr lang="en-US" b="0"/>
              <a:t>Install base of </a:t>
            </a:r>
            <a:r>
              <a:rPr lang="en-US" b="1"/>
              <a:t>80 million and counting connected devices that rely on automated, proactive support and help inform evolving data science that can detect and resolve issues with acuity </a:t>
            </a:r>
          </a:p>
          <a:p>
            <a:pPr marL="171450" indent="-171450">
              <a:buFont typeface="Arial" panose="020B0604020202020204" pitchFamily="34" charset="0"/>
              <a:buChar char="•"/>
            </a:pPr>
            <a:endParaRPr lang="en-US" b="1"/>
          </a:p>
          <a:p>
            <a:pPr marL="0" indent="0">
              <a:buFont typeface="Arial" panose="020B0604020202020204" pitchFamily="34" charset="0"/>
              <a:buNone/>
            </a:pPr>
            <a:r>
              <a:rPr lang="en-US" b="1"/>
              <a:t>With an existing reputation to get global direct and partner customers what they need to </a:t>
            </a:r>
            <a:r>
              <a:rPr lang="en-US" b="0"/>
              <a:t>centrally managing their PCs:</a:t>
            </a:r>
          </a:p>
          <a:p>
            <a:pPr marL="171450" indent="-171450">
              <a:buFont typeface="Arial" panose="020B0604020202020204" pitchFamily="34" charset="0"/>
              <a:buChar char="•"/>
            </a:pPr>
            <a:r>
              <a:rPr lang="en-US" b="1"/>
              <a:t>45K enrolled businesses in the portal</a:t>
            </a:r>
          </a:p>
          <a:p>
            <a:pPr marL="171450" indent="-171450">
              <a:buFont typeface="Arial" panose="020B0604020202020204" pitchFamily="34" charset="0"/>
              <a:buChar char="•"/>
            </a:pPr>
            <a:r>
              <a:rPr lang="en-US" b="1"/>
              <a:t>2,5000 channel partners</a:t>
            </a:r>
          </a:p>
        </p:txBody>
      </p:sp>
      <p:sp>
        <p:nvSpPr>
          <p:cNvPr id="4" name="Slide Number Placeholder 3"/>
          <p:cNvSpPr>
            <a:spLocks noGrp="1"/>
          </p:cNvSpPr>
          <p:nvPr>
            <p:ph type="sldNum" sz="quarter" idx="10"/>
          </p:nvPr>
        </p:nvSpPr>
        <p:spPr/>
        <p:txBody>
          <a:bodyPr/>
          <a:lstStyle/>
          <a:p>
            <a:fld id="{78CE94A7-C4C0-4312-9A43-1209F3AEDD1F}" type="slidenum">
              <a:rPr lang="en-US" smtClean="0"/>
              <a:t>12</a:t>
            </a:fld>
            <a:endParaRPr lang="en-US"/>
          </a:p>
        </p:txBody>
      </p:sp>
    </p:spTree>
    <p:extLst>
      <p:ext uri="{BB962C8B-B14F-4D97-AF65-F5344CB8AC3E}">
        <p14:creationId xmlns:p14="http://schemas.microsoft.com/office/powerpoint/2010/main" val="2395859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eaLnBrk="0" fontAlgn="base" hangingPunct="0">
              <a:spcBef>
                <a:spcPct val="30000"/>
              </a:spcBef>
              <a:spcAft>
                <a:spcPct val="0"/>
              </a:spcAft>
              <a:defRPr/>
            </a:pPr>
            <a:r>
              <a:rPr lang="en-US" sz="1100" b="0">
                <a:solidFill>
                  <a:srgbClr val="444444"/>
                </a:solidFill>
                <a:latin typeface="Arial"/>
                <a:cs typeface="Arial"/>
              </a:rPr>
              <a:t>One of the main questions we get from</a:t>
            </a:r>
            <a:r>
              <a:rPr lang="en-US" sz="1100" b="0" baseline="0">
                <a:solidFill>
                  <a:srgbClr val="444444"/>
                </a:solidFill>
                <a:latin typeface="Arial"/>
                <a:cs typeface="Arial"/>
              </a:rPr>
              <a:t> customers is around data security and privacy.</a:t>
            </a:r>
            <a:r>
              <a:rPr lang="en-US">
                <a:solidFill>
                  <a:srgbClr val="444444"/>
                </a:solidFill>
                <a:latin typeface="Arial"/>
                <a:cs typeface="Arial"/>
              </a:rPr>
              <a:t> </a:t>
            </a:r>
            <a:endParaRPr lang="en-US" sz="1100" b="0" baseline="0">
              <a:solidFill>
                <a:srgbClr val="444444"/>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baseline="0">
              <a:solidFill>
                <a:srgbClr val="444444"/>
              </a:solidFill>
            </a:endParaRPr>
          </a:p>
          <a:p>
            <a:pPr defTabSz="914400" eaLnBrk="0" fontAlgn="base" hangingPunct="0">
              <a:spcBef>
                <a:spcPct val="30000"/>
              </a:spcBef>
              <a:spcAft>
                <a:spcPct val="0"/>
              </a:spcAft>
              <a:defRPr/>
            </a:pPr>
            <a:r>
              <a:rPr lang="en-US">
                <a:solidFill>
                  <a:srgbClr val="444444"/>
                </a:solidFill>
                <a:latin typeface="Arial"/>
                <a:cs typeface="Arial"/>
              </a:rPr>
              <a:t>No </a:t>
            </a:r>
            <a:r>
              <a:rPr lang="en-US" b="1">
                <a:solidFill>
                  <a:srgbClr val="444444"/>
                </a:solidFill>
                <a:latin typeface="Arial"/>
                <a:cs typeface="Arial"/>
              </a:rPr>
              <a:t>personal or</a:t>
            </a:r>
            <a:r>
              <a:rPr lang="en-US" sz="1100" b="1">
                <a:solidFill>
                  <a:srgbClr val="444444"/>
                </a:solidFill>
                <a:latin typeface="Arial"/>
                <a:cs typeface="Arial"/>
              </a:rPr>
              <a:t> business data </a:t>
            </a:r>
            <a:r>
              <a:rPr lang="en-US" b="1">
                <a:solidFill>
                  <a:srgbClr val="444444"/>
                </a:solidFill>
                <a:latin typeface="Arial"/>
                <a:cs typeface="Arial"/>
              </a:rPr>
              <a:t>is</a:t>
            </a:r>
            <a:r>
              <a:rPr lang="en-US" sz="1100" b="1">
                <a:solidFill>
                  <a:srgbClr val="444444"/>
                </a:solidFill>
                <a:latin typeface="Arial"/>
                <a:cs typeface="Arial"/>
              </a:rPr>
              <a:t> collected – privacy and security is paramount</a:t>
            </a:r>
            <a:r>
              <a:rPr lang="en-US" sz="1100">
                <a:solidFill>
                  <a:srgbClr val="444444"/>
                </a:solidFill>
                <a:latin typeface="Arial"/>
                <a:cs typeface="Arial"/>
              </a:rPr>
              <a:t>.</a:t>
            </a:r>
            <a:r>
              <a:rPr lang="en-US">
                <a:solidFill>
                  <a:srgbClr val="444444"/>
                </a:solidFill>
                <a:latin typeface="Arial"/>
                <a:cs typeface="Arial"/>
              </a:rPr>
              <a:t> </a:t>
            </a:r>
            <a:endParaRPr lang="en-US" sz="1100">
              <a:solidFill>
                <a:srgbClr val="444444"/>
              </a:solidFil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a:solidFill>
                <a:srgbClr val="444444"/>
              </a:solidFill>
            </a:endParaRPr>
          </a:p>
          <a:p>
            <a:pPr defTabSz="914400" eaLnBrk="0" fontAlgn="base" hangingPunct="0">
              <a:spcBef>
                <a:spcPct val="30000"/>
              </a:spcBef>
              <a:spcAft>
                <a:spcPct val="0"/>
              </a:spcAft>
              <a:defRPr/>
            </a:pPr>
            <a:r>
              <a:rPr lang="en-US" sz="1100" b="1" err="1">
                <a:solidFill>
                  <a:srgbClr val="444444"/>
                </a:solidFill>
                <a:latin typeface="Arial"/>
                <a:cs typeface="Arial"/>
              </a:rPr>
              <a:t>SupportAssist</a:t>
            </a:r>
            <a:r>
              <a:rPr lang="en-US" sz="1100" b="1">
                <a:solidFill>
                  <a:srgbClr val="444444"/>
                </a:solidFill>
                <a:latin typeface="Arial"/>
                <a:cs typeface="Arial"/>
              </a:rPr>
              <a:t> collects system state information</a:t>
            </a:r>
            <a:r>
              <a:rPr lang="en-US" sz="1100">
                <a:solidFill>
                  <a:srgbClr val="444444"/>
                </a:solidFill>
                <a:latin typeface="Arial"/>
                <a:cs typeface="Arial"/>
              </a:rPr>
              <a:t>, including configuration information, event notifications and system diagnostic information.</a:t>
            </a:r>
            <a:r>
              <a:rPr lang="en-US">
                <a:solidFill>
                  <a:srgbClr val="444444"/>
                </a:solidFill>
                <a:latin typeface="Arial"/>
                <a:cs typeface="Arial"/>
              </a:rPr>
              <a:t> </a:t>
            </a:r>
            <a:endParaRPr lang="en-US" sz="1100">
              <a:solidFill>
                <a:srgbClr val="444444"/>
              </a:solidFil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a:solidFill>
                <a:srgbClr val="444444"/>
              </a:solidFill>
            </a:endParaRPr>
          </a:p>
          <a:p>
            <a:pPr defTabSz="914400" eaLnBrk="0" fontAlgn="base" hangingPunct="0">
              <a:spcBef>
                <a:spcPct val="30000"/>
              </a:spcBef>
              <a:spcAft>
                <a:spcPct val="0"/>
              </a:spcAft>
              <a:defRPr/>
            </a:pPr>
            <a:r>
              <a:rPr lang="en-US" b="1">
                <a:solidFill>
                  <a:srgbClr val="444444"/>
                </a:solidFill>
                <a:latin typeface="Arial"/>
                <a:cs typeface="Arial"/>
              </a:rPr>
              <a:t>You are</a:t>
            </a:r>
            <a:r>
              <a:rPr lang="en-US" sz="1100" b="1">
                <a:solidFill>
                  <a:srgbClr val="444444"/>
                </a:solidFill>
                <a:latin typeface="Arial"/>
                <a:cs typeface="Arial"/>
              </a:rPr>
              <a:t> in control.</a:t>
            </a:r>
          </a:p>
          <a:p>
            <a:pPr defTabSz="914400" eaLnBrk="0" fontAlgn="base" hangingPunct="0">
              <a:spcBef>
                <a:spcPct val="30000"/>
              </a:spcBef>
              <a:spcAft>
                <a:spcPct val="0"/>
              </a:spcAft>
              <a:defRPr/>
            </a:pPr>
            <a:r>
              <a:rPr lang="en-US" sz="1100" baseline="0">
                <a:solidFill>
                  <a:srgbClr val="444444"/>
                </a:solidFill>
                <a:latin typeface="Arial"/>
                <a:cs typeface="Arial"/>
              </a:rPr>
              <a:t>They must authorize their system state and software inventory information to be collected before this information is used to diagnose or troubleshoot issues.</a:t>
            </a:r>
            <a:r>
              <a:rPr lang="en-US">
                <a:solidFill>
                  <a:srgbClr val="444444"/>
                </a:solidFill>
                <a:latin typeface="Arial"/>
                <a:cs typeface="Arial"/>
              </a:rPr>
              <a:t> </a:t>
            </a:r>
            <a:endParaRPr lang="en-US" sz="1100" baseline="0">
              <a:solidFill>
                <a:srgbClr val="444444"/>
              </a:solidFil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aseline="0">
              <a:solidFill>
                <a:srgbClr val="444444"/>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a:solidFill>
                  <a:srgbClr val="444444"/>
                </a:solidFill>
                <a:latin typeface="Arial"/>
                <a:cs typeface="Arial"/>
              </a:rPr>
              <a:t>Their system state information is safe.</a:t>
            </a:r>
          </a:p>
          <a:p>
            <a:pPr defTabSz="914400" eaLnBrk="0" fontAlgn="base" hangingPunct="0">
              <a:spcBef>
                <a:spcPct val="30000"/>
              </a:spcBef>
              <a:spcAft>
                <a:spcPct val="0"/>
              </a:spcAft>
              <a:defRPr/>
            </a:pPr>
            <a:r>
              <a:rPr lang="en-US" sz="1100" baseline="0">
                <a:solidFill>
                  <a:srgbClr val="444444"/>
                </a:solidFill>
                <a:latin typeface="Arial"/>
                <a:cs typeface="Arial"/>
              </a:rPr>
              <a:t>System state information is protected during transport and storage. During transport, the information is encrypted and communication is only allowed to go one-way – from </a:t>
            </a:r>
            <a:r>
              <a:rPr lang="en-US">
                <a:solidFill>
                  <a:srgbClr val="444444"/>
                </a:solidFill>
                <a:latin typeface="Arial"/>
                <a:cs typeface="Arial"/>
              </a:rPr>
              <a:t>you </a:t>
            </a:r>
            <a:r>
              <a:rPr lang="en-US" sz="1100" baseline="0">
                <a:solidFill>
                  <a:srgbClr val="444444"/>
                </a:solidFill>
                <a:latin typeface="Arial"/>
                <a:cs typeface="Arial"/>
              </a:rPr>
              <a:t>to Dell. Additionally, device usage and login credentials are never collected.</a:t>
            </a:r>
            <a:r>
              <a:rPr lang="en-US">
                <a:solidFill>
                  <a:srgbClr val="444444"/>
                </a:solidFill>
                <a:latin typeface="Arial"/>
                <a:cs typeface="Arial"/>
              </a:rPr>
              <a:t> </a:t>
            </a:r>
            <a:endParaRPr lang="en-US" sz="1100" baseline="0">
              <a:solidFill>
                <a:srgbClr val="444444"/>
              </a:solidFil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aseline="0">
              <a:solidFill>
                <a:srgbClr val="444444"/>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a:solidFill>
                  <a:srgbClr val="444444"/>
                </a:solidFill>
                <a:latin typeface="Arial"/>
                <a:cs typeface="Arial"/>
              </a:rPr>
              <a:t>During storage, supplied proxy credentials are encrypted and never leave </a:t>
            </a:r>
            <a:r>
              <a:rPr lang="en-US">
                <a:solidFill>
                  <a:srgbClr val="444444"/>
                </a:solidFill>
                <a:latin typeface="Arial"/>
                <a:cs typeface="Arial"/>
              </a:rPr>
              <a:t>your</a:t>
            </a:r>
            <a:r>
              <a:rPr lang="en-US" sz="1100" baseline="0">
                <a:solidFill>
                  <a:srgbClr val="444444"/>
                </a:solidFill>
                <a:latin typeface="Arial"/>
                <a:cs typeface="Arial"/>
              </a:rPr>
              <a:t> site. An added layer of safety is provided with Dell MyAccount’s anti-forgery mechanisms. You can learn more about our privacy and security measures in this security white paper.</a:t>
            </a:r>
            <a:endParaRPr lang="en-US" sz="1100">
              <a:solidFill>
                <a:srgbClr val="444444"/>
              </a:solidFill>
              <a:latin typeface="Arial"/>
              <a:cs typeface="Arial"/>
            </a:endParaRPr>
          </a:p>
          <a:p>
            <a:endParaRPr lang="en-US"/>
          </a:p>
        </p:txBody>
      </p:sp>
    </p:spTree>
    <p:extLst>
      <p:ext uri="{BB962C8B-B14F-4D97-AF65-F5344CB8AC3E}">
        <p14:creationId xmlns:p14="http://schemas.microsoft.com/office/powerpoint/2010/main" val="1119176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1" u="sng">
                <a:latin typeface="Arial"/>
                <a:cs typeface="Arial"/>
              </a:rPr>
              <a:t>ProSupport Plus Benefits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a:p>
          <a:p>
            <a:r>
              <a:rPr lang="en-US" sz="800" err="1">
                <a:latin typeface="Arial"/>
                <a:cs typeface="Arial"/>
              </a:rPr>
              <a:t>TechDirect</a:t>
            </a:r>
            <a:r>
              <a:rPr lang="en-US" sz="800">
                <a:latin typeface="Arial"/>
                <a:cs typeface="Arial"/>
              </a:rPr>
              <a:t> provides more control, automation and optimization once enabled. </a:t>
            </a:r>
          </a:p>
          <a:p>
            <a:endParaRPr lang="en-US" sz="800">
              <a:cs typeface="Arial" panose="020B0604020202020204" pitchFamily="34" charset="0"/>
            </a:endParaRPr>
          </a:p>
          <a:p>
            <a:r>
              <a:rPr lang="en-US" sz="800">
                <a:latin typeface="Arial"/>
                <a:cs typeface="Arial"/>
              </a:rPr>
              <a:t>As an IT team, you will now have access to a single source of truth, with: </a:t>
            </a:r>
            <a:endParaRPr lang="en-US" sz="800">
              <a:cs typeface="Arial"/>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a:latin typeface="Arial"/>
                <a:cs typeface="Arial"/>
              </a:rPr>
              <a:t>The ability to </a:t>
            </a:r>
            <a:r>
              <a:rPr lang="en-US" sz="800" b="1" baseline="0">
                <a:latin typeface="Arial"/>
                <a:cs typeface="Arial"/>
              </a:rPr>
              <a:t>configure, view, manage and group their assets </a:t>
            </a:r>
            <a:r>
              <a:rPr lang="en-US" sz="800" baseline="0">
                <a:latin typeface="Arial"/>
                <a:cs typeface="Arial"/>
              </a:rPr>
              <a:t>by site location or other grouping preferences</a:t>
            </a:r>
          </a:p>
          <a:p>
            <a:pPr marL="171450" indent="-171450">
              <a:buFont typeface="Arial" panose="020B0604020202020204" pitchFamily="34" charset="0"/>
              <a:buChar char="•"/>
              <a:defRPr/>
            </a:pPr>
            <a:r>
              <a:rPr lang="en-US" sz="800" b="1" baseline="0">
                <a:latin typeface="Arial"/>
                <a:cs typeface="Arial"/>
              </a:rPr>
              <a:t>Manage alerts and notifications </a:t>
            </a:r>
            <a:r>
              <a:rPr lang="en-US" sz="800" baseline="0">
                <a:latin typeface="Arial"/>
                <a:cs typeface="Arial"/>
              </a:rPr>
              <a:t>centrally.</a:t>
            </a:r>
            <a:r>
              <a:rPr lang="en-US" sz="800">
                <a:latin typeface="Arial"/>
                <a:cs typeface="Arial"/>
              </a:rPr>
              <a:t> </a:t>
            </a:r>
            <a:endParaRPr lang="en-US" sz="800" baseline="0">
              <a:cs typeface="Arial"/>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aseline="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aseline="0">
                <a:latin typeface="Arial"/>
                <a:cs typeface="Arial"/>
              </a:rPr>
              <a:t>With data streaming in from your fleet’s devices securely, you can benefit from real-time AI that gets you ahead of issues: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baseline="0">
                <a:latin typeface="Arial"/>
                <a:cs typeface="Arial"/>
              </a:rPr>
              <a:t>Automated case creation and proactive issue resolution</a:t>
            </a:r>
            <a:endParaRPr lang="en-US" sz="800" baseline="0">
              <a:latin typeface="Arial"/>
              <a:cs typeface="Arial"/>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baseline="0">
                <a:latin typeface="Arial"/>
                <a:cs typeface="Arial"/>
              </a:rPr>
              <a:t>Receive predictive notifications </a:t>
            </a:r>
            <a:r>
              <a:rPr lang="en-US" sz="800" baseline="0">
                <a:latin typeface="Arial"/>
                <a:cs typeface="Arial"/>
              </a:rPr>
              <a:t>of hard drive, battery, and thermal fan failures</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aseline="0"/>
          </a:p>
          <a:p>
            <a:r>
              <a:rPr lang="en-US" sz="800">
                <a:latin typeface="Arial"/>
                <a:cs typeface="Arial"/>
              </a:rPr>
              <a:t>With end users increasingly distributed, and reliant on technology more than ever – these tools will help you deliver hassle-free experience anytime, anywhere:</a:t>
            </a:r>
          </a:p>
          <a:p>
            <a:pPr marL="171450" indent="-171450">
              <a:buFont typeface="Arial" panose="020B0604020202020204" pitchFamily="34" charset="0"/>
              <a:buChar char="•"/>
              <a:defRPr/>
            </a:pPr>
            <a:r>
              <a:rPr lang="en-US" sz="800" baseline="0">
                <a:latin typeface="Arial"/>
                <a:cs typeface="Arial"/>
              </a:rPr>
              <a:t>Manage </a:t>
            </a:r>
            <a:r>
              <a:rPr lang="en-US" sz="800" b="1" baseline="0">
                <a:latin typeface="Arial"/>
                <a:cs typeface="Arial"/>
              </a:rPr>
              <a:t>updates including drivers, BIOS and firmware, optimizations </a:t>
            </a:r>
            <a:r>
              <a:rPr lang="en-US" sz="800" baseline="0">
                <a:latin typeface="Arial"/>
                <a:cs typeface="Arial"/>
              </a:rPr>
              <a:t>and </a:t>
            </a:r>
            <a:r>
              <a:rPr lang="en-US" sz="800" b="1" baseline="0">
                <a:latin typeface="Arial"/>
                <a:cs typeface="Arial"/>
              </a:rPr>
              <a:t>virus/malware </a:t>
            </a:r>
            <a:r>
              <a:rPr lang="en-US" sz="800" baseline="0">
                <a:latin typeface="Arial"/>
                <a:cs typeface="Arial"/>
              </a:rPr>
              <a:t>removal for ProSupport Plus customers remotely – sending updates to a single system, or a group of PCs in your fleet.</a:t>
            </a:r>
            <a:r>
              <a:rPr lang="en-US" sz="800">
                <a:latin typeface="Arial"/>
                <a:cs typeface="Arial"/>
              </a:rPr>
              <a:t> </a:t>
            </a:r>
            <a:endParaRPr lang="en-US" sz="800" baseline="0">
              <a:cs typeface="Arial"/>
            </a:endParaRPr>
          </a:p>
          <a:p>
            <a:endParaRPr lang="en-US" sz="800" baseline="0"/>
          </a:p>
          <a:p>
            <a:r>
              <a:rPr lang="en-US" sz="800" baseline="0">
                <a:latin typeface="Arial"/>
                <a:cs typeface="Arial"/>
              </a:rPr>
              <a:t>And anticipate your team’s needs:</a:t>
            </a:r>
            <a:r>
              <a:rPr lang="en-US" sz="800">
                <a:latin typeface="Arial"/>
                <a:cs typeface="Arial"/>
              </a:rPr>
              <a:t> </a:t>
            </a:r>
            <a:endParaRPr lang="en-US" sz="800">
              <a:cs typeface="Arial"/>
            </a:endParaRPr>
          </a:p>
          <a:p>
            <a:pPr marL="171450" indent="-171450">
              <a:buFont typeface="Arial" panose="020B0604020202020204" pitchFamily="34" charset="0"/>
              <a:buChar char="•"/>
              <a:defRPr/>
            </a:pPr>
            <a:r>
              <a:rPr lang="en-US" sz="800">
                <a:latin typeface="Arial"/>
                <a:cs typeface="Arial"/>
              </a:rPr>
              <a:t>Gain </a:t>
            </a:r>
            <a:r>
              <a:rPr lang="en-US" sz="800" b="1">
                <a:latin typeface="Arial"/>
                <a:cs typeface="Arial"/>
              </a:rPr>
              <a:t>insight into key indicators of PC performance issues </a:t>
            </a:r>
            <a:r>
              <a:rPr lang="en-US" sz="800">
                <a:latin typeface="Arial"/>
                <a:cs typeface="Arial"/>
              </a:rPr>
              <a:t>including CPU, storage, and battery utilization information with Service Intelligence for ProSupport Plus customers </a:t>
            </a:r>
            <a:endParaRPr lang="en-US" sz="800">
              <a:cs typeface="Arial"/>
            </a:endParaRPr>
          </a:p>
        </p:txBody>
      </p:sp>
    </p:spTree>
    <p:extLst>
      <p:ext uri="{BB962C8B-B14F-4D97-AF65-F5344CB8AC3E}">
        <p14:creationId xmlns:p14="http://schemas.microsoft.com/office/powerpoint/2010/main" val="1640820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take advantage of all the benefits of ProSupport Plus </a:t>
            </a:r>
            <a:r>
              <a:rPr lang="en-US" b="0"/>
              <a:t>small businesses will typically utilize </a:t>
            </a:r>
            <a:r>
              <a:rPr lang="en-US" b="0" err="1"/>
              <a:t>SupportAssist</a:t>
            </a:r>
            <a:r>
              <a:rPr lang="en-US" b="0"/>
              <a:t>, our on-the-box, user managed automated, proactive and predictive support solution. </a:t>
            </a:r>
          </a:p>
          <a:p>
            <a:endParaRPr lang="en-US"/>
          </a:p>
          <a:p>
            <a:r>
              <a:rPr lang="en-US"/>
              <a:t>If small businesses are interested in </a:t>
            </a:r>
            <a:r>
              <a:rPr lang="en-US" b="1"/>
              <a:t>how to manage their PCs centrally, especially as they grow their IT team </a:t>
            </a:r>
            <a:r>
              <a:rPr lang="en-US"/>
              <a:t>– they can register in the </a:t>
            </a:r>
            <a:r>
              <a:rPr lang="en-US" b="1" err="1"/>
              <a:t>TechDirect</a:t>
            </a:r>
            <a:r>
              <a:rPr lang="en-US" b="1"/>
              <a:t> portal to deploy and manage this centrally managed toolset</a:t>
            </a:r>
            <a:r>
              <a:rPr lang="en-US"/>
              <a:t>. However, this will require that they deploy and run the </a:t>
            </a:r>
            <a:r>
              <a:rPr lang="en-US" err="1"/>
              <a:t>SupportAssist</a:t>
            </a:r>
            <a:r>
              <a:rPr lang="en-US"/>
              <a:t> solution at that time. </a:t>
            </a:r>
          </a:p>
          <a:p>
            <a:endParaRPr lang="en-US"/>
          </a:p>
          <a:p>
            <a:pPr marL="0" marR="0" lvl="0" indent="0" algn="l" defTabSz="685800" rtl="0" eaLnBrk="1" fontAlgn="auto" latinLnBrk="0" hangingPunct="1">
              <a:lnSpc>
                <a:spcPct val="100000"/>
              </a:lnSpc>
              <a:spcBef>
                <a:spcPts val="0"/>
              </a:spcBef>
              <a:spcAft>
                <a:spcPts val="0"/>
              </a:spcAft>
              <a:buClrTx/>
              <a:buSzTx/>
              <a:buFontTx/>
              <a:buNone/>
              <a:tabLst/>
              <a:defRPr/>
            </a:pPr>
            <a:r>
              <a:rPr lang="en-US" b="0"/>
              <a:t>After registering in </a:t>
            </a:r>
            <a:r>
              <a:rPr lang="en-US" b="0" err="1"/>
              <a:t>TechDirect</a:t>
            </a:r>
            <a:r>
              <a:rPr lang="en-US" b="0"/>
              <a:t>, they will </a:t>
            </a:r>
            <a:r>
              <a:rPr lang="en-US" b="1"/>
              <a:t>enable the Connect &amp; Manage feature </a:t>
            </a:r>
            <a:r>
              <a:rPr lang="en-US" b="0"/>
              <a:t>and deploy the Secure Connect Client to their </a:t>
            </a:r>
            <a:r>
              <a:rPr lang="en-US" b="1"/>
              <a:t>end-user devices</a:t>
            </a:r>
            <a:r>
              <a:rPr lang="en-US" b="0"/>
              <a:t> enabling telemetry data to interact with your centralized IT hub and Dell IT securely. This process will additionally uninstall </a:t>
            </a:r>
            <a:r>
              <a:rPr lang="en-US" b="0" err="1"/>
              <a:t>SupportAssist</a:t>
            </a:r>
            <a:r>
              <a:rPr lang="en-US" b="0"/>
              <a:t>, replacing with the Secure Connect Client. </a:t>
            </a:r>
            <a:endParaRPr lang="en-US"/>
          </a:p>
          <a:p>
            <a:endParaRPr lang="en-US"/>
          </a:p>
          <a:p>
            <a:r>
              <a:rPr lang="en-US"/>
              <a:t>They will </a:t>
            </a:r>
            <a:r>
              <a:rPr lang="en-US" b="1"/>
              <a:t>configure their settings </a:t>
            </a:r>
            <a:r>
              <a:rPr lang="en-US"/>
              <a:t>and use their preferred deployment tool to </a:t>
            </a:r>
            <a:r>
              <a:rPr lang="en-US" b="1"/>
              <a:t>push the software to their fleet</a:t>
            </a:r>
            <a:r>
              <a:rPr lang="en-US"/>
              <a:t>. </a:t>
            </a:r>
          </a:p>
          <a:p>
            <a:endParaRPr lang="en-US"/>
          </a:p>
          <a:p>
            <a:r>
              <a:rPr lang="en-US"/>
              <a:t>Once the PCs are connected, you will be able </a:t>
            </a:r>
            <a:r>
              <a:rPr lang="en-US" b="1"/>
              <a:t>to monitor and manage from your dashboard. </a:t>
            </a:r>
          </a:p>
          <a:p>
            <a:endParaRPr lang="en-US" b="1"/>
          </a:p>
          <a:p>
            <a:r>
              <a:rPr lang="en-US"/>
              <a:t>Features will depend on your service entitlement, unlocking more features with ProSupport and ProSupport Plus for PCs.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E94A7-C4C0-4312-9A43-1209F3AED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739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To take advantage of all the benefits of ProSupport Plus, </a:t>
            </a:r>
            <a:r>
              <a:rPr lang="en-US" b="1">
                <a:latin typeface="Arial"/>
                <a:cs typeface="Arial"/>
              </a:rPr>
              <a:t>IT administrators will setup an account in </a:t>
            </a:r>
            <a:r>
              <a:rPr lang="en-US" b="1" err="1">
                <a:latin typeface="Arial"/>
                <a:cs typeface="Arial"/>
              </a:rPr>
              <a:t>TechDirect</a:t>
            </a:r>
            <a:r>
              <a:rPr lang="en-US">
                <a:latin typeface="Arial"/>
                <a:cs typeface="Arial"/>
              </a:rPr>
              <a:t>. </a:t>
            </a:r>
            <a:endParaRPr lang="en-US"/>
          </a:p>
          <a:p>
            <a:endParaRPr lang="en-US"/>
          </a:p>
          <a:p>
            <a:pPr>
              <a:defRPr/>
            </a:pPr>
            <a:r>
              <a:rPr lang="en-US" b="0">
                <a:latin typeface="Arial"/>
                <a:cs typeface="Arial"/>
              </a:rPr>
              <a:t>After registering in </a:t>
            </a:r>
            <a:r>
              <a:rPr lang="en-US" b="0" err="1">
                <a:latin typeface="Arial"/>
                <a:cs typeface="Arial"/>
              </a:rPr>
              <a:t>TechDirect</a:t>
            </a:r>
            <a:r>
              <a:rPr lang="en-US" b="0">
                <a:latin typeface="Arial"/>
                <a:cs typeface="Arial"/>
              </a:rPr>
              <a:t>, </a:t>
            </a:r>
            <a:r>
              <a:rPr lang="en-US" b="1">
                <a:latin typeface="Arial"/>
                <a:cs typeface="Arial"/>
              </a:rPr>
              <a:t>enable the Connect &amp; Manage feature </a:t>
            </a:r>
            <a:r>
              <a:rPr lang="en-US" b="0">
                <a:latin typeface="Arial"/>
                <a:cs typeface="Arial"/>
              </a:rPr>
              <a:t>and deploy </a:t>
            </a:r>
            <a:r>
              <a:rPr lang="en-US" b="0" err="1">
                <a:latin typeface="Arial"/>
                <a:cs typeface="Arial"/>
              </a:rPr>
              <a:t>SupportAssist</a:t>
            </a:r>
            <a:r>
              <a:rPr lang="en-US" b="0">
                <a:latin typeface="Arial"/>
                <a:cs typeface="Arial"/>
              </a:rPr>
              <a:t> to </a:t>
            </a:r>
            <a:r>
              <a:rPr lang="en-US" b="1">
                <a:latin typeface="Arial"/>
                <a:cs typeface="Arial"/>
              </a:rPr>
              <a:t>end-user devices</a:t>
            </a:r>
            <a:r>
              <a:rPr lang="en-US" b="0">
                <a:latin typeface="Arial"/>
                <a:cs typeface="Arial"/>
              </a:rPr>
              <a:t> enabling telemetry data to interact with your centralized IT hub and Dell IT, securely.</a:t>
            </a:r>
            <a:r>
              <a:rPr lang="en-US">
                <a:latin typeface="Arial"/>
                <a:cs typeface="Arial"/>
              </a:rPr>
              <a:t> </a:t>
            </a:r>
            <a:endParaRPr lang="en-US">
              <a:cs typeface="Arial"/>
            </a:endParaRPr>
          </a:p>
          <a:p>
            <a:endParaRPr lang="en-US"/>
          </a:p>
          <a:p>
            <a:r>
              <a:rPr lang="en-US" b="1">
                <a:latin typeface="Arial"/>
                <a:cs typeface="Arial"/>
              </a:rPr>
              <a:t>Configure</a:t>
            </a:r>
            <a:r>
              <a:rPr lang="en-US">
                <a:latin typeface="Arial"/>
                <a:cs typeface="Arial"/>
              </a:rPr>
              <a:t> </a:t>
            </a:r>
            <a:r>
              <a:rPr lang="en-US" b="1">
                <a:latin typeface="Arial"/>
                <a:cs typeface="Arial"/>
              </a:rPr>
              <a:t>settings </a:t>
            </a:r>
            <a:r>
              <a:rPr lang="en-US">
                <a:latin typeface="Arial"/>
                <a:cs typeface="Arial"/>
              </a:rPr>
              <a:t>and use your preferred deployment tool to </a:t>
            </a:r>
            <a:r>
              <a:rPr lang="en-US" b="1">
                <a:latin typeface="Arial"/>
                <a:cs typeface="Arial"/>
              </a:rPr>
              <a:t>push the software to your fleet</a:t>
            </a:r>
            <a:r>
              <a:rPr lang="en-US">
                <a:latin typeface="Arial"/>
                <a:cs typeface="Arial"/>
              </a:rPr>
              <a:t>. </a:t>
            </a:r>
            <a:endParaRPr lang="en-US">
              <a:cs typeface="Arial"/>
            </a:endParaRPr>
          </a:p>
          <a:p>
            <a:endParaRPr lang="en-US"/>
          </a:p>
          <a:p>
            <a:r>
              <a:rPr lang="en-US">
                <a:latin typeface="Arial"/>
                <a:cs typeface="Arial"/>
              </a:rPr>
              <a:t>Once the PCs are connected, you will be able </a:t>
            </a:r>
            <a:r>
              <a:rPr lang="en-US" b="1">
                <a:latin typeface="Arial"/>
                <a:cs typeface="Arial"/>
              </a:rPr>
              <a:t>to monitor and manage from your dashboard. </a:t>
            </a:r>
            <a:endParaRPr lang="en-US" b="1">
              <a:cs typeface="Arial"/>
            </a:endParaRPr>
          </a:p>
          <a:p>
            <a:endParaRPr lang="en-US" b="1"/>
          </a:p>
          <a:p>
            <a:r>
              <a:rPr lang="en-US">
                <a:latin typeface="Arial"/>
                <a:cs typeface="Arial"/>
              </a:rPr>
              <a:t>Features will depend on your service entitlement, unlocking more features with ProSupport and ProSupport Plus for PCs.  </a:t>
            </a:r>
            <a:endParaRPr lang="en-US">
              <a:cs typeface="Arial"/>
            </a:endParaRPr>
          </a:p>
          <a:p>
            <a:endParaRPr lang="en-US"/>
          </a:p>
          <a:p>
            <a:r>
              <a:rPr lang="en-US" b="1">
                <a:latin typeface="Arial"/>
                <a:cs typeface="Arial"/>
              </a:rPr>
              <a:t>Regardless of entitlement, it is critical that you provide the Getting Started with Device Management in </a:t>
            </a:r>
            <a:r>
              <a:rPr lang="en-US" b="1" err="1">
                <a:latin typeface="Arial"/>
                <a:cs typeface="Arial"/>
              </a:rPr>
              <a:t>TechDirect</a:t>
            </a:r>
            <a:r>
              <a:rPr lang="en-US" b="1">
                <a:latin typeface="Arial"/>
                <a:cs typeface="Arial"/>
              </a:rPr>
              <a:t> guide </a:t>
            </a:r>
            <a:r>
              <a:rPr lang="en-US">
                <a:latin typeface="Arial"/>
                <a:cs typeface="Arial"/>
              </a:rPr>
              <a:t>that includes links to all the </a:t>
            </a:r>
            <a:r>
              <a:rPr lang="en-US" b="1" i="1">
                <a:latin typeface="Arial"/>
                <a:cs typeface="Arial"/>
              </a:rPr>
              <a:t>helpful resources for you including videos, demo, webinars, technical documentation and more. </a:t>
            </a:r>
            <a:endParaRPr lang="en-US" b="1" i="1">
              <a:cs typeface="Arial"/>
            </a:endParaRPr>
          </a:p>
        </p:txBody>
      </p:sp>
    </p:spTree>
    <p:extLst>
      <p:ext uri="{BB962C8B-B14F-4D97-AF65-F5344CB8AC3E}">
        <p14:creationId xmlns:p14="http://schemas.microsoft.com/office/powerpoint/2010/main" val="3125563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088" y="390525"/>
            <a:ext cx="7094537" cy="3990975"/>
          </a:xfrm>
        </p:spPr>
      </p:sp>
      <p:sp>
        <p:nvSpPr>
          <p:cNvPr id="3" name="Notes Placeholder 2"/>
          <p:cNvSpPr>
            <a:spLocks noGrp="1"/>
          </p:cNvSpPr>
          <p:nvPr>
            <p:ph type="body" idx="1"/>
          </p:nvPr>
        </p:nvSpPr>
        <p:spPr/>
        <p:txBody>
          <a:bodyPr/>
          <a:lstStyle/>
          <a:p>
            <a:r>
              <a:rPr lang="en-US">
                <a:latin typeface="Arial"/>
                <a:cs typeface="Arial"/>
              </a:rPr>
              <a:t>Provide a brand new experience for IT Admins and their end users that will forever change the way they think about support.</a:t>
            </a:r>
          </a:p>
          <a:p>
            <a:endParaRPr lang="en-US"/>
          </a:p>
          <a:p>
            <a:r>
              <a:rPr lang="en-US">
                <a:latin typeface="Arial"/>
                <a:cs typeface="Arial"/>
              </a:rPr>
              <a:t>You can add Keep Your Hard Drive warranty and Accidental Damage to ProSupport. However, it’s not the best option for you as it’s more expensive than ProSupport Plus (without all the advantages of ProSupport Plus).</a:t>
            </a:r>
          </a:p>
        </p:txBody>
      </p:sp>
      <p:sp>
        <p:nvSpPr>
          <p:cNvPr id="4" name="Slide Number Placeholder 3"/>
          <p:cNvSpPr>
            <a:spLocks noGrp="1"/>
          </p:cNvSpPr>
          <p:nvPr>
            <p:ph type="sldNum" sz="quarter" idx="10"/>
          </p:nvPr>
        </p:nvSpPr>
        <p:spPr>
          <a:xfrm>
            <a:off x="6473487" y="9238287"/>
            <a:ext cx="684557" cy="217012"/>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FA04BB6B-BEDE-48E4-970F-8DFC0D4B5AE7}" type="slidenum">
              <a:rPr kumimoji="0" lang="en-US" sz="1350"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18</a:t>
            </a:fld>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3970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security/scores disclaimers- who do we work with for legal disclaimer reviews (if we add copy)</a:t>
            </a:r>
          </a:p>
        </p:txBody>
      </p:sp>
    </p:spTree>
    <p:extLst>
      <p:ext uri="{BB962C8B-B14F-4D97-AF65-F5344CB8AC3E}">
        <p14:creationId xmlns:p14="http://schemas.microsoft.com/office/powerpoint/2010/main" val="3924655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84175"/>
            <a:ext cx="6040438" cy="3398838"/>
          </a:xfrm>
        </p:spPr>
      </p:sp>
      <p:sp>
        <p:nvSpPr>
          <p:cNvPr id="3" name="Notes Placeholder 2"/>
          <p:cNvSpPr>
            <a:spLocks noGrp="1"/>
          </p:cNvSpPr>
          <p:nvPr>
            <p:ph type="body" idx="1"/>
          </p:nvPr>
        </p:nvSpPr>
        <p:spPr/>
        <p:txBody>
          <a:bodyPr/>
          <a:lstStyle/>
          <a:p>
            <a:pPr marL="0" marR="0" lvl="0" indent="0" algn="l" defTabSz="685681" rtl="0" eaLnBrk="1" fontAlgn="t" latinLnBrk="0" hangingPunct="1">
              <a:lnSpc>
                <a:spcPct val="100000"/>
              </a:lnSpc>
              <a:spcBef>
                <a:spcPts val="1200"/>
              </a:spcBef>
              <a:spcAft>
                <a:spcPts val="0"/>
              </a:spcAft>
              <a:buClr>
                <a:srgbClr val="AAAAAA"/>
              </a:buClr>
              <a:buSzTx/>
              <a:buFont typeface="Arial" pitchFamily="34" charset="0"/>
              <a:buNone/>
              <a:tabLst/>
              <a:defRPr/>
            </a:pPr>
            <a:r>
              <a:rPr lang="en-US" sz="1100" kern="1200">
                <a:solidFill>
                  <a:schemeClr val="bg2"/>
                </a:solidFill>
                <a:effectLst/>
                <a:latin typeface="Arial"/>
                <a:cs typeface="Arial"/>
              </a:rPr>
              <a:t>Once you connect your PC fleet with </a:t>
            </a:r>
            <a:r>
              <a:rPr lang="en-US" sz="1100" kern="1200" err="1">
                <a:solidFill>
                  <a:schemeClr val="bg2"/>
                </a:solidFill>
                <a:effectLst/>
                <a:latin typeface="Arial"/>
                <a:cs typeface="Arial"/>
              </a:rPr>
              <a:t>SupportAssist</a:t>
            </a:r>
            <a:r>
              <a:rPr lang="en-US" sz="1100" kern="1200">
                <a:solidFill>
                  <a:schemeClr val="bg2"/>
                </a:solidFill>
                <a:effectLst/>
                <a:latin typeface="Arial"/>
                <a:cs typeface="Arial"/>
              </a:rPr>
              <a:t>, you can centrally monitor and manage it from </a:t>
            </a:r>
            <a:r>
              <a:rPr lang="en-US" sz="1100" kern="1200" err="1">
                <a:solidFill>
                  <a:schemeClr val="bg2"/>
                </a:solidFill>
                <a:effectLst/>
                <a:latin typeface="Arial"/>
                <a:cs typeface="Arial"/>
              </a:rPr>
              <a:t>TechDirect</a:t>
            </a:r>
            <a:r>
              <a:rPr lang="en-US" sz="1100" kern="1200">
                <a:solidFill>
                  <a:schemeClr val="bg2"/>
                </a:solidFill>
                <a:effectLst/>
                <a:latin typeface="Arial"/>
                <a:cs typeface="Arial"/>
              </a:rPr>
              <a:t>, anytime, anywhere.</a:t>
            </a:r>
          </a:p>
          <a:p>
            <a:pPr marL="0" marR="0" lvl="0" indent="0" algn="l" defTabSz="685681" rtl="0" eaLnBrk="1" fontAlgn="t" latinLnBrk="0" hangingPunct="1">
              <a:lnSpc>
                <a:spcPct val="100000"/>
              </a:lnSpc>
              <a:spcBef>
                <a:spcPts val="1200"/>
              </a:spcBef>
              <a:spcAft>
                <a:spcPts val="0"/>
              </a:spcAft>
              <a:buClr>
                <a:srgbClr val="AAAAAA"/>
              </a:buClr>
              <a:buSzTx/>
              <a:buFont typeface="Arial" pitchFamily="34" charset="0"/>
              <a:buNone/>
              <a:tabLst/>
              <a:defRPr/>
            </a:pPr>
            <a:endParaRPr lang="en-US" sz="1100">
              <a:effectLst/>
              <a:latin typeface="Arial" panose="020B0604020202020204" pitchFamily="34" charset="0"/>
            </a:endParaRPr>
          </a:p>
          <a:p>
            <a:pPr marL="0" marR="0" lvl="0" indent="0" algn="l" defTabSz="685681" rtl="0" eaLnBrk="1" fontAlgn="t" latinLnBrk="0" hangingPunct="1">
              <a:lnSpc>
                <a:spcPct val="100000"/>
              </a:lnSpc>
              <a:spcBef>
                <a:spcPts val="1200"/>
              </a:spcBef>
              <a:spcAft>
                <a:spcPts val="0"/>
              </a:spcAft>
              <a:buClr>
                <a:srgbClr val="AAAAAA"/>
              </a:buClr>
              <a:buSzTx/>
              <a:buFont typeface="Arial" pitchFamily="34" charset="0"/>
              <a:buNone/>
              <a:tabLst/>
              <a:defRPr/>
            </a:pPr>
            <a:r>
              <a:rPr kumimoji="0" lang="en-US" sz="1100" b="0" i="0" u="none" strike="noStrike" kern="1200" cap="none" spc="0" normalizeH="0" baseline="0" noProof="0">
                <a:ln>
                  <a:noFill/>
                </a:ln>
                <a:solidFill>
                  <a:srgbClr val="FFFFFF"/>
                </a:solidFill>
                <a:effectLst/>
                <a:uLnTx/>
                <a:uFillTx/>
                <a:latin typeface="Arial"/>
                <a:cs typeface="Arial"/>
              </a:rPr>
              <a:t>Our ProSupport Suite for PCs provides a range of support options to meet the needs of businesses from small companies to large enterprises using </a:t>
            </a:r>
            <a:r>
              <a:rPr kumimoji="0" lang="en-US" sz="1100" b="0" i="0" u="none" strike="noStrike" kern="1200" cap="none" spc="0" normalizeH="0" baseline="0" noProof="0" err="1">
                <a:ln>
                  <a:noFill/>
                </a:ln>
                <a:solidFill>
                  <a:srgbClr val="FFFFFF"/>
                </a:solidFill>
                <a:effectLst/>
                <a:uLnTx/>
                <a:uFillTx/>
                <a:latin typeface="Arial"/>
                <a:cs typeface="Arial"/>
              </a:rPr>
              <a:t>SupportAssist</a:t>
            </a:r>
            <a:r>
              <a:rPr kumimoji="0" lang="en-US" sz="1100" b="0" i="0" u="none" strike="noStrike" kern="1200" cap="none" spc="0" normalizeH="0" baseline="0" noProof="0">
                <a:ln>
                  <a:noFill/>
                </a:ln>
                <a:solidFill>
                  <a:srgbClr val="FFFFFF"/>
                </a:solidFill>
                <a:effectLst/>
                <a:uLnTx/>
                <a:uFillTx/>
                <a:latin typeface="Arial"/>
                <a:cs typeface="Arial"/>
              </a:rPr>
              <a:t>, our proactive and predictive technology and </a:t>
            </a:r>
            <a:r>
              <a:rPr lang="en-US" sz="1100" kern="1200">
                <a:solidFill>
                  <a:schemeClr val="bg2"/>
                </a:solidFill>
                <a:effectLst/>
                <a:latin typeface="Arial"/>
                <a:cs typeface="Arial"/>
              </a:rPr>
              <a:t>anticipate your team’s needs with data-driven insights on Health, Application Experience and Security.</a:t>
            </a:r>
            <a:endParaRPr kumimoji="0" lang="en-US" sz="1100" b="0" i="0" u="none" strike="noStrike" kern="1200" cap="none" spc="0" normalizeH="0" baseline="0" noProof="0">
              <a:ln>
                <a:noFill/>
              </a:ln>
              <a:solidFill>
                <a:srgbClr val="FFFFFF"/>
              </a:solidFill>
              <a:effectLst/>
              <a:uLnTx/>
              <a:uFillTx/>
              <a:latin typeface="Arial"/>
              <a:cs typeface="Arial"/>
            </a:endParaRPr>
          </a:p>
          <a:p>
            <a:pPr marL="0" marR="0" lvl="0" indent="0" algn="l" defTabSz="685681" rtl="0" eaLnBrk="1" fontAlgn="t" latinLnBrk="0" hangingPunct="1">
              <a:lnSpc>
                <a:spcPct val="100000"/>
              </a:lnSpc>
              <a:spcBef>
                <a:spcPts val="1200"/>
              </a:spcBef>
              <a:spcAft>
                <a:spcPts val="0"/>
              </a:spcAft>
              <a:buClr>
                <a:srgbClr val="AAAAAA"/>
              </a:buClr>
              <a:buSzTx/>
              <a:buFont typeface="Arial" pitchFamily="34" charset="0"/>
              <a:buNone/>
              <a:tabLst/>
              <a:defRPr/>
            </a:pPr>
            <a:endParaRPr kumimoji="0" lang="en-US" sz="1100" b="0" i="0" u="none" strike="noStrike" kern="1200" cap="none" spc="0" normalizeH="0" baseline="0" noProof="0">
              <a:ln>
                <a:noFill/>
              </a:ln>
              <a:solidFill>
                <a:srgbClr val="FFFFFF"/>
              </a:solidFill>
              <a:effectLst/>
              <a:uLnTx/>
              <a:uFillTx/>
              <a:latin typeface="Arial"/>
              <a:cs typeface="Arial" panose="020B0604020202020204" pitchFamily="34" charset="0"/>
            </a:endParaRPr>
          </a:p>
          <a:p>
            <a:pPr marL="0" marR="0" lvl="0" indent="0" algn="l" defTabSz="685681" rtl="0" eaLnBrk="1" fontAlgn="t" latinLnBrk="0" hangingPunct="1">
              <a:lnSpc>
                <a:spcPct val="100000"/>
              </a:lnSpc>
              <a:spcBef>
                <a:spcPts val="1200"/>
              </a:spcBef>
              <a:spcAft>
                <a:spcPts val="0"/>
              </a:spcAft>
              <a:buClr>
                <a:srgbClr val="AAAAAA"/>
              </a:buClr>
              <a:buSzTx/>
              <a:buFont typeface="Arial" pitchFamily="34" charset="0"/>
              <a:buNone/>
              <a:tabLst/>
              <a:defRPr/>
            </a:pPr>
            <a:r>
              <a:rPr kumimoji="0" lang="en-US" sz="1100" b="0" i="0" u="none" strike="noStrike" kern="1200" cap="none" spc="0" normalizeH="0" baseline="0" noProof="0">
                <a:ln>
                  <a:noFill/>
                </a:ln>
                <a:solidFill>
                  <a:srgbClr val="FFFFFF"/>
                </a:solidFill>
                <a:effectLst/>
                <a:uLnTx/>
                <a:uFillTx/>
                <a:latin typeface="Arial"/>
                <a:cs typeface="Arial"/>
              </a:rPr>
              <a:t>If you need support to reduce IT time spent on routine tasks, we have you covered with 24x7 direct access to ProSupport engineers, onsite repairs on the next business day and automated, proactive issue resolution with telemetry driven insights.</a:t>
            </a:r>
            <a:endParaRPr lang="en-US" sz="1100" b="0" i="0" u="none" strike="noStrike" kern="1200" cap="none" spc="0" normalizeH="0" baseline="0" noProof="0">
              <a:ln>
                <a:noFill/>
              </a:ln>
              <a:solidFill>
                <a:srgbClr val="FFFFFF"/>
              </a:solidFill>
              <a:effectLst/>
              <a:uLnTx/>
              <a:uFillTx/>
              <a:latin typeface="Arial"/>
              <a:cs typeface="Arial"/>
            </a:endParaRPr>
          </a:p>
          <a:p>
            <a:pPr marL="0" lvl="0" indent="0" defTabSz="685681" fontAlgn="t">
              <a:buNone/>
              <a:defRPr/>
            </a:pPr>
            <a:endParaRPr kumimoji="0" lang="en-US" sz="1100" b="0" i="0" u="none" strike="noStrike" kern="1200" cap="none" spc="0" normalizeH="0" baseline="0" noProof="0">
              <a:ln>
                <a:noFill/>
              </a:ln>
              <a:solidFill>
                <a:srgbClr val="FFFFFF"/>
              </a:solidFill>
              <a:effectLst/>
              <a:uLnTx/>
              <a:uFillTx/>
              <a:latin typeface="Arial"/>
              <a:cs typeface="Arial" panose="020B0604020202020204" pitchFamily="34" charset="0"/>
            </a:endParaRPr>
          </a:p>
          <a:p>
            <a:pPr defTabSz="685681" fontAlgn="t">
              <a:defRPr/>
            </a:pPr>
            <a:r>
              <a:rPr kumimoji="0" lang="en-US" sz="1100" b="0" i="0" u="none" strike="noStrike" kern="1200" cap="none" spc="0" normalizeH="0" baseline="0" noProof="0">
                <a:ln>
                  <a:noFill/>
                </a:ln>
                <a:solidFill>
                  <a:srgbClr val="FFFFFF"/>
                </a:solidFill>
                <a:effectLst/>
                <a:uLnTx/>
                <a:uFillTx/>
                <a:latin typeface="Arial"/>
                <a:cs typeface="Arial"/>
              </a:rPr>
              <a:t>Or if you need the highest level of support, </a:t>
            </a:r>
            <a:r>
              <a:rPr kumimoji="0" lang="en-US" sz="1100" b="1" i="0" u="none" strike="noStrike" kern="1200" cap="none" spc="0" normalizeH="0" baseline="0" noProof="0">
                <a:ln>
                  <a:noFill/>
                </a:ln>
                <a:solidFill>
                  <a:srgbClr val="FFFFFF"/>
                </a:solidFill>
                <a:effectLst/>
                <a:uLnTx/>
                <a:uFillTx/>
                <a:latin typeface="Arial"/>
                <a:cs typeface="Arial"/>
              </a:rPr>
              <a:t>ProSupport Plus </a:t>
            </a:r>
            <a:r>
              <a:rPr kumimoji="0" lang="en-US" sz="1100" b="0" i="0" u="none" strike="noStrike" kern="1200" cap="none" spc="0" normalizeH="0" baseline="0" noProof="0">
                <a:ln>
                  <a:noFill/>
                </a:ln>
                <a:solidFill>
                  <a:srgbClr val="FFFFFF"/>
                </a:solidFill>
                <a:effectLst/>
                <a:uLnTx/>
                <a:uFillTx/>
                <a:latin typeface="Arial"/>
                <a:cs typeface="Arial"/>
              </a:rPr>
              <a:t>includes all the features and benefits of ProSupport, as well as Accidental Damage service, </a:t>
            </a:r>
            <a:r>
              <a:rPr kumimoji="0" lang="en-US" sz="1100" b="0" i="0" u="none" strike="noStrike" kern="1200" cap="none" spc="0" normalizeH="0" baseline="0" noProof="0">
                <a:ln>
                  <a:noFill/>
                </a:ln>
                <a:solidFill>
                  <a:schemeClr val="tx2"/>
                </a:solidFill>
                <a:effectLst/>
                <a:uLnTx/>
                <a:uFillTx/>
                <a:latin typeface="Arial"/>
                <a:cs typeface="Arial"/>
              </a:rPr>
              <a:t>actionable telemetry-driven insights and recommendations into PC performance</a:t>
            </a:r>
            <a:r>
              <a:rPr lang="en-US">
                <a:solidFill>
                  <a:schemeClr val="tx2"/>
                </a:solidFill>
                <a:latin typeface="Arial"/>
                <a:cs typeface="Arial"/>
              </a:rPr>
              <a:t> </a:t>
            </a:r>
            <a:r>
              <a:rPr lang="en-US">
                <a:solidFill>
                  <a:srgbClr val="FFFFFF"/>
                </a:solidFill>
                <a:latin typeface="Arial"/>
                <a:cs typeface="Arial"/>
              </a:rPr>
              <a:t>and predictive technology that virtually eliminates unplanned downtime. </a:t>
            </a:r>
            <a:endParaRPr kumimoji="0" lang="en-US" sz="1100" b="0" i="0" u="none" strike="noStrike" kern="1200" cap="none" spc="0" normalizeH="0" baseline="0" noProof="0">
              <a:ln>
                <a:noFill/>
              </a:ln>
              <a:solidFill>
                <a:srgbClr val="FFFFFF"/>
              </a:solidFill>
              <a:effectLst/>
              <a:uLnTx/>
              <a:uFillTx/>
              <a:latin typeface="Arial"/>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a:xfrm>
            <a:off x="6332759" y="9086840"/>
            <a:ext cx="669675" cy="213454"/>
          </a:xfrm>
          <a:prstGeom prst="rect">
            <a:avLst/>
          </a:prstGeom>
        </p:spPr>
        <p:txBody>
          <a:bodyPr/>
          <a:lstStyle/>
          <a:p>
            <a:pPr>
              <a:defRPr/>
            </a:pPr>
            <a:fld id="{FA04BB6B-BEDE-48E4-970F-8DFC0D4B5AE7}" type="slidenum">
              <a:rPr lang="en-US" smtClean="0"/>
              <a:pPr>
                <a:defRPr/>
              </a:pPr>
              <a:t>2</a:t>
            </a:fld>
            <a:endParaRPr lang="en-US"/>
          </a:p>
        </p:txBody>
      </p:sp>
    </p:spTree>
    <p:extLst>
      <p:ext uri="{BB962C8B-B14F-4D97-AF65-F5344CB8AC3E}">
        <p14:creationId xmlns:p14="http://schemas.microsoft.com/office/powerpoint/2010/main" val="126544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84175"/>
            <a:ext cx="6040438" cy="3398838"/>
          </a:xfrm>
        </p:spPr>
      </p:sp>
      <p:sp>
        <p:nvSpPr>
          <p:cNvPr id="3" name="Notes Placeholder 2"/>
          <p:cNvSpPr>
            <a:spLocks noGrp="1"/>
          </p:cNvSpPr>
          <p:nvPr>
            <p:ph type="body" idx="1"/>
          </p:nvPr>
        </p:nvSpPr>
        <p:spPr/>
        <p:txBody>
          <a:bodyPr/>
          <a:lstStyle/>
          <a:p>
            <a:pPr>
              <a:lnSpc>
                <a:spcPct val="107000"/>
              </a:lnSpc>
              <a:spcAft>
                <a:spcPts val="1200"/>
              </a:spcAft>
            </a:pPr>
            <a:r>
              <a:rPr kumimoji="0" lang="en-US" sz="1200" b="0" i="0" u="none" strike="noStrike" kern="1200" cap="none" spc="0" normalizeH="0" baseline="0" noProof="0">
                <a:ln>
                  <a:noFill/>
                </a:ln>
                <a:solidFill>
                  <a:srgbClr val="FFFFFF"/>
                </a:solidFill>
                <a:effectLst/>
                <a:uLnTx/>
                <a:uFillTx/>
                <a:latin typeface="Arial"/>
                <a:ea typeface="+mn-ea"/>
                <a:cs typeface="+mn-cs"/>
              </a:rPr>
              <a:t>When IT is under pressure to deliver a better </a:t>
            </a:r>
            <a:r>
              <a:rPr kumimoji="0" lang="en-US" sz="1200" b="1" i="0" u="none" strike="noStrike" kern="1200" cap="none" spc="0" normalizeH="0" baseline="0" noProof="0">
                <a:ln>
                  <a:noFill/>
                </a:ln>
                <a:solidFill>
                  <a:srgbClr val="FFFFFF"/>
                </a:solidFill>
                <a:effectLst/>
                <a:uLnTx/>
                <a:uFillTx/>
                <a:latin typeface="Arial"/>
                <a:ea typeface="+mn-ea"/>
                <a:cs typeface="+mn-cs"/>
              </a:rPr>
              <a:t>end-to-end PC experience</a:t>
            </a:r>
            <a:r>
              <a:rPr kumimoji="0" lang="en-US" sz="1200" b="0" i="0" u="none" strike="noStrike" kern="1200" cap="none" spc="0" normalizeH="0" baseline="0" noProof="0">
                <a:ln>
                  <a:noFill/>
                </a:ln>
                <a:solidFill>
                  <a:srgbClr val="FFFFFF"/>
                </a:solidFill>
                <a:effectLst/>
                <a:uLnTx/>
                <a:uFillTx/>
                <a:latin typeface="Arial"/>
                <a:ea typeface="+mn-ea"/>
                <a:cs typeface="+mn-cs"/>
              </a:rPr>
              <a:t>, </a:t>
            </a:r>
            <a:r>
              <a:rPr kumimoji="0" lang="en-US" sz="1200" b="0" i="0" u="none" strike="noStrike" kern="1200" cap="none" spc="0" normalizeH="0" baseline="0" noProof="0" err="1">
                <a:ln>
                  <a:noFill/>
                </a:ln>
                <a:solidFill>
                  <a:srgbClr val="FFFFFF"/>
                </a:solidFill>
                <a:effectLst/>
                <a:uLnTx/>
                <a:uFillTx/>
                <a:latin typeface="Arial"/>
                <a:ea typeface="+mn-ea"/>
                <a:cs typeface="+mn-cs"/>
              </a:rPr>
              <a:t>TechDirect</a:t>
            </a:r>
            <a:r>
              <a:rPr kumimoji="0" lang="en-US" sz="1200" b="0" i="0" u="none" strike="noStrike" kern="1200" cap="none" spc="0" normalizeH="0" baseline="0" noProof="0">
                <a:ln>
                  <a:noFill/>
                </a:ln>
                <a:solidFill>
                  <a:srgbClr val="FFFFFF"/>
                </a:solidFill>
                <a:effectLst/>
                <a:uLnTx/>
                <a:uFillTx/>
                <a:latin typeface="Arial"/>
                <a:ea typeface="+mn-ea"/>
                <a:cs typeface="+mn-cs"/>
              </a:rPr>
              <a:t> shows both the big picture and your next step across your entire team </a:t>
            </a:r>
            <a:r>
              <a:rPr kumimoji="0" lang="en-US" sz="1200" b="1" i="0" u="none" strike="noStrike" kern="1200" cap="none" spc="0" normalizeH="0" baseline="0" noProof="0">
                <a:ln>
                  <a:noFill/>
                </a:ln>
                <a:solidFill>
                  <a:srgbClr val="FFFFFF"/>
                </a:solidFill>
                <a:effectLst/>
                <a:uLnTx/>
                <a:uFillTx/>
                <a:latin typeface="Arial"/>
                <a:ea typeface="+mn-ea"/>
                <a:cs typeface="+mn-cs"/>
              </a:rPr>
              <a:t>anytime, anywhere</a:t>
            </a:r>
            <a:r>
              <a:rPr kumimoji="0" lang="en-US" sz="1200" b="0" i="0" u="none" strike="noStrike" kern="1200" cap="none" spc="0" normalizeH="0" baseline="0" noProof="0">
                <a:ln>
                  <a:noFill/>
                </a:ln>
                <a:solidFill>
                  <a:srgbClr val="FFFFFF"/>
                </a:solidFill>
                <a:effectLst/>
                <a:uLnTx/>
                <a:uFillTx/>
                <a:latin typeface="Arial"/>
                <a:ea typeface="+mn-ea"/>
                <a:cs typeface="+mn-cs"/>
              </a:rPr>
              <a:t>.</a:t>
            </a:r>
            <a:r>
              <a:rPr lang="en-US" sz="1200">
                <a:solidFill>
                  <a:srgbClr val="FFFFFF"/>
                </a:solidFill>
                <a:latin typeface="Arial"/>
              </a:rPr>
              <a:t> </a:t>
            </a:r>
            <a:endParaRPr lang="en-US" sz="1200" b="0" i="0" u="none" strike="noStrike" kern="1200" cap="none" spc="0" normalizeH="0" baseline="0" noProof="0">
              <a:ln>
                <a:noFill/>
              </a:ln>
              <a:solidFill>
                <a:srgbClr val="FFFFFF"/>
              </a:solidFill>
              <a:effectLst/>
              <a:uLnTx/>
              <a:uFillTx/>
              <a:latin typeface="Arial"/>
              <a:cs typeface="Arial"/>
            </a:endParaRPr>
          </a:p>
          <a:p>
            <a:pPr>
              <a:lnSpc>
                <a:spcPct val="107000"/>
              </a:lnSpc>
              <a:spcAft>
                <a:spcPts val="1200"/>
              </a:spcAft>
            </a:pPr>
            <a:endParaRPr kumimoji="0" lang="en-US" sz="1200" b="0" i="0" u="none" strike="noStrike" kern="1200" cap="none" spc="0" normalizeH="0" baseline="0" noProof="0">
              <a:ln>
                <a:noFill/>
              </a:ln>
              <a:solidFill>
                <a:srgbClr val="FFFFFF"/>
              </a:solidFill>
              <a:effectLst/>
              <a:uLnTx/>
              <a:uFillTx/>
              <a:latin typeface="Arial"/>
              <a:ea typeface="+mn-ea"/>
              <a:cs typeface="+mn-cs"/>
            </a:endParaRPr>
          </a:p>
          <a:p>
            <a:pPr>
              <a:lnSpc>
                <a:spcPct val="107000"/>
              </a:lnSpc>
              <a:spcAft>
                <a:spcPts val="1200"/>
              </a:spcAft>
            </a:pPr>
            <a:r>
              <a:rPr lang="en-US" sz="1200" kern="1200">
                <a:solidFill>
                  <a:schemeClr val="bg1"/>
                </a:solidFill>
                <a:latin typeface="Arial"/>
                <a:ea typeface="Calibri" panose="020F0502020204030204" pitchFamily="34" charset="0"/>
                <a:cs typeface="Arial"/>
              </a:rPr>
              <a:t>With </a:t>
            </a:r>
            <a:r>
              <a:rPr lang="en-US" sz="1200" kern="1200" err="1">
                <a:solidFill>
                  <a:schemeClr val="bg1"/>
                </a:solidFill>
                <a:latin typeface="Arial"/>
                <a:ea typeface="Calibri" panose="020F0502020204030204" pitchFamily="34" charset="0"/>
                <a:cs typeface="Arial"/>
              </a:rPr>
              <a:t>TechDirect</a:t>
            </a:r>
            <a:r>
              <a:rPr lang="en-US" sz="1200" kern="1200">
                <a:solidFill>
                  <a:schemeClr val="bg1"/>
                </a:solidFill>
                <a:latin typeface="Arial"/>
                <a:ea typeface="Calibri" panose="020F0502020204030204" pitchFamily="34" charset="0"/>
                <a:cs typeface="Arial"/>
              </a:rPr>
              <a:t>, </a:t>
            </a:r>
            <a:r>
              <a:rPr lang="en-US" sz="1200" b="1" kern="1200">
                <a:solidFill>
                  <a:schemeClr val="bg1"/>
                </a:solidFill>
                <a:latin typeface="Arial"/>
                <a:ea typeface="Calibri" panose="020F0502020204030204" pitchFamily="34" charset="0"/>
                <a:cs typeface="Arial"/>
              </a:rPr>
              <a:t>we’re taking a potentially complicated path that could require countless tools </a:t>
            </a:r>
            <a:r>
              <a:rPr lang="en-US" sz="1200" kern="1200">
                <a:solidFill>
                  <a:schemeClr val="bg1"/>
                </a:solidFill>
                <a:latin typeface="Arial"/>
                <a:ea typeface="Calibri" panose="020F0502020204030204" pitchFamily="34" charset="0"/>
                <a:cs typeface="Arial"/>
              </a:rPr>
              <a:t>and </a:t>
            </a:r>
            <a:r>
              <a:rPr lang="en-US" sz="1200" b="1" kern="1200">
                <a:solidFill>
                  <a:schemeClr val="bg1"/>
                </a:solidFill>
                <a:latin typeface="Arial"/>
                <a:ea typeface="Calibri" panose="020F0502020204030204" pitchFamily="34" charset="0"/>
                <a:cs typeface="Arial"/>
              </a:rPr>
              <a:t>making it simple. </a:t>
            </a:r>
            <a:r>
              <a:rPr lang="en-US" sz="1200" b="0" kern="1200">
                <a:solidFill>
                  <a:schemeClr val="bg1"/>
                </a:solidFill>
                <a:latin typeface="Arial"/>
                <a:ea typeface="Calibri" panose="020F0502020204030204" pitchFamily="34" charset="0"/>
                <a:cs typeface="Arial"/>
              </a:rPr>
              <a:t>Delivering the results IT leaders need for a </a:t>
            </a:r>
            <a:r>
              <a:rPr lang="en-US" sz="1200" b="1" kern="1200">
                <a:solidFill>
                  <a:schemeClr val="bg1"/>
                </a:solidFill>
                <a:latin typeface="Arial"/>
                <a:ea typeface="Calibri" panose="020F0502020204030204" pitchFamily="34" charset="0"/>
                <a:cs typeface="Arial"/>
              </a:rPr>
              <a:t>modern, intelligent, self-service portal </a:t>
            </a:r>
            <a:r>
              <a:rPr lang="en-US" sz="1200" b="0" kern="1200">
                <a:solidFill>
                  <a:schemeClr val="bg1"/>
                </a:solidFill>
                <a:latin typeface="Arial"/>
                <a:ea typeface="Calibri" panose="020F0502020204030204" pitchFamily="34" charset="0"/>
                <a:cs typeface="Arial"/>
              </a:rPr>
              <a:t>with an </a:t>
            </a:r>
            <a:r>
              <a:rPr lang="en-US" sz="1200" b="1" kern="1200">
                <a:solidFill>
                  <a:schemeClr val="bg1"/>
                </a:solidFill>
                <a:latin typeface="Arial"/>
                <a:ea typeface="Calibri" panose="020F0502020204030204" pitchFamily="34" charset="0"/>
                <a:cs typeface="Arial"/>
              </a:rPr>
              <a:t>AI powered connectivity solution.</a:t>
            </a:r>
            <a:r>
              <a:rPr lang="en-US" sz="1200" b="1">
                <a:solidFill>
                  <a:schemeClr val="bg1"/>
                </a:solidFill>
                <a:latin typeface="Arial"/>
                <a:ea typeface="Calibri" panose="020F0502020204030204" pitchFamily="34" charset="0"/>
                <a:cs typeface="Arial"/>
              </a:rPr>
              <a:t> </a:t>
            </a:r>
            <a:endParaRPr lang="en-US" sz="1200" b="1" kern="1200">
              <a:solidFill>
                <a:schemeClr val="bg1"/>
              </a:solidFill>
              <a:latin typeface="Arial" panose="020B0604020202020204" pitchFamily="34" charset="0"/>
              <a:ea typeface="Calibri" panose="020F0502020204030204" pitchFamily="34" charset="0"/>
              <a:cs typeface="Arial"/>
            </a:endParaRPr>
          </a:p>
          <a:p>
            <a:pPr>
              <a:lnSpc>
                <a:spcPct val="107000"/>
              </a:lnSpc>
              <a:spcAft>
                <a:spcPts val="1200"/>
              </a:spcAft>
            </a:pPr>
            <a:endParaRPr lang="en-US" sz="1200" kern="12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b="1" kern="1200">
                <a:solidFill>
                  <a:schemeClr val="bg1"/>
                </a:solidFill>
                <a:latin typeface="Arial"/>
                <a:ea typeface="Calibri" panose="020F0502020204030204" pitchFamily="34" charset="0"/>
                <a:cs typeface="Arial"/>
              </a:rPr>
              <a:t>You will have a clear path for PC management at every step in our centralized, online customer portal.</a:t>
            </a:r>
            <a:r>
              <a:rPr lang="en-US" sz="1200" b="1">
                <a:solidFill>
                  <a:schemeClr val="bg1"/>
                </a:solidFill>
                <a:latin typeface="Arial"/>
                <a:ea typeface="Calibri" panose="020F0502020204030204" pitchFamily="34" charset="0"/>
                <a:cs typeface="Arial"/>
              </a:rPr>
              <a:t>  </a:t>
            </a:r>
            <a:endParaRPr lang="en-US" sz="1200" b="1" kern="1200">
              <a:solidFill>
                <a:schemeClr val="bg1"/>
              </a:solidFill>
              <a:latin typeface="Arial" panose="020B0604020202020204" pitchFamily="34" charset="0"/>
              <a:ea typeface="Calibri" panose="020F0502020204030204" pitchFamily="34" charset="0"/>
              <a:cs typeface="Arial"/>
            </a:endParaRPr>
          </a:p>
          <a:p>
            <a:pPr>
              <a:lnSpc>
                <a:spcPct val="107000"/>
              </a:lnSpc>
              <a:spcAft>
                <a:spcPts val="1200"/>
              </a:spcAft>
            </a:pPr>
            <a:endParaRPr lang="en-US" sz="1200">
              <a:solidFill>
                <a:schemeClr val="bg1"/>
              </a:solidFill>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0A52469-780E-487A-BD62-F9ABA9A5E228}"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056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r>
              <a:rPr lang="en-US">
                <a:latin typeface="Arial"/>
                <a:cs typeface="Arial"/>
              </a:rPr>
              <a:t>At-a-glance, lets look at the data driven differentiators and features you want with </a:t>
            </a:r>
            <a:r>
              <a:rPr lang="en-US" err="1">
                <a:latin typeface="Arial"/>
                <a:cs typeface="Arial"/>
              </a:rPr>
              <a:t>TechDirect</a:t>
            </a:r>
            <a:r>
              <a:rPr lang="en-US">
                <a:latin typeface="Arial"/>
                <a:cs typeface="Arial"/>
              </a:rPr>
              <a:t> and </a:t>
            </a:r>
            <a:r>
              <a:rPr lang="en-US" err="1">
                <a:latin typeface="Arial"/>
                <a:cs typeface="Arial"/>
              </a:rPr>
              <a:t>SupportAssist</a:t>
            </a:r>
            <a:r>
              <a:rPr lang="en-US">
                <a:latin typeface="Arial"/>
                <a:cs typeface="Arial"/>
              </a:rPr>
              <a:t>:</a:t>
            </a:r>
          </a:p>
          <a:p>
            <a:endParaRPr lang="en-US"/>
          </a:p>
          <a:p>
            <a:r>
              <a:rPr lang="en-US" sz="1100" kern="1200">
                <a:solidFill>
                  <a:schemeClr val="bg2"/>
                </a:solidFill>
                <a:effectLst/>
                <a:latin typeface="Arial"/>
                <a:cs typeface="Arial"/>
              </a:rPr>
              <a:t>We now have an ultra-modern user-interface, look &amp; feel, that is more intuitive to support offer activation and navigation. An easier activation of advanced features, like </a:t>
            </a:r>
            <a:r>
              <a:rPr lang="en-US" sz="1100" kern="1200" err="1">
                <a:solidFill>
                  <a:schemeClr val="bg2"/>
                </a:solidFill>
                <a:effectLst/>
                <a:latin typeface="Arial"/>
                <a:cs typeface="Arial"/>
              </a:rPr>
              <a:t>SupportAssist</a:t>
            </a:r>
            <a:r>
              <a:rPr lang="en-US" sz="1100" kern="1200">
                <a:solidFill>
                  <a:schemeClr val="bg2"/>
                </a:solidFill>
                <a:effectLst/>
                <a:latin typeface="Arial"/>
                <a:cs typeface="Arial"/>
              </a:rPr>
              <a:t> for business PCs.</a:t>
            </a:r>
            <a:endParaRPr lang="en-US">
              <a:latin typeface="Arial"/>
              <a:cs typeface="Arial"/>
            </a:endParaRPr>
          </a:p>
          <a:p>
            <a:pPr marL="0" lvl="1" indent="0" defTabSz="342900">
              <a:lnSpc>
                <a:spcPct val="110000"/>
              </a:lnSpc>
              <a:spcAft>
                <a:spcPts val="400"/>
              </a:spcAft>
              <a:buNone/>
              <a:defRPr/>
            </a:pPr>
            <a:endParaRPr lang="en-US" sz="1200"/>
          </a:p>
          <a:p>
            <a:pPr marL="0" lvl="1" indent="0" defTabSz="342900">
              <a:lnSpc>
                <a:spcPct val="110000"/>
              </a:lnSpc>
              <a:spcAft>
                <a:spcPts val="400"/>
              </a:spcAft>
              <a:buNone/>
              <a:defRPr/>
            </a:pPr>
            <a:r>
              <a:rPr lang="en-US" sz="1200">
                <a:latin typeface="Arial"/>
                <a:cs typeface="Arial"/>
              </a:rPr>
              <a:t>You can easily monitor, detect and track your entire Dell fleet or a single PC from a customized dashboard showcasing:</a:t>
            </a:r>
          </a:p>
          <a:p>
            <a:pPr marL="171450" lvl="1" indent="-171450" defTabSz="342900">
              <a:spcBef>
                <a:spcPts val="100"/>
              </a:spcBef>
              <a:spcAft>
                <a:spcPts val="100"/>
              </a:spcAft>
              <a:buFont typeface="Arial"/>
              <a:buChar char="•"/>
              <a:defRPr/>
            </a:pPr>
            <a:r>
              <a:rPr lang="en-US" sz="1200">
                <a:latin typeface="Arial"/>
                <a:cs typeface="Arial"/>
              </a:rPr>
              <a:t>Hardware &amp; OS performance (health data)</a:t>
            </a:r>
          </a:p>
          <a:p>
            <a:pPr marL="171450" lvl="1" indent="-171450" defTabSz="342900">
              <a:spcBef>
                <a:spcPts val="100"/>
              </a:spcBef>
              <a:spcAft>
                <a:spcPts val="100"/>
              </a:spcAft>
              <a:buFont typeface="Arial"/>
              <a:buChar char="•"/>
              <a:defRPr/>
            </a:pPr>
            <a:r>
              <a:rPr lang="en-US" sz="1200">
                <a:latin typeface="Arial"/>
                <a:cs typeface="Arial"/>
              </a:rPr>
              <a:t>Security scores</a:t>
            </a:r>
          </a:p>
          <a:p>
            <a:pPr marL="171450" lvl="1" indent="-171450" defTabSz="342900">
              <a:spcBef>
                <a:spcPts val="100"/>
              </a:spcBef>
              <a:spcAft>
                <a:spcPts val="100"/>
              </a:spcAft>
              <a:buFont typeface="Arial"/>
              <a:buChar char="•"/>
              <a:defRPr/>
            </a:pPr>
            <a:r>
              <a:rPr lang="en-US" sz="1200">
                <a:latin typeface="Arial"/>
                <a:cs typeface="Arial"/>
              </a:rPr>
              <a:t>Application experience</a:t>
            </a:r>
          </a:p>
          <a:p>
            <a:pPr marL="171450" lvl="1" indent="-171450" defTabSz="342900">
              <a:spcBef>
                <a:spcPts val="100"/>
              </a:spcBef>
              <a:spcAft>
                <a:spcPts val="100"/>
              </a:spcAft>
              <a:buFont typeface="Arial"/>
              <a:buChar char="•"/>
              <a:defRPr/>
            </a:pPr>
            <a:r>
              <a:rPr lang="en-US" sz="1200">
                <a:latin typeface="Arial"/>
                <a:cs typeface="Arial"/>
              </a:rPr>
              <a:t>Issue remediation</a:t>
            </a:r>
          </a:p>
          <a:p>
            <a:endParaRPr lang="en-US"/>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a:latin typeface="Arial"/>
                <a:cs typeface="Arial"/>
              </a:rPr>
              <a:t>Create custom catalogs to automate and control the performance of your Dell PC fleet. And create custom remediation rules to manage your Dell PC fleet performance.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100"/>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a:latin typeface="Arial"/>
                <a:cs typeface="Arial"/>
              </a:rPr>
              <a:t>This monitored and improved PC performance leads to fewer headaches and a more productive workforce.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a:latin typeface="Arial"/>
                <a:cs typeface="Arial"/>
              </a:rPr>
              <a:t>Act on proactive and predictive data to prevent and resolve issues remotely, saving on downtime.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100"/>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100"/>
          </a:p>
          <a:p>
            <a:endParaRPr lang="en-US"/>
          </a:p>
        </p:txBody>
      </p:sp>
    </p:spTree>
    <p:extLst>
      <p:ext uri="{BB962C8B-B14F-4D97-AF65-F5344CB8AC3E}">
        <p14:creationId xmlns:p14="http://schemas.microsoft.com/office/powerpoint/2010/main" val="375106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84175"/>
            <a:ext cx="6040438" cy="3398838"/>
          </a:xfrm>
        </p:spPr>
      </p:sp>
      <p:sp>
        <p:nvSpPr>
          <p:cNvPr id="3" name="Notes Placeholder 2"/>
          <p:cNvSpPr>
            <a:spLocks noGrp="1"/>
          </p:cNvSpPr>
          <p:nvPr>
            <p:ph type="body" idx="1"/>
          </p:nvPr>
        </p:nvSpPr>
        <p:spPr/>
        <p:txBody>
          <a:bodyPr/>
          <a:lstStyle/>
          <a:p>
            <a:r>
              <a:rPr lang="en-US" baseline="0" err="1"/>
              <a:t>TechDirect</a:t>
            </a:r>
            <a:r>
              <a:rPr lang="en-US" baseline="0"/>
              <a:t> can help you </a:t>
            </a:r>
            <a:r>
              <a:rPr lang="en-US" b="1" baseline="0"/>
              <a:t>simplify asset management and alerts for your Dell PCs</a:t>
            </a:r>
            <a:r>
              <a:rPr lang="en-US" baseline="0"/>
              <a:t>. It can be configured to send PC issue alerts to your account if you have ProSupport, ProSupport Flex or ProSupport Plus. This way you have one centralized place from which to manage all your end user alerts, from KPIs to audit trails.</a:t>
            </a:r>
          </a:p>
          <a:p>
            <a:endParaRPr lang="en-US" baseline="0"/>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a:t>Depending on your IT policies and preferences, </a:t>
            </a:r>
            <a:r>
              <a:rPr lang="en-US" sz="1100" b="1"/>
              <a:t>you can choose to enable the end-user interface </a:t>
            </a:r>
            <a:r>
              <a:rPr lang="en-US" sz="1100"/>
              <a:t>as well as </a:t>
            </a:r>
            <a:r>
              <a:rPr lang="en-US" sz="1100" b="1"/>
              <a:t>configure</a:t>
            </a:r>
            <a:r>
              <a:rPr lang="en-US" sz="1100"/>
              <a:t> </a:t>
            </a:r>
            <a:r>
              <a:rPr lang="en-US" sz="1100" b="1"/>
              <a:t>the functionality that will be accessible to your employees</a:t>
            </a:r>
            <a:r>
              <a:rPr lang="en-US" sz="1100"/>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a:t>You will have the flexibility to disable any of the features. </a:t>
            </a:r>
          </a:p>
          <a:p>
            <a:endParaRPr lang="en-US" baseline="0"/>
          </a:p>
          <a:p>
            <a:r>
              <a:rPr lang="en-US" baseline="0"/>
              <a:t>Configuration settings put you in control of how incoming alerts are managed. </a:t>
            </a:r>
            <a:r>
              <a:rPr lang="en-US" b="1" baseline="0"/>
              <a:t>You can configure alert settings to auto-forward alerts to Dell </a:t>
            </a:r>
            <a:r>
              <a:rPr lang="en-US" baseline="0"/>
              <a:t>to become support requests, setup auto-dispatches or your</a:t>
            </a:r>
            <a:r>
              <a:rPr lang="en-US" b="1" baseline="0"/>
              <a:t> alerts can be individually managed </a:t>
            </a:r>
            <a:r>
              <a:rPr lang="en-US" baseline="0"/>
              <a:t>from the Alerts list. </a:t>
            </a:r>
          </a:p>
          <a:p>
            <a:endParaRPr lang="en-US" baseline="0"/>
          </a:p>
          <a:p>
            <a:r>
              <a:rPr lang="en-US" b="1" baseline="0"/>
              <a:t>Notifications will be sent to you via email </a:t>
            </a:r>
            <a:r>
              <a:rPr lang="en-US" baseline="0"/>
              <a:t>or the </a:t>
            </a:r>
            <a:r>
              <a:rPr lang="en-US" b="1" baseline="0" err="1"/>
              <a:t>TechDirect</a:t>
            </a:r>
            <a:r>
              <a:rPr lang="en-US" b="1" baseline="0"/>
              <a:t> Message Center </a:t>
            </a:r>
            <a:r>
              <a:rPr lang="en-US" baseline="0"/>
              <a:t>if you haven’t acted upon an alert after a specified number of days. All of these configuration settings are designed to </a:t>
            </a:r>
            <a:r>
              <a:rPr lang="en-US" b="1" baseline="0"/>
              <a:t>make managing PC support easier</a:t>
            </a:r>
            <a:r>
              <a:rPr lang="en-US" baseline="0"/>
              <a:t>. You can even have notifications routed to your existing tools, like ServiceNow. </a:t>
            </a:r>
          </a:p>
          <a:p>
            <a:endParaRPr lang="en-US" sz="1200" kern="0" baseline="0">
              <a:solidFill>
                <a:schemeClr val="tx1"/>
              </a:solidFill>
              <a:latin typeface="Museo Sans For Dell" pitchFamily="2" charset="0"/>
              <a:ea typeface="SimSun"/>
              <a:cs typeface="Times New Roman"/>
            </a:endParaRPr>
          </a:p>
          <a:p>
            <a:endParaRPr lang="en-US" sz="1200" kern="0">
              <a:solidFill>
                <a:schemeClr val="tx1"/>
              </a:solidFill>
              <a:latin typeface="Museo Sans For Dell" pitchFamily="2" charset="0"/>
              <a:ea typeface="SimSun"/>
              <a:cs typeface="Times New Roman"/>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a:xfrm>
            <a:off x="6332759" y="9086840"/>
            <a:ext cx="669675" cy="213454"/>
          </a:xfrm>
          <a:prstGeom prst="rect">
            <a:avLst/>
          </a:prstGeom>
        </p:spPr>
        <p:txBody>
          <a:bodyPr/>
          <a:lstStyle/>
          <a:p>
            <a:pPr>
              <a:defRPr/>
            </a:pPr>
            <a:fld id="{FA04BB6B-BEDE-48E4-970F-8DFC0D4B5AE7}" type="slidenum">
              <a:rPr lang="en-US" smtClean="0"/>
              <a:pPr>
                <a:defRPr/>
              </a:pPr>
              <a:t>5</a:t>
            </a:fld>
            <a:endParaRPr lang="en-US"/>
          </a:p>
        </p:txBody>
      </p:sp>
    </p:spTree>
    <p:extLst>
      <p:ext uri="{BB962C8B-B14F-4D97-AF65-F5344CB8AC3E}">
        <p14:creationId xmlns:p14="http://schemas.microsoft.com/office/powerpoint/2010/main" val="260046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84175"/>
            <a:ext cx="6040438" cy="3398838"/>
          </a:xfrm>
        </p:spPr>
      </p:sp>
      <p:sp>
        <p:nvSpPr>
          <p:cNvPr id="3" name="Notes Placeholder 2"/>
          <p:cNvSpPr>
            <a:spLocks noGrp="1"/>
          </p:cNvSpPr>
          <p:nvPr>
            <p:ph type="body" idx="1"/>
          </p:nvPr>
        </p:nvSpPr>
        <p:spPr/>
        <p:txBody>
          <a:bodyPr/>
          <a:lstStyle/>
          <a:p>
            <a:r>
              <a:rPr lang="en-US"/>
              <a:t>There are many factors that could be impacting PC performance. Our health, security and application experience scores help you to stay on top of these issues. </a:t>
            </a:r>
          </a:p>
          <a:p>
            <a:endParaRPr lang="en-US"/>
          </a:p>
          <a:p>
            <a:r>
              <a:rPr lang="en-US"/>
              <a:t>Whether an end-user is requesting a fix for an un-diagnosed issue or IT is looking to get ahead of potential performance issues, you can now take action directly from </a:t>
            </a:r>
            <a:r>
              <a:rPr lang="en-US" err="1"/>
              <a:t>TechDirect</a:t>
            </a:r>
            <a:r>
              <a:rPr lang="en-US"/>
              <a:t>. </a:t>
            </a:r>
          </a:p>
          <a:p>
            <a:endParaRPr lang="en-US"/>
          </a:p>
          <a:p>
            <a:pPr marL="0" marR="0" lvl="0" indent="0" algn="l" defTabSz="685800" rtl="0" eaLnBrk="1" fontAlgn="auto" latinLnBrk="0" hangingPunct="1">
              <a:lnSpc>
                <a:spcPct val="100000"/>
              </a:lnSpc>
              <a:spcBef>
                <a:spcPts val="0"/>
              </a:spcBef>
              <a:spcAft>
                <a:spcPts val="0"/>
              </a:spcAft>
              <a:buClrTx/>
              <a:buSzTx/>
              <a:buFontTx/>
              <a:buNone/>
              <a:tabLst/>
              <a:defRPr/>
            </a:pPr>
            <a:r>
              <a:rPr lang="en-US"/>
              <a:t>You have a dashboard view that shows </a:t>
            </a:r>
            <a:r>
              <a:rPr lang="en-US" b="1"/>
              <a:t>PC recommendations across your fleet</a:t>
            </a:r>
            <a:r>
              <a:rPr lang="en-US"/>
              <a:t>, with the ability to customize the list of PCs and actions taken for multiple systems in your environment. With SupportAssist, you have customized catalog creation based on detected install base and direct deployment via our integration with cloud-based technology. (DCRM)</a:t>
            </a:r>
          </a:p>
          <a:p>
            <a:endParaRPr lang="en-US" b="1"/>
          </a:p>
          <a:p>
            <a:r>
              <a:rPr lang="en-US" b="1"/>
              <a:t>With our remediation platform</a:t>
            </a:r>
            <a:r>
              <a:rPr lang="en-US" b="0"/>
              <a:t>, we provide flexibility for IT admins to tailor their remote remediation using customized rules for workflow creation, execution and reporting. IT admins will be able to generate their own scripts at the time of launch with additional scripts post-launch.  </a:t>
            </a:r>
          </a:p>
          <a:p>
            <a:endParaRPr lang="en-US" b="0"/>
          </a:p>
          <a:p>
            <a:pPr marL="171450" lvl="0" indent="-171450" fontAlgn="auto">
              <a:lnSpc>
                <a:spcPct val="100000"/>
              </a:lnSpc>
              <a:spcBef>
                <a:spcPts val="0"/>
              </a:spcBef>
              <a:spcAft>
                <a:spcPts val="1400"/>
              </a:spcAft>
              <a:buClr>
                <a:srgbClr val="0070C0"/>
              </a:buClr>
              <a:buSzPct val="125000"/>
              <a:defRPr/>
            </a:pPr>
            <a:r>
              <a:rPr lang="en-US" sz="1100" kern="1200">
                <a:solidFill>
                  <a:schemeClr val="tx1"/>
                </a:solidFill>
                <a:latin typeface="Arial" panose="020B0604020202020204" pitchFamily="34" charset="0"/>
                <a:ea typeface="+mn-ea"/>
                <a:cs typeface="+mn-cs"/>
              </a:rPr>
              <a:t>Updates are queued for the next time PCs are online. Recommendations are classified as </a:t>
            </a:r>
            <a:r>
              <a:rPr lang="en-US" sz="1100" b="1" kern="1200">
                <a:solidFill>
                  <a:schemeClr val="tx1"/>
                </a:solidFill>
                <a:latin typeface="Arial" panose="020B0604020202020204" pitchFamily="34" charset="0"/>
                <a:ea typeface="+mn-ea"/>
                <a:cs typeface="+mn-cs"/>
              </a:rPr>
              <a:t>critical, recommended </a:t>
            </a:r>
            <a:r>
              <a:rPr lang="en-US" sz="1100" kern="1200">
                <a:solidFill>
                  <a:schemeClr val="tx1"/>
                </a:solidFill>
                <a:latin typeface="Arial" panose="020B0604020202020204" pitchFamily="34" charset="0"/>
                <a:ea typeface="+mn-ea"/>
                <a:cs typeface="+mn-cs"/>
              </a:rPr>
              <a:t>and </a:t>
            </a:r>
            <a:r>
              <a:rPr lang="en-US" sz="1100" b="1" kern="1200">
                <a:solidFill>
                  <a:schemeClr val="tx1"/>
                </a:solidFill>
                <a:latin typeface="Arial" panose="020B0604020202020204" pitchFamily="34" charset="0"/>
                <a:ea typeface="+mn-ea"/>
                <a:cs typeface="+mn-cs"/>
              </a:rPr>
              <a:t>optional</a:t>
            </a:r>
            <a:r>
              <a:rPr lang="en-US" sz="1100" kern="1200">
                <a:solidFill>
                  <a:schemeClr val="tx1"/>
                </a:solidFill>
                <a:latin typeface="Arial" panose="020B0604020202020204" pitchFamily="34" charset="0"/>
                <a:ea typeface="+mn-ea"/>
                <a:cs typeface="+mn-cs"/>
              </a:rPr>
              <a:t> – and </a:t>
            </a:r>
            <a:r>
              <a:rPr lang="en-US" sz="1100" b="1" kern="1200">
                <a:solidFill>
                  <a:schemeClr val="tx1"/>
                </a:solidFill>
                <a:latin typeface="Arial" panose="020B0604020202020204" pitchFamily="34" charset="0"/>
                <a:ea typeface="+mn-ea"/>
                <a:cs typeface="+mn-cs"/>
              </a:rPr>
              <a:t>you</a:t>
            </a:r>
            <a:r>
              <a:rPr lang="en-US" sz="1100" kern="1200">
                <a:solidFill>
                  <a:schemeClr val="tx1"/>
                </a:solidFill>
                <a:latin typeface="Arial" panose="020B0604020202020204" pitchFamily="34" charset="0"/>
                <a:ea typeface="+mn-ea"/>
                <a:cs typeface="+mn-cs"/>
              </a:rPr>
              <a:t> are in control of who</a:t>
            </a:r>
          </a:p>
          <a:p>
            <a:pPr marL="171450" lvl="0" indent="-171450" fontAlgn="auto">
              <a:lnSpc>
                <a:spcPct val="100000"/>
              </a:lnSpc>
              <a:spcBef>
                <a:spcPts val="0"/>
              </a:spcBef>
              <a:spcAft>
                <a:spcPts val="1400"/>
              </a:spcAft>
              <a:buClr>
                <a:srgbClr val="0070C0"/>
              </a:buClr>
              <a:buSzPct val="125000"/>
              <a:defRPr/>
            </a:pPr>
            <a:r>
              <a:rPr lang="en-US" sz="1100" kern="1200">
                <a:solidFill>
                  <a:schemeClr val="tx1"/>
                </a:solidFill>
                <a:latin typeface="Arial" panose="020B0604020202020204" pitchFamily="34" charset="0"/>
                <a:ea typeface="+mn-ea"/>
                <a:cs typeface="+mn-cs"/>
              </a:rPr>
              <a:t>receives updates.</a:t>
            </a:r>
          </a:p>
          <a:p>
            <a:pPr marL="171450" lvl="0" indent="-171450" fontAlgn="auto">
              <a:lnSpc>
                <a:spcPct val="100000"/>
              </a:lnSpc>
              <a:spcBef>
                <a:spcPts val="0"/>
              </a:spcBef>
              <a:spcAft>
                <a:spcPts val="1400"/>
              </a:spcAft>
              <a:buClr>
                <a:srgbClr val="0070C0"/>
              </a:buClr>
              <a:buSzPct val="125000"/>
              <a:defRPr/>
            </a:pPr>
            <a:r>
              <a:rPr lang="en-US" sz="1100" kern="1200">
                <a:solidFill>
                  <a:schemeClr val="tx1"/>
                </a:solidFill>
                <a:latin typeface="Arial" panose="020B0604020202020204" pitchFamily="34" charset="0"/>
                <a:ea typeface="+mn-ea"/>
                <a:cs typeface="+mn-cs"/>
              </a:rPr>
              <a:t>Your dashboard allows you to easily review current status anytime, anywhere.</a:t>
            </a:r>
          </a:p>
          <a:p>
            <a:pPr marL="171450" lvl="0" indent="-171450" fontAlgn="auto">
              <a:lnSpc>
                <a:spcPct val="100000"/>
              </a:lnSpc>
              <a:spcBef>
                <a:spcPts val="0"/>
              </a:spcBef>
              <a:spcAft>
                <a:spcPts val="1400"/>
              </a:spcAft>
              <a:buClr>
                <a:srgbClr val="0070C0"/>
              </a:buClr>
              <a:buSzPct val="125000"/>
              <a:defRPr/>
            </a:pPr>
            <a:endParaRPr lang="en-US" sz="1100" kern="1200">
              <a:solidFill>
                <a:schemeClr val="tx1"/>
              </a:solidFill>
              <a:latin typeface="Arial" panose="020B0604020202020204" pitchFamily="34" charset="0"/>
              <a:ea typeface="+mn-ea"/>
              <a:cs typeface="+mn-cs"/>
            </a:endParaRPr>
          </a:p>
          <a:p>
            <a:pPr marL="171450" marR="0" lvl="0" indent="-171450" algn="l" defTabSz="685800" rtl="0" eaLnBrk="1" fontAlgn="auto" latinLnBrk="0" hangingPunct="1">
              <a:lnSpc>
                <a:spcPct val="100000"/>
              </a:lnSpc>
              <a:spcBef>
                <a:spcPts val="0"/>
              </a:spcBef>
              <a:spcAft>
                <a:spcPts val="1400"/>
              </a:spcAft>
              <a:buClr>
                <a:srgbClr val="0070C0"/>
              </a:buClr>
              <a:buSzPct val="125000"/>
              <a:buFontTx/>
              <a:buNone/>
              <a:tabLst/>
              <a:defRPr/>
            </a:pPr>
            <a:r>
              <a:rPr lang="en-US"/>
              <a:t>Our hassle-free experience allows you to drill down into </a:t>
            </a:r>
            <a:r>
              <a:rPr lang="en-US" b="1"/>
              <a:t>PC Recommendations and take action immediately with a remote session.</a:t>
            </a:r>
            <a:endParaRPr lang="en-US"/>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a:xfrm>
            <a:off x="6332759" y="9086840"/>
            <a:ext cx="669675" cy="213454"/>
          </a:xfrm>
          <a:prstGeom prst="rect">
            <a:avLst/>
          </a:prstGeom>
        </p:spPr>
        <p:txBody>
          <a:bodyPr/>
          <a:lstStyle/>
          <a:p>
            <a:pPr>
              <a:defRPr/>
            </a:pPr>
            <a:fld id="{FA04BB6B-BEDE-48E4-970F-8DFC0D4B5AE7}" type="slidenum">
              <a:rPr lang="en-US" smtClean="0"/>
              <a:pPr>
                <a:defRPr/>
              </a:pPr>
              <a:t>6</a:t>
            </a:fld>
            <a:endParaRPr lang="en-US"/>
          </a:p>
        </p:txBody>
      </p:sp>
    </p:spTree>
    <p:extLst>
      <p:ext uri="{BB962C8B-B14F-4D97-AF65-F5344CB8AC3E}">
        <p14:creationId xmlns:p14="http://schemas.microsoft.com/office/powerpoint/2010/main" val="375119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84175"/>
            <a:ext cx="6040438" cy="3398838"/>
          </a:xfrm>
        </p:spPr>
      </p:sp>
      <p:sp>
        <p:nvSpPr>
          <p:cNvPr id="3" name="Notes Placeholder 2"/>
          <p:cNvSpPr>
            <a:spLocks noGrp="1"/>
          </p:cNvSpPr>
          <p:nvPr>
            <p:ph type="body" idx="1"/>
          </p:nvPr>
        </p:nvSpPr>
        <p:spPr/>
        <p:txBody>
          <a:bodyPr/>
          <a:lstStyle/>
          <a:p>
            <a:r>
              <a:rPr lang="en-US"/>
              <a:t>When</a:t>
            </a:r>
            <a:r>
              <a:rPr lang="en-US" baseline="0"/>
              <a:t> sharing the predictive support feature with customers, we often get the question “How does it work?”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baseline="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a:t>The technology behind our predictive capabilities uses artificial intelligence to get ahead of issues. </a:t>
            </a:r>
            <a:r>
              <a:rPr lang="en-US" baseline="0"/>
              <a:t>This example scenario shows an end user with </a:t>
            </a:r>
            <a:r>
              <a:rPr lang="en-US" baseline="0" err="1"/>
              <a:t>SupportAssist</a:t>
            </a:r>
            <a:r>
              <a:rPr lang="en-US" baseline="0"/>
              <a:t> enabled on a ProSupport Plus device. </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aseline="0"/>
              <a:t>Telemetry data that is processed by our AI engine, applying machine learning to the data, identifying patterns that indicate a potential failure. </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aseline="0"/>
              <a:t>The end user’s IT manager automatically receives a predictive alert warning about a hard drive failure. </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aseline="0"/>
              <a:t>The IT manager adds a note to the alert detailing the end user’s contact information. </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aseline="0"/>
              <a:t>The alert is then forwarded to Dell to become a support request. </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aseline="0"/>
              <a:t>The troubleshooting information Dell needs to begin working the issue is attached to the request. </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aseline="0"/>
              <a:t>Dell then contacts the end user directly and replaces the hard drive. </a:t>
            </a:r>
          </a:p>
          <a:p>
            <a:endParaRPr lang="en-US" baseline="0"/>
          </a:p>
          <a:p>
            <a:r>
              <a:rPr lang="en-US" b="1" baseline="0"/>
              <a:t>Results</a:t>
            </a:r>
          </a:p>
          <a:p>
            <a:r>
              <a:rPr lang="en-US" b="0" baseline="0"/>
              <a:t>The inconvenience to the end user is minimal as the drive was replaced at a time convenient for them. The end user was also able to back up their data before the scheduled drive replacement. Additionally, the IT manager’s effort was minimal as he only had to add a note and forward the alert to Dell.</a:t>
            </a:r>
          </a:p>
          <a:p>
            <a:endParaRPr lang="en-US" b="0" baseline="0"/>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a:xfrm>
            <a:off x="6332759" y="9086840"/>
            <a:ext cx="669675" cy="213454"/>
          </a:xfrm>
          <a:prstGeom prst="rect">
            <a:avLst/>
          </a:prstGeom>
        </p:spPr>
        <p:txBody>
          <a:bodyPr/>
          <a:lstStyle/>
          <a:p>
            <a:pPr>
              <a:defRPr/>
            </a:pPr>
            <a:fld id="{FA04BB6B-BEDE-48E4-970F-8DFC0D4B5AE7}" type="slidenum">
              <a:rPr lang="en-US" smtClean="0"/>
              <a:pPr>
                <a:defRPr/>
              </a:pPr>
              <a:t>7</a:t>
            </a:fld>
            <a:endParaRPr lang="en-US"/>
          </a:p>
        </p:txBody>
      </p:sp>
    </p:spTree>
    <p:extLst>
      <p:ext uri="{BB962C8B-B14F-4D97-AF65-F5344CB8AC3E}">
        <p14:creationId xmlns:p14="http://schemas.microsoft.com/office/powerpoint/2010/main" val="3814875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84175"/>
            <a:ext cx="6040438" cy="3398838"/>
          </a:xfrm>
        </p:spPr>
      </p:sp>
      <p:sp>
        <p:nvSpPr>
          <p:cNvPr id="3" name="Notes Placeholder 2"/>
          <p:cNvSpPr>
            <a:spLocks noGrp="1"/>
          </p:cNvSpPr>
          <p:nvPr>
            <p:ph type="body" idx="1"/>
          </p:nvPr>
        </p:nvSpPr>
        <p:spPr/>
        <p:txBody>
          <a:bodyPr/>
          <a:lstStyle/>
          <a:p>
            <a:r>
              <a:rPr lang="en-US" err="1">
                <a:latin typeface="Arial"/>
                <a:cs typeface="Arial"/>
              </a:rPr>
              <a:t>SupportAssist</a:t>
            </a:r>
            <a:r>
              <a:rPr lang="en-US">
                <a:latin typeface="Arial"/>
                <a:cs typeface="Arial"/>
              </a:rPr>
              <a:t> is a smarter way to get resolution and the </a:t>
            </a:r>
            <a:r>
              <a:rPr lang="en-US" b="1">
                <a:latin typeface="Arial"/>
                <a:cs typeface="Arial"/>
              </a:rPr>
              <a:t>key benefit </a:t>
            </a:r>
            <a:r>
              <a:rPr lang="en-US">
                <a:latin typeface="Arial"/>
                <a:cs typeface="Arial"/>
              </a:rPr>
              <a:t>is</a:t>
            </a:r>
            <a:r>
              <a:rPr lang="en-US" baseline="0">
                <a:latin typeface="Arial"/>
                <a:cs typeface="Arial"/>
              </a:rPr>
              <a:t> </a:t>
            </a:r>
            <a:r>
              <a:rPr lang="en-US" b="1">
                <a:latin typeface="Arial"/>
                <a:cs typeface="Arial"/>
              </a:rPr>
              <a:t>expedited issue resolution</a:t>
            </a:r>
            <a:r>
              <a:rPr lang="en-US">
                <a:latin typeface="Arial"/>
                <a:cs typeface="Arial"/>
              </a:rPr>
              <a:t>. </a:t>
            </a:r>
            <a:endParaRPr lang="en-US"/>
          </a:p>
          <a:p>
            <a:endParaRPr lang="en-US" baseline="0"/>
          </a:p>
          <a:p>
            <a:r>
              <a:rPr lang="en-US" baseline="0">
                <a:latin typeface="Arial"/>
                <a:cs typeface="Arial"/>
              </a:rPr>
              <a:t>Let’s walk through this illustration:</a:t>
            </a:r>
          </a:p>
          <a:p>
            <a:r>
              <a:rPr lang="en-US" baseline="0">
                <a:latin typeface="Arial"/>
                <a:cs typeface="Arial"/>
              </a:rPr>
              <a:t>The grey box at the bottom of this slide shows traditional support and the many manual steps it requires for customers to get resolution after a fault has occurs. The blue boxes represent the path to resolution when </a:t>
            </a:r>
            <a:r>
              <a:rPr lang="en-US" baseline="0" err="1">
                <a:latin typeface="Arial"/>
                <a:cs typeface="Arial"/>
              </a:rPr>
              <a:t>SupportAssist’s</a:t>
            </a:r>
            <a:r>
              <a:rPr lang="en-US" baseline="0">
                <a:latin typeface="Arial"/>
                <a:cs typeface="Arial"/>
              </a:rPr>
              <a:t> predictive and proactive automated support is enabled through the ProSupport Suite for PCs. You can see the </a:t>
            </a:r>
            <a:r>
              <a:rPr lang="en-US" b="0" baseline="0">
                <a:latin typeface="Arial"/>
                <a:cs typeface="Arial"/>
              </a:rPr>
              <a:t>steps are reduced by almost half with proactive resolution</a:t>
            </a:r>
            <a:r>
              <a:rPr lang="en-US" baseline="0">
                <a:latin typeface="Arial"/>
                <a:cs typeface="Arial"/>
              </a:rPr>
              <a:t>. When a fault occurs, a support request is automatically created, and we proactively contact you about resolution. With predictive, the failure is prevented before you would initiate a typical support process – greatly reducing impact to the customer.</a:t>
            </a:r>
            <a:r>
              <a:rPr lang="en-US">
                <a:latin typeface="Arial"/>
                <a:cs typeface="Arial"/>
              </a:rPr>
              <a:t> </a:t>
            </a:r>
            <a:endParaRPr lang="en-US" baseline="0">
              <a:cs typeface="Arial"/>
            </a:endParaRPr>
          </a:p>
          <a:p>
            <a:endParaRPr lang="en-US" baseline="0"/>
          </a:p>
          <a:p>
            <a:r>
              <a:rPr lang="en-US" baseline="0">
                <a:latin typeface="Arial"/>
                <a:cs typeface="Arial"/>
              </a:rPr>
              <a:t>With </a:t>
            </a:r>
            <a:r>
              <a:rPr lang="en-US" baseline="0" err="1">
                <a:latin typeface="Arial"/>
                <a:cs typeface="Arial"/>
              </a:rPr>
              <a:t>SupportAssist</a:t>
            </a:r>
            <a:r>
              <a:rPr lang="en-US" baseline="0">
                <a:latin typeface="Arial"/>
                <a:cs typeface="Arial"/>
              </a:rPr>
              <a:t>, </a:t>
            </a:r>
            <a:r>
              <a:rPr lang="en-US">
                <a:latin typeface="Arial"/>
                <a:cs typeface="Arial"/>
              </a:rPr>
              <a:t>you</a:t>
            </a:r>
            <a:r>
              <a:rPr lang="en-US" baseline="0">
                <a:latin typeface="Arial"/>
                <a:cs typeface="Arial"/>
              </a:rPr>
              <a:t> </a:t>
            </a:r>
            <a:r>
              <a:rPr lang="en-US" u="sng" baseline="0">
                <a:latin typeface="Arial"/>
                <a:cs typeface="Arial"/>
              </a:rPr>
              <a:t>no longer</a:t>
            </a:r>
            <a:r>
              <a:rPr lang="en-US" u="none" baseline="0">
                <a:latin typeface="Arial"/>
                <a:cs typeface="Arial"/>
              </a:rPr>
              <a:t> </a:t>
            </a:r>
            <a:r>
              <a:rPr lang="en-US">
                <a:latin typeface="Arial"/>
                <a:cs typeface="Arial"/>
              </a:rPr>
              <a:t>need</a:t>
            </a:r>
            <a:r>
              <a:rPr lang="en-US" baseline="0">
                <a:latin typeface="Arial"/>
                <a:cs typeface="Arial"/>
              </a:rPr>
              <a:t> to</a:t>
            </a:r>
          </a:p>
          <a:p>
            <a:pPr marL="628650" lvl="1" indent="-171450">
              <a:buFont typeface="Arial" panose="020B0604020202020204" pitchFamily="34" charset="0"/>
              <a:buChar char="•"/>
            </a:pPr>
            <a:r>
              <a:rPr lang="en-US" baseline="0">
                <a:latin typeface="Arial"/>
                <a:cs typeface="Arial"/>
              </a:rPr>
              <a:t>Identify a fault has occurred</a:t>
            </a:r>
          </a:p>
          <a:p>
            <a:pPr marL="628650" lvl="1" indent="-171450">
              <a:buFont typeface="Arial" panose="020B0604020202020204" pitchFamily="34" charset="0"/>
              <a:buChar char="•"/>
            </a:pPr>
            <a:r>
              <a:rPr lang="en-US" baseline="0">
                <a:latin typeface="Arial"/>
                <a:cs typeface="Arial"/>
              </a:rPr>
              <a:t>Locate their service tag</a:t>
            </a:r>
          </a:p>
          <a:p>
            <a:pPr marL="628650" lvl="1" indent="-171450">
              <a:buFont typeface="Arial" panose="020B0604020202020204" pitchFamily="34" charset="0"/>
              <a:buChar char="•"/>
            </a:pPr>
            <a:r>
              <a:rPr lang="en-US" baseline="0">
                <a:latin typeface="Arial"/>
                <a:cs typeface="Arial"/>
              </a:rPr>
              <a:t>Remember their service contract details</a:t>
            </a:r>
          </a:p>
          <a:p>
            <a:pPr marL="628650" lvl="1" indent="-171450">
              <a:buFont typeface="Arial" panose="020B0604020202020204" pitchFamily="34" charset="0"/>
              <a:buChar char="•"/>
            </a:pPr>
            <a:r>
              <a:rPr lang="en-US" baseline="0">
                <a:latin typeface="Arial"/>
                <a:cs typeface="Arial"/>
              </a:rPr>
              <a:t>Find tech support’s phone number</a:t>
            </a:r>
          </a:p>
          <a:p>
            <a:pPr marL="628650" lvl="1" indent="-171450">
              <a:buFont typeface="Arial" panose="020B0604020202020204" pitchFamily="34" charset="0"/>
              <a:buChar char="•"/>
            </a:pPr>
            <a:r>
              <a:rPr lang="en-US" baseline="0">
                <a:latin typeface="Arial"/>
                <a:cs typeface="Arial"/>
              </a:rPr>
              <a:t>Describe the issue</a:t>
            </a:r>
          </a:p>
          <a:p>
            <a:pPr marL="628650" lvl="1" indent="-171450">
              <a:buFont typeface="Arial" panose="020B0604020202020204" pitchFamily="34" charset="0"/>
              <a:buChar char="•"/>
            </a:pPr>
            <a:r>
              <a:rPr lang="en-US" baseline="0">
                <a:latin typeface="Arial"/>
                <a:cs typeface="Arial"/>
              </a:rPr>
              <a:t>Gather system logs</a:t>
            </a:r>
          </a:p>
          <a:p>
            <a:pPr marL="628650" lvl="1" indent="-171450">
              <a:buFont typeface="Arial" panose="020B0604020202020204" pitchFamily="34" charset="0"/>
              <a:buChar char="•"/>
            </a:pPr>
            <a:r>
              <a:rPr lang="en-US" baseline="0">
                <a:latin typeface="Arial"/>
                <a:cs typeface="Arial"/>
              </a:rPr>
              <a:t>Send system logs to Dell</a:t>
            </a:r>
          </a:p>
          <a:p>
            <a:pPr marL="628650" lvl="1" indent="-171450">
              <a:buFont typeface="Arial" panose="020B0604020202020204" pitchFamily="34" charset="0"/>
              <a:buChar char="•"/>
            </a:pPr>
            <a:r>
              <a:rPr lang="en-US" baseline="0">
                <a:latin typeface="Arial"/>
                <a:cs typeface="Arial"/>
              </a:rPr>
              <a:t>Hold while tech support troubleshoots</a:t>
            </a:r>
            <a:endParaRPr lang="en-US">
              <a:latin typeface="Arial"/>
              <a:cs typeface="Arial"/>
            </a:endParaRPr>
          </a:p>
          <a:p>
            <a:endParaRPr lang="en-US" baseline="0"/>
          </a:p>
          <a:p>
            <a:r>
              <a:rPr lang="en-US" b="0" baseline="0">
                <a:latin typeface="Arial"/>
                <a:cs typeface="Arial"/>
              </a:rPr>
              <a:t>The key thing to remember is with ProSupport or ProSupport Plus with </a:t>
            </a:r>
            <a:r>
              <a:rPr lang="en-US" b="0" baseline="0" err="1">
                <a:latin typeface="Arial"/>
                <a:cs typeface="Arial"/>
              </a:rPr>
              <a:t>SupportAssist</a:t>
            </a:r>
            <a:r>
              <a:rPr lang="en-US" b="0" baseline="0">
                <a:latin typeface="Arial"/>
                <a:cs typeface="Arial"/>
              </a:rPr>
              <a:t> </a:t>
            </a:r>
            <a:r>
              <a:rPr lang="en-US" b="1" baseline="0">
                <a:latin typeface="Arial"/>
                <a:cs typeface="Arial"/>
              </a:rPr>
              <a:t>the steps to resolution are reduced by almost half.</a:t>
            </a:r>
            <a:r>
              <a:rPr lang="en-US" b="1">
                <a:latin typeface="Arial"/>
                <a:cs typeface="Arial"/>
              </a:rPr>
              <a:t> </a:t>
            </a:r>
            <a:endParaRPr lang="en-US" b="1" baseline="0">
              <a:cs typeface="Arial"/>
            </a:endParaRPr>
          </a:p>
          <a:p>
            <a:endParaRPr lang="en-US" b="1"/>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a:xfrm>
            <a:off x="6332759" y="9086840"/>
            <a:ext cx="669675" cy="213454"/>
          </a:xfrm>
          <a:prstGeom prst="rect">
            <a:avLst/>
          </a:prstGeom>
        </p:spPr>
        <p:txBody>
          <a:bodyPr/>
          <a:lstStyle/>
          <a:p>
            <a:pPr>
              <a:defRPr/>
            </a:pPr>
            <a:fld id="{FA04BB6B-BEDE-48E4-970F-8DFC0D4B5AE7}" type="slidenum">
              <a:rPr lang="en-US" smtClean="0"/>
              <a:pPr>
                <a:defRPr/>
              </a:pPr>
              <a:t>8</a:t>
            </a:fld>
            <a:endParaRPr lang="en-US"/>
          </a:p>
        </p:txBody>
      </p:sp>
    </p:spTree>
    <p:extLst>
      <p:ext uri="{BB962C8B-B14F-4D97-AF65-F5344CB8AC3E}">
        <p14:creationId xmlns:p14="http://schemas.microsoft.com/office/powerpoint/2010/main" val="3004823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84175"/>
            <a:ext cx="6040438" cy="3398838"/>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Your customizable dashboard allows the IT admin to zoom in on the end-user experience by identifying areas of success and opportunities for improvement with device health, application experience and security from a single Dell PC or your entire Dell fleet.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a:p>
            <a:pPr marL="0" marR="0" lvl="0" indent="0" algn="l" defTabSz="685800" rtl="0" eaLnBrk="1" fontAlgn="auto" latinLnBrk="0" hangingPunct="1">
              <a:lnSpc>
                <a:spcPct val="100000"/>
              </a:lnSpc>
              <a:spcBef>
                <a:spcPts val="0"/>
              </a:spcBef>
              <a:spcAft>
                <a:spcPts val="0"/>
              </a:spcAft>
              <a:buClrTx/>
              <a:buSzTx/>
              <a:buFontTx/>
              <a:buNone/>
              <a:tabLst/>
              <a:defRPr/>
            </a:pPr>
            <a:r>
              <a:rPr lang="en-US"/>
              <a:t>You can easily monitor, detect, track and trend device health across hardware and OS.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a:p>
            <a:pPr marL="0" marR="0" lvl="0" indent="0" algn="l" defTabSz="685800" rtl="0" eaLnBrk="1" fontAlgn="auto" latinLnBrk="0" hangingPunct="1">
              <a:lnSpc>
                <a:spcPct val="100000"/>
              </a:lnSpc>
              <a:spcBef>
                <a:spcPts val="0"/>
              </a:spcBef>
              <a:spcAft>
                <a:spcPts val="0"/>
              </a:spcAft>
              <a:buClrTx/>
              <a:buSzTx/>
              <a:buFontTx/>
              <a:buNone/>
              <a:tabLst/>
              <a:defRPr/>
            </a:pPr>
            <a:r>
              <a:rPr lang="en-US"/>
              <a:t>Application experience allows you to keep a pulse on your end-user experience by monitoring performance.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a:p>
            <a:pPr marL="0" marR="0" lvl="0" indent="0" algn="l" defTabSz="685800" rtl="0" eaLnBrk="1" fontAlgn="auto" latinLnBrk="0" hangingPunct="1">
              <a:lnSpc>
                <a:spcPct val="100000"/>
              </a:lnSpc>
              <a:spcBef>
                <a:spcPts val="0"/>
              </a:spcBef>
              <a:spcAft>
                <a:spcPts val="0"/>
              </a:spcAft>
              <a:buClrTx/>
              <a:buSzTx/>
              <a:buFontTx/>
              <a:buNone/>
              <a:tabLst/>
              <a:defRPr/>
            </a:pPr>
            <a:r>
              <a:rPr lang="en-US"/>
              <a:t>The security score helps you understand the percentage of your Dell fleet that may have greater risk using binary assessment of BIOS </a:t>
            </a:r>
            <a:r>
              <a:rPr lang="en-US" err="1"/>
              <a:t>IoA</a:t>
            </a:r>
            <a:r>
              <a:rPr lang="en-US"/>
              <a:t>, BIOS verification, TPM enabled, BIOS admin password enabled, antivirus, firewall and disk encryption enabled. </a:t>
            </a:r>
          </a:p>
        </p:txBody>
      </p:sp>
      <p:sp>
        <p:nvSpPr>
          <p:cNvPr id="4" name="Slide Number Placeholder 3"/>
          <p:cNvSpPr>
            <a:spLocks noGrp="1"/>
          </p:cNvSpPr>
          <p:nvPr>
            <p:ph type="sldNum" sz="quarter" idx="10"/>
          </p:nvPr>
        </p:nvSpPr>
        <p:spPr>
          <a:xfrm>
            <a:off x="6332759" y="9086840"/>
            <a:ext cx="669675" cy="213454"/>
          </a:xfrm>
          <a:prstGeom prst="rect">
            <a:avLst/>
          </a:prstGeom>
        </p:spPr>
        <p:txBody>
          <a:bodyPr/>
          <a:lstStyle/>
          <a:p>
            <a:pPr>
              <a:defRPr/>
            </a:pPr>
            <a:fld id="{FA04BB6B-BEDE-48E4-970F-8DFC0D4B5AE7}" type="slidenum">
              <a:rPr lang="en-US" smtClean="0"/>
              <a:pPr>
                <a:defRPr/>
              </a:pPr>
              <a:t>9</a:t>
            </a:fld>
            <a:endParaRPr lang="en-US"/>
          </a:p>
        </p:txBody>
      </p:sp>
    </p:spTree>
    <p:extLst>
      <p:ext uri="{BB962C8B-B14F-4D97-AF65-F5344CB8AC3E}">
        <p14:creationId xmlns:p14="http://schemas.microsoft.com/office/powerpoint/2010/main" val="855843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Tree>
    <p:extLst>
      <p:ext uri="{BB962C8B-B14F-4D97-AF65-F5344CB8AC3E}">
        <p14:creationId xmlns:p14="http://schemas.microsoft.com/office/powerpoint/2010/main" val="399461045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1102282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2865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40949754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2865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Content Placeholder 2"/>
          <p:cNvSpPr>
            <a:spLocks noGrp="1"/>
          </p:cNvSpPr>
          <p:nvPr>
            <p:ph idx="10"/>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9394362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7690B07-0322-4F6C-BD7C-8469E61CF15E}"/>
              </a:ext>
            </a:extLst>
          </p:cNvPr>
          <p:cNvSpPr>
            <a:spLocks noGrp="1"/>
          </p:cNvSpPr>
          <p:nvPr>
            <p:ph type="pic" sz="quarter" idx="10"/>
          </p:nvPr>
        </p:nvSpPr>
        <p:spPr>
          <a:xfrm>
            <a:off x="320038" y="1716205"/>
            <a:ext cx="1972994" cy="2838157"/>
          </a:xfrm>
          <a:custGeom>
            <a:avLst/>
            <a:gdLst>
              <a:gd name="connsiteX0" fmla="*/ 0 w 2630658"/>
              <a:gd name="connsiteY0" fmla="*/ 0 h 3784209"/>
              <a:gd name="connsiteX1" fmla="*/ 2630658 w 2630658"/>
              <a:gd name="connsiteY1" fmla="*/ 0 h 3784209"/>
              <a:gd name="connsiteX2" fmla="*/ 2630658 w 2630658"/>
              <a:gd name="connsiteY2" fmla="*/ 3784209 h 3784209"/>
              <a:gd name="connsiteX3" fmla="*/ 0 w 2630658"/>
              <a:gd name="connsiteY3" fmla="*/ 3784209 h 3784209"/>
            </a:gdLst>
            <a:ahLst/>
            <a:cxnLst>
              <a:cxn ang="0">
                <a:pos x="connsiteX0" y="connsiteY0"/>
              </a:cxn>
              <a:cxn ang="0">
                <a:pos x="connsiteX1" y="connsiteY1"/>
              </a:cxn>
              <a:cxn ang="0">
                <a:pos x="connsiteX2" y="connsiteY2"/>
              </a:cxn>
              <a:cxn ang="0">
                <a:pos x="connsiteX3" y="connsiteY3"/>
              </a:cxn>
            </a:cxnLst>
            <a:rect l="l" t="t" r="r" b="b"/>
            <a:pathLst>
              <a:path w="2630658" h="3784209">
                <a:moveTo>
                  <a:pt x="0" y="0"/>
                </a:moveTo>
                <a:lnTo>
                  <a:pt x="2630658" y="0"/>
                </a:lnTo>
                <a:lnTo>
                  <a:pt x="2630658" y="3784209"/>
                </a:lnTo>
                <a:lnTo>
                  <a:pt x="0" y="3784209"/>
                </a:lnTo>
                <a:close/>
              </a:path>
            </a:pathLst>
          </a:custGeom>
        </p:spPr>
        <p:txBody>
          <a:bodyPr wrap="square">
            <a:noAutofit/>
          </a:bodyPr>
          <a:lstStyle/>
          <a:p>
            <a:endParaRPr lang="en-ID"/>
          </a:p>
        </p:txBody>
      </p:sp>
      <p:sp>
        <p:nvSpPr>
          <p:cNvPr id="11" name="Picture Placeholder 10">
            <a:extLst>
              <a:ext uri="{FF2B5EF4-FFF2-40B4-BE49-F238E27FC236}">
                <a16:creationId xmlns:a16="http://schemas.microsoft.com/office/drawing/2014/main" id="{C76E0937-B39D-4BBA-B6C9-D092D851693C}"/>
              </a:ext>
            </a:extLst>
          </p:cNvPr>
          <p:cNvSpPr>
            <a:spLocks noGrp="1"/>
          </p:cNvSpPr>
          <p:nvPr>
            <p:ph type="pic" sz="quarter" idx="11"/>
          </p:nvPr>
        </p:nvSpPr>
        <p:spPr>
          <a:xfrm>
            <a:off x="2497015" y="1716205"/>
            <a:ext cx="1972994" cy="2838157"/>
          </a:xfrm>
          <a:custGeom>
            <a:avLst/>
            <a:gdLst>
              <a:gd name="connsiteX0" fmla="*/ 0 w 2630658"/>
              <a:gd name="connsiteY0" fmla="*/ 0 h 3784209"/>
              <a:gd name="connsiteX1" fmla="*/ 2630658 w 2630658"/>
              <a:gd name="connsiteY1" fmla="*/ 0 h 3784209"/>
              <a:gd name="connsiteX2" fmla="*/ 2630658 w 2630658"/>
              <a:gd name="connsiteY2" fmla="*/ 3784209 h 3784209"/>
              <a:gd name="connsiteX3" fmla="*/ 0 w 2630658"/>
              <a:gd name="connsiteY3" fmla="*/ 3784209 h 3784209"/>
            </a:gdLst>
            <a:ahLst/>
            <a:cxnLst>
              <a:cxn ang="0">
                <a:pos x="connsiteX0" y="connsiteY0"/>
              </a:cxn>
              <a:cxn ang="0">
                <a:pos x="connsiteX1" y="connsiteY1"/>
              </a:cxn>
              <a:cxn ang="0">
                <a:pos x="connsiteX2" y="connsiteY2"/>
              </a:cxn>
              <a:cxn ang="0">
                <a:pos x="connsiteX3" y="connsiteY3"/>
              </a:cxn>
            </a:cxnLst>
            <a:rect l="l" t="t" r="r" b="b"/>
            <a:pathLst>
              <a:path w="2630658" h="3784209">
                <a:moveTo>
                  <a:pt x="0" y="0"/>
                </a:moveTo>
                <a:lnTo>
                  <a:pt x="2630658" y="0"/>
                </a:lnTo>
                <a:lnTo>
                  <a:pt x="2630658" y="3784209"/>
                </a:lnTo>
                <a:lnTo>
                  <a:pt x="0" y="3784209"/>
                </a:lnTo>
                <a:close/>
              </a:path>
            </a:pathLst>
          </a:custGeom>
        </p:spPr>
        <p:txBody>
          <a:bodyPr wrap="square">
            <a:noAutofit/>
          </a:bodyPr>
          <a:lstStyle/>
          <a:p>
            <a:endParaRPr lang="en-ID"/>
          </a:p>
        </p:txBody>
      </p:sp>
      <p:sp>
        <p:nvSpPr>
          <p:cNvPr id="14" name="Picture Placeholder 13">
            <a:extLst>
              <a:ext uri="{FF2B5EF4-FFF2-40B4-BE49-F238E27FC236}">
                <a16:creationId xmlns:a16="http://schemas.microsoft.com/office/drawing/2014/main" id="{77EE665D-552A-48F7-BADB-5A654D93D9E4}"/>
              </a:ext>
            </a:extLst>
          </p:cNvPr>
          <p:cNvSpPr>
            <a:spLocks noGrp="1"/>
          </p:cNvSpPr>
          <p:nvPr>
            <p:ph type="pic" sz="quarter" idx="12"/>
          </p:nvPr>
        </p:nvSpPr>
        <p:spPr>
          <a:xfrm>
            <a:off x="4673992" y="1716205"/>
            <a:ext cx="1972994" cy="2838157"/>
          </a:xfrm>
          <a:custGeom>
            <a:avLst/>
            <a:gdLst>
              <a:gd name="connsiteX0" fmla="*/ 0 w 2630658"/>
              <a:gd name="connsiteY0" fmla="*/ 0 h 3784209"/>
              <a:gd name="connsiteX1" fmla="*/ 2630658 w 2630658"/>
              <a:gd name="connsiteY1" fmla="*/ 0 h 3784209"/>
              <a:gd name="connsiteX2" fmla="*/ 2630658 w 2630658"/>
              <a:gd name="connsiteY2" fmla="*/ 3784209 h 3784209"/>
              <a:gd name="connsiteX3" fmla="*/ 0 w 2630658"/>
              <a:gd name="connsiteY3" fmla="*/ 3784209 h 3784209"/>
            </a:gdLst>
            <a:ahLst/>
            <a:cxnLst>
              <a:cxn ang="0">
                <a:pos x="connsiteX0" y="connsiteY0"/>
              </a:cxn>
              <a:cxn ang="0">
                <a:pos x="connsiteX1" y="connsiteY1"/>
              </a:cxn>
              <a:cxn ang="0">
                <a:pos x="connsiteX2" y="connsiteY2"/>
              </a:cxn>
              <a:cxn ang="0">
                <a:pos x="connsiteX3" y="connsiteY3"/>
              </a:cxn>
            </a:cxnLst>
            <a:rect l="l" t="t" r="r" b="b"/>
            <a:pathLst>
              <a:path w="2630658" h="3784209">
                <a:moveTo>
                  <a:pt x="0" y="0"/>
                </a:moveTo>
                <a:lnTo>
                  <a:pt x="2630658" y="0"/>
                </a:lnTo>
                <a:lnTo>
                  <a:pt x="2630658" y="3784209"/>
                </a:lnTo>
                <a:lnTo>
                  <a:pt x="0" y="3784209"/>
                </a:lnTo>
                <a:close/>
              </a:path>
            </a:pathLst>
          </a:custGeom>
        </p:spPr>
        <p:txBody>
          <a:bodyPr wrap="square">
            <a:noAutofit/>
          </a:bodyPr>
          <a:lstStyle/>
          <a:p>
            <a:endParaRPr lang="en-ID"/>
          </a:p>
        </p:txBody>
      </p:sp>
      <p:sp>
        <p:nvSpPr>
          <p:cNvPr id="17" name="Picture Placeholder 16">
            <a:extLst>
              <a:ext uri="{FF2B5EF4-FFF2-40B4-BE49-F238E27FC236}">
                <a16:creationId xmlns:a16="http://schemas.microsoft.com/office/drawing/2014/main" id="{17EC4F4F-BBD3-4C6B-A30B-95E2252451CF}"/>
              </a:ext>
            </a:extLst>
          </p:cNvPr>
          <p:cNvSpPr>
            <a:spLocks noGrp="1"/>
          </p:cNvSpPr>
          <p:nvPr>
            <p:ph type="pic" sz="quarter" idx="13"/>
          </p:nvPr>
        </p:nvSpPr>
        <p:spPr>
          <a:xfrm>
            <a:off x="6850968" y="1716204"/>
            <a:ext cx="1972994" cy="2838157"/>
          </a:xfrm>
          <a:custGeom>
            <a:avLst/>
            <a:gdLst>
              <a:gd name="connsiteX0" fmla="*/ 0 w 2630658"/>
              <a:gd name="connsiteY0" fmla="*/ 0 h 3784209"/>
              <a:gd name="connsiteX1" fmla="*/ 2630658 w 2630658"/>
              <a:gd name="connsiteY1" fmla="*/ 0 h 3784209"/>
              <a:gd name="connsiteX2" fmla="*/ 2630658 w 2630658"/>
              <a:gd name="connsiteY2" fmla="*/ 3784209 h 3784209"/>
              <a:gd name="connsiteX3" fmla="*/ 0 w 2630658"/>
              <a:gd name="connsiteY3" fmla="*/ 3784209 h 3784209"/>
            </a:gdLst>
            <a:ahLst/>
            <a:cxnLst>
              <a:cxn ang="0">
                <a:pos x="connsiteX0" y="connsiteY0"/>
              </a:cxn>
              <a:cxn ang="0">
                <a:pos x="connsiteX1" y="connsiteY1"/>
              </a:cxn>
              <a:cxn ang="0">
                <a:pos x="connsiteX2" y="connsiteY2"/>
              </a:cxn>
              <a:cxn ang="0">
                <a:pos x="connsiteX3" y="connsiteY3"/>
              </a:cxn>
            </a:cxnLst>
            <a:rect l="l" t="t" r="r" b="b"/>
            <a:pathLst>
              <a:path w="2630658" h="3784209">
                <a:moveTo>
                  <a:pt x="0" y="0"/>
                </a:moveTo>
                <a:lnTo>
                  <a:pt x="2630658" y="0"/>
                </a:lnTo>
                <a:lnTo>
                  <a:pt x="2630658" y="3784209"/>
                </a:lnTo>
                <a:lnTo>
                  <a:pt x="0" y="3784209"/>
                </a:lnTo>
                <a:close/>
              </a:path>
            </a:pathLst>
          </a:custGeom>
        </p:spPr>
        <p:txBody>
          <a:bodyPr wrap="square">
            <a:noAutofit/>
          </a:bodyPr>
          <a:lstStyle/>
          <a:p>
            <a:endParaRPr lang="en-ID"/>
          </a:p>
        </p:txBody>
      </p:sp>
    </p:spTree>
    <p:extLst>
      <p:ext uri="{BB962C8B-B14F-4D97-AF65-F5344CB8AC3E}">
        <p14:creationId xmlns:p14="http://schemas.microsoft.com/office/powerpoint/2010/main" val="1580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lan by segm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grpSp>
        <p:nvGrpSpPr>
          <p:cNvPr id="3" name="Group 2">
            <a:extLst>
              <a:ext uri="{FF2B5EF4-FFF2-40B4-BE49-F238E27FC236}">
                <a16:creationId xmlns:a16="http://schemas.microsoft.com/office/drawing/2014/main" id="{234DEFB3-9903-4AA3-9C00-CB6B02DEDBE9}"/>
              </a:ext>
              <a:ext uri="{C183D7F6-B498-43B3-948B-1728B52AA6E4}">
                <adec:decorative xmlns:adec="http://schemas.microsoft.com/office/drawing/2017/decorative" val="1"/>
              </a:ext>
            </a:extLst>
          </p:cNvPr>
          <p:cNvGrpSpPr/>
          <p:nvPr userDrawn="1"/>
        </p:nvGrpSpPr>
        <p:grpSpPr>
          <a:xfrm>
            <a:off x="0" y="857250"/>
            <a:ext cx="9144000" cy="1200150"/>
            <a:chOff x="0" y="804862"/>
            <a:chExt cx="9144000" cy="1200150"/>
          </a:xfrm>
        </p:grpSpPr>
        <p:sp>
          <p:nvSpPr>
            <p:cNvPr id="9" name="Rectangle 8">
              <a:extLst>
                <a:ext uri="{FF2B5EF4-FFF2-40B4-BE49-F238E27FC236}">
                  <a16:creationId xmlns:a16="http://schemas.microsoft.com/office/drawing/2014/main" id="{EF347D35-F780-47CE-9073-D9AAD2199B00}"/>
                </a:ext>
              </a:extLst>
            </p:cNvPr>
            <p:cNvSpPr/>
            <p:nvPr userDrawn="1"/>
          </p:nvSpPr>
          <p:spPr>
            <a:xfrm>
              <a:off x="0" y="804862"/>
              <a:ext cx="9144000" cy="1200150"/>
            </a:xfrm>
            <a:prstGeom prst="rect">
              <a:avLst/>
            </a:prstGeom>
            <a:gradFill>
              <a:gsLst>
                <a:gs pos="0">
                  <a:schemeClr val="accent6"/>
                </a:gs>
                <a:gs pos="26000">
                  <a:schemeClr val="bg1"/>
                </a:gs>
                <a:gs pos="100000">
                  <a:schemeClr val="accent1"/>
                </a:gs>
              </a:gsLst>
              <a:lin ang="36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grpSp>
          <p:nvGrpSpPr>
            <p:cNvPr id="17" name="Group 16"/>
            <p:cNvGrpSpPr/>
            <p:nvPr userDrawn="1"/>
          </p:nvGrpSpPr>
          <p:grpSpPr>
            <a:xfrm>
              <a:off x="0" y="804862"/>
              <a:ext cx="9144000" cy="1195388"/>
              <a:chOff x="0" y="1200150"/>
              <a:chExt cx="9144000" cy="2743200"/>
            </a:xfrm>
          </p:grpSpPr>
          <p:cxnSp>
            <p:nvCxnSpPr>
              <p:cNvPr id="18" name="Straight Connector 17"/>
              <p:cNvCxnSpPr/>
              <p:nvPr/>
            </p:nvCxnSpPr>
            <p:spPr>
              <a:xfrm>
                <a:off x="0" y="1200150"/>
                <a:ext cx="9144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3943350"/>
                <a:ext cx="9144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27" name="Subtitle 2"/>
          <p:cNvSpPr>
            <a:spLocks noGrp="1"/>
          </p:cNvSpPr>
          <p:nvPr>
            <p:ph type="subTitle" idx="1"/>
          </p:nvPr>
        </p:nvSpPr>
        <p:spPr>
          <a:xfrm>
            <a:off x="285750" y="800100"/>
            <a:ext cx="1314450" cy="1314450"/>
          </a:xfrm>
          <a:prstGeom prst="ellipse">
            <a:avLst/>
          </a:prstGeom>
          <a:gradFill>
            <a:gsLst>
              <a:gs pos="50000">
                <a:schemeClr val="accent3"/>
              </a:gs>
              <a:gs pos="100000">
                <a:schemeClr val="accent4"/>
              </a:gs>
              <a:gs pos="0">
                <a:schemeClr val="accent3">
                  <a:lumMod val="60000"/>
                  <a:lumOff val="40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lvl1pPr marL="0" indent="0" algn="ctr">
              <a:lnSpc>
                <a:spcPct val="100000"/>
              </a:lnSpc>
              <a:spcBef>
                <a:spcPts val="0"/>
              </a:spcBef>
              <a:buNone/>
              <a:defRPr lang="en-US" sz="1200" baseline="0" dirty="0">
                <a:solidFill>
                  <a:schemeClr val="bg2"/>
                </a:solidFill>
              </a:defRPr>
            </a:lvl1pPr>
          </a:lstStyle>
          <a:p>
            <a:pPr marL="0" lvl="0" indent="0" algn="ctr"/>
            <a:r>
              <a:rPr lang="en-US"/>
              <a:t>Click to edit Master subtitle style</a:t>
            </a:r>
          </a:p>
        </p:txBody>
      </p:sp>
      <p:sp>
        <p:nvSpPr>
          <p:cNvPr id="11" name="Content Placeholder 9">
            <a:extLst>
              <a:ext uri="{FF2B5EF4-FFF2-40B4-BE49-F238E27FC236}">
                <a16:creationId xmlns:a16="http://schemas.microsoft.com/office/drawing/2014/main" id="{120A03CF-5AF9-433E-97EB-7EB2D04B0E1F}"/>
              </a:ext>
            </a:extLst>
          </p:cNvPr>
          <p:cNvSpPr>
            <a:spLocks noGrp="1"/>
          </p:cNvSpPr>
          <p:nvPr>
            <p:ph sz="quarter" idx="17"/>
          </p:nvPr>
        </p:nvSpPr>
        <p:spPr>
          <a:xfrm>
            <a:off x="1943100" y="862012"/>
            <a:ext cx="6915150" cy="1195388"/>
          </a:xfrm>
          <a:prstGeom prst="rect">
            <a:avLst/>
          </a:prstGeom>
        </p:spPr>
        <p:txBody>
          <a:bodyPr lIns="0" tIns="0" rIns="0" bIns="0" anchor="ctr" anchorCtr="0"/>
          <a:lstStyle>
            <a:lvl1pPr marL="115888" indent="-115888">
              <a:lnSpc>
                <a:spcPct val="100000"/>
              </a:lnSpc>
              <a:spcBef>
                <a:spcPts val="600"/>
              </a:spcBef>
              <a:buClrTx/>
              <a:buFont typeface="Arial" panose="020B0604020202020204" pitchFamily="34" charset="0"/>
              <a:buChar char="•"/>
              <a:defRPr sz="1400">
                <a:solidFill>
                  <a:schemeClr val="tx2"/>
                </a:solidFill>
                <a:latin typeface="+mn-lt"/>
              </a:defRPr>
            </a:lvl1pPr>
            <a:lvl2pPr marL="341313" indent="-111125">
              <a:lnSpc>
                <a:spcPct val="100000"/>
              </a:lnSpc>
              <a:spcBef>
                <a:spcPts val="200"/>
              </a:spcBef>
              <a:buClrTx/>
              <a:buFont typeface="Arial" panose="020B0604020202020204" pitchFamily="34" charset="0"/>
              <a:buChar char="–"/>
              <a:tabLst/>
              <a:defRPr sz="1100">
                <a:solidFill>
                  <a:schemeClr val="tx2"/>
                </a:solidFill>
                <a:latin typeface="+mn-lt"/>
              </a:defRPr>
            </a:lvl2pPr>
            <a:lvl3pPr marL="341313" indent="-111125">
              <a:lnSpc>
                <a:spcPct val="100000"/>
              </a:lnSpc>
              <a:spcBef>
                <a:spcPts val="300"/>
              </a:spcBef>
              <a:buClrTx/>
              <a:buFont typeface="Arial" panose="020B0604020202020204" pitchFamily="34" charset="0"/>
              <a:buChar char="–"/>
              <a:defRPr sz="900">
                <a:solidFill>
                  <a:schemeClr val="tx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117561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vider 2">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149347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26378" y="2254304"/>
            <a:ext cx="5093208" cy="660231"/>
          </a:xfrm>
          <a:prstGeom prst="rect">
            <a:avLst/>
          </a:prstGeom>
        </p:spPr>
      </p:pic>
    </p:spTree>
    <p:extLst>
      <p:ext uri="{BB962C8B-B14F-4D97-AF65-F5344CB8AC3E}">
        <p14:creationId xmlns:p14="http://schemas.microsoft.com/office/powerpoint/2010/main" val="132407267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E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45650"/>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500" b="0" i="0" u="none" baseline="0">
                <a:solidFill>
                  <a:srgbClr val="808080"/>
                </a:solidFill>
                <a:latin typeface="Arial" panose="020B0604020202020204" pitchFamily="34" charset="0"/>
              </a:rPr>
              <a:t>© Copyright 2021 Dell Inc.</a:t>
            </a:r>
          </a:p>
        </p:txBody>
      </p:sp>
      <p:sp>
        <p:nvSpPr>
          <p:cNvPr id="6" name="TextBox 19"/>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50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500" b="0" kern="1200" err="1">
              <a:solidFill>
                <a:srgbClr val="808080"/>
              </a:solidFill>
              <a:latin typeface="Arial" panose="020B0604020202020204" pitchFamily="34" charset="0"/>
              <a:ea typeface="+mn-ea"/>
              <a:cs typeface="+mn-cs"/>
            </a:endParaRPr>
          </a:p>
        </p:txBody>
      </p:sp>
      <p:sp>
        <p:nvSpPr>
          <p:cNvPr id="9" name="TextBox 16"/>
          <p:cNvSpPr txBox="1"/>
          <p:nvPr userDrawn="1"/>
        </p:nvSpPr>
        <p:spPr>
          <a:xfrm>
            <a:off x="3957049" y="5023059"/>
            <a:ext cx="14106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500" kern="1200">
                <a:solidFill>
                  <a:srgbClr val="808080"/>
                </a:solidFill>
                <a:latin typeface="Arial" panose="020B0604020202020204" pitchFamily="34" charset="0"/>
                <a:ea typeface="+mn-ea"/>
                <a:cs typeface="+mn-cs"/>
              </a:rPr>
              <a:t>of 21</a:t>
            </a:r>
          </a:p>
        </p:txBody>
      </p:sp>
    </p:spTree>
    <p:extLst>
      <p:ext uri="{BB962C8B-B14F-4D97-AF65-F5344CB8AC3E}">
        <p14:creationId xmlns:p14="http://schemas.microsoft.com/office/powerpoint/2010/main" val="4048717320"/>
      </p:ext>
    </p:extLst>
  </p:cSld>
  <p:clrMap bg1="lt1" tx1="dk1" bg2="lt2" tx2="dk2" accent1="accent1" accent2="accent2" accent3="accent3" accent4="accent4" accent5="accent5" accent6="accent6" hlink="hlink" folHlink="folHlink"/>
  <p:sldLayoutIdLst>
    <p:sldLayoutId id="2147483688" r:id="rId1"/>
    <p:sldLayoutId id="2147483662" r:id="rId2"/>
    <p:sldLayoutId id="2147483673" r:id="rId3"/>
    <p:sldLayoutId id="2147483713" r:id="rId4"/>
    <p:sldLayoutId id="2147483771" r:id="rId5"/>
    <p:sldLayoutId id="2147483772" r:id="rId6"/>
    <p:sldLayoutId id="2147483773" r:id="rId7"/>
    <p:sldLayoutId id="2147483774" r:id="rId8"/>
    <p:sldLayoutId id="2147483775"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180" userDrawn="1">
          <p15:clr>
            <a:srgbClr val="F26B43"/>
          </p15:clr>
        </p15:guide>
        <p15:guide id="4" pos="5580" userDrawn="1">
          <p15:clr>
            <a:srgbClr val="F26B43"/>
          </p15:clr>
        </p15:guide>
        <p15:guide id="5" pos="79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www.dell.com/support/manuals/us/en/19/dell-supportassist-pcs-tablets/SAADG/Data-collected-by-SupportAssist?guid=GUID-478D6349-FFC5-498E-BCB0-BB982E19EE3D&amp;lang=en-us"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delltechnologies.com/asset/en-us/services/support/industry-market/supportassist-for-business-pcs-security-white-paper.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www.delltechnologies.com/asset/en-us/services/deployment/educational-training/getting-started-connect-manage-with-techdirect.pdf"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www.delltechnologies.com/asset/en-us/services/deployment/educational-training/getting-started-asset-recovery-services-with-techdirect.pdf" TargetMode="External"/><Relationship Id="rId5" Type="http://schemas.openxmlformats.org/officeDocument/2006/relationships/image" Target="../media/image25.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facts.pt/ddv0ne9"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facts.pt/ddv0ne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facts.pt/0xvze8"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90000">
              <a:srgbClr val="203560"/>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3692-6DF4-4E7B-B34F-E01FCE8CEFB3}"/>
              </a:ext>
            </a:extLst>
          </p:cNvPr>
          <p:cNvSpPr>
            <a:spLocks noGrp="1"/>
          </p:cNvSpPr>
          <p:nvPr>
            <p:ph type="ctrTitle"/>
          </p:nvPr>
        </p:nvSpPr>
        <p:spPr>
          <a:xfrm>
            <a:off x="285750" y="1625043"/>
            <a:ext cx="8572500" cy="664797"/>
          </a:xfrm>
        </p:spPr>
        <p:txBody>
          <a:bodyPr/>
          <a:lstStyle/>
          <a:p>
            <a:r>
              <a:rPr lang="en-US" sz="4800"/>
              <a:t>Services Technology</a:t>
            </a:r>
          </a:p>
        </p:txBody>
      </p:sp>
      <p:sp>
        <p:nvSpPr>
          <p:cNvPr id="3" name="Subtitle 2">
            <a:extLst>
              <a:ext uri="{FF2B5EF4-FFF2-40B4-BE49-F238E27FC236}">
                <a16:creationId xmlns:a16="http://schemas.microsoft.com/office/drawing/2014/main" id="{3CB06D40-BEF3-408F-962B-313F9E24CF36}"/>
              </a:ext>
            </a:extLst>
          </p:cNvPr>
          <p:cNvSpPr>
            <a:spLocks noGrp="1"/>
          </p:cNvSpPr>
          <p:nvPr>
            <p:ph type="subTitle" idx="1"/>
          </p:nvPr>
        </p:nvSpPr>
        <p:spPr>
          <a:xfrm>
            <a:off x="285750" y="2521262"/>
            <a:ext cx="8572500" cy="664797"/>
          </a:xfrm>
        </p:spPr>
        <p:txBody>
          <a:bodyPr lIns="0" tIns="0" rIns="0" bIns="0" anchor="t"/>
          <a:lstStyle/>
          <a:p>
            <a:r>
              <a:rPr lang="en-US" dirty="0" err="1">
                <a:latin typeface="Arial"/>
                <a:cs typeface="Arial"/>
              </a:rPr>
              <a:t>SupportAssist</a:t>
            </a:r>
            <a:r>
              <a:rPr lang="en-US" dirty="0">
                <a:latin typeface="Arial"/>
                <a:cs typeface="Arial"/>
              </a:rPr>
              <a:t> for business PCs and </a:t>
            </a:r>
            <a:r>
              <a:rPr lang="en-US" dirty="0" err="1">
                <a:latin typeface="Arial"/>
                <a:cs typeface="Arial"/>
              </a:rPr>
              <a:t>TechDirect</a:t>
            </a:r>
            <a:endParaRPr lang="en-US" dirty="0">
              <a:latin typeface="Arial"/>
              <a:cs typeface="Arial"/>
            </a:endParaRPr>
          </a:p>
          <a:p>
            <a:r>
              <a:rPr lang="en-US" dirty="0">
                <a:latin typeface="Arial"/>
                <a:cs typeface="Arial"/>
              </a:rPr>
              <a:t>Features and capabilities launching with ProSupport Modernization 3.0</a:t>
            </a:r>
          </a:p>
          <a:p>
            <a:r>
              <a:rPr lang="en-US" sz="1200" dirty="0">
                <a:latin typeface="Arial"/>
                <a:cs typeface="Arial"/>
              </a:rPr>
              <a:t>Customer Presentation</a:t>
            </a:r>
          </a:p>
          <a:p>
            <a:endParaRPr lang="en-US">
              <a:latin typeface="Arial"/>
              <a:cs typeface="Arial"/>
            </a:endParaRPr>
          </a:p>
          <a:p>
            <a:r>
              <a:rPr lang="en-US" sz="1200" dirty="0">
                <a:latin typeface="Arial"/>
                <a:cs typeface="Arial"/>
              </a:rPr>
              <a:t>September 2021</a:t>
            </a:r>
          </a:p>
        </p:txBody>
      </p:sp>
    </p:spTree>
    <p:extLst>
      <p:ext uri="{BB962C8B-B14F-4D97-AF65-F5344CB8AC3E}">
        <p14:creationId xmlns:p14="http://schemas.microsoft.com/office/powerpoint/2010/main" val="297170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CC0AC4-5D37-4F54-AA2F-3915318A69F7}"/>
              </a:ext>
            </a:extLst>
          </p:cNvPr>
          <p:cNvSpPr/>
          <p:nvPr/>
        </p:nvSpPr>
        <p:spPr>
          <a:xfrm>
            <a:off x="0" y="995678"/>
            <a:ext cx="9144000" cy="4147823"/>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5" name="Rectangle 44">
            <a:extLst>
              <a:ext uri="{FF2B5EF4-FFF2-40B4-BE49-F238E27FC236}">
                <a16:creationId xmlns:a16="http://schemas.microsoft.com/office/drawing/2014/main" id="{1006A154-06E1-4E09-8C86-7C8A861D5A0D}"/>
              </a:ext>
            </a:extLst>
          </p:cNvPr>
          <p:cNvSpPr>
            <a:spLocks/>
          </p:cNvSpPr>
          <p:nvPr/>
        </p:nvSpPr>
        <p:spPr>
          <a:xfrm>
            <a:off x="-9939" y="986039"/>
            <a:ext cx="928790" cy="4180653"/>
          </a:xfrm>
          <a:prstGeom prst="rect">
            <a:avLst/>
          </a:prstGeom>
          <a:gradFill flip="none" rotWithShape="1">
            <a:gsLst>
              <a:gs pos="100000">
                <a:schemeClr val="bg1"/>
              </a:gs>
              <a:gs pos="53000">
                <a:schemeClr val="bg1"/>
              </a:gs>
              <a:gs pos="24000">
                <a:schemeClr val="bg1">
                  <a:lumMod val="75000"/>
                </a:schemeClr>
              </a:gs>
              <a:gs pos="87000">
                <a:schemeClr val="accent6"/>
              </a:gs>
              <a:gs pos="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2" name="Freeform: Shape 41">
            <a:extLst>
              <a:ext uri="{FF2B5EF4-FFF2-40B4-BE49-F238E27FC236}">
                <a16:creationId xmlns:a16="http://schemas.microsoft.com/office/drawing/2014/main" id="{4383A6FF-788C-4AB4-82E5-187CD06AA9C1}"/>
              </a:ext>
            </a:extLst>
          </p:cNvPr>
          <p:cNvSpPr/>
          <p:nvPr/>
        </p:nvSpPr>
        <p:spPr>
          <a:xfrm rot="5400000">
            <a:off x="10921" y="4089084"/>
            <a:ext cx="1052606" cy="1094325"/>
          </a:xfrm>
          <a:custGeom>
            <a:avLst/>
            <a:gdLst>
              <a:gd name="connsiteX0" fmla="*/ 0 w 1016791"/>
              <a:gd name="connsiteY0" fmla="*/ 1094325 h 1094325"/>
              <a:gd name="connsiteX1" fmla="*/ 0 w 1016791"/>
              <a:gd name="connsiteY1" fmla="*/ 165536 h 1094325"/>
              <a:gd name="connsiteX2" fmla="*/ 275807 w 1016791"/>
              <a:gd name="connsiteY2" fmla="*/ 165536 h 1094325"/>
              <a:gd name="connsiteX3" fmla="*/ 508397 w 1016791"/>
              <a:gd name="connsiteY3" fmla="*/ 0 h 1094325"/>
              <a:gd name="connsiteX4" fmla="*/ 740987 w 1016791"/>
              <a:gd name="connsiteY4" fmla="*/ 165536 h 1094325"/>
              <a:gd name="connsiteX5" fmla="*/ 1016791 w 1016791"/>
              <a:gd name="connsiteY5" fmla="*/ 165536 h 1094325"/>
              <a:gd name="connsiteX6" fmla="*/ 1016791 w 1016791"/>
              <a:gd name="connsiteY6" fmla="*/ 1094325 h 109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791" h="1094325">
                <a:moveTo>
                  <a:pt x="0" y="1094325"/>
                </a:moveTo>
                <a:lnTo>
                  <a:pt x="0" y="165536"/>
                </a:lnTo>
                <a:lnTo>
                  <a:pt x="275807" y="165536"/>
                </a:lnTo>
                <a:lnTo>
                  <a:pt x="508397" y="0"/>
                </a:lnTo>
                <a:lnTo>
                  <a:pt x="740987" y="165536"/>
                </a:lnTo>
                <a:lnTo>
                  <a:pt x="1016791" y="165536"/>
                </a:lnTo>
                <a:lnTo>
                  <a:pt x="1016791" y="1094325"/>
                </a:lnTo>
                <a:close/>
              </a:path>
            </a:pathLst>
          </a:cu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cxnSp>
        <p:nvCxnSpPr>
          <p:cNvPr id="98" name="Straight Connector 97">
            <a:extLst>
              <a:ext uri="{FF2B5EF4-FFF2-40B4-BE49-F238E27FC236}">
                <a16:creationId xmlns:a16="http://schemas.microsoft.com/office/drawing/2014/main" id="{76414593-AA87-4A71-A9B9-68918DAEF9E9}"/>
              </a:ext>
            </a:extLst>
          </p:cNvPr>
          <p:cNvCxnSpPr>
            <a:cxnSpLocks/>
          </p:cNvCxnSpPr>
          <p:nvPr/>
        </p:nvCxnSpPr>
        <p:spPr>
          <a:xfrm>
            <a:off x="0" y="986040"/>
            <a:ext cx="9144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85750" y="228600"/>
            <a:ext cx="8572500" cy="387798"/>
          </a:xfrm>
        </p:spPr>
        <p:txBody>
          <a:bodyPr>
            <a:noAutofit/>
          </a:bodyPr>
          <a:lstStyle/>
          <a:p>
            <a:r>
              <a:rPr lang="en-US">
                <a:latin typeface="Arial" panose="020B0604020202020204" pitchFamily="34" charset="0"/>
                <a:cs typeface="Arial" panose="020B0604020202020204" pitchFamily="34" charset="0"/>
              </a:rPr>
              <a:t>Anticipate your team’s needs with data-driven insights</a:t>
            </a:r>
            <a:endParaRPr lang="en-US" sz="1800">
              <a:solidFill>
                <a:schemeClr val="bg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D28737C-4C67-416F-8E09-D85B10427E7E}"/>
              </a:ext>
            </a:extLst>
          </p:cNvPr>
          <p:cNvSpPr txBox="1"/>
          <p:nvPr/>
        </p:nvSpPr>
        <p:spPr>
          <a:xfrm>
            <a:off x="40961" y="4675269"/>
            <a:ext cx="799740" cy="369332"/>
          </a:xfrm>
          <a:prstGeom prst="rect">
            <a:avLst/>
          </a:prstGeom>
          <a:noFill/>
        </p:spPr>
        <p:txBody>
          <a:bodyPr wrap="square" lIns="0" tIns="0" rIns="0" bIns="0" rtlCol="0">
            <a:spAutoFit/>
          </a:bodyPr>
          <a:lstStyle/>
          <a:p>
            <a:pPr algn="ctr"/>
            <a:r>
              <a:rPr lang="en-US" sz="1200" b="1">
                <a:solidFill>
                  <a:schemeClr val="tx2"/>
                </a:solidFill>
              </a:rPr>
              <a:t>Gain insight</a:t>
            </a:r>
          </a:p>
        </p:txBody>
      </p:sp>
      <p:sp>
        <p:nvSpPr>
          <p:cNvPr id="79" name="TextBox 78">
            <a:extLst>
              <a:ext uri="{FF2B5EF4-FFF2-40B4-BE49-F238E27FC236}">
                <a16:creationId xmlns:a16="http://schemas.microsoft.com/office/drawing/2014/main" id="{3CD15994-0897-4D2B-B3A4-8151FB22D3A9}"/>
              </a:ext>
            </a:extLst>
          </p:cNvPr>
          <p:cNvSpPr txBox="1"/>
          <p:nvPr/>
        </p:nvSpPr>
        <p:spPr>
          <a:xfrm>
            <a:off x="-23565" y="2571750"/>
            <a:ext cx="984390" cy="553998"/>
          </a:xfrm>
          <a:prstGeom prst="rect">
            <a:avLst/>
          </a:prstGeom>
          <a:noFill/>
        </p:spPr>
        <p:txBody>
          <a:bodyPr wrap="square" lIns="0" tIns="0" rIns="0" bIns="0" rtlCol="0">
            <a:spAutoFit/>
          </a:bodyPr>
          <a:lstStyle/>
          <a:p>
            <a:pPr algn="ctr"/>
            <a:r>
              <a:rPr lang="en-US" sz="1200">
                <a:solidFill>
                  <a:schemeClr val="tx2"/>
                </a:solidFill>
              </a:rPr>
              <a:t>Optimize, update &amp; protect</a:t>
            </a:r>
          </a:p>
        </p:txBody>
      </p:sp>
      <p:sp>
        <p:nvSpPr>
          <p:cNvPr id="80" name="TextBox 79">
            <a:extLst>
              <a:ext uri="{FF2B5EF4-FFF2-40B4-BE49-F238E27FC236}">
                <a16:creationId xmlns:a16="http://schemas.microsoft.com/office/drawing/2014/main" id="{01B284FD-ED2F-41AE-89E1-86DADF9DB133}"/>
              </a:ext>
            </a:extLst>
          </p:cNvPr>
          <p:cNvSpPr txBox="1"/>
          <p:nvPr/>
        </p:nvSpPr>
        <p:spPr>
          <a:xfrm>
            <a:off x="-23564" y="1669017"/>
            <a:ext cx="928790" cy="369332"/>
          </a:xfrm>
          <a:prstGeom prst="rect">
            <a:avLst/>
          </a:prstGeom>
          <a:noFill/>
        </p:spPr>
        <p:txBody>
          <a:bodyPr wrap="square" lIns="0" tIns="0" rIns="0" bIns="0" rtlCol="0">
            <a:spAutoFit/>
          </a:bodyPr>
          <a:lstStyle/>
          <a:p>
            <a:pPr algn="ctr"/>
            <a:r>
              <a:rPr lang="en-US" sz="1200">
                <a:solidFill>
                  <a:schemeClr val="tx2"/>
                </a:solidFill>
              </a:rPr>
              <a:t>Centrally manage</a:t>
            </a:r>
          </a:p>
        </p:txBody>
      </p:sp>
      <p:sp>
        <p:nvSpPr>
          <p:cNvPr id="78" name="TextBox 77">
            <a:extLst>
              <a:ext uri="{FF2B5EF4-FFF2-40B4-BE49-F238E27FC236}">
                <a16:creationId xmlns:a16="http://schemas.microsoft.com/office/drawing/2014/main" id="{19BCA488-09DC-4454-AB85-9F9F6CF02A33}"/>
              </a:ext>
            </a:extLst>
          </p:cNvPr>
          <p:cNvSpPr txBox="1"/>
          <p:nvPr/>
        </p:nvSpPr>
        <p:spPr>
          <a:xfrm>
            <a:off x="-168135" y="3726418"/>
            <a:ext cx="1203325" cy="369332"/>
          </a:xfrm>
          <a:prstGeom prst="rect">
            <a:avLst/>
          </a:prstGeom>
          <a:noFill/>
        </p:spPr>
        <p:txBody>
          <a:bodyPr wrap="square" lIns="0" tIns="0" rIns="0" bIns="0" rtlCol="0">
            <a:spAutoFit/>
          </a:bodyPr>
          <a:lstStyle/>
          <a:p>
            <a:pPr algn="ctr"/>
            <a:r>
              <a:rPr lang="en-US" sz="1200">
                <a:solidFill>
                  <a:schemeClr val="tx2"/>
                </a:solidFill>
              </a:rPr>
              <a:t>Prevent downtime</a:t>
            </a:r>
          </a:p>
        </p:txBody>
      </p:sp>
      <p:pic>
        <p:nvPicPr>
          <p:cNvPr id="28" name="Graphic 27">
            <a:extLst>
              <a:ext uri="{FF2B5EF4-FFF2-40B4-BE49-F238E27FC236}">
                <a16:creationId xmlns:a16="http://schemas.microsoft.com/office/drawing/2014/main" id="{DDB43909-C3A2-461A-B098-271BCEFFB9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0000">
            <a:off x="301835" y="1221251"/>
            <a:ext cx="320533" cy="320533"/>
          </a:xfrm>
          <a:prstGeom prst="rect">
            <a:avLst/>
          </a:prstGeom>
        </p:spPr>
      </p:pic>
      <p:pic>
        <p:nvPicPr>
          <p:cNvPr id="34" name="Picture 33">
            <a:extLst>
              <a:ext uri="{FF2B5EF4-FFF2-40B4-BE49-F238E27FC236}">
                <a16:creationId xmlns:a16="http://schemas.microsoft.com/office/drawing/2014/main" id="{283B8D31-8842-4468-B20C-FAC3DFC67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941" y="2224754"/>
            <a:ext cx="274320" cy="274320"/>
          </a:xfrm>
          <a:prstGeom prst="rect">
            <a:avLst/>
          </a:prstGeom>
        </p:spPr>
      </p:pic>
      <p:pic>
        <p:nvPicPr>
          <p:cNvPr id="16" name="Picture 15">
            <a:extLst>
              <a:ext uri="{FF2B5EF4-FFF2-40B4-BE49-F238E27FC236}">
                <a16:creationId xmlns:a16="http://schemas.microsoft.com/office/drawing/2014/main" id="{645B0E52-010D-4A2E-9E53-DA179D4D03F0}"/>
              </a:ext>
            </a:extLst>
          </p:cNvPr>
          <p:cNvPicPr>
            <a:picLocks noChangeAspect="1"/>
          </p:cNvPicPr>
          <p:nvPr/>
        </p:nvPicPr>
        <p:blipFill>
          <a:blip r:embed="rId6"/>
          <a:stretch>
            <a:fillRect/>
          </a:stretch>
        </p:blipFill>
        <p:spPr>
          <a:xfrm>
            <a:off x="279221" y="4248150"/>
            <a:ext cx="365760" cy="365760"/>
          </a:xfrm>
          <a:prstGeom prst="rect">
            <a:avLst/>
          </a:prstGeom>
        </p:spPr>
      </p:pic>
      <p:pic>
        <p:nvPicPr>
          <p:cNvPr id="43" name="Picture 42">
            <a:extLst>
              <a:ext uri="{FF2B5EF4-FFF2-40B4-BE49-F238E27FC236}">
                <a16:creationId xmlns:a16="http://schemas.microsoft.com/office/drawing/2014/main" id="{B52884C8-3142-4AD3-A8EB-B60364E17D20}"/>
              </a:ext>
            </a:extLst>
          </p:cNvPr>
          <p:cNvPicPr>
            <a:picLocks noChangeAspect="1"/>
          </p:cNvPicPr>
          <p:nvPr/>
        </p:nvPicPr>
        <p:blipFill>
          <a:blip r:embed="rId7"/>
          <a:stretch>
            <a:fillRect/>
          </a:stretch>
        </p:blipFill>
        <p:spPr>
          <a:xfrm>
            <a:off x="285750" y="3274174"/>
            <a:ext cx="365760" cy="365760"/>
          </a:xfrm>
          <a:prstGeom prst="rect">
            <a:avLst/>
          </a:prstGeom>
        </p:spPr>
      </p:pic>
      <p:sp>
        <p:nvSpPr>
          <p:cNvPr id="23" name="Content Placeholder 2">
            <a:extLst>
              <a:ext uri="{FF2B5EF4-FFF2-40B4-BE49-F238E27FC236}">
                <a16:creationId xmlns:a16="http://schemas.microsoft.com/office/drawing/2014/main" id="{5BD43908-D14C-46B9-9AD8-1E29C66205D8}"/>
              </a:ext>
            </a:extLst>
          </p:cNvPr>
          <p:cNvSpPr txBox="1">
            <a:spLocks/>
          </p:cNvSpPr>
          <p:nvPr/>
        </p:nvSpPr>
        <p:spPr>
          <a:xfrm>
            <a:off x="1230167" y="1466697"/>
            <a:ext cx="7678383" cy="2781453"/>
          </a:xfrm>
          <a:prstGeom prst="rect">
            <a:avLst/>
          </a:prstGeom>
        </p:spPr>
        <p:txBody>
          <a:bodyPr/>
          <a:lstStyle>
            <a:lvl1pPr marL="228600" indent="-228600" algn="l" rtl="0" eaLnBrk="1" fontAlgn="base" hangingPunct="1">
              <a:lnSpc>
                <a:spcPct val="90000"/>
              </a:lnSpc>
              <a:spcBef>
                <a:spcPts val="100"/>
              </a:spcBef>
              <a:spcAft>
                <a:spcPts val="100"/>
              </a:spcAft>
              <a:buClr>
                <a:schemeClr val="accent1"/>
              </a:buClr>
              <a:buFont typeface="Arial" pitchFamily="34" charset="0"/>
              <a:buChar char="•"/>
              <a:defRPr sz="1800">
                <a:solidFill>
                  <a:schemeClr val="bg2"/>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100"/>
              </a:spcBef>
              <a:spcAft>
                <a:spcPts val="100"/>
              </a:spcAft>
              <a:buClr>
                <a:schemeClr val="accent1"/>
              </a:buClr>
              <a:buFont typeface="Museo Sans For Dell" pitchFamily="2" charset="0"/>
              <a:buChar char="–"/>
              <a:defRPr sz="1600" baseline="0">
                <a:solidFill>
                  <a:schemeClr val="bg2"/>
                </a:solidFill>
                <a:latin typeface="Museo Sans For Dell" pitchFamily="2" charset="0"/>
                <a:ea typeface="Museo Sans For Dell" pitchFamily="2" charset="0"/>
              </a:defRPr>
            </a:lvl2pPr>
            <a:lvl3pPr marL="909638" indent="-220663" algn="l" rtl="0" eaLnBrk="1" fontAlgn="base" hangingPunct="1">
              <a:lnSpc>
                <a:spcPct val="90000"/>
              </a:lnSpc>
              <a:spcBef>
                <a:spcPts val="100"/>
              </a:spcBef>
              <a:spcAft>
                <a:spcPts val="100"/>
              </a:spcAft>
              <a:buClr>
                <a:schemeClr val="accent1"/>
              </a:buClr>
              <a:buFont typeface="Museo Sans For Dell" pitchFamily="2" charset="0"/>
              <a:buChar char="›"/>
              <a:defRPr sz="1200" baseline="0">
                <a:solidFill>
                  <a:schemeClr val="bg2"/>
                </a:solidFill>
                <a:latin typeface="Museo Sans For Dell" pitchFamily="2" charset="0"/>
                <a:ea typeface="Museo Sans For Dell" pitchFamily="2" charset="0"/>
              </a:defRPr>
            </a:lvl3pPr>
            <a:lvl4pPr marL="1246188" indent="-222250" algn="l" rtl="0" eaLnBrk="1" fontAlgn="base" hangingPunct="1">
              <a:lnSpc>
                <a:spcPct val="90000"/>
              </a:lnSpc>
              <a:spcBef>
                <a:spcPts val="100"/>
              </a:spcBef>
              <a:spcAft>
                <a:spcPts val="100"/>
              </a:spcAft>
              <a:buClr>
                <a:schemeClr val="accent1"/>
              </a:buClr>
              <a:buFont typeface="Museo For Dell 300" pitchFamily="50" charset="0"/>
              <a:buChar char="–"/>
              <a:defRPr sz="1200">
                <a:solidFill>
                  <a:schemeClr val="bg2"/>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spcBef>
                <a:spcPts val="450"/>
              </a:spcBef>
              <a:spcAft>
                <a:spcPts val="450"/>
              </a:spcAft>
              <a:buClr>
                <a:srgbClr val="0070C0"/>
              </a:buClr>
              <a:buSzPct val="125000"/>
              <a:buNone/>
            </a:pPr>
            <a:r>
              <a:rPr lang="en-US" sz="2000" b="1">
                <a:solidFill>
                  <a:schemeClr val="bg1"/>
                </a:solidFill>
                <a:latin typeface="+mn-lt"/>
                <a:ea typeface="SimSun"/>
                <a:cs typeface="Arial" panose="020B0604020202020204" pitchFamily="34" charset="0"/>
              </a:rPr>
              <a:t>Make better data-driven decisions </a:t>
            </a:r>
            <a:r>
              <a:rPr lang="en-US" sz="2000">
                <a:latin typeface="+mn-lt"/>
                <a:ea typeface="SimSun"/>
                <a:cs typeface="Arial" panose="020B0604020202020204" pitchFamily="34" charset="0"/>
              </a:rPr>
              <a:t>with health, application experience and security scores that zoom in on performance issues and your fleet’s needs:</a:t>
            </a:r>
            <a:r>
              <a:rPr lang="en-US" sz="2000">
                <a:solidFill>
                  <a:schemeClr val="bg1"/>
                </a:solidFill>
                <a:latin typeface="+mn-lt"/>
                <a:ea typeface="SimSun"/>
                <a:cs typeface="Arial" panose="020B0604020202020204" pitchFamily="34" charset="0"/>
              </a:rPr>
              <a:t> </a:t>
            </a:r>
          </a:p>
          <a:p>
            <a:pPr marL="517525" lvl="1" indent="-171450">
              <a:lnSpc>
                <a:spcPct val="100000"/>
              </a:lnSpc>
              <a:spcBef>
                <a:spcPts val="450"/>
              </a:spcBef>
              <a:spcAft>
                <a:spcPts val="450"/>
              </a:spcAft>
              <a:buClr>
                <a:srgbClr val="0070C0"/>
              </a:buClr>
              <a:buSzPct val="125000"/>
              <a:buFont typeface="Arial" panose="020B0604020202020204" pitchFamily="34" charset="0"/>
              <a:buChar char="•"/>
            </a:pPr>
            <a:r>
              <a:rPr lang="en-US" sz="1700" b="1">
                <a:solidFill>
                  <a:srgbClr val="0070C0"/>
                </a:solidFill>
                <a:latin typeface="+mj-lt"/>
                <a:ea typeface="SimSun"/>
                <a:cs typeface="Arial" panose="020B0604020202020204" pitchFamily="34" charset="0"/>
              </a:rPr>
              <a:t>Hardware utilization </a:t>
            </a:r>
            <a:r>
              <a:rPr lang="en-US" sz="1700">
                <a:latin typeface="+mj-lt"/>
                <a:ea typeface="SimSun"/>
                <a:cs typeface="Arial" panose="020B0604020202020204" pitchFamily="34" charset="0"/>
              </a:rPr>
              <a:t>including memory, CPU, GPU, battery and storage</a:t>
            </a:r>
          </a:p>
          <a:p>
            <a:pPr marL="517525" lvl="1" indent="-171450">
              <a:lnSpc>
                <a:spcPct val="100000"/>
              </a:lnSpc>
              <a:spcBef>
                <a:spcPts val="450"/>
              </a:spcBef>
              <a:spcAft>
                <a:spcPts val="450"/>
              </a:spcAft>
              <a:buClr>
                <a:srgbClr val="0070C0"/>
              </a:buClr>
              <a:buSzPct val="125000"/>
              <a:buFont typeface="Arial" panose="020B0604020202020204" pitchFamily="34" charset="0"/>
              <a:buChar char="•"/>
            </a:pPr>
            <a:r>
              <a:rPr lang="en-US" sz="1700" b="1">
                <a:solidFill>
                  <a:srgbClr val="0070C0"/>
                </a:solidFill>
                <a:latin typeface="+mj-lt"/>
                <a:ea typeface="SimSun"/>
                <a:cs typeface="Arial" panose="020B0604020202020204" pitchFamily="34" charset="0"/>
              </a:rPr>
              <a:t>Software utilization </a:t>
            </a:r>
            <a:r>
              <a:rPr lang="en-US" sz="1700">
                <a:latin typeface="+mj-lt"/>
                <a:ea typeface="SimSun"/>
                <a:cs typeface="Arial" panose="020B0604020202020204" pitchFamily="34" charset="0"/>
              </a:rPr>
              <a:t>including application usage and crashes</a:t>
            </a:r>
          </a:p>
          <a:p>
            <a:pPr marL="517525" lvl="1" indent="-171450">
              <a:lnSpc>
                <a:spcPct val="100000"/>
              </a:lnSpc>
              <a:spcBef>
                <a:spcPts val="450"/>
              </a:spcBef>
              <a:spcAft>
                <a:spcPts val="450"/>
              </a:spcAft>
              <a:buClr>
                <a:srgbClr val="0070C0"/>
              </a:buClr>
              <a:buSzPct val="125000"/>
              <a:buFont typeface="Arial" panose="020B0604020202020204" pitchFamily="34" charset="0"/>
              <a:buChar char="•"/>
            </a:pPr>
            <a:r>
              <a:rPr lang="en-US" sz="1700" b="1">
                <a:solidFill>
                  <a:srgbClr val="0070C0"/>
                </a:solidFill>
                <a:latin typeface="+mj-lt"/>
                <a:ea typeface="SimSun"/>
                <a:cs typeface="Arial" panose="020B0604020202020204" pitchFamily="34" charset="0"/>
              </a:rPr>
              <a:t>Device stability </a:t>
            </a:r>
            <a:r>
              <a:rPr lang="en-US" sz="1700">
                <a:latin typeface="+mj-lt"/>
                <a:ea typeface="SimSun"/>
                <a:cs typeface="Arial" panose="020B0604020202020204" pitchFamily="34" charset="0"/>
              </a:rPr>
              <a:t>including OS crashes and PC system events </a:t>
            </a:r>
          </a:p>
          <a:p>
            <a:pPr marL="517525" lvl="1" indent="-171450">
              <a:lnSpc>
                <a:spcPct val="100000"/>
              </a:lnSpc>
              <a:spcBef>
                <a:spcPts val="450"/>
              </a:spcBef>
              <a:spcAft>
                <a:spcPts val="450"/>
              </a:spcAft>
              <a:buClr>
                <a:srgbClr val="0070C0"/>
              </a:buClr>
              <a:buSzPct val="125000"/>
              <a:buFont typeface="Arial" panose="020B0604020202020204" pitchFamily="34" charset="0"/>
              <a:buChar char="•"/>
            </a:pPr>
            <a:r>
              <a:rPr lang="en-US" sz="1700" b="1">
                <a:solidFill>
                  <a:srgbClr val="0070C0"/>
                </a:solidFill>
                <a:latin typeface="+mj-lt"/>
                <a:ea typeface="SimSun"/>
                <a:cs typeface="Arial" panose="020B0604020202020204" pitchFamily="34" charset="0"/>
              </a:rPr>
              <a:t>Device age</a:t>
            </a:r>
            <a:r>
              <a:rPr lang="en-US" sz="1700">
                <a:latin typeface="+mj-lt"/>
                <a:ea typeface="SimSun"/>
                <a:cs typeface="Arial" panose="020B0604020202020204" pitchFamily="34" charset="0"/>
              </a:rPr>
              <a:t> helps anticipate and plan for hardware refreshes</a:t>
            </a:r>
            <a:br>
              <a:rPr lang="en-US" sz="1200">
                <a:solidFill>
                  <a:schemeClr val="bg1"/>
                </a:solidFill>
                <a:latin typeface="+mn-lt"/>
                <a:ea typeface="SimSun"/>
                <a:cs typeface="Arial" panose="020B0604020202020204" pitchFamily="34" charset="0"/>
              </a:rPr>
            </a:br>
            <a:endParaRPr lang="en-US" sz="1200">
              <a:solidFill>
                <a:schemeClr val="bg1"/>
              </a:solidFill>
              <a:latin typeface="+mn-lt"/>
              <a:ea typeface="SimSun"/>
              <a:cs typeface="Arial" panose="020B0604020202020204" pitchFamily="34" charset="0"/>
            </a:endParaRPr>
          </a:p>
        </p:txBody>
      </p:sp>
      <p:pic>
        <p:nvPicPr>
          <p:cNvPr id="17" name="Picture 16">
            <a:extLst>
              <a:ext uri="{FF2B5EF4-FFF2-40B4-BE49-F238E27FC236}">
                <a16:creationId xmlns:a16="http://schemas.microsoft.com/office/drawing/2014/main" id="{0F94BB04-BF25-4FC5-9F5D-E39347E72B90}"/>
              </a:ext>
            </a:extLst>
          </p:cNvPr>
          <p:cNvPicPr>
            <a:picLocks noChangeAspect="1"/>
          </p:cNvPicPr>
          <p:nvPr/>
        </p:nvPicPr>
        <p:blipFill>
          <a:blip r:embed="rId8"/>
          <a:stretch>
            <a:fillRect/>
          </a:stretch>
        </p:blipFill>
        <p:spPr>
          <a:xfrm>
            <a:off x="7758651" y="4826794"/>
            <a:ext cx="1099599" cy="142704"/>
          </a:xfrm>
          <a:prstGeom prst="rect">
            <a:avLst/>
          </a:prstGeom>
        </p:spPr>
      </p:pic>
    </p:spTree>
    <p:extLst>
      <p:ext uri="{BB962C8B-B14F-4D97-AF65-F5344CB8AC3E}">
        <p14:creationId xmlns:p14="http://schemas.microsoft.com/office/powerpoint/2010/main" val="156498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5F88-D650-4BE5-A2E3-507A4F23B677}"/>
              </a:ext>
            </a:extLst>
          </p:cNvPr>
          <p:cNvSpPr>
            <a:spLocks noGrp="1"/>
          </p:cNvSpPr>
          <p:nvPr>
            <p:ph type="title"/>
          </p:nvPr>
        </p:nvSpPr>
        <p:spPr>
          <a:xfrm>
            <a:off x="285750" y="2197801"/>
            <a:ext cx="7886700" cy="747897"/>
          </a:xfrm>
        </p:spPr>
        <p:txBody>
          <a:bodyPr/>
          <a:lstStyle/>
          <a:p>
            <a:r>
              <a:rPr lang="en-US"/>
              <a:t>Why Dell?</a:t>
            </a:r>
          </a:p>
        </p:txBody>
      </p:sp>
    </p:spTree>
    <p:extLst>
      <p:ext uri="{BB962C8B-B14F-4D97-AF65-F5344CB8AC3E}">
        <p14:creationId xmlns:p14="http://schemas.microsoft.com/office/powerpoint/2010/main" val="3465621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3E43F3-98C7-4DD8-AD61-10515A18C0FC}"/>
              </a:ext>
            </a:extLst>
          </p:cNvPr>
          <p:cNvGrpSpPr/>
          <p:nvPr/>
        </p:nvGrpSpPr>
        <p:grpSpPr>
          <a:xfrm>
            <a:off x="165223" y="997564"/>
            <a:ext cx="8813555" cy="3485378"/>
            <a:chOff x="694135" y="1585219"/>
            <a:chExt cx="7755732" cy="3067055"/>
          </a:xfrm>
        </p:grpSpPr>
        <p:sp>
          <p:nvSpPr>
            <p:cNvPr id="30" name="Rectangle 29"/>
            <p:cNvSpPr>
              <a:spLocks noChangeArrowheads="1"/>
            </p:cNvSpPr>
            <p:nvPr/>
          </p:nvSpPr>
          <p:spPr bwMode="auto">
            <a:xfrm>
              <a:off x="3722880" y="1585219"/>
              <a:ext cx="1701400" cy="3067055"/>
            </a:xfrm>
            <a:prstGeom prst="rect">
              <a:avLst/>
            </a:prstGeom>
            <a:solidFill>
              <a:srgbClr val="41B6E6"/>
            </a:solidFill>
            <a:ln w="11113"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1" name="Rectangle 30"/>
            <p:cNvSpPr>
              <a:spLocks noChangeArrowheads="1"/>
            </p:cNvSpPr>
            <p:nvPr/>
          </p:nvSpPr>
          <p:spPr bwMode="auto">
            <a:xfrm>
              <a:off x="694135" y="1585219"/>
              <a:ext cx="2959300" cy="1495029"/>
            </a:xfrm>
            <a:prstGeom prst="rect">
              <a:avLst/>
            </a:prstGeom>
            <a:solidFill>
              <a:schemeClr val="accent1"/>
            </a:solidFill>
            <a:ln w="11113"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solidFill>
                  <a:srgbClr val="00447C"/>
                </a:solidFill>
              </a:endParaRPr>
            </a:p>
          </p:txBody>
        </p:sp>
        <p:sp>
          <p:nvSpPr>
            <p:cNvPr id="32" name="Rectangle 31"/>
            <p:cNvSpPr>
              <a:spLocks noChangeArrowheads="1"/>
            </p:cNvSpPr>
            <p:nvPr/>
          </p:nvSpPr>
          <p:spPr bwMode="auto">
            <a:xfrm>
              <a:off x="694135" y="3157245"/>
              <a:ext cx="2959300" cy="1495029"/>
            </a:xfrm>
            <a:prstGeom prst="rect">
              <a:avLst/>
            </a:prstGeom>
            <a:solidFill>
              <a:schemeClr val="bg1"/>
            </a:solidFill>
            <a:ln w="11113"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solidFill>
                  <a:schemeClr val="bg1"/>
                </a:solidFill>
              </a:endParaRPr>
            </a:p>
          </p:txBody>
        </p:sp>
        <p:sp>
          <p:nvSpPr>
            <p:cNvPr id="33" name="Rectangle 32"/>
            <p:cNvSpPr>
              <a:spLocks noChangeArrowheads="1"/>
            </p:cNvSpPr>
            <p:nvPr/>
          </p:nvSpPr>
          <p:spPr bwMode="auto">
            <a:xfrm>
              <a:off x="5492146" y="1585219"/>
              <a:ext cx="2957721" cy="1495029"/>
            </a:xfrm>
            <a:prstGeom prst="rect">
              <a:avLst/>
            </a:prstGeom>
            <a:solidFill>
              <a:schemeClr val="bg1"/>
            </a:solidFill>
            <a:ln w="11113"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4" name="Rectangle 33"/>
            <p:cNvSpPr>
              <a:spLocks noChangeArrowheads="1"/>
            </p:cNvSpPr>
            <p:nvPr/>
          </p:nvSpPr>
          <p:spPr bwMode="auto">
            <a:xfrm>
              <a:off x="5492146" y="3157245"/>
              <a:ext cx="2957721" cy="1495029"/>
            </a:xfrm>
            <a:prstGeom prst="rect">
              <a:avLst/>
            </a:prstGeom>
            <a:solidFill>
              <a:srgbClr val="00447C"/>
            </a:solidFill>
            <a:ln w="11113"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grpSp>
      <p:sp>
        <p:nvSpPr>
          <p:cNvPr id="38" name="Rectangle 37">
            <a:extLst>
              <a:ext uri="{FF2B5EF4-FFF2-40B4-BE49-F238E27FC236}">
                <a16:creationId xmlns:a16="http://schemas.microsoft.com/office/drawing/2014/main" id="{79D1F7F3-A2C8-42A4-B3BB-284771CF4445}"/>
              </a:ext>
            </a:extLst>
          </p:cNvPr>
          <p:cNvSpPr/>
          <p:nvPr/>
        </p:nvSpPr>
        <p:spPr>
          <a:xfrm flipH="1">
            <a:off x="278267" y="2945297"/>
            <a:ext cx="3130453" cy="137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spcAft>
                <a:spcPts val="1200"/>
              </a:spcAft>
              <a:defRPr/>
            </a:pPr>
            <a:r>
              <a:rPr lang="en-US" sz="1800" b="1">
                <a:solidFill>
                  <a:srgbClr val="FFC000"/>
                </a:solidFill>
                <a:latin typeface="Arial"/>
              </a:rPr>
              <a:t>Security first.</a:t>
            </a:r>
            <a:br>
              <a:rPr lang="en-US" sz="1800" b="1">
                <a:solidFill>
                  <a:srgbClr val="FFFFFF"/>
                </a:solidFill>
                <a:latin typeface="Arial"/>
              </a:rPr>
            </a:br>
            <a:r>
              <a:rPr lang="en-US" sz="1600">
                <a:solidFill>
                  <a:srgbClr val="FFFFFF"/>
                </a:solidFill>
              </a:rPr>
              <a:t>Secure real time monitoring that collects </a:t>
            </a:r>
            <a:r>
              <a:rPr lang="en-US" sz="1600">
                <a:solidFill>
                  <a:srgbClr val="FFFFFF"/>
                </a:solidFill>
                <a:latin typeface="Arial"/>
              </a:rPr>
              <a:t>only the information needed to resolve issues, keeping it secure in the process</a:t>
            </a:r>
            <a:endParaRPr lang="en-US" sz="1598">
              <a:solidFill>
                <a:srgbClr val="FFFFFF"/>
              </a:solidFill>
              <a:latin typeface="Arial"/>
            </a:endParaRPr>
          </a:p>
        </p:txBody>
      </p:sp>
      <p:sp>
        <p:nvSpPr>
          <p:cNvPr id="42" name="Rectangle 41">
            <a:extLst>
              <a:ext uri="{FF2B5EF4-FFF2-40B4-BE49-F238E27FC236}">
                <a16:creationId xmlns:a16="http://schemas.microsoft.com/office/drawing/2014/main" id="{3AA5C490-4168-4E5E-BD42-C94916D3DB32}"/>
              </a:ext>
            </a:extLst>
          </p:cNvPr>
          <p:cNvSpPr/>
          <p:nvPr/>
        </p:nvSpPr>
        <p:spPr>
          <a:xfrm flipH="1">
            <a:off x="3636393" y="1721483"/>
            <a:ext cx="1864592" cy="2287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spcAft>
                <a:spcPts val="1200"/>
              </a:spcAft>
              <a:defRPr/>
            </a:pPr>
            <a:r>
              <a:rPr lang="en-US" sz="2000">
                <a:solidFill>
                  <a:srgbClr val="FFFFFF"/>
                </a:solidFill>
                <a:latin typeface="Arial"/>
              </a:rPr>
              <a:t>Million Connected devices globally, receiving </a:t>
            </a:r>
            <a:r>
              <a:rPr lang="en-US" sz="2000" b="1">
                <a:solidFill>
                  <a:srgbClr val="FFC000"/>
                </a:solidFill>
                <a:latin typeface="Arial"/>
              </a:rPr>
              <a:t>automated</a:t>
            </a:r>
            <a:r>
              <a:rPr lang="en-US" sz="2000">
                <a:solidFill>
                  <a:srgbClr val="FFC000"/>
                </a:solidFill>
                <a:latin typeface="Arial"/>
              </a:rPr>
              <a:t>, </a:t>
            </a:r>
            <a:r>
              <a:rPr lang="en-US" sz="2000" b="1">
                <a:solidFill>
                  <a:srgbClr val="FFC000"/>
                </a:solidFill>
                <a:latin typeface="Arial"/>
              </a:rPr>
              <a:t>proactive</a:t>
            </a:r>
            <a:r>
              <a:rPr lang="en-US" sz="2000">
                <a:solidFill>
                  <a:srgbClr val="FFFFFF"/>
                </a:solidFill>
                <a:latin typeface="Arial"/>
              </a:rPr>
              <a:t>, support</a:t>
            </a:r>
            <a:r>
              <a:rPr lang="en-US" sz="2000" baseline="30000">
                <a:solidFill>
                  <a:srgbClr val="FFFFFF"/>
                </a:solidFill>
                <a:latin typeface="Arial"/>
              </a:rPr>
              <a:t>2</a:t>
            </a:r>
            <a:r>
              <a:rPr lang="en-US" sz="2000">
                <a:solidFill>
                  <a:srgbClr val="FFFFFF"/>
                </a:solidFill>
                <a:latin typeface="Arial"/>
              </a:rPr>
              <a:t>   </a:t>
            </a:r>
            <a:endParaRPr lang="en-US" sz="3000">
              <a:solidFill>
                <a:srgbClr val="FFFFFF"/>
              </a:solidFill>
              <a:latin typeface="Arial"/>
            </a:endParaRPr>
          </a:p>
          <a:p>
            <a:pPr algn="ctr" defTabSz="685783">
              <a:spcAft>
                <a:spcPts val="1200"/>
              </a:spcAft>
              <a:defRPr/>
            </a:pPr>
            <a:r>
              <a:rPr lang="en-US" sz="3000">
                <a:solidFill>
                  <a:srgbClr val="FFFFFF"/>
                </a:solidFill>
                <a:latin typeface="Arial"/>
              </a:rPr>
              <a:t> </a:t>
            </a:r>
            <a:endParaRPr lang="en-US" sz="1600">
              <a:solidFill>
                <a:srgbClr val="FFFFFF"/>
              </a:solidFill>
              <a:latin typeface="Arial"/>
            </a:endParaRPr>
          </a:p>
        </p:txBody>
      </p:sp>
      <p:sp>
        <p:nvSpPr>
          <p:cNvPr id="46" name="Rectangle 45">
            <a:extLst>
              <a:ext uri="{FF2B5EF4-FFF2-40B4-BE49-F238E27FC236}">
                <a16:creationId xmlns:a16="http://schemas.microsoft.com/office/drawing/2014/main" id="{7891E107-84CC-4566-9979-ED961274C7FF}"/>
              </a:ext>
            </a:extLst>
          </p:cNvPr>
          <p:cNvSpPr/>
          <p:nvPr/>
        </p:nvSpPr>
        <p:spPr>
          <a:xfrm flipH="1">
            <a:off x="5800119" y="1299175"/>
            <a:ext cx="2973488" cy="1270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spcAft>
                <a:spcPts val="1200"/>
              </a:spcAft>
              <a:defRPr/>
            </a:pPr>
            <a:r>
              <a:rPr lang="en-US" sz="1600">
                <a:solidFill>
                  <a:srgbClr val="FFFFFF"/>
                </a:solidFill>
                <a:latin typeface="Arial"/>
              </a:rPr>
              <a:t>Trusted by </a:t>
            </a:r>
            <a:r>
              <a:rPr lang="en-US" sz="1800" b="1">
                <a:solidFill>
                  <a:srgbClr val="FFC000"/>
                </a:solidFill>
                <a:latin typeface="Arial"/>
              </a:rPr>
              <a:t>45K</a:t>
            </a:r>
            <a:r>
              <a:rPr lang="en-US" sz="1800" b="1">
                <a:solidFill>
                  <a:srgbClr val="FFFFFF"/>
                </a:solidFill>
                <a:latin typeface="Arial"/>
              </a:rPr>
              <a:t> enrolled companies </a:t>
            </a:r>
            <a:r>
              <a:rPr lang="en-US" sz="1800">
                <a:solidFill>
                  <a:srgbClr val="FFFFFF"/>
                </a:solidFill>
                <a:latin typeface="Arial"/>
              </a:rPr>
              <a:t>and</a:t>
            </a:r>
            <a:r>
              <a:rPr lang="en-US" sz="1800" b="1">
                <a:solidFill>
                  <a:srgbClr val="FFFFFF"/>
                </a:solidFill>
                <a:latin typeface="Arial"/>
              </a:rPr>
              <a:t> </a:t>
            </a:r>
            <a:r>
              <a:rPr lang="en-US" sz="1800" b="1">
                <a:solidFill>
                  <a:srgbClr val="FFC000"/>
                </a:solidFill>
                <a:latin typeface="Arial"/>
              </a:rPr>
              <a:t>2,500</a:t>
            </a:r>
            <a:r>
              <a:rPr lang="en-US" sz="1800" b="1">
                <a:solidFill>
                  <a:srgbClr val="FFFFFF"/>
                </a:solidFill>
                <a:latin typeface="Arial"/>
              </a:rPr>
              <a:t> channel partners enabled </a:t>
            </a:r>
            <a:r>
              <a:rPr lang="en-US" sz="1800">
                <a:solidFill>
                  <a:srgbClr val="FFFFFF"/>
                </a:solidFill>
                <a:latin typeface="Arial"/>
              </a:rPr>
              <a:t>to centrally manage PCs  </a:t>
            </a:r>
            <a:endParaRPr lang="en-US" sz="1300">
              <a:solidFill>
                <a:srgbClr val="FFFFFF"/>
              </a:solidFill>
              <a:latin typeface="Arial"/>
            </a:endParaRPr>
          </a:p>
        </p:txBody>
      </p:sp>
      <p:sp>
        <p:nvSpPr>
          <p:cNvPr id="50" name="Rectangle 49">
            <a:extLst>
              <a:ext uri="{FF2B5EF4-FFF2-40B4-BE49-F238E27FC236}">
                <a16:creationId xmlns:a16="http://schemas.microsoft.com/office/drawing/2014/main" id="{5124C6A1-8359-48A4-B719-2BCF874AB55F}"/>
              </a:ext>
            </a:extLst>
          </p:cNvPr>
          <p:cNvSpPr/>
          <p:nvPr/>
        </p:nvSpPr>
        <p:spPr>
          <a:xfrm flipH="1">
            <a:off x="5773847" y="3077334"/>
            <a:ext cx="3048729" cy="1823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spcAft>
                <a:spcPts val="1200"/>
              </a:spcAft>
              <a:defRPr/>
            </a:pPr>
            <a:r>
              <a:rPr lang="en-US" sz="1600">
                <a:solidFill>
                  <a:srgbClr val="FFFFFF"/>
                </a:solidFill>
                <a:latin typeface="Arial"/>
              </a:rPr>
              <a:t>We have the scope and scale to manage the entire process, </a:t>
            </a:r>
            <a:r>
              <a:rPr lang="en-US" sz="1800" b="1">
                <a:solidFill>
                  <a:srgbClr val="FFC000"/>
                </a:solidFill>
                <a:latin typeface="Arial"/>
              </a:rPr>
              <a:t>end-to-end</a:t>
            </a:r>
            <a:r>
              <a:rPr lang="en-US" sz="1600">
                <a:solidFill>
                  <a:srgbClr val="FFFFFF"/>
                </a:solidFill>
                <a:latin typeface="Arial"/>
              </a:rPr>
              <a:t>, to save you from multiple tool headaches</a:t>
            </a:r>
            <a:endParaRPr lang="en-US" sz="1300">
              <a:solidFill>
                <a:srgbClr val="FFFFFF"/>
              </a:solidFill>
              <a:latin typeface="Arial"/>
            </a:endParaRPr>
          </a:p>
        </p:txBody>
      </p:sp>
      <p:sp>
        <p:nvSpPr>
          <p:cNvPr id="55" name="Rectangle 54">
            <a:extLst>
              <a:ext uri="{FF2B5EF4-FFF2-40B4-BE49-F238E27FC236}">
                <a16:creationId xmlns:a16="http://schemas.microsoft.com/office/drawing/2014/main" id="{DF89DACC-6FC0-4086-85CD-CF622F4A1727}"/>
              </a:ext>
            </a:extLst>
          </p:cNvPr>
          <p:cNvSpPr/>
          <p:nvPr/>
        </p:nvSpPr>
        <p:spPr>
          <a:xfrm flipH="1">
            <a:off x="334917" y="1115753"/>
            <a:ext cx="3017154" cy="108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spcAft>
                <a:spcPts val="1200"/>
              </a:spcAft>
              <a:defRPr/>
            </a:pPr>
            <a:r>
              <a:rPr lang="en-US" sz="1800" b="1">
                <a:solidFill>
                  <a:srgbClr val="FFFFFF"/>
                </a:solidFill>
                <a:latin typeface="Arial"/>
              </a:rPr>
              <a:t>More than a decade of self-service online support </a:t>
            </a:r>
            <a:r>
              <a:rPr lang="en-US" sz="1600">
                <a:solidFill>
                  <a:srgbClr val="FFFFFF"/>
                </a:solidFill>
                <a:latin typeface="Arial"/>
              </a:rPr>
              <a:t>with </a:t>
            </a:r>
            <a:r>
              <a:rPr lang="en-US" sz="1600" b="1">
                <a:solidFill>
                  <a:srgbClr val="FFC000"/>
                </a:solidFill>
                <a:latin typeface="Arial"/>
              </a:rPr>
              <a:t>250K</a:t>
            </a:r>
            <a:r>
              <a:rPr lang="en-US" sz="1600" b="1">
                <a:solidFill>
                  <a:srgbClr val="FFFFFF"/>
                </a:solidFill>
                <a:latin typeface="Arial"/>
              </a:rPr>
              <a:t> support requests</a:t>
            </a:r>
            <a:r>
              <a:rPr lang="en-US" sz="1600">
                <a:solidFill>
                  <a:srgbClr val="FFFFFF"/>
                </a:solidFill>
                <a:latin typeface="Arial"/>
              </a:rPr>
              <a:t> &amp; </a:t>
            </a:r>
            <a:r>
              <a:rPr lang="en-US" sz="1600" b="1">
                <a:solidFill>
                  <a:srgbClr val="FFC000"/>
                </a:solidFill>
                <a:latin typeface="Arial"/>
              </a:rPr>
              <a:t>1.2 million </a:t>
            </a:r>
            <a:r>
              <a:rPr lang="en-US" sz="1600" b="1">
                <a:solidFill>
                  <a:srgbClr val="FFFFFF"/>
                </a:solidFill>
              </a:rPr>
              <a:t>self-dispatches</a:t>
            </a:r>
            <a:r>
              <a:rPr lang="en-US" sz="1600">
                <a:solidFill>
                  <a:srgbClr val="FFFFFF"/>
                </a:solidFill>
              </a:rPr>
              <a:t> globally each year</a:t>
            </a:r>
            <a:r>
              <a:rPr lang="en-US" sz="1600" baseline="30000">
                <a:solidFill>
                  <a:srgbClr val="FFFFFF"/>
                </a:solidFill>
              </a:rPr>
              <a:t>1</a:t>
            </a:r>
            <a:br>
              <a:rPr lang="en-US" sz="1600">
                <a:solidFill>
                  <a:srgbClr val="FFFFFF"/>
                </a:solidFill>
                <a:latin typeface="Arial"/>
              </a:rPr>
            </a:br>
            <a:r>
              <a:rPr lang="en-US" sz="1600">
                <a:solidFill>
                  <a:srgbClr val="FFFFFF"/>
                </a:solidFill>
                <a:latin typeface="Arial"/>
              </a:rPr>
              <a:t> </a:t>
            </a:r>
            <a:endParaRPr lang="en-US" sz="1300" b="1">
              <a:solidFill>
                <a:srgbClr val="FFFFFF"/>
              </a:solidFill>
              <a:latin typeface="Arial"/>
            </a:endParaRPr>
          </a:p>
        </p:txBody>
      </p:sp>
      <p:sp>
        <p:nvSpPr>
          <p:cNvPr id="3" name="Rectangle 2">
            <a:extLst>
              <a:ext uri="{FF2B5EF4-FFF2-40B4-BE49-F238E27FC236}">
                <a16:creationId xmlns:a16="http://schemas.microsoft.com/office/drawing/2014/main" id="{B1D1BC26-14C5-46EE-B0B6-3B70C2B8EEF8}"/>
              </a:ext>
            </a:extLst>
          </p:cNvPr>
          <p:cNvSpPr/>
          <p:nvPr/>
        </p:nvSpPr>
        <p:spPr>
          <a:xfrm>
            <a:off x="3906200" y="980579"/>
            <a:ext cx="1229824" cy="830997"/>
          </a:xfrm>
          <a:prstGeom prst="rect">
            <a:avLst/>
          </a:prstGeom>
        </p:spPr>
        <p:txBody>
          <a:bodyPr wrap="none" lIns="91440" tIns="45720" rIns="91440" bIns="45720" anchor="t">
            <a:spAutoFit/>
          </a:bodyPr>
          <a:lstStyle/>
          <a:p>
            <a:r>
              <a:rPr lang="en-US" sz="4800">
                <a:solidFill>
                  <a:srgbClr val="FFC000"/>
                </a:solidFill>
                <a:latin typeface="Arial"/>
              </a:rPr>
              <a:t>80+</a:t>
            </a:r>
            <a:endParaRPr lang="en-US" sz="5400">
              <a:solidFill>
                <a:srgbClr val="FFC000"/>
              </a:solidFill>
            </a:endParaRPr>
          </a:p>
        </p:txBody>
      </p:sp>
      <p:sp>
        <p:nvSpPr>
          <p:cNvPr id="4" name="Title 3">
            <a:extLst>
              <a:ext uri="{FF2B5EF4-FFF2-40B4-BE49-F238E27FC236}">
                <a16:creationId xmlns:a16="http://schemas.microsoft.com/office/drawing/2014/main" id="{ADE2B336-BD0F-4888-8928-E9D9036B51BB}"/>
              </a:ext>
            </a:extLst>
          </p:cNvPr>
          <p:cNvSpPr>
            <a:spLocks noGrp="1"/>
          </p:cNvSpPr>
          <p:nvPr>
            <p:ph type="title" idx="4294967295"/>
          </p:nvPr>
        </p:nvSpPr>
        <p:spPr>
          <a:xfrm>
            <a:off x="283464" y="228600"/>
            <a:ext cx="7886700" cy="552851"/>
          </a:xfrm>
          <a:prstGeom prst="rect">
            <a:avLst/>
          </a:prstGeom>
        </p:spPr>
        <p:txBody>
          <a:bodyPr/>
          <a:lstStyle/>
          <a:p>
            <a:pPr rtl="0" eaLnBrk="1" latinLnBrk="0" hangingPunct="1"/>
            <a:r>
              <a:rPr lang="en-US" sz="2800" kern="1200">
                <a:solidFill>
                  <a:srgbClr val="0076CE"/>
                </a:solidFill>
                <a:effectLst/>
                <a:latin typeface="Arial" panose="020B0604020202020204" pitchFamily="34" charset="0"/>
                <a:ea typeface="+mn-ea"/>
                <a:cs typeface="+mn-cs"/>
              </a:rPr>
              <a:t>Why </a:t>
            </a:r>
            <a:r>
              <a:rPr lang="en-US" sz="2800" b="1" kern="1200">
                <a:solidFill>
                  <a:srgbClr val="0076CE"/>
                </a:solidFill>
                <a:effectLst/>
                <a:latin typeface="Arial" panose="020B0604020202020204" pitchFamily="34" charset="0"/>
                <a:ea typeface="+mn-ea"/>
                <a:cs typeface="+mn-cs"/>
              </a:rPr>
              <a:t>TechDirect </a:t>
            </a:r>
            <a:r>
              <a:rPr lang="en-US" sz="2800" kern="1200">
                <a:solidFill>
                  <a:srgbClr val="0076CE"/>
                </a:solidFill>
                <a:effectLst/>
                <a:latin typeface="Arial" panose="020B0604020202020204" pitchFamily="34" charset="0"/>
                <a:ea typeface="+mn-ea"/>
                <a:cs typeface="+mn-cs"/>
              </a:rPr>
              <a:t>with </a:t>
            </a:r>
            <a:r>
              <a:rPr lang="en-US" sz="2800" b="1" kern="1200">
                <a:solidFill>
                  <a:srgbClr val="0076CE"/>
                </a:solidFill>
                <a:effectLst/>
                <a:latin typeface="Arial" panose="020B0604020202020204" pitchFamily="34" charset="0"/>
                <a:ea typeface="+mn-ea"/>
                <a:cs typeface="+mn-cs"/>
              </a:rPr>
              <a:t>SupportAssist</a:t>
            </a:r>
            <a:r>
              <a:rPr lang="en-US" sz="2800" kern="1200">
                <a:solidFill>
                  <a:srgbClr val="0076CE"/>
                </a:solidFill>
                <a:effectLst/>
                <a:latin typeface="Arial" panose="020B0604020202020204" pitchFamily="34" charset="0"/>
                <a:ea typeface="+mn-ea"/>
                <a:cs typeface="+mn-cs"/>
              </a:rPr>
              <a:t>?</a:t>
            </a:r>
            <a:endParaRPr lang="en-US">
              <a:effectLst/>
            </a:endParaRPr>
          </a:p>
        </p:txBody>
      </p:sp>
      <p:sp>
        <p:nvSpPr>
          <p:cNvPr id="5" name="Rectangle 4">
            <a:extLst>
              <a:ext uri="{FF2B5EF4-FFF2-40B4-BE49-F238E27FC236}">
                <a16:creationId xmlns:a16="http://schemas.microsoft.com/office/drawing/2014/main" id="{BF6BBDD9-56FB-42E9-8D99-7682914C4FBB}"/>
              </a:ext>
            </a:extLst>
          </p:cNvPr>
          <p:cNvSpPr/>
          <p:nvPr/>
        </p:nvSpPr>
        <p:spPr>
          <a:xfrm>
            <a:off x="165222" y="4620587"/>
            <a:ext cx="5784261" cy="256480"/>
          </a:xfrm>
          <a:prstGeom prst="rect">
            <a:avLst/>
          </a:prstGeom>
        </p:spPr>
        <p:txBody>
          <a:bodyPr wrap="square">
            <a:spAutoFit/>
          </a:bodyPr>
          <a:lstStyle/>
          <a:p>
            <a:r>
              <a:rPr lang="en-US" sz="800" baseline="30000">
                <a:solidFill>
                  <a:srgbClr val="444444"/>
                </a:solidFill>
                <a:latin typeface="Arial" panose="020B0604020202020204" pitchFamily="34" charset="0"/>
                <a:ea typeface="Calibri" panose="020F0502020204030204" pitchFamily="34" charset="0"/>
              </a:rPr>
              <a:t>1 Based on an internal analysis of Dell Technologies portal data including support requests, self-dispatches and users as of April 2021 </a:t>
            </a:r>
          </a:p>
          <a:p>
            <a:r>
              <a:rPr lang="en-US" sz="800" baseline="30000">
                <a:solidFill>
                  <a:srgbClr val="444444"/>
                </a:solidFill>
                <a:latin typeface="Arial" panose="020B0604020202020204" pitchFamily="34" charset="0"/>
                <a:ea typeface="Calibri" panose="020F0502020204030204" pitchFamily="34" charset="0"/>
              </a:rPr>
              <a:t>2 Based on an internal analysis of Dell Technologies connectivity and portal technologies for enterprise and client systems as of April 2021</a:t>
            </a:r>
            <a:endParaRPr lang="en-US" sz="1400" baseline="30000"/>
          </a:p>
        </p:txBody>
      </p:sp>
    </p:spTree>
    <p:extLst>
      <p:ext uri="{BB962C8B-B14F-4D97-AF65-F5344CB8AC3E}">
        <p14:creationId xmlns:p14="http://schemas.microsoft.com/office/powerpoint/2010/main" val="67920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DB28-2754-4B92-955C-EF8221D959E7}"/>
              </a:ext>
            </a:extLst>
          </p:cNvPr>
          <p:cNvSpPr>
            <a:spLocks noGrp="1"/>
          </p:cNvSpPr>
          <p:nvPr>
            <p:ph type="title"/>
          </p:nvPr>
        </p:nvSpPr>
        <p:spPr/>
        <p:txBody>
          <a:bodyPr/>
          <a:lstStyle/>
          <a:p>
            <a:r>
              <a:rPr lang="en-US"/>
              <a:t>Privacy and security is paramount</a:t>
            </a:r>
          </a:p>
        </p:txBody>
      </p:sp>
      <p:sp>
        <p:nvSpPr>
          <p:cNvPr id="25" name="Subtitle 24">
            <a:extLst>
              <a:ext uri="{FF2B5EF4-FFF2-40B4-BE49-F238E27FC236}">
                <a16:creationId xmlns:a16="http://schemas.microsoft.com/office/drawing/2014/main" id="{E104B7AD-44B6-424B-92B3-B7639D7805DA}"/>
              </a:ext>
            </a:extLst>
          </p:cNvPr>
          <p:cNvSpPr>
            <a:spLocks noGrp="1"/>
          </p:cNvSpPr>
          <p:nvPr>
            <p:ph type="subTitle" idx="1"/>
          </p:nvPr>
        </p:nvSpPr>
        <p:spPr>
          <a:xfrm>
            <a:off x="285749" y="665450"/>
            <a:ext cx="8794455" cy="246221"/>
          </a:xfrm>
        </p:spPr>
        <p:txBody>
          <a:bodyPr/>
          <a:lstStyle/>
          <a:p>
            <a:r>
              <a:rPr lang="en-US" sz="1600"/>
              <a:t>SupportAssist</a:t>
            </a:r>
            <a:r>
              <a:rPr lang="en-US" sz="1600" b="1"/>
              <a:t> </a:t>
            </a:r>
            <a:r>
              <a:rPr lang="en-US" sz="1600"/>
              <a:t>only collects the information needed to resolve issues and keeps it secure</a:t>
            </a:r>
          </a:p>
        </p:txBody>
      </p:sp>
      <p:sp>
        <p:nvSpPr>
          <p:cNvPr id="3" name="Rectangle 2">
            <a:extLst>
              <a:ext uri="{FF2B5EF4-FFF2-40B4-BE49-F238E27FC236}">
                <a16:creationId xmlns:a16="http://schemas.microsoft.com/office/drawing/2014/main" id="{4754F8A1-D194-4530-85EA-DD5320917E46}"/>
              </a:ext>
            </a:extLst>
          </p:cNvPr>
          <p:cNvSpPr/>
          <p:nvPr/>
        </p:nvSpPr>
        <p:spPr>
          <a:xfrm>
            <a:off x="148862" y="1736036"/>
            <a:ext cx="3255129" cy="2740714"/>
          </a:xfrm>
          <a:prstGeom prst="rect">
            <a:avLst/>
          </a:prstGeom>
          <a:solidFill>
            <a:schemeClr val="bg1"/>
          </a:solidFill>
          <a:effectLst/>
        </p:spPr>
        <p:txBody>
          <a:bodyPr wrap="square" lIns="182880" tIns="137160" rIns="137160" bIns="137160" rtlCol="0" anchor="ctr">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EBC2958-2619-4C7B-A78B-48D2628C9A13}"/>
              </a:ext>
            </a:extLst>
          </p:cNvPr>
          <p:cNvSpPr/>
          <p:nvPr/>
        </p:nvSpPr>
        <p:spPr>
          <a:xfrm>
            <a:off x="6085286" y="1510172"/>
            <a:ext cx="2909852" cy="2966578"/>
          </a:xfrm>
          <a:prstGeom prst="rect">
            <a:avLst/>
          </a:prstGeom>
          <a:solidFill>
            <a:schemeClr val="bg1"/>
          </a:solidFill>
          <a:effectLst/>
        </p:spPr>
        <p:txBody>
          <a:bodyPr wrap="square" lIns="182880" tIns="137160" rIns="137160" bIns="137160" rtlCol="0" anchor="ctr">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80509F55-48B6-4E18-BECE-3C5FB6E55D09}"/>
              </a:ext>
            </a:extLst>
          </p:cNvPr>
          <p:cNvSpPr/>
          <p:nvPr/>
        </p:nvSpPr>
        <p:spPr>
          <a:xfrm>
            <a:off x="3439648" y="1510172"/>
            <a:ext cx="2829631" cy="2966578"/>
          </a:xfrm>
          <a:prstGeom prst="rect">
            <a:avLst/>
          </a:prstGeom>
          <a:solidFill>
            <a:schemeClr val="bg1"/>
          </a:solidFill>
          <a:effectLst/>
        </p:spPr>
        <p:txBody>
          <a:bodyPr wrap="square" lIns="182880" tIns="137160" rIns="137160" bIns="137160" rtlCol="0" anchor="ctr">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1D8C460F-5DC4-4344-823E-1DBB555BB4B3}"/>
              </a:ext>
            </a:extLst>
          </p:cNvPr>
          <p:cNvSpPr txBox="1"/>
          <p:nvPr/>
        </p:nvSpPr>
        <p:spPr>
          <a:xfrm>
            <a:off x="309300" y="1961785"/>
            <a:ext cx="2984974" cy="2400657"/>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300" b="1" i="0" u="none" strike="noStrike" kern="0" cap="none" spc="0" normalizeH="0" baseline="0" noProof="0">
                <a:ln>
                  <a:noFill/>
                </a:ln>
                <a:solidFill>
                  <a:srgbClr val="F2AF00"/>
                </a:solidFill>
                <a:effectLst/>
                <a:uLnTx/>
                <a:uFillTx/>
                <a:latin typeface="Arial"/>
                <a:ea typeface="+mn-ea"/>
                <a:cs typeface="+mn-cs"/>
              </a:rPr>
              <a:t>Authorization must be given </a:t>
            </a:r>
            <a:r>
              <a:rPr kumimoji="0" lang="en-US" sz="1300" b="0" i="0" u="none" strike="noStrike" kern="0" cap="none" spc="0" normalizeH="0" baseline="0" noProof="0">
                <a:ln>
                  <a:noFill/>
                </a:ln>
                <a:solidFill>
                  <a:srgbClr val="FFFFFF"/>
                </a:solidFill>
                <a:effectLst/>
                <a:uLnTx/>
                <a:uFillTx/>
                <a:latin typeface="Arial"/>
                <a:ea typeface="+mn-ea"/>
                <a:cs typeface="+mn-cs"/>
              </a:rPr>
              <a:t>before information including configuration, event notifications and system diagnostic information are collected. </a:t>
            </a: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300" b="0" i="0" u="none" strike="noStrike" kern="0" cap="none" spc="0" normalizeH="0" baseline="0" noProof="0">
              <a:ln>
                <a:noFill/>
              </a:ln>
              <a:solidFill>
                <a:srgbClr val="FFFFFF"/>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300" b="0" i="0" u="none" strike="noStrike" kern="0" cap="none" spc="0" normalizeH="0" baseline="0" noProof="0">
                <a:ln>
                  <a:noFill/>
                </a:ln>
                <a:solidFill>
                  <a:srgbClr val="FFFFFF"/>
                </a:solidFill>
                <a:effectLst/>
                <a:uLnTx/>
                <a:uFillTx/>
                <a:latin typeface="Arial"/>
                <a:ea typeface="+mn-ea"/>
                <a:cs typeface="+mn-cs"/>
              </a:rPr>
              <a:t>The </a:t>
            </a:r>
            <a:r>
              <a:rPr kumimoji="0" lang="en-US" sz="1300" b="1" i="0" u="none" strike="noStrike" kern="0" cap="none" spc="0" normalizeH="0" baseline="0" noProof="0">
                <a:ln>
                  <a:noFill/>
                </a:ln>
                <a:solidFill>
                  <a:srgbClr val="F2AF00"/>
                </a:solidFill>
                <a:effectLst/>
                <a:uLnTx/>
                <a:uFillTx/>
                <a:latin typeface="Arial"/>
                <a:ea typeface="+mn-ea"/>
                <a:cs typeface="+mn-cs"/>
              </a:rPr>
              <a:t>customer has to opt-in </a:t>
            </a:r>
            <a:r>
              <a:rPr kumimoji="0" lang="en-US" sz="1300" b="0" i="0" u="none" strike="noStrike" kern="0" cap="none" spc="0" normalizeH="0" baseline="0" noProof="0">
                <a:ln>
                  <a:noFill/>
                </a:ln>
                <a:solidFill>
                  <a:srgbClr val="FFFFFF"/>
                </a:solidFill>
                <a:effectLst/>
                <a:uLnTx/>
                <a:uFillTx/>
                <a:latin typeface="Arial"/>
                <a:ea typeface="+mn-ea"/>
                <a:cs typeface="+mn-cs"/>
              </a:rPr>
              <a:t>for software inventory information to be collected for issue diagnosis.</a:t>
            </a: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300" b="0" i="0" u="none" strike="noStrike" kern="0" cap="none" spc="0" normalizeH="0" baseline="0" noProof="0">
              <a:ln>
                <a:noFill/>
              </a:ln>
              <a:solidFill>
                <a:srgbClr val="FFFFFF"/>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300" b="0" i="0" u="none" strike="noStrike" kern="0" cap="none" spc="0" normalizeH="0" baseline="0" noProof="0">
                <a:ln>
                  <a:noFill/>
                </a:ln>
                <a:solidFill>
                  <a:srgbClr val="FFFFFF"/>
                </a:solidFill>
                <a:effectLst/>
                <a:uLnTx/>
                <a:uFillTx/>
                <a:latin typeface="Arial"/>
                <a:ea typeface="+mn-ea"/>
                <a:cs typeface="+mn-cs"/>
              </a:rPr>
              <a:t>IT admins managing alerts in SupportAssist </a:t>
            </a:r>
            <a:r>
              <a:rPr kumimoji="0" lang="en-US" sz="1300" b="1" i="0" u="none" strike="noStrike" kern="0" cap="none" spc="0" normalizeH="0" baseline="0" noProof="0">
                <a:ln>
                  <a:noFill/>
                </a:ln>
                <a:solidFill>
                  <a:srgbClr val="F2AF00"/>
                </a:solidFill>
                <a:effectLst/>
                <a:uLnTx/>
                <a:uFillTx/>
                <a:latin typeface="Arial"/>
                <a:ea typeface="+mn-ea"/>
                <a:cs typeface="+mn-cs"/>
              </a:rPr>
              <a:t>can review the information collected</a:t>
            </a:r>
            <a:r>
              <a:rPr kumimoji="0" lang="en-US" sz="1300" b="0" i="0" u="none" strike="noStrike" kern="0" cap="none" spc="0" normalizeH="0" baseline="0" noProof="0">
                <a:ln>
                  <a:noFill/>
                </a:ln>
                <a:solidFill>
                  <a:srgbClr val="F2AF00"/>
                </a:solidFill>
                <a:effectLst/>
                <a:uLnTx/>
                <a:uFillTx/>
                <a:latin typeface="Arial"/>
                <a:ea typeface="+mn-ea"/>
                <a:cs typeface="+mn-cs"/>
              </a:rPr>
              <a:t> </a:t>
            </a:r>
            <a:r>
              <a:rPr kumimoji="0" lang="en-US" sz="1300" b="1" i="0" u="sng" strike="noStrike" kern="0" cap="none" spc="0" normalizeH="0" baseline="0" noProof="0">
                <a:ln>
                  <a:noFill/>
                </a:ln>
                <a:solidFill>
                  <a:srgbClr val="FFFFFF"/>
                </a:solidFill>
                <a:effectLst/>
                <a:uLnTx/>
                <a:uFillTx/>
                <a:latin typeface="Arial"/>
                <a:ea typeface="+mn-ea"/>
                <a:cs typeface="+mn-cs"/>
              </a:rPr>
              <a:t>here</a:t>
            </a:r>
            <a:r>
              <a:rPr kumimoji="0" lang="en-US" sz="1300" b="1" i="0" u="none" strike="noStrike" kern="0" cap="none" spc="0" normalizeH="0" baseline="0" noProof="0">
                <a:ln>
                  <a:noFill/>
                </a:ln>
                <a:solidFill>
                  <a:srgbClr val="FFFFFF"/>
                </a:solidFill>
                <a:effectLst/>
                <a:uLnTx/>
                <a:uFillTx/>
                <a:latin typeface="Arial"/>
                <a:ea typeface="+mn-ea"/>
                <a:cs typeface="+mn-cs"/>
              </a:rPr>
              <a:t>.</a:t>
            </a:r>
            <a:endParaRPr kumimoji="0" lang="en-US" sz="1200" b="1" i="0" u="none" strike="noStrike" kern="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C77F161C-9A74-4156-A774-758B35B420AD}"/>
              </a:ext>
            </a:extLst>
          </p:cNvPr>
          <p:cNvSpPr txBox="1"/>
          <p:nvPr/>
        </p:nvSpPr>
        <p:spPr>
          <a:xfrm>
            <a:off x="4581196" y="2091522"/>
            <a:ext cx="1616224" cy="341632"/>
          </a:xfrm>
          <a:prstGeom prst="rect">
            <a:avLst/>
          </a:prstGeom>
          <a:noFill/>
        </p:spPr>
        <p:txBody>
          <a:bodyPr wrap="square" rtlCol="0">
            <a:spAutoFit/>
          </a:bodyPr>
          <a:lstStyle/>
          <a:p>
            <a:pPr marL="0" marR="0" lvl="0" indent="0" algn="l" defTabSz="914400" rtl="0" eaLnBrk="1" fontAlgn="base" latinLnBrk="0" hangingPunct="1">
              <a:lnSpc>
                <a:spcPct val="90000"/>
              </a:lnSpc>
              <a:spcBef>
                <a:spcPts val="600"/>
              </a:spcBef>
              <a:spcAft>
                <a:spcPts val="0"/>
              </a:spcAft>
              <a:buClr>
                <a:srgbClr val="0085C3"/>
              </a:buClr>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Transport</a:t>
            </a:r>
          </a:p>
        </p:txBody>
      </p:sp>
      <p:sp>
        <p:nvSpPr>
          <p:cNvPr id="8" name="TextBox 7">
            <a:extLst>
              <a:ext uri="{FF2B5EF4-FFF2-40B4-BE49-F238E27FC236}">
                <a16:creationId xmlns:a16="http://schemas.microsoft.com/office/drawing/2014/main" id="{3DDCFD2E-14F0-4184-9C99-1522B09B9920}"/>
              </a:ext>
            </a:extLst>
          </p:cNvPr>
          <p:cNvSpPr txBox="1"/>
          <p:nvPr/>
        </p:nvSpPr>
        <p:spPr>
          <a:xfrm>
            <a:off x="3843771" y="2593699"/>
            <a:ext cx="2337962" cy="1763560"/>
          </a:xfrm>
          <a:prstGeom prst="rect">
            <a:avLst/>
          </a:prstGeom>
          <a:noFill/>
        </p:spPr>
        <p:txBody>
          <a:bodyPr wrap="square" rtlCol="0">
            <a:spAutoFit/>
          </a:bodyPr>
          <a:lstStyle/>
          <a:p>
            <a:pPr marL="171450" marR="0" lvl="0" indent="-171450" algn="l" defTabSz="914400" rtl="0" eaLnBrk="1" fontAlgn="base" latinLnBrk="0" hangingPunct="1">
              <a:lnSpc>
                <a:spcPct val="90000"/>
              </a:lnSpc>
              <a:spcBef>
                <a:spcPts val="600"/>
              </a:spcBef>
              <a:spcAft>
                <a:spcPts val="0"/>
              </a:spcAft>
              <a:buClr>
                <a:srgbClr val="FFFFFF"/>
              </a:buClr>
              <a:buSzTx/>
              <a:buFont typeface="Arial" panose="020B0604020202020204" pitchFamily="34" charset="0"/>
              <a:buChar char="•"/>
              <a:tabLst/>
              <a:defRPr/>
            </a:pPr>
            <a:r>
              <a:rPr kumimoji="0" lang="en-US" sz="1300" b="1" i="0" u="none" strike="noStrike" kern="1200" cap="none" spc="0" normalizeH="0" baseline="0" noProof="0">
                <a:ln>
                  <a:noFill/>
                </a:ln>
                <a:solidFill>
                  <a:srgbClr val="F2AF00"/>
                </a:solidFill>
                <a:effectLst/>
                <a:uLnTx/>
                <a:uFillTx/>
                <a:latin typeface="Arial"/>
                <a:ea typeface="+mn-ea"/>
                <a:cs typeface="Arial" panose="020B0604020202020204" pitchFamily="34" charset="0"/>
              </a:rPr>
              <a:t>256-bit encryption </a:t>
            </a:r>
          </a:p>
          <a:p>
            <a:pPr marL="171450" marR="0" lvl="0" indent="-171450" algn="l" defTabSz="914400" rtl="0" eaLnBrk="1" fontAlgn="base" latinLnBrk="0" hangingPunct="1">
              <a:lnSpc>
                <a:spcPct val="90000"/>
              </a:lnSpc>
              <a:spcBef>
                <a:spcPts val="600"/>
              </a:spcBef>
              <a:spcAft>
                <a:spcPts val="0"/>
              </a:spcAft>
              <a:buClr>
                <a:srgbClr val="FFFFFF"/>
              </a:buClr>
              <a:buSzTx/>
              <a:buFont typeface="Arial" panose="020B0604020202020204" pitchFamily="34" charset="0"/>
              <a:buChar char="•"/>
              <a:tabLst/>
              <a:defRPr/>
            </a:pPr>
            <a:r>
              <a:rPr kumimoji="0" lang="en-US" sz="1300" b="1" i="0" u="none" strike="noStrike" kern="1200" cap="none" spc="0" normalizeH="0" baseline="0" noProof="0">
                <a:ln>
                  <a:noFill/>
                </a:ln>
                <a:solidFill>
                  <a:srgbClr val="F2AF00"/>
                </a:solidFill>
                <a:effectLst/>
                <a:uLnTx/>
                <a:uFillTx/>
                <a:latin typeface="Arial"/>
                <a:ea typeface="+mn-ea"/>
                <a:cs typeface="Arial" panose="020B0604020202020204" pitchFamily="34" charset="0"/>
              </a:rPr>
              <a:t>Secure web ports </a:t>
            </a:r>
          </a:p>
          <a:p>
            <a:pPr marL="171450" marR="0" lvl="0" indent="-171450" algn="l" defTabSz="914400" rtl="0" eaLnBrk="1" fontAlgn="base" latinLnBrk="0" hangingPunct="1">
              <a:lnSpc>
                <a:spcPct val="90000"/>
              </a:lnSpc>
              <a:spcBef>
                <a:spcPts val="600"/>
              </a:spcBef>
              <a:spcAft>
                <a:spcPts val="0"/>
              </a:spcAft>
              <a:buClr>
                <a:srgbClr val="FFFFFF"/>
              </a:buClr>
              <a:buSzTx/>
              <a:buFont typeface="Arial" panose="020B0604020202020204" pitchFamily="34" charset="0"/>
              <a:buChar char="•"/>
              <a:tabLst/>
              <a:defRPr/>
            </a:pPr>
            <a:r>
              <a:rPr kumimoji="0" lang="en-US" sz="13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Firewall protected one-way communication from  the customer’s site to Dell</a:t>
            </a:r>
          </a:p>
          <a:p>
            <a:pPr marL="171450" marR="0" lvl="0" indent="-171450" algn="l" defTabSz="914400" rtl="0" eaLnBrk="1" fontAlgn="base" latinLnBrk="0" hangingPunct="1">
              <a:lnSpc>
                <a:spcPct val="90000"/>
              </a:lnSpc>
              <a:spcBef>
                <a:spcPts val="600"/>
              </a:spcBef>
              <a:spcAft>
                <a:spcPts val="0"/>
              </a:spcAft>
              <a:buClr>
                <a:srgbClr val="FFFFFF"/>
              </a:buClr>
              <a:buSzTx/>
              <a:buFont typeface="Arial" panose="020B0604020202020204" pitchFamily="34" charset="0"/>
              <a:buChar char="•"/>
              <a:tabLst/>
              <a:defRPr/>
            </a:pPr>
            <a:r>
              <a:rPr kumimoji="0" lang="en-US" sz="13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Device usage and login credentials are never collected</a:t>
            </a:r>
          </a:p>
        </p:txBody>
      </p:sp>
      <p:sp>
        <p:nvSpPr>
          <p:cNvPr id="9" name="TextBox 8">
            <a:extLst>
              <a:ext uri="{FF2B5EF4-FFF2-40B4-BE49-F238E27FC236}">
                <a16:creationId xmlns:a16="http://schemas.microsoft.com/office/drawing/2014/main" id="{AFF7E7B2-AACD-4DED-B9C0-4E9BB74CBE22}"/>
              </a:ext>
            </a:extLst>
          </p:cNvPr>
          <p:cNvSpPr txBox="1"/>
          <p:nvPr/>
        </p:nvSpPr>
        <p:spPr>
          <a:xfrm>
            <a:off x="6344282" y="2593699"/>
            <a:ext cx="2078171" cy="1609671"/>
          </a:xfrm>
          <a:prstGeom prst="rect">
            <a:avLst/>
          </a:prstGeom>
          <a:noFill/>
        </p:spPr>
        <p:txBody>
          <a:bodyPr wrap="square" rtlCol="0">
            <a:spAutoFit/>
          </a:bodyPr>
          <a:lstStyle/>
          <a:p>
            <a:pPr marL="171450" marR="0" lvl="0" indent="-171450" algn="l" defTabSz="914400" rtl="0" eaLnBrk="1" fontAlgn="base" latinLnBrk="0" hangingPunct="1">
              <a:lnSpc>
                <a:spcPct val="90000"/>
              </a:lnSpc>
              <a:spcBef>
                <a:spcPts val="600"/>
              </a:spcBef>
              <a:spcAft>
                <a:spcPts val="0"/>
              </a:spcAft>
              <a:buClr>
                <a:srgbClr val="FFFFFF"/>
              </a:buClr>
              <a:buSzTx/>
              <a:buFont typeface="Arial" panose="020B0604020202020204" pitchFamily="34" charset="0"/>
              <a:buChar char="•"/>
              <a:tabLst/>
              <a:defRPr/>
            </a:pPr>
            <a:r>
              <a:rPr kumimoji="0" lang="en-US" sz="13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Proxy credentials, if supplied, are encrypted and never leave the customer site</a:t>
            </a:r>
          </a:p>
          <a:p>
            <a:pPr marL="171450" marR="0" lvl="0" indent="-171450" algn="l" defTabSz="914400" rtl="0" eaLnBrk="1" fontAlgn="base" latinLnBrk="0" hangingPunct="1">
              <a:lnSpc>
                <a:spcPct val="90000"/>
              </a:lnSpc>
              <a:spcBef>
                <a:spcPts val="600"/>
              </a:spcBef>
              <a:spcAft>
                <a:spcPts val="0"/>
              </a:spcAft>
              <a:buClr>
                <a:srgbClr val="FFFFFF"/>
              </a:buClr>
              <a:buSzTx/>
              <a:buFont typeface="Arial" panose="020B0604020202020204" pitchFamily="34" charset="0"/>
              <a:buChar char="•"/>
              <a:tabLst/>
              <a:defRPr/>
            </a:pPr>
            <a:r>
              <a:rPr kumimoji="0" lang="en-US" sz="13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Dell My Account authentication leverages anti-forgery mechanisms</a:t>
            </a:r>
          </a:p>
        </p:txBody>
      </p:sp>
      <p:sp>
        <p:nvSpPr>
          <p:cNvPr id="10" name="Rectangle 9">
            <a:extLst>
              <a:ext uri="{FF2B5EF4-FFF2-40B4-BE49-F238E27FC236}">
                <a16:creationId xmlns:a16="http://schemas.microsoft.com/office/drawing/2014/main" id="{F66EEDB1-1FFE-4C9C-BBC1-CFFBE0F4B13B}"/>
              </a:ext>
            </a:extLst>
          </p:cNvPr>
          <p:cNvSpPr/>
          <p:nvPr/>
        </p:nvSpPr>
        <p:spPr>
          <a:xfrm>
            <a:off x="3439648" y="1186071"/>
            <a:ext cx="5555490" cy="549963"/>
          </a:xfrm>
          <a:prstGeom prst="rect">
            <a:avLst/>
          </a:prstGeom>
          <a:solidFill>
            <a:schemeClr val="accent1"/>
          </a:solidFill>
          <a:effectLst/>
        </p:spPr>
        <p:txBody>
          <a:bodyPr wrap="square" lIns="182880" tIns="137160" rIns="137160" bIns="137160" rtlCol="0" anchor="ctr">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1700" b="0" i="0" u="none" strike="noStrike" kern="0" cap="none" spc="0" normalizeH="0" baseline="0" noProof="0">
                <a:ln>
                  <a:noFill/>
                </a:ln>
                <a:solidFill>
                  <a:srgbClr val="FFFFFF"/>
                </a:solidFill>
                <a:effectLst/>
                <a:uLnTx/>
                <a:uFillTx/>
                <a:latin typeface="Arial"/>
                <a:ea typeface="+mn-ea"/>
                <a:cs typeface="+mn-cs"/>
              </a:rPr>
              <a:t>Information is </a:t>
            </a:r>
            <a:r>
              <a:rPr kumimoji="0" lang="en-US" sz="1700" b="1" i="0" u="none" strike="noStrike" kern="0" cap="none" spc="0" normalizeH="0" baseline="0" noProof="0">
                <a:ln>
                  <a:noFill/>
                </a:ln>
                <a:solidFill>
                  <a:srgbClr val="F2AF00"/>
                </a:solidFill>
                <a:effectLst/>
                <a:uLnTx/>
                <a:uFillTx/>
                <a:latin typeface="Arial"/>
                <a:ea typeface="+mn-ea"/>
                <a:cs typeface="+mn-cs"/>
              </a:rPr>
              <a:t>safe during transport and storage.</a:t>
            </a:r>
          </a:p>
        </p:txBody>
      </p:sp>
      <p:sp>
        <p:nvSpPr>
          <p:cNvPr id="11" name="Rectangle 10">
            <a:extLst>
              <a:ext uri="{FF2B5EF4-FFF2-40B4-BE49-F238E27FC236}">
                <a16:creationId xmlns:a16="http://schemas.microsoft.com/office/drawing/2014/main" id="{BD94F124-59EC-4553-9F94-A174C5BE40E4}"/>
              </a:ext>
            </a:extLst>
          </p:cNvPr>
          <p:cNvSpPr/>
          <p:nvPr/>
        </p:nvSpPr>
        <p:spPr>
          <a:xfrm>
            <a:off x="148862" y="1186072"/>
            <a:ext cx="3255129" cy="549963"/>
          </a:xfrm>
          <a:prstGeom prst="rect">
            <a:avLst/>
          </a:prstGeom>
          <a:solidFill>
            <a:schemeClr val="accent1"/>
          </a:solidFill>
          <a:effectLst/>
        </p:spPr>
        <p:txBody>
          <a:bodyPr wrap="square" lIns="182880" tIns="137160" rIns="137160" bIns="137160" rtlCol="0" anchor="ctr">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1700" b="0" i="0" u="none" strike="noStrike" kern="0" cap="none" spc="0" normalizeH="0" baseline="0" noProof="0">
                <a:ln>
                  <a:noFill/>
                </a:ln>
                <a:solidFill>
                  <a:srgbClr val="FFFFFF"/>
                </a:solidFill>
                <a:effectLst/>
                <a:uLnTx/>
                <a:uFillTx/>
                <a:latin typeface="Arial"/>
                <a:ea typeface="+mn-ea"/>
                <a:cs typeface="+mn-cs"/>
              </a:rPr>
              <a:t>You </a:t>
            </a:r>
            <a:r>
              <a:rPr kumimoji="0" lang="en-US" sz="1700" i="0" u="none" strike="noStrike" kern="0" cap="none" spc="0" normalizeH="0" baseline="0" noProof="0">
                <a:ln>
                  <a:noFill/>
                </a:ln>
                <a:solidFill>
                  <a:srgbClr val="FFFFFF"/>
                </a:solidFill>
                <a:effectLst/>
                <a:uLnTx/>
                <a:uFillTx/>
                <a:latin typeface="Arial"/>
                <a:ea typeface="+mn-ea"/>
                <a:cs typeface="+mn-cs"/>
              </a:rPr>
              <a:t>are</a:t>
            </a:r>
            <a:r>
              <a:rPr kumimoji="0" lang="en-US" sz="1700" b="0" i="0" u="none" strike="noStrike" kern="0" cap="none" spc="0" normalizeH="0" baseline="0" noProof="0">
                <a:ln>
                  <a:noFill/>
                </a:ln>
                <a:solidFill>
                  <a:srgbClr val="FFFFFF"/>
                </a:solidFill>
                <a:effectLst/>
                <a:uLnTx/>
                <a:uFillTx/>
                <a:latin typeface="Arial"/>
                <a:ea typeface="+mn-ea"/>
                <a:cs typeface="+mn-cs"/>
              </a:rPr>
              <a:t> </a:t>
            </a:r>
            <a:r>
              <a:rPr kumimoji="0" lang="en-US" sz="1700" b="1" i="0" u="none" strike="noStrike" kern="0" cap="none" spc="0" normalizeH="0" baseline="0" noProof="0">
                <a:ln>
                  <a:noFill/>
                </a:ln>
                <a:solidFill>
                  <a:srgbClr val="F2AF00"/>
                </a:solidFill>
                <a:effectLst/>
                <a:uLnTx/>
                <a:uFillTx/>
                <a:latin typeface="Arial"/>
                <a:ea typeface="+mn-ea"/>
                <a:cs typeface="+mn-cs"/>
              </a:rPr>
              <a:t>in control.</a:t>
            </a:r>
          </a:p>
        </p:txBody>
      </p:sp>
      <p:grpSp>
        <p:nvGrpSpPr>
          <p:cNvPr id="12" name="Group 11">
            <a:extLst>
              <a:ext uri="{FF2B5EF4-FFF2-40B4-BE49-F238E27FC236}">
                <a16:creationId xmlns:a16="http://schemas.microsoft.com/office/drawing/2014/main" id="{235FF679-9957-405A-B09E-AA6FFF21B388}"/>
              </a:ext>
            </a:extLst>
          </p:cNvPr>
          <p:cNvGrpSpPr>
            <a:grpSpLocks noChangeAspect="1"/>
          </p:cNvGrpSpPr>
          <p:nvPr/>
        </p:nvGrpSpPr>
        <p:grpSpPr>
          <a:xfrm>
            <a:off x="6492276" y="2068193"/>
            <a:ext cx="386978" cy="386978"/>
            <a:chOff x="5143500" y="3090863"/>
            <a:chExt cx="806450" cy="806450"/>
          </a:xfrm>
          <a:solidFill>
            <a:srgbClr val="FFFFFF"/>
          </a:solidFill>
        </p:grpSpPr>
        <p:sp>
          <p:nvSpPr>
            <p:cNvPr id="13" name="Freeform 157">
              <a:extLst>
                <a:ext uri="{FF2B5EF4-FFF2-40B4-BE49-F238E27FC236}">
                  <a16:creationId xmlns:a16="http://schemas.microsoft.com/office/drawing/2014/main" id="{4B69DADA-2ACB-4CC5-A345-F7C8167DA5D4}"/>
                </a:ext>
              </a:extLst>
            </p:cNvPr>
            <p:cNvSpPr>
              <a:spLocks noEditPoints="1"/>
            </p:cNvSpPr>
            <p:nvPr/>
          </p:nvSpPr>
          <p:spPr bwMode="auto">
            <a:xfrm>
              <a:off x="5143500" y="3090863"/>
              <a:ext cx="806450" cy="806450"/>
            </a:xfrm>
            <a:custGeom>
              <a:avLst/>
              <a:gdLst>
                <a:gd name="T0" fmla="*/ 310 w 3556"/>
                <a:gd name="T1" fmla="*/ 2473 h 3556"/>
                <a:gd name="T2" fmla="*/ 310 w 3556"/>
                <a:gd name="T3" fmla="*/ 3246 h 3556"/>
                <a:gd name="T4" fmla="*/ 3247 w 3556"/>
                <a:gd name="T5" fmla="*/ 3246 h 3556"/>
                <a:gd name="T6" fmla="*/ 3247 w 3556"/>
                <a:gd name="T7" fmla="*/ 2473 h 3556"/>
                <a:gd name="T8" fmla="*/ 310 w 3556"/>
                <a:gd name="T9" fmla="*/ 2473 h 3556"/>
                <a:gd name="T10" fmla="*/ 310 w 3556"/>
                <a:gd name="T11" fmla="*/ 1391 h 3556"/>
                <a:gd name="T12" fmla="*/ 310 w 3556"/>
                <a:gd name="T13" fmla="*/ 2165 h 3556"/>
                <a:gd name="T14" fmla="*/ 3247 w 3556"/>
                <a:gd name="T15" fmla="*/ 2165 h 3556"/>
                <a:gd name="T16" fmla="*/ 3247 w 3556"/>
                <a:gd name="T17" fmla="*/ 1391 h 3556"/>
                <a:gd name="T18" fmla="*/ 310 w 3556"/>
                <a:gd name="T19" fmla="*/ 1391 h 3556"/>
                <a:gd name="T20" fmla="*/ 310 w 3556"/>
                <a:gd name="T21" fmla="*/ 309 h 3556"/>
                <a:gd name="T22" fmla="*/ 310 w 3556"/>
                <a:gd name="T23" fmla="*/ 1082 h 3556"/>
                <a:gd name="T24" fmla="*/ 3247 w 3556"/>
                <a:gd name="T25" fmla="*/ 1082 h 3556"/>
                <a:gd name="T26" fmla="*/ 3247 w 3556"/>
                <a:gd name="T27" fmla="*/ 309 h 3556"/>
                <a:gd name="T28" fmla="*/ 310 w 3556"/>
                <a:gd name="T29" fmla="*/ 309 h 3556"/>
                <a:gd name="T30" fmla="*/ 0 w 3556"/>
                <a:gd name="T31" fmla="*/ 0 h 3556"/>
                <a:gd name="T32" fmla="*/ 3556 w 3556"/>
                <a:gd name="T33" fmla="*/ 0 h 3556"/>
                <a:gd name="T34" fmla="*/ 3556 w 3556"/>
                <a:gd name="T35" fmla="*/ 3556 h 3556"/>
                <a:gd name="T36" fmla="*/ 0 w 3556"/>
                <a:gd name="T37" fmla="*/ 3556 h 3556"/>
                <a:gd name="T38" fmla="*/ 0 w 3556"/>
                <a:gd name="T39" fmla="*/ 0 h 3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56" h="3556">
                  <a:moveTo>
                    <a:pt x="310" y="2473"/>
                  </a:moveTo>
                  <a:lnTo>
                    <a:pt x="310" y="3246"/>
                  </a:lnTo>
                  <a:lnTo>
                    <a:pt x="3247" y="3246"/>
                  </a:lnTo>
                  <a:lnTo>
                    <a:pt x="3247" y="2473"/>
                  </a:lnTo>
                  <a:lnTo>
                    <a:pt x="310" y="2473"/>
                  </a:lnTo>
                  <a:close/>
                  <a:moveTo>
                    <a:pt x="310" y="1391"/>
                  </a:moveTo>
                  <a:lnTo>
                    <a:pt x="310" y="2165"/>
                  </a:lnTo>
                  <a:lnTo>
                    <a:pt x="3247" y="2165"/>
                  </a:lnTo>
                  <a:lnTo>
                    <a:pt x="3247" y="1391"/>
                  </a:lnTo>
                  <a:lnTo>
                    <a:pt x="310" y="1391"/>
                  </a:lnTo>
                  <a:close/>
                  <a:moveTo>
                    <a:pt x="310" y="309"/>
                  </a:moveTo>
                  <a:lnTo>
                    <a:pt x="310" y="1082"/>
                  </a:lnTo>
                  <a:lnTo>
                    <a:pt x="3247" y="1082"/>
                  </a:lnTo>
                  <a:lnTo>
                    <a:pt x="3247" y="309"/>
                  </a:lnTo>
                  <a:lnTo>
                    <a:pt x="310" y="309"/>
                  </a:lnTo>
                  <a:close/>
                  <a:moveTo>
                    <a:pt x="0" y="0"/>
                  </a:moveTo>
                  <a:lnTo>
                    <a:pt x="3556" y="0"/>
                  </a:lnTo>
                  <a:lnTo>
                    <a:pt x="3556" y="3556"/>
                  </a:lnTo>
                  <a:lnTo>
                    <a:pt x="0" y="355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444444"/>
                </a:solidFill>
                <a:effectLst/>
                <a:uLnTx/>
                <a:uFillTx/>
                <a:latin typeface="Arial"/>
                <a:ea typeface="+mn-ea"/>
                <a:cs typeface="+mn-cs"/>
              </a:endParaRPr>
            </a:p>
          </p:txBody>
        </p:sp>
        <p:sp>
          <p:nvSpPr>
            <p:cNvPr id="14" name="Freeform 158">
              <a:extLst>
                <a:ext uri="{FF2B5EF4-FFF2-40B4-BE49-F238E27FC236}">
                  <a16:creationId xmlns:a16="http://schemas.microsoft.com/office/drawing/2014/main" id="{540B9F87-3E51-49DB-B6F5-1F120AAE4D7A}"/>
                </a:ext>
              </a:extLst>
            </p:cNvPr>
            <p:cNvSpPr>
              <a:spLocks/>
            </p:cNvSpPr>
            <p:nvPr/>
          </p:nvSpPr>
          <p:spPr bwMode="auto">
            <a:xfrm>
              <a:off x="5497513" y="3689351"/>
              <a:ext cx="98425" cy="98425"/>
            </a:xfrm>
            <a:custGeom>
              <a:avLst/>
              <a:gdLst>
                <a:gd name="T0" fmla="*/ 242 w 434"/>
                <a:gd name="T1" fmla="*/ 0 h 434"/>
                <a:gd name="T2" fmla="*/ 434 w 434"/>
                <a:gd name="T3" fmla="*/ 242 h 434"/>
                <a:gd name="T4" fmla="*/ 192 w 434"/>
                <a:gd name="T5" fmla="*/ 434 h 434"/>
                <a:gd name="T6" fmla="*/ 0 w 434"/>
                <a:gd name="T7" fmla="*/ 192 h 434"/>
                <a:gd name="T8" fmla="*/ 242 w 434"/>
                <a:gd name="T9" fmla="*/ 0 h 434"/>
              </a:gdLst>
              <a:ahLst/>
              <a:cxnLst>
                <a:cxn ang="0">
                  <a:pos x="T0" y="T1"/>
                </a:cxn>
                <a:cxn ang="0">
                  <a:pos x="T2" y="T3"/>
                </a:cxn>
                <a:cxn ang="0">
                  <a:pos x="T4" y="T5"/>
                </a:cxn>
                <a:cxn ang="0">
                  <a:pos x="T6" y="T7"/>
                </a:cxn>
                <a:cxn ang="0">
                  <a:pos x="T8" y="T9"/>
                </a:cxn>
              </a:cxnLst>
              <a:rect l="0" t="0" r="r" b="b"/>
              <a:pathLst>
                <a:path w="434" h="434">
                  <a:moveTo>
                    <a:pt x="242" y="0"/>
                  </a:moveTo>
                  <a:lnTo>
                    <a:pt x="434" y="242"/>
                  </a:lnTo>
                  <a:lnTo>
                    <a:pt x="192" y="434"/>
                  </a:lnTo>
                  <a:lnTo>
                    <a:pt x="0" y="192"/>
                  </a:lnTo>
                  <a:lnTo>
                    <a:pt x="2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444444"/>
                </a:solidFill>
                <a:effectLst/>
                <a:uLnTx/>
                <a:uFillTx/>
                <a:latin typeface="Arial"/>
                <a:ea typeface="+mn-ea"/>
                <a:cs typeface="+mn-cs"/>
              </a:endParaRPr>
            </a:p>
          </p:txBody>
        </p:sp>
        <p:sp>
          <p:nvSpPr>
            <p:cNvPr id="15" name="Freeform 159">
              <a:extLst>
                <a:ext uri="{FF2B5EF4-FFF2-40B4-BE49-F238E27FC236}">
                  <a16:creationId xmlns:a16="http://schemas.microsoft.com/office/drawing/2014/main" id="{E2554A82-9633-46D3-88E2-8999A749A348}"/>
                </a:ext>
              </a:extLst>
            </p:cNvPr>
            <p:cNvSpPr>
              <a:spLocks/>
            </p:cNvSpPr>
            <p:nvPr/>
          </p:nvSpPr>
          <p:spPr bwMode="auto">
            <a:xfrm>
              <a:off x="5497513" y="3444876"/>
              <a:ext cx="98425" cy="98425"/>
            </a:xfrm>
            <a:custGeom>
              <a:avLst/>
              <a:gdLst>
                <a:gd name="T0" fmla="*/ 242 w 434"/>
                <a:gd name="T1" fmla="*/ 0 h 434"/>
                <a:gd name="T2" fmla="*/ 434 w 434"/>
                <a:gd name="T3" fmla="*/ 242 h 434"/>
                <a:gd name="T4" fmla="*/ 192 w 434"/>
                <a:gd name="T5" fmla="*/ 434 h 434"/>
                <a:gd name="T6" fmla="*/ 0 w 434"/>
                <a:gd name="T7" fmla="*/ 192 h 434"/>
                <a:gd name="T8" fmla="*/ 242 w 434"/>
                <a:gd name="T9" fmla="*/ 0 h 434"/>
              </a:gdLst>
              <a:ahLst/>
              <a:cxnLst>
                <a:cxn ang="0">
                  <a:pos x="T0" y="T1"/>
                </a:cxn>
                <a:cxn ang="0">
                  <a:pos x="T2" y="T3"/>
                </a:cxn>
                <a:cxn ang="0">
                  <a:pos x="T4" y="T5"/>
                </a:cxn>
                <a:cxn ang="0">
                  <a:pos x="T6" y="T7"/>
                </a:cxn>
                <a:cxn ang="0">
                  <a:pos x="T8" y="T9"/>
                </a:cxn>
              </a:cxnLst>
              <a:rect l="0" t="0" r="r" b="b"/>
              <a:pathLst>
                <a:path w="434" h="434">
                  <a:moveTo>
                    <a:pt x="242" y="0"/>
                  </a:moveTo>
                  <a:lnTo>
                    <a:pt x="434" y="242"/>
                  </a:lnTo>
                  <a:lnTo>
                    <a:pt x="192" y="434"/>
                  </a:lnTo>
                  <a:lnTo>
                    <a:pt x="0" y="192"/>
                  </a:lnTo>
                  <a:lnTo>
                    <a:pt x="2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444444"/>
                </a:solidFill>
                <a:effectLst/>
                <a:uLnTx/>
                <a:uFillTx/>
                <a:latin typeface="Arial"/>
                <a:ea typeface="+mn-ea"/>
                <a:cs typeface="+mn-cs"/>
              </a:endParaRPr>
            </a:p>
          </p:txBody>
        </p:sp>
        <p:sp>
          <p:nvSpPr>
            <p:cNvPr id="16" name="Freeform 160">
              <a:extLst>
                <a:ext uri="{FF2B5EF4-FFF2-40B4-BE49-F238E27FC236}">
                  <a16:creationId xmlns:a16="http://schemas.microsoft.com/office/drawing/2014/main" id="{CD8A672A-1183-46CD-BC8C-9010351EB09B}"/>
                </a:ext>
              </a:extLst>
            </p:cNvPr>
            <p:cNvSpPr>
              <a:spLocks/>
            </p:cNvSpPr>
            <p:nvPr/>
          </p:nvSpPr>
          <p:spPr bwMode="auto">
            <a:xfrm>
              <a:off x="5497513" y="3198813"/>
              <a:ext cx="98425" cy="98425"/>
            </a:xfrm>
            <a:custGeom>
              <a:avLst/>
              <a:gdLst>
                <a:gd name="T0" fmla="*/ 242 w 434"/>
                <a:gd name="T1" fmla="*/ 0 h 435"/>
                <a:gd name="T2" fmla="*/ 434 w 434"/>
                <a:gd name="T3" fmla="*/ 241 h 435"/>
                <a:gd name="T4" fmla="*/ 192 w 434"/>
                <a:gd name="T5" fmla="*/ 435 h 435"/>
                <a:gd name="T6" fmla="*/ 0 w 434"/>
                <a:gd name="T7" fmla="*/ 192 h 435"/>
                <a:gd name="T8" fmla="*/ 242 w 434"/>
                <a:gd name="T9" fmla="*/ 0 h 435"/>
              </a:gdLst>
              <a:ahLst/>
              <a:cxnLst>
                <a:cxn ang="0">
                  <a:pos x="T0" y="T1"/>
                </a:cxn>
                <a:cxn ang="0">
                  <a:pos x="T2" y="T3"/>
                </a:cxn>
                <a:cxn ang="0">
                  <a:pos x="T4" y="T5"/>
                </a:cxn>
                <a:cxn ang="0">
                  <a:pos x="T6" y="T7"/>
                </a:cxn>
                <a:cxn ang="0">
                  <a:pos x="T8" y="T9"/>
                </a:cxn>
              </a:cxnLst>
              <a:rect l="0" t="0" r="r" b="b"/>
              <a:pathLst>
                <a:path w="434" h="435">
                  <a:moveTo>
                    <a:pt x="242" y="0"/>
                  </a:moveTo>
                  <a:lnTo>
                    <a:pt x="434" y="241"/>
                  </a:lnTo>
                  <a:lnTo>
                    <a:pt x="192" y="435"/>
                  </a:lnTo>
                  <a:lnTo>
                    <a:pt x="0" y="192"/>
                  </a:lnTo>
                  <a:lnTo>
                    <a:pt x="2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444444"/>
                </a:solidFill>
                <a:effectLst/>
                <a:uLnTx/>
                <a:uFillTx/>
                <a:latin typeface="Arial"/>
                <a:ea typeface="+mn-ea"/>
                <a:cs typeface="+mn-cs"/>
              </a:endParaRPr>
            </a:p>
          </p:txBody>
        </p:sp>
      </p:grpSp>
      <p:grpSp>
        <p:nvGrpSpPr>
          <p:cNvPr id="17" name="Group 80">
            <a:extLst>
              <a:ext uri="{FF2B5EF4-FFF2-40B4-BE49-F238E27FC236}">
                <a16:creationId xmlns:a16="http://schemas.microsoft.com/office/drawing/2014/main" id="{B270BECF-A5F3-4E50-BE9E-9A24EDFF2DA6}"/>
              </a:ext>
            </a:extLst>
          </p:cNvPr>
          <p:cNvGrpSpPr>
            <a:grpSpLocks noChangeAspect="1"/>
          </p:cNvGrpSpPr>
          <p:nvPr/>
        </p:nvGrpSpPr>
        <p:grpSpPr bwMode="auto">
          <a:xfrm>
            <a:off x="4107996" y="1976129"/>
            <a:ext cx="405286" cy="517019"/>
            <a:chOff x="4587" y="2319"/>
            <a:chExt cx="399" cy="509"/>
          </a:xfrm>
          <a:solidFill>
            <a:srgbClr val="FFFFFF"/>
          </a:solidFill>
        </p:grpSpPr>
        <p:sp>
          <p:nvSpPr>
            <p:cNvPr id="18" name="Freeform 82">
              <a:extLst>
                <a:ext uri="{FF2B5EF4-FFF2-40B4-BE49-F238E27FC236}">
                  <a16:creationId xmlns:a16="http://schemas.microsoft.com/office/drawing/2014/main" id="{B065EF8E-0400-4489-8C77-818AA70DF3D9}"/>
                </a:ext>
              </a:extLst>
            </p:cNvPr>
            <p:cNvSpPr>
              <a:spLocks/>
            </p:cNvSpPr>
            <p:nvPr/>
          </p:nvSpPr>
          <p:spPr bwMode="auto">
            <a:xfrm>
              <a:off x="4587" y="2319"/>
              <a:ext cx="399" cy="107"/>
            </a:xfrm>
            <a:custGeom>
              <a:avLst/>
              <a:gdLst>
                <a:gd name="T0" fmla="*/ 1447 w 2791"/>
                <a:gd name="T1" fmla="*/ 3 h 752"/>
                <a:gd name="T2" fmla="*/ 1628 w 2791"/>
                <a:gd name="T3" fmla="*/ 21 h 752"/>
                <a:gd name="T4" fmla="*/ 1801 w 2791"/>
                <a:gd name="T5" fmla="*/ 54 h 752"/>
                <a:gd name="T6" fmla="*/ 1964 w 2791"/>
                <a:gd name="T7" fmla="*/ 98 h 752"/>
                <a:gd name="T8" fmla="*/ 2115 w 2791"/>
                <a:gd name="T9" fmla="*/ 153 h 752"/>
                <a:gd name="T10" fmla="*/ 2255 w 2791"/>
                <a:gd name="T11" fmla="*/ 213 h 752"/>
                <a:gd name="T12" fmla="*/ 2382 w 2791"/>
                <a:gd name="T13" fmla="*/ 278 h 752"/>
                <a:gd name="T14" fmla="*/ 2495 w 2791"/>
                <a:gd name="T15" fmla="*/ 343 h 752"/>
                <a:gd name="T16" fmla="*/ 2594 w 2791"/>
                <a:gd name="T17" fmla="*/ 406 h 752"/>
                <a:gd name="T18" fmla="*/ 2676 w 2791"/>
                <a:gd name="T19" fmla="*/ 464 h 752"/>
                <a:gd name="T20" fmla="*/ 2742 w 2791"/>
                <a:gd name="T21" fmla="*/ 514 h 752"/>
                <a:gd name="T22" fmla="*/ 2791 w 2791"/>
                <a:gd name="T23" fmla="*/ 553 h 752"/>
                <a:gd name="T24" fmla="*/ 2566 w 2791"/>
                <a:gd name="T25" fmla="*/ 732 h 752"/>
                <a:gd name="T26" fmla="*/ 2502 w 2791"/>
                <a:gd name="T27" fmla="*/ 685 h 752"/>
                <a:gd name="T28" fmla="*/ 2420 w 2791"/>
                <a:gd name="T29" fmla="*/ 628 h 752"/>
                <a:gd name="T30" fmla="*/ 2320 w 2791"/>
                <a:gd name="T31" fmla="*/ 566 h 752"/>
                <a:gd name="T32" fmla="*/ 2205 w 2791"/>
                <a:gd name="T33" fmla="*/ 502 h 752"/>
                <a:gd name="T34" fmla="*/ 2076 w 2791"/>
                <a:gd name="T35" fmla="*/ 441 h 752"/>
                <a:gd name="T36" fmla="*/ 1932 w 2791"/>
                <a:gd name="T37" fmla="*/ 385 h 752"/>
                <a:gd name="T38" fmla="*/ 1779 w 2791"/>
                <a:gd name="T39" fmla="*/ 337 h 752"/>
                <a:gd name="T40" fmla="*/ 1615 w 2791"/>
                <a:gd name="T41" fmla="*/ 302 h 752"/>
                <a:gd name="T42" fmla="*/ 1441 w 2791"/>
                <a:gd name="T43" fmla="*/ 283 h 752"/>
                <a:gd name="T44" fmla="*/ 1261 w 2791"/>
                <a:gd name="T45" fmla="*/ 283 h 752"/>
                <a:gd name="T46" fmla="*/ 1086 w 2791"/>
                <a:gd name="T47" fmla="*/ 303 h 752"/>
                <a:gd name="T48" fmla="*/ 924 w 2791"/>
                <a:gd name="T49" fmla="*/ 339 h 752"/>
                <a:gd name="T50" fmla="*/ 774 w 2791"/>
                <a:gd name="T51" fmla="*/ 387 h 752"/>
                <a:gd name="T52" fmla="*/ 639 w 2791"/>
                <a:gd name="T53" fmla="*/ 445 h 752"/>
                <a:gd name="T54" fmla="*/ 518 w 2791"/>
                <a:gd name="T55" fmla="*/ 507 h 752"/>
                <a:gd name="T56" fmla="*/ 413 w 2791"/>
                <a:gd name="T57" fmla="*/ 571 h 752"/>
                <a:gd name="T58" fmla="*/ 324 w 2791"/>
                <a:gd name="T59" fmla="*/ 631 h 752"/>
                <a:gd name="T60" fmla="*/ 252 w 2791"/>
                <a:gd name="T61" fmla="*/ 687 h 752"/>
                <a:gd name="T62" fmla="*/ 199 w 2791"/>
                <a:gd name="T63" fmla="*/ 731 h 752"/>
                <a:gd name="T64" fmla="*/ 25 w 2791"/>
                <a:gd name="T65" fmla="*/ 511 h 752"/>
                <a:gd name="T66" fmla="*/ 88 w 2791"/>
                <a:gd name="T67" fmla="*/ 459 h 752"/>
                <a:gd name="T68" fmla="*/ 168 w 2791"/>
                <a:gd name="T69" fmla="*/ 398 h 752"/>
                <a:gd name="T70" fmla="*/ 265 w 2791"/>
                <a:gd name="T71" fmla="*/ 332 h 752"/>
                <a:gd name="T72" fmla="*/ 378 w 2791"/>
                <a:gd name="T73" fmla="*/ 263 h 752"/>
                <a:gd name="T74" fmla="*/ 506 w 2791"/>
                <a:gd name="T75" fmla="*/ 197 h 752"/>
                <a:gd name="T76" fmla="*/ 649 w 2791"/>
                <a:gd name="T77" fmla="*/ 135 h 752"/>
                <a:gd name="T78" fmla="*/ 806 w 2791"/>
                <a:gd name="T79" fmla="*/ 81 h 752"/>
                <a:gd name="T80" fmla="*/ 975 w 2791"/>
                <a:gd name="T81" fmla="*/ 38 h 752"/>
                <a:gd name="T82" fmla="*/ 1158 w 2791"/>
                <a:gd name="T83" fmla="*/ 10 h 752"/>
                <a:gd name="T84" fmla="*/ 1352 w 2791"/>
                <a:gd name="T85" fmla="*/ 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91" h="752">
                  <a:moveTo>
                    <a:pt x="1352" y="0"/>
                  </a:moveTo>
                  <a:lnTo>
                    <a:pt x="1447" y="3"/>
                  </a:lnTo>
                  <a:lnTo>
                    <a:pt x="1538" y="10"/>
                  </a:lnTo>
                  <a:lnTo>
                    <a:pt x="1628" y="21"/>
                  </a:lnTo>
                  <a:lnTo>
                    <a:pt x="1715" y="35"/>
                  </a:lnTo>
                  <a:lnTo>
                    <a:pt x="1801" y="54"/>
                  </a:lnTo>
                  <a:lnTo>
                    <a:pt x="1883" y="74"/>
                  </a:lnTo>
                  <a:lnTo>
                    <a:pt x="1964" y="98"/>
                  </a:lnTo>
                  <a:lnTo>
                    <a:pt x="2041" y="124"/>
                  </a:lnTo>
                  <a:lnTo>
                    <a:pt x="2115" y="153"/>
                  </a:lnTo>
                  <a:lnTo>
                    <a:pt x="2186" y="183"/>
                  </a:lnTo>
                  <a:lnTo>
                    <a:pt x="2255" y="213"/>
                  </a:lnTo>
                  <a:lnTo>
                    <a:pt x="2320" y="246"/>
                  </a:lnTo>
                  <a:lnTo>
                    <a:pt x="2382" y="278"/>
                  </a:lnTo>
                  <a:lnTo>
                    <a:pt x="2440" y="311"/>
                  </a:lnTo>
                  <a:lnTo>
                    <a:pt x="2495" y="343"/>
                  </a:lnTo>
                  <a:lnTo>
                    <a:pt x="2546" y="375"/>
                  </a:lnTo>
                  <a:lnTo>
                    <a:pt x="2594" y="406"/>
                  </a:lnTo>
                  <a:lnTo>
                    <a:pt x="2637" y="436"/>
                  </a:lnTo>
                  <a:lnTo>
                    <a:pt x="2676" y="464"/>
                  </a:lnTo>
                  <a:lnTo>
                    <a:pt x="2712" y="490"/>
                  </a:lnTo>
                  <a:lnTo>
                    <a:pt x="2742" y="514"/>
                  </a:lnTo>
                  <a:lnTo>
                    <a:pt x="2769" y="535"/>
                  </a:lnTo>
                  <a:lnTo>
                    <a:pt x="2791" y="553"/>
                  </a:lnTo>
                  <a:lnTo>
                    <a:pt x="2591" y="752"/>
                  </a:lnTo>
                  <a:lnTo>
                    <a:pt x="2566" y="732"/>
                  </a:lnTo>
                  <a:lnTo>
                    <a:pt x="2537" y="710"/>
                  </a:lnTo>
                  <a:lnTo>
                    <a:pt x="2502" y="685"/>
                  </a:lnTo>
                  <a:lnTo>
                    <a:pt x="2463" y="656"/>
                  </a:lnTo>
                  <a:lnTo>
                    <a:pt x="2420" y="628"/>
                  </a:lnTo>
                  <a:lnTo>
                    <a:pt x="2372" y="597"/>
                  </a:lnTo>
                  <a:lnTo>
                    <a:pt x="2320" y="566"/>
                  </a:lnTo>
                  <a:lnTo>
                    <a:pt x="2263" y="534"/>
                  </a:lnTo>
                  <a:lnTo>
                    <a:pt x="2205" y="502"/>
                  </a:lnTo>
                  <a:lnTo>
                    <a:pt x="2142" y="471"/>
                  </a:lnTo>
                  <a:lnTo>
                    <a:pt x="2076" y="441"/>
                  </a:lnTo>
                  <a:lnTo>
                    <a:pt x="2005" y="412"/>
                  </a:lnTo>
                  <a:lnTo>
                    <a:pt x="1932" y="385"/>
                  </a:lnTo>
                  <a:lnTo>
                    <a:pt x="1857" y="360"/>
                  </a:lnTo>
                  <a:lnTo>
                    <a:pt x="1779" y="337"/>
                  </a:lnTo>
                  <a:lnTo>
                    <a:pt x="1698" y="318"/>
                  </a:lnTo>
                  <a:lnTo>
                    <a:pt x="1615" y="302"/>
                  </a:lnTo>
                  <a:lnTo>
                    <a:pt x="1529" y="290"/>
                  </a:lnTo>
                  <a:lnTo>
                    <a:pt x="1441" y="283"/>
                  </a:lnTo>
                  <a:lnTo>
                    <a:pt x="1352" y="281"/>
                  </a:lnTo>
                  <a:lnTo>
                    <a:pt x="1261" y="283"/>
                  </a:lnTo>
                  <a:lnTo>
                    <a:pt x="1172" y="290"/>
                  </a:lnTo>
                  <a:lnTo>
                    <a:pt x="1086" y="303"/>
                  </a:lnTo>
                  <a:lnTo>
                    <a:pt x="1004" y="319"/>
                  </a:lnTo>
                  <a:lnTo>
                    <a:pt x="924" y="339"/>
                  </a:lnTo>
                  <a:lnTo>
                    <a:pt x="847" y="362"/>
                  </a:lnTo>
                  <a:lnTo>
                    <a:pt x="774" y="387"/>
                  </a:lnTo>
                  <a:lnTo>
                    <a:pt x="705" y="415"/>
                  </a:lnTo>
                  <a:lnTo>
                    <a:pt x="639" y="445"/>
                  </a:lnTo>
                  <a:lnTo>
                    <a:pt x="577" y="475"/>
                  </a:lnTo>
                  <a:lnTo>
                    <a:pt x="518" y="507"/>
                  </a:lnTo>
                  <a:lnTo>
                    <a:pt x="463" y="538"/>
                  </a:lnTo>
                  <a:lnTo>
                    <a:pt x="413" y="571"/>
                  </a:lnTo>
                  <a:lnTo>
                    <a:pt x="366" y="601"/>
                  </a:lnTo>
                  <a:lnTo>
                    <a:pt x="324" y="631"/>
                  </a:lnTo>
                  <a:lnTo>
                    <a:pt x="286" y="660"/>
                  </a:lnTo>
                  <a:lnTo>
                    <a:pt x="252" y="687"/>
                  </a:lnTo>
                  <a:lnTo>
                    <a:pt x="223" y="711"/>
                  </a:lnTo>
                  <a:lnTo>
                    <a:pt x="199" y="731"/>
                  </a:lnTo>
                  <a:lnTo>
                    <a:pt x="0" y="534"/>
                  </a:lnTo>
                  <a:lnTo>
                    <a:pt x="25" y="511"/>
                  </a:lnTo>
                  <a:lnTo>
                    <a:pt x="54" y="486"/>
                  </a:lnTo>
                  <a:lnTo>
                    <a:pt x="88" y="459"/>
                  </a:lnTo>
                  <a:lnTo>
                    <a:pt x="126" y="428"/>
                  </a:lnTo>
                  <a:lnTo>
                    <a:pt x="168" y="398"/>
                  </a:lnTo>
                  <a:lnTo>
                    <a:pt x="215" y="364"/>
                  </a:lnTo>
                  <a:lnTo>
                    <a:pt x="265" y="332"/>
                  </a:lnTo>
                  <a:lnTo>
                    <a:pt x="320" y="297"/>
                  </a:lnTo>
                  <a:lnTo>
                    <a:pt x="378" y="263"/>
                  </a:lnTo>
                  <a:lnTo>
                    <a:pt x="441" y="230"/>
                  </a:lnTo>
                  <a:lnTo>
                    <a:pt x="506" y="197"/>
                  </a:lnTo>
                  <a:lnTo>
                    <a:pt x="576" y="166"/>
                  </a:lnTo>
                  <a:lnTo>
                    <a:pt x="649" y="135"/>
                  </a:lnTo>
                  <a:lnTo>
                    <a:pt x="726" y="107"/>
                  </a:lnTo>
                  <a:lnTo>
                    <a:pt x="806" y="81"/>
                  </a:lnTo>
                  <a:lnTo>
                    <a:pt x="890" y="58"/>
                  </a:lnTo>
                  <a:lnTo>
                    <a:pt x="975" y="38"/>
                  </a:lnTo>
                  <a:lnTo>
                    <a:pt x="1065" y="22"/>
                  </a:lnTo>
                  <a:lnTo>
                    <a:pt x="1158" y="10"/>
                  </a:lnTo>
                  <a:lnTo>
                    <a:pt x="1253" y="4"/>
                  </a:lnTo>
                  <a:lnTo>
                    <a:pt x="13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444444"/>
                </a:solidFill>
                <a:effectLst/>
                <a:uLnTx/>
                <a:uFillTx/>
                <a:latin typeface="Arial"/>
                <a:ea typeface="+mn-ea"/>
                <a:cs typeface="+mn-cs"/>
              </a:endParaRPr>
            </a:p>
          </p:txBody>
        </p:sp>
        <p:sp>
          <p:nvSpPr>
            <p:cNvPr id="19" name="Freeform 83">
              <a:extLst>
                <a:ext uri="{FF2B5EF4-FFF2-40B4-BE49-F238E27FC236}">
                  <a16:creationId xmlns:a16="http://schemas.microsoft.com/office/drawing/2014/main" id="{CA8D9524-1270-4CA4-B0F5-4C15979DD716}"/>
                </a:ext>
              </a:extLst>
            </p:cNvPr>
            <p:cNvSpPr>
              <a:spLocks/>
            </p:cNvSpPr>
            <p:nvPr/>
          </p:nvSpPr>
          <p:spPr bwMode="auto">
            <a:xfrm>
              <a:off x="4648" y="2403"/>
              <a:ext cx="277" cy="84"/>
            </a:xfrm>
            <a:custGeom>
              <a:avLst/>
              <a:gdLst>
                <a:gd name="T0" fmla="*/ 1011 w 1935"/>
                <a:gd name="T1" fmla="*/ 2 h 590"/>
                <a:gd name="T2" fmla="*/ 1155 w 1935"/>
                <a:gd name="T3" fmla="*/ 19 h 590"/>
                <a:gd name="T4" fmla="*/ 1289 w 1935"/>
                <a:gd name="T5" fmla="*/ 48 h 590"/>
                <a:gd name="T6" fmla="*/ 1414 w 1935"/>
                <a:gd name="T7" fmla="*/ 87 h 590"/>
                <a:gd name="T8" fmla="*/ 1529 w 1935"/>
                <a:gd name="T9" fmla="*/ 134 h 590"/>
                <a:gd name="T10" fmla="*/ 1632 w 1935"/>
                <a:gd name="T11" fmla="*/ 185 h 590"/>
                <a:gd name="T12" fmla="*/ 1723 w 1935"/>
                <a:gd name="T13" fmla="*/ 237 h 590"/>
                <a:gd name="T14" fmla="*/ 1799 w 1935"/>
                <a:gd name="T15" fmla="*/ 286 h 590"/>
                <a:gd name="T16" fmla="*/ 1861 w 1935"/>
                <a:gd name="T17" fmla="*/ 330 h 590"/>
                <a:gd name="T18" fmla="*/ 1906 w 1935"/>
                <a:gd name="T19" fmla="*/ 366 h 590"/>
                <a:gd name="T20" fmla="*/ 1935 w 1935"/>
                <a:gd name="T21" fmla="*/ 391 h 590"/>
                <a:gd name="T22" fmla="*/ 1720 w 1935"/>
                <a:gd name="T23" fmla="*/ 576 h 590"/>
                <a:gd name="T24" fmla="*/ 1673 w 1935"/>
                <a:gd name="T25" fmla="*/ 540 h 590"/>
                <a:gd name="T26" fmla="*/ 1607 w 1935"/>
                <a:gd name="T27" fmla="*/ 495 h 590"/>
                <a:gd name="T28" fmla="*/ 1526 w 1935"/>
                <a:gd name="T29" fmla="*/ 446 h 590"/>
                <a:gd name="T30" fmla="*/ 1430 w 1935"/>
                <a:gd name="T31" fmla="*/ 398 h 590"/>
                <a:gd name="T32" fmla="*/ 1323 w 1935"/>
                <a:gd name="T33" fmla="*/ 352 h 590"/>
                <a:gd name="T34" fmla="*/ 1202 w 1935"/>
                <a:gd name="T35" fmla="*/ 315 h 590"/>
                <a:gd name="T36" fmla="*/ 1073 w 1935"/>
                <a:gd name="T37" fmla="*/ 289 h 590"/>
                <a:gd name="T38" fmla="*/ 936 w 1935"/>
                <a:gd name="T39" fmla="*/ 280 h 590"/>
                <a:gd name="T40" fmla="*/ 798 w 1935"/>
                <a:gd name="T41" fmla="*/ 289 h 590"/>
                <a:gd name="T42" fmla="*/ 671 w 1935"/>
                <a:gd name="T43" fmla="*/ 315 h 590"/>
                <a:gd name="T44" fmla="*/ 557 w 1935"/>
                <a:gd name="T45" fmla="*/ 353 h 590"/>
                <a:gd name="T46" fmla="*/ 455 w 1935"/>
                <a:gd name="T47" fmla="*/ 399 h 590"/>
                <a:gd name="T48" fmla="*/ 367 w 1935"/>
                <a:gd name="T49" fmla="*/ 448 h 590"/>
                <a:gd name="T50" fmla="*/ 294 w 1935"/>
                <a:gd name="T51" fmla="*/ 495 h 590"/>
                <a:gd name="T52" fmla="*/ 238 w 1935"/>
                <a:gd name="T53" fmla="*/ 539 h 590"/>
                <a:gd name="T54" fmla="*/ 199 w 1935"/>
                <a:gd name="T55" fmla="*/ 571 h 590"/>
                <a:gd name="T56" fmla="*/ 18 w 1935"/>
                <a:gd name="T57" fmla="*/ 356 h 590"/>
                <a:gd name="T58" fmla="*/ 70 w 1935"/>
                <a:gd name="T59" fmla="*/ 314 h 590"/>
                <a:gd name="T60" fmla="*/ 137 w 1935"/>
                <a:gd name="T61" fmla="*/ 263 h 590"/>
                <a:gd name="T62" fmla="*/ 220 w 1935"/>
                <a:gd name="T63" fmla="*/ 208 h 590"/>
                <a:gd name="T64" fmla="*/ 320 w 1935"/>
                <a:gd name="T65" fmla="*/ 152 h 590"/>
                <a:gd name="T66" fmla="*/ 433 w 1935"/>
                <a:gd name="T67" fmla="*/ 100 h 590"/>
                <a:gd name="T68" fmla="*/ 562 w 1935"/>
                <a:gd name="T69" fmla="*/ 55 h 590"/>
                <a:gd name="T70" fmla="*/ 703 w 1935"/>
                <a:gd name="T71" fmla="*/ 21 h 590"/>
                <a:gd name="T72" fmla="*/ 856 w 1935"/>
                <a:gd name="T73" fmla="*/ 2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35" h="590">
                  <a:moveTo>
                    <a:pt x="936" y="0"/>
                  </a:moveTo>
                  <a:lnTo>
                    <a:pt x="1011" y="2"/>
                  </a:lnTo>
                  <a:lnTo>
                    <a:pt x="1084" y="8"/>
                  </a:lnTo>
                  <a:lnTo>
                    <a:pt x="1155" y="19"/>
                  </a:lnTo>
                  <a:lnTo>
                    <a:pt x="1223" y="32"/>
                  </a:lnTo>
                  <a:lnTo>
                    <a:pt x="1289" y="48"/>
                  </a:lnTo>
                  <a:lnTo>
                    <a:pt x="1353" y="66"/>
                  </a:lnTo>
                  <a:lnTo>
                    <a:pt x="1414" y="87"/>
                  </a:lnTo>
                  <a:lnTo>
                    <a:pt x="1473" y="110"/>
                  </a:lnTo>
                  <a:lnTo>
                    <a:pt x="1529" y="134"/>
                  </a:lnTo>
                  <a:lnTo>
                    <a:pt x="1582" y="159"/>
                  </a:lnTo>
                  <a:lnTo>
                    <a:pt x="1632" y="185"/>
                  </a:lnTo>
                  <a:lnTo>
                    <a:pt x="1679" y="211"/>
                  </a:lnTo>
                  <a:lnTo>
                    <a:pt x="1723" y="237"/>
                  </a:lnTo>
                  <a:lnTo>
                    <a:pt x="1763" y="262"/>
                  </a:lnTo>
                  <a:lnTo>
                    <a:pt x="1799" y="286"/>
                  </a:lnTo>
                  <a:lnTo>
                    <a:pt x="1831" y="309"/>
                  </a:lnTo>
                  <a:lnTo>
                    <a:pt x="1861" y="330"/>
                  </a:lnTo>
                  <a:lnTo>
                    <a:pt x="1886" y="350"/>
                  </a:lnTo>
                  <a:lnTo>
                    <a:pt x="1906" y="366"/>
                  </a:lnTo>
                  <a:lnTo>
                    <a:pt x="1924" y="380"/>
                  </a:lnTo>
                  <a:lnTo>
                    <a:pt x="1935" y="391"/>
                  </a:lnTo>
                  <a:lnTo>
                    <a:pt x="1737" y="590"/>
                  </a:lnTo>
                  <a:lnTo>
                    <a:pt x="1720" y="576"/>
                  </a:lnTo>
                  <a:lnTo>
                    <a:pt x="1699" y="559"/>
                  </a:lnTo>
                  <a:lnTo>
                    <a:pt x="1673" y="540"/>
                  </a:lnTo>
                  <a:lnTo>
                    <a:pt x="1642" y="518"/>
                  </a:lnTo>
                  <a:lnTo>
                    <a:pt x="1607" y="495"/>
                  </a:lnTo>
                  <a:lnTo>
                    <a:pt x="1568" y="471"/>
                  </a:lnTo>
                  <a:lnTo>
                    <a:pt x="1526" y="446"/>
                  </a:lnTo>
                  <a:lnTo>
                    <a:pt x="1480" y="421"/>
                  </a:lnTo>
                  <a:lnTo>
                    <a:pt x="1430" y="398"/>
                  </a:lnTo>
                  <a:lnTo>
                    <a:pt x="1378" y="374"/>
                  </a:lnTo>
                  <a:lnTo>
                    <a:pt x="1323" y="352"/>
                  </a:lnTo>
                  <a:lnTo>
                    <a:pt x="1264" y="332"/>
                  </a:lnTo>
                  <a:lnTo>
                    <a:pt x="1202" y="315"/>
                  </a:lnTo>
                  <a:lnTo>
                    <a:pt x="1139" y="300"/>
                  </a:lnTo>
                  <a:lnTo>
                    <a:pt x="1073" y="289"/>
                  </a:lnTo>
                  <a:lnTo>
                    <a:pt x="1006" y="282"/>
                  </a:lnTo>
                  <a:lnTo>
                    <a:pt x="936" y="280"/>
                  </a:lnTo>
                  <a:lnTo>
                    <a:pt x="867" y="282"/>
                  </a:lnTo>
                  <a:lnTo>
                    <a:pt x="798" y="289"/>
                  </a:lnTo>
                  <a:lnTo>
                    <a:pt x="734" y="301"/>
                  </a:lnTo>
                  <a:lnTo>
                    <a:pt x="671" y="315"/>
                  </a:lnTo>
                  <a:lnTo>
                    <a:pt x="613" y="332"/>
                  </a:lnTo>
                  <a:lnTo>
                    <a:pt x="557" y="353"/>
                  </a:lnTo>
                  <a:lnTo>
                    <a:pt x="504" y="375"/>
                  </a:lnTo>
                  <a:lnTo>
                    <a:pt x="455" y="399"/>
                  </a:lnTo>
                  <a:lnTo>
                    <a:pt x="409" y="423"/>
                  </a:lnTo>
                  <a:lnTo>
                    <a:pt x="367" y="448"/>
                  </a:lnTo>
                  <a:lnTo>
                    <a:pt x="328" y="471"/>
                  </a:lnTo>
                  <a:lnTo>
                    <a:pt x="294" y="495"/>
                  </a:lnTo>
                  <a:lnTo>
                    <a:pt x="264" y="518"/>
                  </a:lnTo>
                  <a:lnTo>
                    <a:pt x="238" y="539"/>
                  </a:lnTo>
                  <a:lnTo>
                    <a:pt x="216" y="556"/>
                  </a:lnTo>
                  <a:lnTo>
                    <a:pt x="199" y="571"/>
                  </a:lnTo>
                  <a:lnTo>
                    <a:pt x="0" y="374"/>
                  </a:lnTo>
                  <a:lnTo>
                    <a:pt x="18" y="356"/>
                  </a:lnTo>
                  <a:lnTo>
                    <a:pt x="41" y="337"/>
                  </a:lnTo>
                  <a:lnTo>
                    <a:pt x="70" y="314"/>
                  </a:lnTo>
                  <a:lnTo>
                    <a:pt x="101" y="289"/>
                  </a:lnTo>
                  <a:lnTo>
                    <a:pt x="137" y="263"/>
                  </a:lnTo>
                  <a:lnTo>
                    <a:pt x="177" y="236"/>
                  </a:lnTo>
                  <a:lnTo>
                    <a:pt x="220" y="208"/>
                  </a:lnTo>
                  <a:lnTo>
                    <a:pt x="268" y="180"/>
                  </a:lnTo>
                  <a:lnTo>
                    <a:pt x="320" y="152"/>
                  </a:lnTo>
                  <a:lnTo>
                    <a:pt x="375" y="125"/>
                  </a:lnTo>
                  <a:lnTo>
                    <a:pt x="433" y="100"/>
                  </a:lnTo>
                  <a:lnTo>
                    <a:pt x="496" y="76"/>
                  </a:lnTo>
                  <a:lnTo>
                    <a:pt x="562" y="55"/>
                  </a:lnTo>
                  <a:lnTo>
                    <a:pt x="630" y="36"/>
                  </a:lnTo>
                  <a:lnTo>
                    <a:pt x="703" y="21"/>
                  </a:lnTo>
                  <a:lnTo>
                    <a:pt x="778" y="10"/>
                  </a:lnTo>
                  <a:lnTo>
                    <a:pt x="856" y="2"/>
                  </a:lnTo>
                  <a:lnTo>
                    <a:pt x="9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444444"/>
                </a:solidFill>
                <a:effectLst/>
                <a:uLnTx/>
                <a:uFillTx/>
                <a:latin typeface="Arial"/>
                <a:ea typeface="+mn-ea"/>
                <a:cs typeface="+mn-cs"/>
              </a:endParaRPr>
            </a:p>
          </p:txBody>
        </p:sp>
        <p:sp>
          <p:nvSpPr>
            <p:cNvPr id="20" name="Freeform 84">
              <a:extLst>
                <a:ext uri="{FF2B5EF4-FFF2-40B4-BE49-F238E27FC236}">
                  <a16:creationId xmlns:a16="http://schemas.microsoft.com/office/drawing/2014/main" id="{5730683E-9116-478C-A461-ED58ACFE12A0}"/>
                </a:ext>
              </a:extLst>
            </p:cNvPr>
            <p:cNvSpPr>
              <a:spLocks/>
            </p:cNvSpPr>
            <p:nvPr/>
          </p:nvSpPr>
          <p:spPr bwMode="auto">
            <a:xfrm>
              <a:off x="4710" y="2485"/>
              <a:ext cx="155" cy="61"/>
            </a:xfrm>
            <a:custGeom>
              <a:avLst/>
              <a:gdLst>
                <a:gd name="T0" fmla="*/ 585 w 1085"/>
                <a:gd name="T1" fmla="*/ 1 h 421"/>
                <a:gd name="T2" fmla="*/ 682 w 1085"/>
                <a:gd name="T3" fmla="*/ 15 h 421"/>
                <a:gd name="T4" fmla="*/ 772 w 1085"/>
                <a:gd name="T5" fmla="*/ 39 h 421"/>
                <a:gd name="T6" fmla="*/ 852 w 1085"/>
                <a:gd name="T7" fmla="*/ 71 h 421"/>
                <a:gd name="T8" fmla="*/ 922 w 1085"/>
                <a:gd name="T9" fmla="*/ 105 h 421"/>
                <a:gd name="T10" fmla="*/ 982 w 1085"/>
                <a:gd name="T11" fmla="*/ 141 h 421"/>
                <a:gd name="T12" fmla="*/ 1029 w 1085"/>
                <a:gd name="T13" fmla="*/ 174 h 421"/>
                <a:gd name="T14" fmla="*/ 1063 w 1085"/>
                <a:gd name="T15" fmla="*/ 199 h 421"/>
                <a:gd name="T16" fmla="*/ 1082 w 1085"/>
                <a:gd name="T17" fmla="*/ 215 h 421"/>
                <a:gd name="T18" fmla="*/ 955 w 1085"/>
                <a:gd name="T19" fmla="*/ 358 h 421"/>
                <a:gd name="T20" fmla="*/ 886 w 1085"/>
                <a:gd name="T21" fmla="*/ 416 h 421"/>
                <a:gd name="T22" fmla="*/ 858 w 1085"/>
                <a:gd name="T23" fmla="*/ 395 h 421"/>
                <a:gd name="T24" fmla="*/ 816 w 1085"/>
                <a:gd name="T25" fmla="*/ 367 h 421"/>
                <a:gd name="T26" fmla="*/ 761 w 1085"/>
                <a:gd name="T27" fmla="*/ 337 h 421"/>
                <a:gd name="T28" fmla="*/ 693 w 1085"/>
                <a:gd name="T29" fmla="*/ 308 h 421"/>
                <a:gd name="T30" fmla="*/ 616 w 1085"/>
                <a:gd name="T31" fmla="*/ 288 h 421"/>
                <a:gd name="T32" fmla="*/ 534 w 1085"/>
                <a:gd name="T33" fmla="*/ 279 h 421"/>
                <a:gd name="T34" fmla="*/ 453 w 1085"/>
                <a:gd name="T35" fmla="*/ 287 h 421"/>
                <a:gd name="T36" fmla="*/ 383 w 1085"/>
                <a:gd name="T37" fmla="*/ 306 h 421"/>
                <a:gd name="T38" fmla="*/ 322 w 1085"/>
                <a:gd name="T39" fmla="*/ 332 h 421"/>
                <a:gd name="T40" fmla="*/ 272 w 1085"/>
                <a:gd name="T41" fmla="*/ 362 h 421"/>
                <a:gd name="T42" fmla="*/ 235 w 1085"/>
                <a:gd name="T43" fmla="*/ 388 h 421"/>
                <a:gd name="T44" fmla="*/ 211 w 1085"/>
                <a:gd name="T45" fmla="*/ 407 h 421"/>
                <a:gd name="T46" fmla="*/ 202 w 1085"/>
                <a:gd name="T47" fmla="*/ 416 h 421"/>
                <a:gd name="T48" fmla="*/ 4 w 1085"/>
                <a:gd name="T49" fmla="*/ 218 h 421"/>
                <a:gd name="T50" fmla="*/ 23 w 1085"/>
                <a:gd name="T51" fmla="*/ 200 h 421"/>
                <a:gd name="T52" fmla="*/ 57 w 1085"/>
                <a:gd name="T53" fmla="*/ 172 h 421"/>
                <a:gd name="T54" fmla="*/ 106 w 1085"/>
                <a:gd name="T55" fmla="*/ 136 h 421"/>
                <a:gd name="T56" fmla="*/ 168 w 1085"/>
                <a:gd name="T57" fmla="*/ 98 h 421"/>
                <a:gd name="T58" fmla="*/ 243 w 1085"/>
                <a:gd name="T59" fmla="*/ 61 h 421"/>
                <a:gd name="T60" fmla="*/ 328 w 1085"/>
                <a:gd name="T61" fmla="*/ 29 h 421"/>
                <a:gd name="T62" fmla="*/ 426 w 1085"/>
                <a:gd name="T63" fmla="*/ 8 h 421"/>
                <a:gd name="T64" fmla="*/ 534 w 1085"/>
                <a:gd name="T6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5" h="421">
                  <a:moveTo>
                    <a:pt x="534" y="0"/>
                  </a:moveTo>
                  <a:lnTo>
                    <a:pt x="585" y="1"/>
                  </a:lnTo>
                  <a:lnTo>
                    <a:pt x="635" y="6"/>
                  </a:lnTo>
                  <a:lnTo>
                    <a:pt x="682" y="15"/>
                  </a:lnTo>
                  <a:lnTo>
                    <a:pt x="728" y="26"/>
                  </a:lnTo>
                  <a:lnTo>
                    <a:pt x="772" y="39"/>
                  </a:lnTo>
                  <a:lnTo>
                    <a:pt x="813" y="54"/>
                  </a:lnTo>
                  <a:lnTo>
                    <a:pt x="852" y="71"/>
                  </a:lnTo>
                  <a:lnTo>
                    <a:pt x="889" y="88"/>
                  </a:lnTo>
                  <a:lnTo>
                    <a:pt x="922" y="105"/>
                  </a:lnTo>
                  <a:lnTo>
                    <a:pt x="954" y="124"/>
                  </a:lnTo>
                  <a:lnTo>
                    <a:pt x="982" y="141"/>
                  </a:lnTo>
                  <a:lnTo>
                    <a:pt x="1007" y="157"/>
                  </a:lnTo>
                  <a:lnTo>
                    <a:pt x="1029" y="174"/>
                  </a:lnTo>
                  <a:lnTo>
                    <a:pt x="1047" y="187"/>
                  </a:lnTo>
                  <a:lnTo>
                    <a:pt x="1063" y="199"/>
                  </a:lnTo>
                  <a:lnTo>
                    <a:pt x="1075" y="209"/>
                  </a:lnTo>
                  <a:lnTo>
                    <a:pt x="1082" y="215"/>
                  </a:lnTo>
                  <a:lnTo>
                    <a:pt x="1085" y="218"/>
                  </a:lnTo>
                  <a:lnTo>
                    <a:pt x="955" y="358"/>
                  </a:lnTo>
                  <a:lnTo>
                    <a:pt x="892" y="421"/>
                  </a:lnTo>
                  <a:lnTo>
                    <a:pt x="886" y="416"/>
                  </a:lnTo>
                  <a:lnTo>
                    <a:pt x="874" y="407"/>
                  </a:lnTo>
                  <a:lnTo>
                    <a:pt x="858" y="395"/>
                  </a:lnTo>
                  <a:lnTo>
                    <a:pt x="839" y="382"/>
                  </a:lnTo>
                  <a:lnTo>
                    <a:pt x="816" y="367"/>
                  </a:lnTo>
                  <a:lnTo>
                    <a:pt x="790" y="352"/>
                  </a:lnTo>
                  <a:lnTo>
                    <a:pt x="761" y="337"/>
                  </a:lnTo>
                  <a:lnTo>
                    <a:pt x="728" y="321"/>
                  </a:lnTo>
                  <a:lnTo>
                    <a:pt x="693" y="308"/>
                  </a:lnTo>
                  <a:lnTo>
                    <a:pt x="656" y="296"/>
                  </a:lnTo>
                  <a:lnTo>
                    <a:pt x="616" y="288"/>
                  </a:lnTo>
                  <a:lnTo>
                    <a:pt x="576" y="281"/>
                  </a:lnTo>
                  <a:lnTo>
                    <a:pt x="534" y="279"/>
                  </a:lnTo>
                  <a:lnTo>
                    <a:pt x="492" y="281"/>
                  </a:lnTo>
                  <a:lnTo>
                    <a:pt x="453" y="287"/>
                  </a:lnTo>
                  <a:lnTo>
                    <a:pt x="417" y="295"/>
                  </a:lnTo>
                  <a:lnTo>
                    <a:pt x="383" y="306"/>
                  </a:lnTo>
                  <a:lnTo>
                    <a:pt x="351" y="319"/>
                  </a:lnTo>
                  <a:lnTo>
                    <a:pt x="322" y="332"/>
                  </a:lnTo>
                  <a:lnTo>
                    <a:pt x="296" y="348"/>
                  </a:lnTo>
                  <a:lnTo>
                    <a:pt x="272" y="362"/>
                  </a:lnTo>
                  <a:lnTo>
                    <a:pt x="251" y="376"/>
                  </a:lnTo>
                  <a:lnTo>
                    <a:pt x="235" y="388"/>
                  </a:lnTo>
                  <a:lnTo>
                    <a:pt x="221" y="399"/>
                  </a:lnTo>
                  <a:lnTo>
                    <a:pt x="211" y="407"/>
                  </a:lnTo>
                  <a:lnTo>
                    <a:pt x="205" y="414"/>
                  </a:lnTo>
                  <a:lnTo>
                    <a:pt x="202" y="416"/>
                  </a:lnTo>
                  <a:lnTo>
                    <a:pt x="0" y="222"/>
                  </a:lnTo>
                  <a:lnTo>
                    <a:pt x="4" y="218"/>
                  </a:lnTo>
                  <a:lnTo>
                    <a:pt x="11" y="211"/>
                  </a:lnTo>
                  <a:lnTo>
                    <a:pt x="23" y="200"/>
                  </a:lnTo>
                  <a:lnTo>
                    <a:pt x="38" y="187"/>
                  </a:lnTo>
                  <a:lnTo>
                    <a:pt x="57" y="172"/>
                  </a:lnTo>
                  <a:lnTo>
                    <a:pt x="80" y="154"/>
                  </a:lnTo>
                  <a:lnTo>
                    <a:pt x="106" y="136"/>
                  </a:lnTo>
                  <a:lnTo>
                    <a:pt x="135" y="117"/>
                  </a:lnTo>
                  <a:lnTo>
                    <a:pt x="168" y="98"/>
                  </a:lnTo>
                  <a:lnTo>
                    <a:pt x="203" y="79"/>
                  </a:lnTo>
                  <a:lnTo>
                    <a:pt x="243" y="61"/>
                  </a:lnTo>
                  <a:lnTo>
                    <a:pt x="284" y="45"/>
                  </a:lnTo>
                  <a:lnTo>
                    <a:pt x="328" y="29"/>
                  </a:lnTo>
                  <a:lnTo>
                    <a:pt x="376" y="17"/>
                  </a:lnTo>
                  <a:lnTo>
                    <a:pt x="426" y="8"/>
                  </a:lnTo>
                  <a:lnTo>
                    <a:pt x="478" y="2"/>
                  </a:lnTo>
                  <a:lnTo>
                    <a:pt x="5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444444"/>
                </a:solidFill>
                <a:effectLst/>
                <a:uLnTx/>
                <a:uFillTx/>
                <a:latin typeface="Arial"/>
                <a:ea typeface="+mn-ea"/>
                <a:cs typeface="+mn-cs"/>
              </a:endParaRPr>
            </a:p>
          </p:txBody>
        </p:sp>
        <p:sp>
          <p:nvSpPr>
            <p:cNvPr id="21" name="Freeform 85">
              <a:extLst>
                <a:ext uri="{FF2B5EF4-FFF2-40B4-BE49-F238E27FC236}">
                  <a16:creationId xmlns:a16="http://schemas.microsoft.com/office/drawing/2014/main" id="{5F6FF34E-51A4-4A46-A275-36BE7869BD89}"/>
                </a:ext>
              </a:extLst>
            </p:cNvPr>
            <p:cNvSpPr>
              <a:spLocks noEditPoints="1"/>
            </p:cNvSpPr>
            <p:nvPr/>
          </p:nvSpPr>
          <p:spPr bwMode="auto">
            <a:xfrm>
              <a:off x="4687" y="2578"/>
              <a:ext cx="204" cy="250"/>
            </a:xfrm>
            <a:custGeom>
              <a:avLst/>
              <a:gdLst>
                <a:gd name="T0" fmla="*/ 280 w 1425"/>
                <a:gd name="T1" fmla="*/ 1467 h 1747"/>
                <a:gd name="T2" fmla="*/ 1144 w 1425"/>
                <a:gd name="T3" fmla="*/ 890 h 1747"/>
                <a:gd name="T4" fmla="*/ 714 w 1425"/>
                <a:gd name="T5" fmla="*/ 279 h 1747"/>
                <a:gd name="T6" fmla="*/ 678 w 1425"/>
                <a:gd name="T7" fmla="*/ 284 h 1747"/>
                <a:gd name="T8" fmla="*/ 645 w 1425"/>
                <a:gd name="T9" fmla="*/ 297 h 1747"/>
                <a:gd name="T10" fmla="*/ 615 w 1425"/>
                <a:gd name="T11" fmla="*/ 322 h 1747"/>
                <a:gd name="T12" fmla="*/ 591 w 1425"/>
                <a:gd name="T13" fmla="*/ 359 h 1747"/>
                <a:gd name="T14" fmla="*/ 578 w 1425"/>
                <a:gd name="T15" fmla="*/ 409 h 1747"/>
                <a:gd name="T16" fmla="*/ 577 w 1425"/>
                <a:gd name="T17" fmla="*/ 610 h 1747"/>
                <a:gd name="T18" fmla="*/ 847 w 1425"/>
                <a:gd name="T19" fmla="*/ 558 h 1747"/>
                <a:gd name="T20" fmla="*/ 847 w 1425"/>
                <a:gd name="T21" fmla="*/ 444 h 1747"/>
                <a:gd name="T22" fmla="*/ 839 w 1425"/>
                <a:gd name="T23" fmla="*/ 382 h 1747"/>
                <a:gd name="T24" fmla="*/ 818 w 1425"/>
                <a:gd name="T25" fmla="*/ 333 h 1747"/>
                <a:gd name="T26" fmla="*/ 785 w 1425"/>
                <a:gd name="T27" fmla="*/ 299 h 1747"/>
                <a:gd name="T28" fmla="*/ 739 w 1425"/>
                <a:gd name="T29" fmla="*/ 282 h 1747"/>
                <a:gd name="T30" fmla="*/ 714 w 1425"/>
                <a:gd name="T31" fmla="*/ 0 h 1747"/>
                <a:gd name="T32" fmla="*/ 790 w 1425"/>
                <a:gd name="T33" fmla="*/ 6 h 1747"/>
                <a:gd name="T34" fmla="*/ 865 w 1425"/>
                <a:gd name="T35" fmla="*/ 28 h 1747"/>
                <a:gd name="T36" fmla="*/ 935 w 1425"/>
                <a:gd name="T37" fmla="*/ 63 h 1747"/>
                <a:gd name="T38" fmla="*/ 998 w 1425"/>
                <a:gd name="T39" fmla="*/ 112 h 1747"/>
                <a:gd name="T40" fmla="*/ 1050 w 1425"/>
                <a:gd name="T41" fmla="*/ 174 h 1747"/>
                <a:gd name="T42" fmla="*/ 1091 w 1425"/>
                <a:gd name="T43" fmla="*/ 251 h 1747"/>
                <a:gd name="T44" fmla="*/ 1117 w 1425"/>
                <a:gd name="T45" fmla="*/ 341 h 1747"/>
                <a:gd name="T46" fmla="*/ 1127 w 1425"/>
                <a:gd name="T47" fmla="*/ 444 h 1747"/>
                <a:gd name="T48" fmla="*/ 1127 w 1425"/>
                <a:gd name="T49" fmla="*/ 558 h 1747"/>
                <a:gd name="T50" fmla="*/ 1425 w 1425"/>
                <a:gd name="T51" fmla="*/ 610 h 1747"/>
                <a:gd name="T52" fmla="*/ 0 w 1425"/>
                <a:gd name="T53" fmla="*/ 1747 h 1747"/>
                <a:gd name="T54" fmla="*/ 297 w 1425"/>
                <a:gd name="T55" fmla="*/ 610 h 1747"/>
                <a:gd name="T56" fmla="*/ 299 w 1425"/>
                <a:gd name="T57" fmla="*/ 387 h 1747"/>
                <a:gd name="T58" fmla="*/ 318 w 1425"/>
                <a:gd name="T59" fmla="*/ 293 h 1747"/>
                <a:gd name="T60" fmla="*/ 353 w 1425"/>
                <a:gd name="T61" fmla="*/ 211 h 1747"/>
                <a:gd name="T62" fmla="*/ 401 w 1425"/>
                <a:gd name="T63" fmla="*/ 142 h 1747"/>
                <a:gd name="T64" fmla="*/ 460 w 1425"/>
                <a:gd name="T65" fmla="*/ 86 h 1747"/>
                <a:gd name="T66" fmla="*/ 527 w 1425"/>
                <a:gd name="T67" fmla="*/ 44 h 1747"/>
                <a:gd name="T68" fmla="*/ 600 w 1425"/>
                <a:gd name="T69" fmla="*/ 16 h 1747"/>
                <a:gd name="T70" fmla="*/ 676 w 1425"/>
                <a:gd name="T71" fmla="*/ 1 h 1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25" h="1747">
                  <a:moveTo>
                    <a:pt x="280" y="890"/>
                  </a:moveTo>
                  <a:lnTo>
                    <a:pt x="280" y="1467"/>
                  </a:lnTo>
                  <a:lnTo>
                    <a:pt x="1144" y="1467"/>
                  </a:lnTo>
                  <a:lnTo>
                    <a:pt x="1144" y="890"/>
                  </a:lnTo>
                  <a:lnTo>
                    <a:pt x="280" y="890"/>
                  </a:lnTo>
                  <a:close/>
                  <a:moveTo>
                    <a:pt x="714" y="279"/>
                  </a:moveTo>
                  <a:lnTo>
                    <a:pt x="697" y="280"/>
                  </a:lnTo>
                  <a:lnTo>
                    <a:pt x="678" y="284"/>
                  </a:lnTo>
                  <a:lnTo>
                    <a:pt x="662" y="290"/>
                  </a:lnTo>
                  <a:lnTo>
                    <a:pt x="645" y="297"/>
                  </a:lnTo>
                  <a:lnTo>
                    <a:pt x="629" y="308"/>
                  </a:lnTo>
                  <a:lnTo>
                    <a:pt x="615" y="322"/>
                  </a:lnTo>
                  <a:lnTo>
                    <a:pt x="602" y="339"/>
                  </a:lnTo>
                  <a:lnTo>
                    <a:pt x="591" y="359"/>
                  </a:lnTo>
                  <a:lnTo>
                    <a:pt x="584" y="383"/>
                  </a:lnTo>
                  <a:lnTo>
                    <a:pt x="578" y="409"/>
                  </a:lnTo>
                  <a:lnTo>
                    <a:pt x="577" y="439"/>
                  </a:lnTo>
                  <a:lnTo>
                    <a:pt x="577" y="610"/>
                  </a:lnTo>
                  <a:lnTo>
                    <a:pt x="847" y="610"/>
                  </a:lnTo>
                  <a:lnTo>
                    <a:pt x="847" y="558"/>
                  </a:lnTo>
                  <a:lnTo>
                    <a:pt x="847" y="502"/>
                  </a:lnTo>
                  <a:lnTo>
                    <a:pt x="847" y="444"/>
                  </a:lnTo>
                  <a:lnTo>
                    <a:pt x="845" y="411"/>
                  </a:lnTo>
                  <a:lnTo>
                    <a:pt x="839" y="382"/>
                  </a:lnTo>
                  <a:lnTo>
                    <a:pt x="830" y="356"/>
                  </a:lnTo>
                  <a:lnTo>
                    <a:pt x="818" y="333"/>
                  </a:lnTo>
                  <a:lnTo>
                    <a:pt x="803" y="314"/>
                  </a:lnTo>
                  <a:lnTo>
                    <a:pt x="785" y="299"/>
                  </a:lnTo>
                  <a:lnTo>
                    <a:pt x="763" y="288"/>
                  </a:lnTo>
                  <a:lnTo>
                    <a:pt x="739" y="282"/>
                  </a:lnTo>
                  <a:lnTo>
                    <a:pt x="714" y="279"/>
                  </a:lnTo>
                  <a:close/>
                  <a:moveTo>
                    <a:pt x="714" y="0"/>
                  </a:moveTo>
                  <a:lnTo>
                    <a:pt x="752" y="1"/>
                  </a:lnTo>
                  <a:lnTo>
                    <a:pt x="790" y="6"/>
                  </a:lnTo>
                  <a:lnTo>
                    <a:pt x="828" y="15"/>
                  </a:lnTo>
                  <a:lnTo>
                    <a:pt x="865" y="28"/>
                  </a:lnTo>
                  <a:lnTo>
                    <a:pt x="900" y="43"/>
                  </a:lnTo>
                  <a:lnTo>
                    <a:pt x="935" y="63"/>
                  </a:lnTo>
                  <a:lnTo>
                    <a:pt x="967" y="85"/>
                  </a:lnTo>
                  <a:lnTo>
                    <a:pt x="998" y="112"/>
                  </a:lnTo>
                  <a:lnTo>
                    <a:pt x="1025" y="142"/>
                  </a:lnTo>
                  <a:lnTo>
                    <a:pt x="1050" y="174"/>
                  </a:lnTo>
                  <a:lnTo>
                    <a:pt x="1073" y="211"/>
                  </a:lnTo>
                  <a:lnTo>
                    <a:pt x="1091" y="251"/>
                  </a:lnTo>
                  <a:lnTo>
                    <a:pt x="1106" y="294"/>
                  </a:lnTo>
                  <a:lnTo>
                    <a:pt x="1117" y="341"/>
                  </a:lnTo>
                  <a:lnTo>
                    <a:pt x="1125" y="391"/>
                  </a:lnTo>
                  <a:lnTo>
                    <a:pt x="1127" y="444"/>
                  </a:lnTo>
                  <a:lnTo>
                    <a:pt x="1127" y="502"/>
                  </a:lnTo>
                  <a:lnTo>
                    <a:pt x="1127" y="558"/>
                  </a:lnTo>
                  <a:lnTo>
                    <a:pt x="1126" y="610"/>
                  </a:lnTo>
                  <a:lnTo>
                    <a:pt x="1425" y="610"/>
                  </a:lnTo>
                  <a:lnTo>
                    <a:pt x="1425" y="1747"/>
                  </a:lnTo>
                  <a:lnTo>
                    <a:pt x="0" y="1747"/>
                  </a:lnTo>
                  <a:lnTo>
                    <a:pt x="0" y="610"/>
                  </a:lnTo>
                  <a:lnTo>
                    <a:pt x="297" y="610"/>
                  </a:lnTo>
                  <a:lnTo>
                    <a:pt x="297" y="439"/>
                  </a:lnTo>
                  <a:lnTo>
                    <a:pt x="299" y="387"/>
                  </a:lnTo>
                  <a:lnTo>
                    <a:pt x="307" y="338"/>
                  </a:lnTo>
                  <a:lnTo>
                    <a:pt x="318" y="293"/>
                  </a:lnTo>
                  <a:lnTo>
                    <a:pt x="334" y="250"/>
                  </a:lnTo>
                  <a:lnTo>
                    <a:pt x="353" y="211"/>
                  </a:lnTo>
                  <a:lnTo>
                    <a:pt x="375" y="174"/>
                  </a:lnTo>
                  <a:lnTo>
                    <a:pt x="401" y="142"/>
                  </a:lnTo>
                  <a:lnTo>
                    <a:pt x="430" y="112"/>
                  </a:lnTo>
                  <a:lnTo>
                    <a:pt x="460" y="86"/>
                  </a:lnTo>
                  <a:lnTo>
                    <a:pt x="494" y="64"/>
                  </a:lnTo>
                  <a:lnTo>
                    <a:pt x="527" y="44"/>
                  </a:lnTo>
                  <a:lnTo>
                    <a:pt x="563" y="28"/>
                  </a:lnTo>
                  <a:lnTo>
                    <a:pt x="600" y="16"/>
                  </a:lnTo>
                  <a:lnTo>
                    <a:pt x="638" y="6"/>
                  </a:lnTo>
                  <a:lnTo>
                    <a:pt x="676" y="1"/>
                  </a:lnTo>
                  <a:lnTo>
                    <a:pt x="7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444444"/>
                </a:solidFill>
                <a:effectLst/>
                <a:uLnTx/>
                <a:uFillTx/>
                <a:latin typeface="Arial"/>
                <a:ea typeface="+mn-ea"/>
                <a:cs typeface="+mn-cs"/>
              </a:endParaRPr>
            </a:p>
          </p:txBody>
        </p:sp>
      </p:grpSp>
      <p:sp>
        <p:nvSpPr>
          <p:cNvPr id="22" name="Rectangle 21">
            <a:hlinkClick r:id="rId3"/>
            <a:extLst>
              <a:ext uri="{FF2B5EF4-FFF2-40B4-BE49-F238E27FC236}">
                <a16:creationId xmlns:a16="http://schemas.microsoft.com/office/drawing/2014/main" id="{A1A836CD-EA54-4720-98BA-6B85C64A4E59}"/>
              </a:ext>
            </a:extLst>
          </p:cNvPr>
          <p:cNvSpPr/>
          <p:nvPr/>
        </p:nvSpPr>
        <p:spPr>
          <a:xfrm>
            <a:off x="2200275" y="4178300"/>
            <a:ext cx="358775" cy="16827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3" name="TextBox 22">
            <a:extLst>
              <a:ext uri="{FF2B5EF4-FFF2-40B4-BE49-F238E27FC236}">
                <a16:creationId xmlns:a16="http://schemas.microsoft.com/office/drawing/2014/main" id="{CB80C67B-7807-4B54-A86A-E31C95B7BF05}"/>
              </a:ext>
            </a:extLst>
          </p:cNvPr>
          <p:cNvSpPr txBox="1"/>
          <p:nvPr/>
        </p:nvSpPr>
        <p:spPr>
          <a:xfrm>
            <a:off x="7073694" y="2091522"/>
            <a:ext cx="859210" cy="276999"/>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Storage</a:t>
            </a:r>
          </a:p>
        </p:txBody>
      </p:sp>
      <p:sp>
        <p:nvSpPr>
          <p:cNvPr id="24" name="Rectangle 23">
            <a:extLst>
              <a:ext uri="{FF2B5EF4-FFF2-40B4-BE49-F238E27FC236}">
                <a16:creationId xmlns:a16="http://schemas.microsoft.com/office/drawing/2014/main" id="{260DD050-3087-4702-8B87-EA5786BEFCF1}"/>
              </a:ext>
            </a:extLst>
          </p:cNvPr>
          <p:cNvSpPr/>
          <p:nvPr/>
        </p:nvSpPr>
        <p:spPr>
          <a:xfrm>
            <a:off x="0" y="4522594"/>
            <a:ext cx="9144000" cy="375552"/>
          </a:xfrm>
          <a:prstGeom prst="rect">
            <a:avLst/>
          </a:prstGeom>
        </p:spPr>
        <p:txBody>
          <a:bodyPr wrap="square">
            <a:spAutoFit/>
          </a:bodyPr>
          <a:lstStyle/>
          <a:p>
            <a:pPr algn="ctr" defTabSz="914354">
              <a:lnSpc>
                <a:spcPct val="150000"/>
              </a:lnSpc>
              <a:defRPr/>
            </a:pPr>
            <a:r>
              <a:rPr lang="en-US" sz="1400" b="1">
                <a:solidFill>
                  <a:srgbClr val="444444"/>
                </a:solidFill>
                <a:latin typeface="Arial" panose="020B0604020202020204"/>
              </a:rPr>
              <a:t>Learn more about </a:t>
            </a:r>
            <a:r>
              <a:rPr lang="en-US" sz="1400" b="1">
                <a:solidFill>
                  <a:srgbClr val="444444"/>
                </a:solidFill>
                <a:latin typeface="Arial" panose="020B0604020202020204"/>
                <a:hlinkClick r:id="rId4"/>
              </a:rPr>
              <a:t>how SupportAssist securely monitors your environment  </a:t>
            </a:r>
            <a:endParaRPr lang="en-US" sz="1400">
              <a:solidFill>
                <a:srgbClr val="444444"/>
              </a:solidFill>
              <a:latin typeface="Arial" panose="020B0604020202020204"/>
            </a:endParaRPr>
          </a:p>
        </p:txBody>
      </p:sp>
    </p:spTree>
    <p:extLst>
      <p:ext uri="{BB962C8B-B14F-4D97-AF65-F5344CB8AC3E}">
        <p14:creationId xmlns:p14="http://schemas.microsoft.com/office/powerpoint/2010/main" val="2484167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B1F88-15CF-4B71-94A7-164EE8824065}"/>
              </a:ext>
            </a:extLst>
          </p:cNvPr>
          <p:cNvSpPr>
            <a:spLocks noGrp="1"/>
          </p:cNvSpPr>
          <p:nvPr>
            <p:ph type="title"/>
          </p:nvPr>
        </p:nvSpPr>
        <p:spPr>
          <a:xfrm>
            <a:off x="285750" y="2197801"/>
            <a:ext cx="7886700" cy="747897"/>
          </a:xfrm>
        </p:spPr>
        <p:txBody>
          <a:bodyPr/>
          <a:lstStyle/>
          <a:p>
            <a:r>
              <a:rPr lang="en-US"/>
              <a:t>Backup</a:t>
            </a:r>
          </a:p>
        </p:txBody>
      </p:sp>
    </p:spTree>
    <p:extLst>
      <p:ext uri="{BB962C8B-B14F-4D97-AF65-F5344CB8AC3E}">
        <p14:creationId xmlns:p14="http://schemas.microsoft.com/office/powerpoint/2010/main" val="1163566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3D868D-D02A-4DCC-B8C9-732197B2B15A}"/>
              </a:ext>
            </a:extLst>
          </p:cNvPr>
          <p:cNvSpPr/>
          <p:nvPr/>
        </p:nvSpPr>
        <p:spPr>
          <a:xfrm>
            <a:off x="381000" y="4755707"/>
            <a:ext cx="5181600" cy="387793"/>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a:extLst>
              <a:ext uri="{FF2B5EF4-FFF2-40B4-BE49-F238E27FC236}">
                <a16:creationId xmlns:a16="http://schemas.microsoft.com/office/drawing/2014/main" id="{0FFCAAC2-C9CF-48E1-B18D-553839665D33}"/>
              </a:ext>
            </a:extLst>
          </p:cNvPr>
          <p:cNvSpPr>
            <a:spLocks noGrp="1"/>
          </p:cNvSpPr>
          <p:nvPr>
            <p:ph type="title"/>
          </p:nvPr>
        </p:nvSpPr>
        <p:spPr>
          <a:xfrm>
            <a:off x="285750" y="228600"/>
            <a:ext cx="8572500" cy="387798"/>
          </a:xfrm>
        </p:spPr>
        <p:txBody>
          <a:bodyPr/>
          <a:lstStyle/>
          <a:p>
            <a:r>
              <a:rPr lang="en-US"/>
              <a:t>Connect Dell PCs for uninterrupted performance </a:t>
            </a:r>
          </a:p>
        </p:txBody>
      </p:sp>
      <p:sp>
        <p:nvSpPr>
          <p:cNvPr id="4" name="Rectangle 3">
            <a:extLst>
              <a:ext uri="{FF2B5EF4-FFF2-40B4-BE49-F238E27FC236}">
                <a16:creationId xmlns:a16="http://schemas.microsoft.com/office/drawing/2014/main" id="{CEC939D9-3CA8-4B5E-8738-6BA1D0F50272}"/>
              </a:ext>
            </a:extLst>
          </p:cNvPr>
          <p:cNvSpPr/>
          <p:nvPr/>
        </p:nvSpPr>
        <p:spPr>
          <a:xfrm>
            <a:off x="469900" y="2142619"/>
            <a:ext cx="2152650" cy="1192886"/>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7" name="Rectangle 6">
            <a:extLst>
              <a:ext uri="{FF2B5EF4-FFF2-40B4-BE49-F238E27FC236}">
                <a16:creationId xmlns:a16="http://schemas.microsoft.com/office/drawing/2014/main" id="{D1E66174-39EB-4433-9B78-70920A38E554}"/>
              </a:ext>
            </a:extLst>
          </p:cNvPr>
          <p:cNvSpPr/>
          <p:nvPr/>
        </p:nvSpPr>
        <p:spPr>
          <a:xfrm>
            <a:off x="2590800" y="2142619"/>
            <a:ext cx="6127750" cy="119288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8" name="Rectangle 7">
            <a:extLst>
              <a:ext uri="{FF2B5EF4-FFF2-40B4-BE49-F238E27FC236}">
                <a16:creationId xmlns:a16="http://schemas.microsoft.com/office/drawing/2014/main" id="{5316B38E-9099-4BF5-A8A9-91BC08143DD7}"/>
              </a:ext>
            </a:extLst>
          </p:cNvPr>
          <p:cNvSpPr/>
          <p:nvPr/>
        </p:nvSpPr>
        <p:spPr>
          <a:xfrm>
            <a:off x="457200" y="748561"/>
            <a:ext cx="2152650" cy="1207415"/>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9" name="Rectangle 8">
            <a:extLst>
              <a:ext uri="{FF2B5EF4-FFF2-40B4-BE49-F238E27FC236}">
                <a16:creationId xmlns:a16="http://schemas.microsoft.com/office/drawing/2014/main" id="{BCE879DB-EED0-4559-A8DC-0E69E1E4F52E}"/>
              </a:ext>
            </a:extLst>
          </p:cNvPr>
          <p:cNvSpPr/>
          <p:nvPr/>
        </p:nvSpPr>
        <p:spPr>
          <a:xfrm>
            <a:off x="2578100" y="748561"/>
            <a:ext cx="6127750" cy="120741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10" name="Rectangle 9">
            <a:extLst>
              <a:ext uri="{FF2B5EF4-FFF2-40B4-BE49-F238E27FC236}">
                <a16:creationId xmlns:a16="http://schemas.microsoft.com/office/drawing/2014/main" id="{EDACFA2F-919B-4233-86C5-5ACB01431216}"/>
              </a:ext>
            </a:extLst>
          </p:cNvPr>
          <p:cNvSpPr/>
          <p:nvPr/>
        </p:nvSpPr>
        <p:spPr>
          <a:xfrm>
            <a:off x="469900" y="3548290"/>
            <a:ext cx="2152650" cy="1207417"/>
          </a:xfrm>
          <a:prstGeom prst="rect">
            <a:avLst/>
          </a:prstGeom>
          <a:solidFill>
            <a:srgbClr val="00B0F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11" name="Rectangle 10">
            <a:extLst>
              <a:ext uri="{FF2B5EF4-FFF2-40B4-BE49-F238E27FC236}">
                <a16:creationId xmlns:a16="http://schemas.microsoft.com/office/drawing/2014/main" id="{26DF15D7-BD93-4CF2-AE50-7A21678D8F05}"/>
              </a:ext>
            </a:extLst>
          </p:cNvPr>
          <p:cNvSpPr/>
          <p:nvPr/>
        </p:nvSpPr>
        <p:spPr>
          <a:xfrm>
            <a:off x="2590800" y="3548290"/>
            <a:ext cx="6127750" cy="1207418"/>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12" name="TextBox 11">
            <a:extLst>
              <a:ext uri="{FF2B5EF4-FFF2-40B4-BE49-F238E27FC236}">
                <a16:creationId xmlns:a16="http://schemas.microsoft.com/office/drawing/2014/main" id="{5DAEA22B-0824-45D0-B386-505F598A82A8}"/>
              </a:ext>
            </a:extLst>
          </p:cNvPr>
          <p:cNvSpPr txBox="1"/>
          <p:nvPr/>
        </p:nvSpPr>
        <p:spPr>
          <a:xfrm>
            <a:off x="631825" y="2364639"/>
            <a:ext cx="1828800" cy="646331"/>
          </a:xfrm>
          <a:prstGeom prst="rect">
            <a:avLst/>
          </a:prstGeom>
          <a:noFill/>
        </p:spPr>
        <p:txBody>
          <a:bodyPr wrap="square" lIns="0" tIns="0" rIns="0" bIns="0" rtlCol="0">
            <a:spAutoFit/>
          </a:bodyPr>
          <a:lstStyle/>
          <a:p>
            <a:r>
              <a:rPr lang="en-US" sz="1400" b="1">
                <a:solidFill>
                  <a:srgbClr val="FFC000"/>
                </a:solidFill>
              </a:rPr>
              <a:t>Deliver hassle-free experience </a:t>
            </a:r>
            <a:r>
              <a:rPr lang="en-US" sz="1400">
                <a:solidFill>
                  <a:schemeClr val="tx2"/>
                </a:solidFill>
              </a:rPr>
              <a:t>anytime, anywhere</a:t>
            </a:r>
          </a:p>
        </p:txBody>
      </p:sp>
      <p:sp>
        <p:nvSpPr>
          <p:cNvPr id="13" name="TextBox 12">
            <a:extLst>
              <a:ext uri="{FF2B5EF4-FFF2-40B4-BE49-F238E27FC236}">
                <a16:creationId xmlns:a16="http://schemas.microsoft.com/office/drawing/2014/main" id="{3DC83BB9-9D2F-490A-B27B-71B9A86344A4}"/>
              </a:ext>
            </a:extLst>
          </p:cNvPr>
          <p:cNvSpPr txBox="1"/>
          <p:nvPr/>
        </p:nvSpPr>
        <p:spPr>
          <a:xfrm>
            <a:off x="619125" y="985111"/>
            <a:ext cx="1828800" cy="646331"/>
          </a:xfrm>
          <a:prstGeom prst="rect">
            <a:avLst/>
          </a:prstGeom>
          <a:noFill/>
        </p:spPr>
        <p:txBody>
          <a:bodyPr wrap="square" lIns="0" tIns="0" rIns="0" bIns="0" rtlCol="0">
            <a:spAutoFit/>
          </a:bodyPr>
          <a:lstStyle/>
          <a:p>
            <a:r>
              <a:rPr lang="en-US" sz="1400" b="1">
                <a:solidFill>
                  <a:srgbClr val="FFC000"/>
                </a:solidFill>
              </a:rPr>
              <a:t>Get smarter support </a:t>
            </a:r>
            <a:r>
              <a:rPr lang="en-US" sz="1400">
                <a:solidFill>
                  <a:schemeClr val="tx2"/>
                </a:solidFill>
              </a:rPr>
              <a:t>with AI that predicts issues</a:t>
            </a:r>
          </a:p>
        </p:txBody>
      </p:sp>
      <p:sp>
        <p:nvSpPr>
          <p:cNvPr id="14" name="TextBox 13">
            <a:extLst>
              <a:ext uri="{FF2B5EF4-FFF2-40B4-BE49-F238E27FC236}">
                <a16:creationId xmlns:a16="http://schemas.microsoft.com/office/drawing/2014/main" id="{2F85AA80-9B68-4C08-B75E-F76065BDE7E7}"/>
              </a:ext>
            </a:extLst>
          </p:cNvPr>
          <p:cNvSpPr txBox="1"/>
          <p:nvPr/>
        </p:nvSpPr>
        <p:spPr>
          <a:xfrm>
            <a:off x="631825" y="3784842"/>
            <a:ext cx="1828800" cy="646331"/>
          </a:xfrm>
          <a:prstGeom prst="rect">
            <a:avLst/>
          </a:prstGeom>
          <a:noFill/>
        </p:spPr>
        <p:txBody>
          <a:bodyPr wrap="square" lIns="0" tIns="0" rIns="0" bIns="0" rtlCol="0">
            <a:spAutoFit/>
          </a:bodyPr>
          <a:lstStyle/>
          <a:p>
            <a:r>
              <a:rPr lang="en-US" sz="1400" b="1">
                <a:solidFill>
                  <a:srgbClr val="FFC000"/>
                </a:solidFill>
              </a:rPr>
              <a:t>Anticipate your team’s needs </a:t>
            </a:r>
            <a:r>
              <a:rPr lang="en-US" sz="1400">
                <a:solidFill>
                  <a:schemeClr val="tx2"/>
                </a:solidFill>
              </a:rPr>
              <a:t>with data-driven insights</a:t>
            </a:r>
          </a:p>
        </p:txBody>
      </p:sp>
      <p:sp>
        <p:nvSpPr>
          <p:cNvPr id="15" name="TextBox 14">
            <a:extLst>
              <a:ext uri="{FF2B5EF4-FFF2-40B4-BE49-F238E27FC236}">
                <a16:creationId xmlns:a16="http://schemas.microsoft.com/office/drawing/2014/main" id="{3A2E73F4-DE47-461C-B984-2B7B072D70BE}"/>
              </a:ext>
            </a:extLst>
          </p:cNvPr>
          <p:cNvSpPr txBox="1"/>
          <p:nvPr/>
        </p:nvSpPr>
        <p:spPr>
          <a:xfrm>
            <a:off x="2822575" y="2344905"/>
            <a:ext cx="5638800" cy="800219"/>
          </a:xfrm>
          <a:prstGeom prst="rect">
            <a:avLst/>
          </a:prstGeom>
          <a:noFill/>
        </p:spPr>
        <p:txBody>
          <a:bodyPr wrap="square" lIns="0" tIns="0" rIns="0" bIns="0" rtlCol="0">
            <a:spAutoFit/>
          </a:bodyPr>
          <a:lstStyle/>
          <a:p>
            <a:pPr marL="182880" indent="-285750">
              <a:spcAft>
                <a:spcPts val="600"/>
              </a:spcAft>
              <a:buClr>
                <a:schemeClr val="bg1"/>
              </a:buClr>
              <a:buFont typeface="Arial" panose="020B0604020202020204" pitchFamily="34" charset="0"/>
              <a:buChar char="•"/>
            </a:pPr>
            <a:r>
              <a:rPr lang="en-US" sz="1400" b="1"/>
              <a:t>Ensure productivity </a:t>
            </a:r>
            <a:r>
              <a:rPr lang="en-US" sz="1400"/>
              <a:t>with updates to drivers, BIOS and firmware</a:t>
            </a:r>
          </a:p>
          <a:p>
            <a:pPr marL="182880" indent="-285750">
              <a:spcAft>
                <a:spcPts val="600"/>
              </a:spcAft>
              <a:buClr>
                <a:schemeClr val="bg1"/>
              </a:buClr>
              <a:buFont typeface="Arial" panose="020B0604020202020204" pitchFamily="34" charset="0"/>
              <a:buChar char="•"/>
            </a:pPr>
            <a:r>
              <a:rPr lang="en-US" sz="1400" b="1"/>
              <a:t>Optimize PC experience </a:t>
            </a:r>
            <a:r>
              <a:rPr lang="en-US" sz="1400"/>
              <a:t>for your team </a:t>
            </a:r>
          </a:p>
          <a:p>
            <a:pPr marL="182880" indent="-285750">
              <a:spcAft>
                <a:spcPts val="600"/>
              </a:spcAft>
              <a:buClr>
                <a:schemeClr val="bg1"/>
              </a:buClr>
              <a:buFont typeface="Arial" panose="020B0604020202020204" pitchFamily="34" charset="0"/>
              <a:buChar char="•"/>
            </a:pPr>
            <a:r>
              <a:rPr lang="en-US" sz="1400" b="1"/>
              <a:t>Protect your environment </a:t>
            </a:r>
            <a:r>
              <a:rPr lang="en-US" sz="1400"/>
              <a:t>with virus and malware removal </a:t>
            </a:r>
          </a:p>
        </p:txBody>
      </p:sp>
      <p:sp>
        <p:nvSpPr>
          <p:cNvPr id="16" name="TextBox 15">
            <a:extLst>
              <a:ext uri="{FF2B5EF4-FFF2-40B4-BE49-F238E27FC236}">
                <a16:creationId xmlns:a16="http://schemas.microsoft.com/office/drawing/2014/main" id="{33F757E7-6FF8-4E6B-B78F-A731BA807113}"/>
              </a:ext>
            </a:extLst>
          </p:cNvPr>
          <p:cNvSpPr txBox="1"/>
          <p:nvPr/>
        </p:nvSpPr>
        <p:spPr>
          <a:xfrm>
            <a:off x="2809874" y="877845"/>
            <a:ext cx="5819775" cy="938719"/>
          </a:xfrm>
          <a:prstGeom prst="rect">
            <a:avLst/>
          </a:prstGeom>
          <a:noFill/>
        </p:spPr>
        <p:txBody>
          <a:bodyPr wrap="square" lIns="0" tIns="0" rIns="0" bIns="0" rtlCol="0" anchor="t">
            <a:spAutoFit/>
          </a:bodyPr>
          <a:lstStyle/>
          <a:p>
            <a:pPr marL="285750" indent="-285750">
              <a:spcAft>
                <a:spcPts val="600"/>
              </a:spcAft>
              <a:buClr>
                <a:schemeClr val="accent1"/>
              </a:buClr>
              <a:buFont typeface="Arial" panose="020B0604020202020204" pitchFamily="34" charset="0"/>
              <a:buChar char="•"/>
            </a:pPr>
            <a:r>
              <a:rPr lang="en-US" sz="1400" b="1"/>
              <a:t>Resolve issues up to 84% faster</a:t>
            </a:r>
            <a:r>
              <a:rPr lang="en-US" sz="1400"/>
              <a:t> than our competition with real-time monitoring that proactively identifies and resolves issues </a:t>
            </a:r>
          </a:p>
          <a:p>
            <a:pPr marL="285750" indent="-285750">
              <a:spcAft>
                <a:spcPts val="600"/>
              </a:spcAft>
              <a:buClr>
                <a:schemeClr val="accent1"/>
              </a:buClr>
              <a:buFont typeface="Arial" panose="020B0604020202020204" pitchFamily="34" charset="0"/>
              <a:buChar char="•"/>
            </a:pPr>
            <a:r>
              <a:rPr lang="en-US" sz="1400" b="1"/>
              <a:t>Virtually eliminate unplanned downtime </a:t>
            </a:r>
            <a:r>
              <a:rPr lang="en-US" sz="1400"/>
              <a:t>by predicting issues before they happen</a:t>
            </a:r>
            <a:endParaRPr lang="en-US" sz="1400" baseline="30000"/>
          </a:p>
        </p:txBody>
      </p:sp>
      <p:sp>
        <p:nvSpPr>
          <p:cNvPr id="17" name="TextBox 16">
            <a:extLst>
              <a:ext uri="{FF2B5EF4-FFF2-40B4-BE49-F238E27FC236}">
                <a16:creationId xmlns:a16="http://schemas.microsoft.com/office/drawing/2014/main" id="{728F2C2F-014C-4BCF-82EE-FB75A4DA2781}"/>
              </a:ext>
            </a:extLst>
          </p:cNvPr>
          <p:cNvSpPr txBox="1"/>
          <p:nvPr/>
        </p:nvSpPr>
        <p:spPr>
          <a:xfrm>
            <a:off x="2822575" y="3677120"/>
            <a:ext cx="5438776" cy="938719"/>
          </a:xfrm>
          <a:prstGeom prst="rect">
            <a:avLst/>
          </a:prstGeom>
          <a:noFill/>
        </p:spPr>
        <p:txBody>
          <a:bodyPr wrap="square" lIns="0" tIns="0" rIns="0" bIns="0" rtlCol="0">
            <a:spAutoFit/>
          </a:bodyPr>
          <a:lstStyle/>
          <a:p>
            <a:pPr marL="285750" indent="-285750">
              <a:spcAft>
                <a:spcPts val="600"/>
              </a:spcAft>
              <a:buClr>
                <a:schemeClr val="accent6"/>
              </a:buClr>
              <a:buFont typeface="Arial" panose="020B0604020202020204" pitchFamily="34" charset="0"/>
              <a:buChar char="•"/>
            </a:pPr>
            <a:r>
              <a:rPr lang="en-US" sz="1400" b="1"/>
              <a:t>Make better data-driven decisions </a:t>
            </a:r>
            <a:r>
              <a:rPr lang="en-US" sz="1400"/>
              <a:t>based on refresh and utilization tracking </a:t>
            </a:r>
          </a:p>
          <a:p>
            <a:pPr marL="285750" indent="-285750">
              <a:spcAft>
                <a:spcPts val="600"/>
              </a:spcAft>
              <a:buClr>
                <a:schemeClr val="accent6"/>
              </a:buClr>
              <a:buFont typeface="Arial" panose="020B0604020202020204" pitchFamily="34" charset="0"/>
              <a:buChar char="•"/>
            </a:pPr>
            <a:r>
              <a:rPr lang="en-US" sz="1400" b="1"/>
              <a:t>Get ahead of disruptions </a:t>
            </a:r>
            <a:r>
              <a:rPr lang="en-US" sz="1400"/>
              <a:t>with insight into performance impacting issues</a:t>
            </a:r>
            <a:endParaRPr lang="en-US" sz="1400" baseline="30000"/>
          </a:p>
        </p:txBody>
      </p:sp>
    </p:spTree>
    <p:extLst>
      <p:ext uri="{BB962C8B-B14F-4D97-AF65-F5344CB8AC3E}">
        <p14:creationId xmlns:p14="http://schemas.microsoft.com/office/powerpoint/2010/main" val="3640211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A4AFEB-754E-4D12-B48D-9DA3A6ADC664}"/>
              </a:ext>
            </a:extLst>
          </p:cNvPr>
          <p:cNvSpPr>
            <a:spLocks noGrp="1"/>
          </p:cNvSpPr>
          <p:nvPr>
            <p:ph type="title"/>
          </p:nvPr>
        </p:nvSpPr>
        <p:spPr>
          <a:xfrm>
            <a:off x="285750" y="228600"/>
            <a:ext cx="8572500" cy="387798"/>
          </a:xfrm>
        </p:spPr>
        <p:txBody>
          <a:bodyPr wrap="square" lIns="0" tIns="0" rIns="0" bIns="0" anchor="t">
            <a:spAutoFit/>
          </a:bodyPr>
          <a:lstStyle/>
          <a:p>
            <a:r>
              <a:rPr lang="en-US">
                <a:latin typeface="Arial"/>
                <a:cs typeface="Arial"/>
              </a:rPr>
              <a:t>Smarter support, even without an IT team</a:t>
            </a:r>
            <a:endParaRPr lang="en-US"/>
          </a:p>
        </p:txBody>
      </p:sp>
      <p:sp>
        <p:nvSpPr>
          <p:cNvPr id="3" name="Subtitle 2">
            <a:extLst>
              <a:ext uri="{FF2B5EF4-FFF2-40B4-BE49-F238E27FC236}">
                <a16:creationId xmlns:a16="http://schemas.microsoft.com/office/drawing/2014/main" id="{25064405-F92A-4AE9-B940-1B75AA31476E}"/>
              </a:ext>
            </a:extLst>
          </p:cNvPr>
          <p:cNvSpPr>
            <a:spLocks noGrp="1"/>
          </p:cNvSpPr>
          <p:nvPr>
            <p:ph type="subTitle" idx="1"/>
          </p:nvPr>
        </p:nvSpPr>
        <p:spPr>
          <a:xfrm>
            <a:off x="285750" y="628650"/>
            <a:ext cx="8572500" cy="276999"/>
          </a:xfrm>
        </p:spPr>
        <p:txBody>
          <a:bodyPr wrap="square" lIns="0" tIns="0" rIns="0" bIns="0" anchor="t">
            <a:spAutoFit/>
          </a:bodyPr>
          <a:lstStyle/>
          <a:p>
            <a:r>
              <a:rPr lang="en-US" sz="1800">
                <a:latin typeface="Arial"/>
                <a:cs typeface="Arial"/>
              </a:rPr>
              <a:t>Leverage SupportAssist for out-of-the-box managed benefits </a:t>
            </a:r>
            <a:endParaRPr lang="en-US" sz="1800"/>
          </a:p>
        </p:txBody>
      </p:sp>
      <p:sp>
        <p:nvSpPr>
          <p:cNvPr id="19" name="Title 2">
            <a:extLst>
              <a:ext uri="{FF2B5EF4-FFF2-40B4-BE49-F238E27FC236}">
                <a16:creationId xmlns:a16="http://schemas.microsoft.com/office/drawing/2014/main" id="{8A8C1025-65AD-4A27-9596-0244963D91DD}"/>
              </a:ext>
            </a:extLst>
          </p:cNvPr>
          <p:cNvSpPr txBox="1">
            <a:spLocks/>
          </p:cNvSpPr>
          <p:nvPr/>
        </p:nvSpPr>
        <p:spPr>
          <a:xfrm>
            <a:off x="375917" y="497063"/>
            <a:ext cx="8656739" cy="640080"/>
          </a:xfrm>
          <a:prstGeom prst="rect">
            <a:avLst/>
          </a:prstGeom>
        </p:spPr>
        <p:txBody>
          <a:bodyPr lIns="0" rIns="0">
            <a:normAutofit/>
          </a:bodyPr>
          <a:lstStyle>
            <a:lvl1pPr algn="l" rtl="0" eaLnBrk="1" fontAlgn="base" hangingPunct="1">
              <a:lnSpc>
                <a:spcPct val="90000"/>
              </a:lnSpc>
              <a:spcBef>
                <a:spcPct val="0"/>
              </a:spcBef>
              <a:spcAft>
                <a:spcPct val="0"/>
              </a:spcAft>
              <a:defRPr sz="2800" b="0" cap="none" baseline="0">
                <a:solidFill>
                  <a:srgbClr val="007DB8"/>
                </a:solidFill>
                <a:latin typeface="Arial" panose="020B0604020202020204" pitchFamily="34" charset="0"/>
                <a:ea typeface="Museo Sans For Dell" panose="02000000000000000000" pitchFamily="2" charset="0"/>
                <a:cs typeface="Arial" panose="020B0604020202020204" pitchFamily="34" charset="0"/>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447C"/>
              </a:solidFill>
              <a:effectLst/>
              <a:uLnTx/>
              <a:uFillTx/>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DF37F52B-E1B7-40C0-AB35-40F69F837940}"/>
              </a:ext>
            </a:extLst>
          </p:cNvPr>
          <p:cNvGrpSpPr/>
          <p:nvPr/>
        </p:nvGrpSpPr>
        <p:grpSpPr>
          <a:xfrm>
            <a:off x="4020579" y="1685758"/>
            <a:ext cx="4732698" cy="1254030"/>
            <a:chOff x="1069504" y="1675594"/>
            <a:chExt cx="4732698" cy="1254030"/>
          </a:xfrm>
        </p:grpSpPr>
        <p:sp>
          <p:nvSpPr>
            <p:cNvPr id="26" name="TextBox 25"/>
            <p:cNvSpPr txBox="1"/>
            <p:nvPr/>
          </p:nvSpPr>
          <p:spPr>
            <a:xfrm>
              <a:off x="1069504" y="2479625"/>
              <a:ext cx="1789850" cy="338554"/>
            </a:xfrm>
            <a:prstGeom prst="rect">
              <a:avLst/>
            </a:prstGeom>
            <a:noFill/>
          </p:spPr>
          <p:txBody>
            <a:bodyPr wrap="square" rtlCol="0">
              <a:spAutoFit/>
            </a:bodyPr>
            <a:lstStyle>
              <a:defPPr>
                <a:defRPr lang="en-US"/>
              </a:defPPr>
              <a:lvl1pPr algn="ctr">
                <a:defRPr sz="2000">
                  <a:solidFill>
                    <a:srgbClr val="FFFFFF"/>
                  </a:solidFill>
                  <a:latin typeface="Montserrat Semi Bold" panose="00000700000000000000" pitchFamily="50"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a:ea typeface="+mn-ea"/>
                  <a:cs typeface="+mn-cs"/>
                </a:rPr>
                <a:t>SupportAssist</a:t>
              </a:r>
            </a:p>
          </p:txBody>
        </p:sp>
        <p:sp>
          <p:nvSpPr>
            <p:cNvPr id="39" name="TextBox 38"/>
            <p:cNvSpPr txBox="1"/>
            <p:nvPr/>
          </p:nvSpPr>
          <p:spPr>
            <a:xfrm>
              <a:off x="3007528" y="1837337"/>
              <a:ext cx="2794674" cy="1092287"/>
            </a:xfrm>
            <a:prstGeom prst="rect">
              <a:avLst/>
            </a:prstGeom>
            <a:noFill/>
          </p:spPr>
          <p:txBody>
            <a:bodyPr wrap="square" rtlCol="0">
              <a:spAutoFit/>
            </a:bodyPr>
            <a:lstStyle/>
            <a:p>
              <a:pPr marL="0" marR="0" lvl="0" indent="0" algn="ctr" defTabSz="6858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err="1">
                  <a:ln>
                    <a:noFill/>
                  </a:ln>
                  <a:effectLst/>
                  <a:uLnTx/>
                  <a:uFillTx/>
                  <a:latin typeface="Arial" panose="020B0604020202020204"/>
                  <a:ea typeface="+mn-ea"/>
                  <a:cs typeface="+mn-cs"/>
                </a:rPr>
                <a:t>SupportAssist</a:t>
              </a:r>
              <a:r>
                <a:rPr kumimoji="0" lang="en-US" sz="1200" b="1" i="0" u="none" strike="noStrike" kern="1200" cap="none" spc="0" normalizeH="0" baseline="0" noProof="0">
                  <a:ln>
                    <a:noFill/>
                  </a:ln>
                  <a:effectLst/>
                  <a:uLnTx/>
                  <a:uFillTx/>
                  <a:latin typeface="Arial" panose="020B0604020202020204"/>
                  <a:ea typeface="+mn-ea"/>
                  <a:cs typeface="+mn-cs"/>
                </a:rPr>
                <a:t> is installed on most  Dell PCs with Windows 10</a:t>
              </a:r>
              <a:r>
                <a:rPr kumimoji="0" lang="en-US" sz="1200" b="0" i="0" u="none" strike="noStrike" kern="1200" cap="none" spc="0" normalizeH="0" baseline="0" noProof="0">
                  <a:ln>
                    <a:noFill/>
                  </a:ln>
                  <a:effectLst/>
                  <a:uLnTx/>
                  <a:uFillTx/>
                  <a:latin typeface="Arial" panose="020B0604020202020204"/>
                  <a:ea typeface="+mn-ea"/>
                  <a:cs typeface="+mn-cs"/>
                </a:rPr>
                <a:t>. It is also available for download at dell.com/</a:t>
              </a:r>
              <a:r>
                <a:rPr kumimoji="0" lang="en-US" sz="1200" b="0" i="0" u="none" strike="noStrike" kern="1200" cap="none" spc="0" normalizeH="0" baseline="0" noProof="0" err="1">
                  <a:ln>
                    <a:noFill/>
                  </a:ln>
                  <a:effectLst/>
                  <a:uLnTx/>
                  <a:uFillTx/>
                  <a:latin typeface="Arial" panose="020B0604020202020204"/>
                  <a:ea typeface="+mn-ea"/>
                  <a:cs typeface="+mn-cs"/>
                </a:rPr>
                <a:t>SupportAssist</a:t>
              </a:r>
              <a:r>
                <a:rPr kumimoji="0" lang="en-US" sz="1200" b="0" i="0" u="none" strike="noStrike" kern="1200" cap="none" spc="0" normalizeH="0" baseline="0" noProof="0">
                  <a:ln>
                    <a:noFill/>
                  </a:ln>
                  <a:effectLst/>
                  <a:uLnTx/>
                  <a:uFillTx/>
                  <a:latin typeface="Arial" panose="020B0604020202020204"/>
                  <a:ea typeface="+mn-ea"/>
                  <a:cs typeface="+mn-cs"/>
                </a:rPr>
                <a:t>.</a:t>
              </a:r>
              <a:endParaRPr kumimoji="0" lang="en-US" sz="1200" b="0" i="0" u="sng" strike="noStrike" kern="1200" cap="none" spc="0" normalizeH="0" baseline="0" noProof="0">
                <a:ln>
                  <a:noFill/>
                </a:ln>
                <a:effectLst/>
                <a:uLnTx/>
                <a:uFillTx/>
                <a:latin typeface="Arial" panose="020B0604020202020204"/>
                <a:ea typeface="+mn-ea"/>
                <a:cs typeface="+mn-cs"/>
              </a:endParaRPr>
            </a:p>
            <a:p>
              <a:pPr marL="0" marR="0" lvl="0" indent="0" algn="ctr" defTabSz="6858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Graphic 11">
              <a:extLst>
                <a:ext uri="{FF2B5EF4-FFF2-40B4-BE49-F238E27FC236}">
                  <a16:creationId xmlns:a16="http://schemas.microsoft.com/office/drawing/2014/main" id="{138013A0-3CD6-4E0A-99C4-58C86D2F81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3314" y="1675594"/>
              <a:ext cx="777194" cy="777194"/>
            </a:xfrm>
            <a:prstGeom prst="rect">
              <a:avLst/>
            </a:prstGeom>
          </p:spPr>
        </p:pic>
      </p:grpSp>
      <p:pic>
        <p:nvPicPr>
          <p:cNvPr id="20" name="Picture 19">
            <a:extLst>
              <a:ext uri="{FF2B5EF4-FFF2-40B4-BE49-F238E27FC236}">
                <a16:creationId xmlns:a16="http://schemas.microsoft.com/office/drawing/2014/main" id="{812898E2-E18B-4729-AA8B-E1B3132D7CE6}"/>
              </a:ext>
            </a:extLst>
          </p:cNvPr>
          <p:cNvPicPr>
            <a:picLocks noChangeAspect="1"/>
          </p:cNvPicPr>
          <p:nvPr/>
        </p:nvPicPr>
        <p:blipFill rotWithShape="1">
          <a:blip r:embed="rId5"/>
          <a:srcRect l="20741" t="21092" r="14281" b="45641"/>
          <a:stretch/>
        </p:blipFill>
        <p:spPr>
          <a:xfrm>
            <a:off x="4688958" y="3349466"/>
            <a:ext cx="622625" cy="318768"/>
          </a:xfrm>
          <a:prstGeom prst="rect">
            <a:avLst/>
          </a:prstGeom>
        </p:spPr>
      </p:pic>
      <p:sp>
        <p:nvSpPr>
          <p:cNvPr id="25" name="TextBox 24">
            <a:extLst>
              <a:ext uri="{FF2B5EF4-FFF2-40B4-BE49-F238E27FC236}">
                <a16:creationId xmlns:a16="http://schemas.microsoft.com/office/drawing/2014/main" id="{40FA9F61-7DEB-4EDA-B8BB-644635A3A71D}"/>
              </a:ext>
            </a:extLst>
          </p:cNvPr>
          <p:cNvSpPr txBox="1"/>
          <p:nvPr/>
        </p:nvSpPr>
        <p:spPr>
          <a:xfrm>
            <a:off x="510788" y="1718705"/>
            <a:ext cx="3230412" cy="1077218"/>
          </a:xfrm>
          <a:prstGeom prst="rect">
            <a:avLst/>
          </a:prstGeom>
          <a:noFill/>
        </p:spPr>
        <p:txBody>
          <a:bodyPr wrap="square" rtlCol="0">
            <a:spAutoFit/>
          </a:bodyPr>
          <a:lstStyle>
            <a:defPPr>
              <a:defRPr lang="en-US"/>
            </a:defPPr>
            <a:lvl1pPr algn="ctr">
              <a:defRPr sz="2000">
                <a:solidFill>
                  <a:srgbClr val="FFFFFF"/>
                </a:solidFill>
                <a:latin typeface="Montserrat Semi Bold" panose="00000700000000000000" pitchFamily="50"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Arial" panose="020B0604020202020204"/>
              </a:rPr>
              <a:t>For teams who do not choose to manage their PCs centrally, </a:t>
            </a:r>
            <a:br>
              <a:rPr lang="en-US" sz="1600">
                <a:solidFill>
                  <a:schemeClr val="tx1"/>
                </a:solidFill>
                <a:latin typeface="Arial" panose="020B0604020202020204"/>
              </a:rPr>
            </a:br>
            <a:r>
              <a:rPr lang="en-US" sz="1600">
                <a:solidFill>
                  <a:schemeClr val="tx1"/>
                </a:solidFill>
                <a:latin typeface="Arial" panose="020B0604020202020204"/>
              </a:rPr>
              <a:t>users can manage </a:t>
            </a:r>
            <a:br>
              <a:rPr lang="en-US" sz="1600">
                <a:solidFill>
                  <a:schemeClr val="tx1"/>
                </a:solidFill>
                <a:latin typeface="Arial" panose="020B0604020202020204"/>
              </a:rPr>
            </a:br>
            <a:r>
              <a:rPr lang="en-US" sz="1600" b="1">
                <a:solidFill>
                  <a:schemeClr val="bg1"/>
                </a:solidFill>
                <a:latin typeface="Arial" panose="020B0604020202020204"/>
              </a:rPr>
              <a:t>features locally on each PC</a:t>
            </a:r>
            <a:endParaRPr kumimoji="0" lang="en-US" sz="1600" b="1" i="0" u="none" strike="noStrike" kern="1200" cap="none" spc="0" normalizeH="0" baseline="0" noProof="0">
              <a:ln>
                <a:noFill/>
              </a:ln>
              <a:solidFill>
                <a:schemeClr val="bg1"/>
              </a:solidFill>
              <a:effectLst/>
              <a:uLnTx/>
              <a:uFillTx/>
              <a:latin typeface="Arial" panose="020B0604020202020204"/>
            </a:endParaRPr>
          </a:p>
        </p:txBody>
      </p:sp>
      <p:sp>
        <p:nvSpPr>
          <p:cNvPr id="27" name="TextBox 26">
            <a:extLst>
              <a:ext uri="{FF2B5EF4-FFF2-40B4-BE49-F238E27FC236}">
                <a16:creationId xmlns:a16="http://schemas.microsoft.com/office/drawing/2014/main" id="{B8CCFB5C-3122-4791-AEB2-BD3742341036}"/>
              </a:ext>
            </a:extLst>
          </p:cNvPr>
          <p:cNvSpPr txBox="1"/>
          <p:nvPr/>
        </p:nvSpPr>
        <p:spPr>
          <a:xfrm>
            <a:off x="446291" y="3210966"/>
            <a:ext cx="3503815" cy="1077218"/>
          </a:xfrm>
          <a:prstGeom prst="rect">
            <a:avLst/>
          </a:prstGeom>
          <a:noFill/>
        </p:spPr>
        <p:txBody>
          <a:bodyPr wrap="square" rtlCol="0">
            <a:spAutoFit/>
          </a:bodyPr>
          <a:lstStyle>
            <a:defPPr>
              <a:defRPr lang="en-US"/>
            </a:defPPr>
            <a:lvl1pPr algn="ctr">
              <a:defRPr sz="2000">
                <a:solidFill>
                  <a:srgbClr val="FFFFFF"/>
                </a:solidFill>
                <a:latin typeface="Montserrat Semi Bold" panose="00000700000000000000" pitchFamily="50"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Arial" panose="020B0604020202020204"/>
              </a:rPr>
              <a:t>For teams with an IT team and/or want to </a:t>
            </a:r>
            <a:r>
              <a:rPr lang="en-US" sz="1600" b="1">
                <a:solidFill>
                  <a:schemeClr val="bg1"/>
                </a:solidFill>
                <a:latin typeface="Arial" panose="020B0604020202020204"/>
              </a:rPr>
              <a:t>manage systems centrally from the cloud</a:t>
            </a:r>
            <a:r>
              <a:rPr lang="en-US" sz="1600">
                <a:solidFill>
                  <a:schemeClr val="bg1"/>
                </a:solidFill>
                <a:latin typeface="Arial" panose="020B0604020202020204"/>
              </a:rPr>
              <a:t>, </a:t>
            </a:r>
            <a:r>
              <a:rPr lang="en-US" sz="1600">
                <a:solidFill>
                  <a:schemeClr val="tx1"/>
                </a:solidFill>
                <a:latin typeface="Arial" panose="020B0604020202020204"/>
              </a:rPr>
              <a:t>connect to </a:t>
            </a:r>
            <a:r>
              <a:rPr lang="en-US" sz="1600" err="1">
                <a:solidFill>
                  <a:schemeClr val="tx1"/>
                </a:solidFill>
                <a:latin typeface="Arial" panose="020B0604020202020204"/>
              </a:rPr>
              <a:t>TechDirect</a:t>
            </a:r>
            <a:endParaRPr kumimoji="0" lang="en-US" sz="1600" i="0" u="none" strike="noStrike" kern="1200" cap="none" spc="0" normalizeH="0" baseline="0" noProof="0">
              <a:ln>
                <a:noFill/>
              </a:ln>
              <a:solidFill>
                <a:schemeClr val="tx1"/>
              </a:solidFill>
              <a:effectLst/>
              <a:uLnTx/>
              <a:uFillTx/>
              <a:latin typeface="Arial" panose="020B0604020202020204"/>
            </a:endParaRPr>
          </a:p>
        </p:txBody>
      </p:sp>
      <p:sp>
        <p:nvSpPr>
          <p:cNvPr id="31" name="TextBox 30">
            <a:extLst>
              <a:ext uri="{FF2B5EF4-FFF2-40B4-BE49-F238E27FC236}">
                <a16:creationId xmlns:a16="http://schemas.microsoft.com/office/drawing/2014/main" id="{8695147A-85BA-4B95-94A5-8664EACE73CB}"/>
              </a:ext>
            </a:extLst>
          </p:cNvPr>
          <p:cNvSpPr txBox="1"/>
          <p:nvPr/>
        </p:nvSpPr>
        <p:spPr>
          <a:xfrm>
            <a:off x="4074394" y="4061662"/>
            <a:ext cx="1789850" cy="338554"/>
          </a:xfrm>
          <a:prstGeom prst="rect">
            <a:avLst/>
          </a:prstGeom>
          <a:noFill/>
        </p:spPr>
        <p:txBody>
          <a:bodyPr wrap="square" lIns="91440" tIns="45720" rIns="91440" bIns="45720" rtlCol="0" anchor="t">
            <a:spAutoFit/>
          </a:bodyPr>
          <a:lstStyle>
            <a:defPPr>
              <a:defRPr lang="en-US"/>
            </a:defPPr>
            <a:lvl1pPr algn="ctr">
              <a:defRPr sz="2000">
                <a:solidFill>
                  <a:srgbClr val="FFFFFF"/>
                </a:solidFill>
                <a:latin typeface="Montserrat Semi Bold" panose="00000700000000000000" pitchFamily="50"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err="1">
                <a:solidFill>
                  <a:schemeClr val="bg1"/>
                </a:solidFill>
                <a:latin typeface="Arial" panose="020B0604020202020204"/>
                <a:cs typeface="Arial"/>
              </a:rPr>
              <a:t>TechDirect</a:t>
            </a:r>
            <a:endParaRPr lang="en-US" sz="1600" b="1" i="0" u="none" strike="noStrike" kern="1200" cap="none" spc="0" normalizeH="0" baseline="0" noProof="0" err="1">
              <a:ln>
                <a:noFill/>
              </a:ln>
              <a:solidFill>
                <a:schemeClr val="bg1"/>
              </a:solidFill>
              <a:effectLst/>
              <a:uLnTx/>
              <a:uFillTx/>
              <a:latin typeface="Arial" panose="020B0604020202020204"/>
              <a:cs typeface="Arial"/>
            </a:endParaRPr>
          </a:p>
        </p:txBody>
      </p:sp>
      <p:sp>
        <p:nvSpPr>
          <p:cNvPr id="32" name="TextBox 31">
            <a:extLst>
              <a:ext uri="{FF2B5EF4-FFF2-40B4-BE49-F238E27FC236}">
                <a16:creationId xmlns:a16="http://schemas.microsoft.com/office/drawing/2014/main" id="{005BDB54-8788-4735-AE24-F914E11D4C8C}"/>
              </a:ext>
            </a:extLst>
          </p:cNvPr>
          <p:cNvSpPr txBox="1"/>
          <p:nvPr/>
        </p:nvSpPr>
        <p:spPr>
          <a:xfrm>
            <a:off x="6296761" y="3349465"/>
            <a:ext cx="2147969" cy="553998"/>
          </a:xfrm>
          <a:prstGeom prst="rect">
            <a:avLst/>
          </a:prstGeom>
          <a:noFill/>
        </p:spPr>
        <p:txBody>
          <a:bodyPr wrap="square" lIns="0" tIns="0" rIns="0" bIns="0" rtlCol="0" anchor="t">
            <a:spAutoFit/>
          </a:bodyPr>
          <a:lstStyle/>
          <a:p>
            <a:pPr algn="ctr"/>
            <a:r>
              <a:rPr lang="en-US" sz="1200"/>
              <a:t>Deploy </a:t>
            </a:r>
            <a:r>
              <a:rPr lang="en-US" sz="1200" b="1" err="1"/>
              <a:t>SupportAssist</a:t>
            </a:r>
            <a:r>
              <a:rPr lang="en-US" sz="1200" b="1"/>
              <a:t> </a:t>
            </a:r>
            <a:r>
              <a:rPr lang="en-US" sz="1200"/>
              <a:t>to your fleet of PCs and manage remotely in </a:t>
            </a:r>
            <a:r>
              <a:rPr lang="en-US" sz="1200" err="1"/>
              <a:t>TechDirect</a:t>
            </a:r>
            <a:r>
              <a:rPr lang="en-US" sz="1200"/>
              <a:t>. </a:t>
            </a:r>
            <a:endParaRPr lang="en-US" sz="1200">
              <a:cs typeface="Arial"/>
            </a:endParaRPr>
          </a:p>
        </p:txBody>
      </p:sp>
      <p:sp>
        <p:nvSpPr>
          <p:cNvPr id="2" name="Rectangle 1">
            <a:extLst>
              <a:ext uri="{FF2B5EF4-FFF2-40B4-BE49-F238E27FC236}">
                <a16:creationId xmlns:a16="http://schemas.microsoft.com/office/drawing/2014/main" id="{92F4EA08-119B-41BE-BE84-C83090C0C8A0}"/>
              </a:ext>
            </a:extLst>
          </p:cNvPr>
          <p:cNvSpPr/>
          <p:nvPr/>
        </p:nvSpPr>
        <p:spPr>
          <a:xfrm>
            <a:off x="285750" y="1520199"/>
            <a:ext cx="8572500" cy="1474229"/>
          </a:xfrm>
          <a:prstGeom prst="rect">
            <a:avLst/>
          </a:prstGeom>
          <a:noFill/>
          <a:ln w="127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33" name="TextBox 32">
            <a:extLst>
              <a:ext uri="{FF2B5EF4-FFF2-40B4-BE49-F238E27FC236}">
                <a16:creationId xmlns:a16="http://schemas.microsoft.com/office/drawing/2014/main" id="{74EC9330-4A55-47F7-BEAE-300A07699F2F}"/>
              </a:ext>
            </a:extLst>
          </p:cNvPr>
          <p:cNvSpPr txBox="1"/>
          <p:nvPr/>
        </p:nvSpPr>
        <p:spPr>
          <a:xfrm>
            <a:off x="409244" y="1140571"/>
            <a:ext cx="8325513" cy="307777"/>
          </a:xfrm>
          <a:prstGeom prst="rect">
            <a:avLst/>
          </a:prstGeom>
          <a:noFill/>
        </p:spPr>
        <p:txBody>
          <a:bodyPr wrap="square" rtlCol="0">
            <a:spAutoFit/>
          </a:bodyPr>
          <a:lstStyle>
            <a:defPPr>
              <a:defRPr lang="en-US"/>
            </a:defPPr>
            <a:lvl1pPr algn="ctr">
              <a:defRPr sz="2000">
                <a:solidFill>
                  <a:srgbClr val="FFFFFF"/>
                </a:solidFill>
                <a:latin typeface="Montserrat Semi Bold" panose="00000700000000000000" pitchFamily="50"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solidFill>
                  <a:srgbClr val="002060"/>
                </a:solidFill>
                <a:latin typeface="Arial" panose="020B0604020202020204"/>
              </a:rPr>
              <a:t>Most common experience for small business customers: managed by users locally, on-the-box</a:t>
            </a:r>
            <a:endParaRPr kumimoji="0" lang="en-US" sz="1400" b="1" i="0" u="none" strike="noStrike" kern="1200" cap="none" spc="0" normalizeH="0" baseline="0" noProof="0">
              <a:ln>
                <a:noFill/>
              </a:ln>
              <a:solidFill>
                <a:srgbClr val="002060"/>
              </a:solidFill>
              <a:effectLst/>
              <a:uLnTx/>
              <a:uFillTx/>
              <a:latin typeface="Arial" panose="020B0604020202020204"/>
            </a:endParaRPr>
          </a:p>
        </p:txBody>
      </p:sp>
      <p:pic>
        <p:nvPicPr>
          <p:cNvPr id="5" name="Graphic 4" descr="Monitor">
            <a:extLst>
              <a:ext uri="{FF2B5EF4-FFF2-40B4-BE49-F238E27FC236}">
                <a16:creationId xmlns:a16="http://schemas.microsoft.com/office/drawing/2014/main" id="{F5F8A066-3FE3-4B97-9C8B-CC8CADA3DC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12119" y="3109795"/>
            <a:ext cx="914400" cy="914400"/>
          </a:xfrm>
          <a:prstGeom prst="rect">
            <a:avLst/>
          </a:prstGeom>
        </p:spPr>
      </p:pic>
      <p:pic>
        <p:nvPicPr>
          <p:cNvPr id="8" name="Graphic 7" descr="Single gear">
            <a:extLst>
              <a:ext uri="{FF2B5EF4-FFF2-40B4-BE49-F238E27FC236}">
                <a16:creationId xmlns:a16="http://schemas.microsoft.com/office/drawing/2014/main" id="{C69C8A71-7CC9-4216-AB18-5E5ACB80B2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69492" y="1892461"/>
            <a:ext cx="306988" cy="306988"/>
          </a:xfrm>
          <a:prstGeom prst="rect">
            <a:avLst/>
          </a:prstGeom>
        </p:spPr>
      </p:pic>
      <p:sp>
        <p:nvSpPr>
          <p:cNvPr id="18" name="Rectangle 17">
            <a:extLst>
              <a:ext uri="{FF2B5EF4-FFF2-40B4-BE49-F238E27FC236}">
                <a16:creationId xmlns:a16="http://schemas.microsoft.com/office/drawing/2014/main" id="{46CD226E-9517-44FD-ACD8-821FC0F48E57}"/>
              </a:ext>
            </a:extLst>
          </p:cNvPr>
          <p:cNvSpPr/>
          <p:nvPr/>
        </p:nvSpPr>
        <p:spPr>
          <a:xfrm>
            <a:off x="285750" y="3123225"/>
            <a:ext cx="8572500" cy="1474229"/>
          </a:xfrm>
          <a:prstGeom prst="rect">
            <a:avLst/>
          </a:prstGeom>
          <a:noFill/>
          <a:ln w="1270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Tree>
    <p:extLst>
      <p:ext uri="{BB962C8B-B14F-4D97-AF65-F5344CB8AC3E}">
        <p14:creationId xmlns:p14="http://schemas.microsoft.com/office/powerpoint/2010/main" val="4099671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1BECD53-7162-4F3F-9EEF-61A1ACED6D87}"/>
              </a:ext>
            </a:extLst>
          </p:cNvPr>
          <p:cNvSpPr/>
          <p:nvPr/>
        </p:nvSpPr>
        <p:spPr>
          <a:xfrm>
            <a:off x="0" y="2673550"/>
            <a:ext cx="9144000" cy="1574600"/>
          </a:xfrm>
          <a:prstGeom prst="rect">
            <a:avLst/>
          </a:prstGeom>
          <a:gradFill>
            <a:gsLst>
              <a:gs pos="0">
                <a:schemeClr val="accent6"/>
              </a:gs>
              <a:gs pos="26000">
                <a:schemeClr val="bg1"/>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3" name="Subtitle 2">
            <a:extLst>
              <a:ext uri="{FF2B5EF4-FFF2-40B4-BE49-F238E27FC236}">
                <a16:creationId xmlns:a16="http://schemas.microsoft.com/office/drawing/2014/main" id="{B728C5CD-C5B0-46D7-88DC-625DCBBB7632}"/>
              </a:ext>
            </a:extLst>
          </p:cNvPr>
          <p:cNvSpPr>
            <a:spLocks noGrp="1"/>
          </p:cNvSpPr>
          <p:nvPr>
            <p:ph type="subTitle" idx="1"/>
          </p:nvPr>
        </p:nvSpPr>
        <p:spPr>
          <a:xfrm>
            <a:off x="241944" y="254043"/>
            <a:ext cx="8572500" cy="728405"/>
          </a:xfrm>
        </p:spPr>
        <p:txBody>
          <a:bodyPr/>
          <a:lstStyle/>
          <a:p>
            <a:pPr>
              <a:spcAft>
                <a:spcPts val="400"/>
              </a:spcAft>
            </a:pPr>
            <a:r>
              <a:rPr lang="en-US" sz="2800">
                <a:solidFill>
                  <a:srgbClr val="0070C0"/>
                </a:solidFill>
                <a:latin typeface="Arial"/>
                <a:cs typeface="Arial"/>
              </a:rPr>
              <a:t>Let’s get started, connect to TechDirect</a:t>
            </a:r>
            <a:r>
              <a:rPr lang="en-US" sz="2800"/>
              <a:t> </a:t>
            </a:r>
          </a:p>
          <a:p>
            <a:r>
              <a:rPr lang="en-US" sz="1600"/>
              <a:t>ProSupport Suite customers centrally manage and monitor PCs – </a:t>
            </a:r>
            <a:r>
              <a:rPr lang="en-US" sz="1600" b="1"/>
              <a:t>anytime, anywhere</a:t>
            </a:r>
          </a:p>
        </p:txBody>
      </p:sp>
      <p:pic>
        <p:nvPicPr>
          <p:cNvPr id="8" name="Picture 7">
            <a:extLst>
              <a:ext uri="{FF2B5EF4-FFF2-40B4-BE49-F238E27FC236}">
                <a16:creationId xmlns:a16="http://schemas.microsoft.com/office/drawing/2014/main" id="{409C7CBC-F63E-4C1A-9A3D-A4A7A590643F}"/>
              </a:ext>
            </a:extLst>
          </p:cNvPr>
          <p:cNvPicPr>
            <a:picLocks noChangeAspect="1"/>
          </p:cNvPicPr>
          <p:nvPr/>
        </p:nvPicPr>
        <p:blipFill>
          <a:blip r:embed="rId3"/>
          <a:stretch>
            <a:fillRect/>
          </a:stretch>
        </p:blipFill>
        <p:spPr>
          <a:xfrm>
            <a:off x="6802744" y="1123507"/>
            <a:ext cx="1183105" cy="1183105"/>
          </a:xfrm>
          <a:prstGeom prst="rect">
            <a:avLst/>
          </a:prstGeom>
        </p:spPr>
      </p:pic>
      <p:pic>
        <p:nvPicPr>
          <p:cNvPr id="10" name="Picture 9">
            <a:extLst>
              <a:ext uri="{FF2B5EF4-FFF2-40B4-BE49-F238E27FC236}">
                <a16:creationId xmlns:a16="http://schemas.microsoft.com/office/drawing/2014/main" id="{052DD424-B77F-4ACF-B870-A23AAAA557B6}"/>
              </a:ext>
            </a:extLst>
          </p:cNvPr>
          <p:cNvPicPr>
            <a:picLocks noChangeAspect="1"/>
          </p:cNvPicPr>
          <p:nvPr/>
        </p:nvPicPr>
        <p:blipFill>
          <a:blip r:embed="rId4"/>
          <a:stretch>
            <a:fillRect/>
          </a:stretch>
        </p:blipFill>
        <p:spPr>
          <a:xfrm>
            <a:off x="1301259" y="1318095"/>
            <a:ext cx="874295" cy="874295"/>
          </a:xfrm>
          <a:prstGeom prst="rect">
            <a:avLst/>
          </a:prstGeom>
        </p:spPr>
      </p:pic>
      <p:sp>
        <p:nvSpPr>
          <p:cNvPr id="11" name="TextBox 10">
            <a:extLst>
              <a:ext uri="{FF2B5EF4-FFF2-40B4-BE49-F238E27FC236}">
                <a16:creationId xmlns:a16="http://schemas.microsoft.com/office/drawing/2014/main" id="{B67C7830-7FCD-45EC-81C9-0E91DE21CEDA}"/>
              </a:ext>
            </a:extLst>
          </p:cNvPr>
          <p:cNvSpPr txBox="1"/>
          <p:nvPr/>
        </p:nvSpPr>
        <p:spPr>
          <a:xfrm>
            <a:off x="806383" y="3082153"/>
            <a:ext cx="1864047" cy="646331"/>
          </a:xfrm>
          <a:prstGeom prst="rect">
            <a:avLst/>
          </a:prstGeom>
          <a:noFill/>
        </p:spPr>
        <p:txBody>
          <a:bodyPr wrap="square" lIns="0" tIns="0" rIns="0" bIns="0" rtlCol="0">
            <a:spAutoFit/>
          </a:bodyPr>
          <a:lstStyle/>
          <a:p>
            <a:pPr algn="ctr"/>
            <a:r>
              <a:rPr lang="en-US" sz="1400">
                <a:solidFill>
                  <a:srgbClr val="FFC000"/>
                </a:solidFill>
              </a:rPr>
              <a:t>Register</a:t>
            </a:r>
            <a:r>
              <a:rPr lang="en-US" sz="1400">
                <a:solidFill>
                  <a:schemeClr val="tx2"/>
                </a:solidFill>
              </a:rPr>
              <a:t> your company for an account in </a:t>
            </a:r>
            <a:br>
              <a:rPr lang="en-US" sz="1400">
                <a:solidFill>
                  <a:schemeClr val="tx2"/>
                </a:solidFill>
              </a:rPr>
            </a:br>
            <a:r>
              <a:rPr lang="en-US" sz="1400" b="1">
                <a:solidFill>
                  <a:schemeClr val="tx2"/>
                </a:solidFill>
              </a:rPr>
              <a:t>TechDirect</a:t>
            </a:r>
            <a:endParaRPr lang="en-US" sz="1400">
              <a:solidFill>
                <a:schemeClr val="tx2"/>
              </a:solidFill>
            </a:endParaRPr>
          </a:p>
        </p:txBody>
      </p:sp>
      <p:sp>
        <p:nvSpPr>
          <p:cNvPr id="12" name="TextBox 11">
            <a:extLst>
              <a:ext uri="{FF2B5EF4-FFF2-40B4-BE49-F238E27FC236}">
                <a16:creationId xmlns:a16="http://schemas.microsoft.com/office/drawing/2014/main" id="{C8D4C113-E24D-4007-B1C4-100EF9F3F40D}"/>
              </a:ext>
            </a:extLst>
          </p:cNvPr>
          <p:cNvSpPr txBox="1"/>
          <p:nvPr/>
        </p:nvSpPr>
        <p:spPr>
          <a:xfrm>
            <a:off x="3475006" y="3082153"/>
            <a:ext cx="2106377" cy="430887"/>
          </a:xfrm>
          <a:prstGeom prst="rect">
            <a:avLst/>
          </a:prstGeom>
          <a:noFill/>
        </p:spPr>
        <p:txBody>
          <a:bodyPr wrap="square" lIns="0" tIns="0" rIns="0" bIns="0" rtlCol="0" anchor="t">
            <a:spAutoFit/>
          </a:bodyPr>
          <a:lstStyle/>
          <a:p>
            <a:pPr algn="ctr"/>
            <a:r>
              <a:rPr lang="en-US" sz="1400">
                <a:solidFill>
                  <a:srgbClr val="FFC000"/>
                </a:solidFill>
              </a:rPr>
              <a:t>Deploy</a:t>
            </a:r>
            <a:r>
              <a:rPr lang="en-US" sz="1400">
                <a:solidFill>
                  <a:schemeClr val="tx2"/>
                </a:solidFill>
              </a:rPr>
              <a:t> </a:t>
            </a:r>
            <a:r>
              <a:rPr lang="en-US" sz="1400" b="1">
                <a:solidFill>
                  <a:schemeClr val="tx2"/>
                </a:solidFill>
              </a:rPr>
              <a:t>SupportAssist </a:t>
            </a:r>
            <a:r>
              <a:rPr lang="en-US" sz="1400">
                <a:solidFill>
                  <a:schemeClr val="tx2"/>
                </a:solidFill>
              </a:rPr>
              <a:t>for business PCs to your fleet</a:t>
            </a:r>
            <a:endParaRPr lang="en-US">
              <a:solidFill>
                <a:schemeClr val="tx2"/>
              </a:solidFill>
              <a:cs typeface="Arial"/>
            </a:endParaRPr>
          </a:p>
        </p:txBody>
      </p:sp>
      <p:sp>
        <p:nvSpPr>
          <p:cNvPr id="13" name="TextBox 12">
            <a:extLst>
              <a:ext uri="{FF2B5EF4-FFF2-40B4-BE49-F238E27FC236}">
                <a16:creationId xmlns:a16="http://schemas.microsoft.com/office/drawing/2014/main" id="{637B56AE-A6F9-4F74-ADC3-174420088834}"/>
              </a:ext>
            </a:extLst>
          </p:cNvPr>
          <p:cNvSpPr txBox="1"/>
          <p:nvPr/>
        </p:nvSpPr>
        <p:spPr>
          <a:xfrm>
            <a:off x="6060796" y="3082153"/>
            <a:ext cx="2667000" cy="861774"/>
          </a:xfrm>
          <a:prstGeom prst="rect">
            <a:avLst/>
          </a:prstGeom>
          <a:noFill/>
        </p:spPr>
        <p:txBody>
          <a:bodyPr wrap="square" lIns="0" tIns="0" rIns="0" bIns="0" rtlCol="0" anchor="t">
            <a:spAutoFit/>
          </a:bodyPr>
          <a:lstStyle/>
          <a:p>
            <a:pPr algn="ctr"/>
            <a:r>
              <a:rPr lang="en-US" sz="1400">
                <a:solidFill>
                  <a:srgbClr val="FFC000"/>
                </a:solidFill>
              </a:rPr>
              <a:t>Remotely </a:t>
            </a:r>
            <a:r>
              <a:rPr lang="en-US" sz="1400">
                <a:solidFill>
                  <a:schemeClr val="tx2"/>
                </a:solidFill>
              </a:rPr>
              <a:t>manage and monitor PCs centrally, unlocking additional features with </a:t>
            </a:r>
            <a:endParaRPr lang="en-US">
              <a:solidFill>
                <a:schemeClr val="tx2"/>
              </a:solidFill>
            </a:endParaRPr>
          </a:p>
          <a:p>
            <a:pPr algn="ctr"/>
            <a:r>
              <a:rPr lang="en-US" sz="1400" b="1">
                <a:solidFill>
                  <a:schemeClr val="tx2"/>
                </a:solidFill>
              </a:rPr>
              <a:t>ProSupport Suite for PCs</a:t>
            </a:r>
            <a:endParaRPr lang="en-US">
              <a:solidFill>
                <a:schemeClr val="tx2"/>
              </a:solidFill>
            </a:endParaRPr>
          </a:p>
        </p:txBody>
      </p:sp>
      <p:pic>
        <p:nvPicPr>
          <p:cNvPr id="5" name="Picture 4">
            <a:extLst>
              <a:ext uri="{FF2B5EF4-FFF2-40B4-BE49-F238E27FC236}">
                <a16:creationId xmlns:a16="http://schemas.microsoft.com/office/drawing/2014/main" id="{244CD452-7DEB-4D96-BA06-FDCE493BCCAF}"/>
              </a:ext>
            </a:extLst>
          </p:cNvPr>
          <p:cNvPicPr>
            <a:picLocks noChangeAspect="1"/>
          </p:cNvPicPr>
          <p:nvPr/>
        </p:nvPicPr>
        <p:blipFill>
          <a:blip r:embed="rId5"/>
          <a:stretch>
            <a:fillRect/>
          </a:stretch>
        </p:blipFill>
        <p:spPr>
          <a:xfrm>
            <a:off x="3353539" y="1186374"/>
            <a:ext cx="2349311" cy="1137737"/>
          </a:xfrm>
          <a:prstGeom prst="rect">
            <a:avLst/>
          </a:prstGeom>
        </p:spPr>
      </p:pic>
      <p:sp>
        <p:nvSpPr>
          <p:cNvPr id="14" name="Oval 13">
            <a:extLst>
              <a:ext uri="{FF2B5EF4-FFF2-40B4-BE49-F238E27FC236}">
                <a16:creationId xmlns:a16="http://schemas.microsoft.com/office/drawing/2014/main" id="{9B0098E3-1578-448F-8EFB-001B45A0CA34}"/>
              </a:ext>
            </a:extLst>
          </p:cNvPr>
          <p:cNvSpPr/>
          <p:nvPr/>
        </p:nvSpPr>
        <p:spPr bwMode="gray">
          <a:xfrm>
            <a:off x="1553653" y="2532491"/>
            <a:ext cx="369506" cy="370283"/>
          </a:xfrm>
          <a:prstGeom prst="ellipse">
            <a:avLst/>
          </a:prstGeom>
          <a:solidFill>
            <a:srgbClr val="FFC000"/>
          </a:solidFill>
          <a:ln w="25400" cap="flat" cmpd="sng" algn="ctr">
            <a:solidFill>
              <a:schemeClr val="accent1"/>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78">
              <a:defRPr/>
            </a:pPr>
            <a:r>
              <a:rPr lang="en-US" sz="1500" b="1" kern="0">
                <a:solidFill>
                  <a:srgbClr val="00447C"/>
                </a:solidFill>
                <a:latin typeface="Arial"/>
              </a:rPr>
              <a:t>1</a:t>
            </a:r>
          </a:p>
        </p:txBody>
      </p:sp>
      <p:sp>
        <p:nvSpPr>
          <p:cNvPr id="16" name="Oval 15">
            <a:extLst>
              <a:ext uri="{FF2B5EF4-FFF2-40B4-BE49-F238E27FC236}">
                <a16:creationId xmlns:a16="http://schemas.microsoft.com/office/drawing/2014/main" id="{A51706B4-9174-4FF1-8052-AA4EB2C0B4E2}"/>
              </a:ext>
            </a:extLst>
          </p:cNvPr>
          <p:cNvSpPr/>
          <p:nvPr/>
        </p:nvSpPr>
        <p:spPr bwMode="gray">
          <a:xfrm>
            <a:off x="4343441" y="2532490"/>
            <a:ext cx="369506" cy="370283"/>
          </a:xfrm>
          <a:prstGeom prst="ellipse">
            <a:avLst/>
          </a:prstGeom>
          <a:solidFill>
            <a:srgbClr val="FFC000"/>
          </a:solidFill>
          <a:ln w="25400" cap="flat" cmpd="sng" algn="ctr">
            <a:solidFill>
              <a:schemeClr val="accent1"/>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78">
              <a:defRPr/>
            </a:pPr>
            <a:r>
              <a:rPr lang="en-US" sz="1500" b="1" kern="0">
                <a:solidFill>
                  <a:srgbClr val="00447C"/>
                </a:solidFill>
                <a:latin typeface="Arial"/>
              </a:rPr>
              <a:t>2</a:t>
            </a:r>
          </a:p>
        </p:txBody>
      </p:sp>
      <p:sp>
        <p:nvSpPr>
          <p:cNvPr id="17" name="Oval 16">
            <a:extLst>
              <a:ext uri="{FF2B5EF4-FFF2-40B4-BE49-F238E27FC236}">
                <a16:creationId xmlns:a16="http://schemas.microsoft.com/office/drawing/2014/main" id="{2A9204EB-D4B7-4607-A1A9-348D79D08A53}"/>
              </a:ext>
            </a:extLst>
          </p:cNvPr>
          <p:cNvSpPr/>
          <p:nvPr/>
        </p:nvSpPr>
        <p:spPr bwMode="gray">
          <a:xfrm>
            <a:off x="7209543" y="2456047"/>
            <a:ext cx="369506" cy="370283"/>
          </a:xfrm>
          <a:prstGeom prst="ellipse">
            <a:avLst/>
          </a:prstGeom>
          <a:solidFill>
            <a:srgbClr val="FFC000"/>
          </a:solidFill>
          <a:ln w="25400" cap="flat" cmpd="sng" algn="ctr">
            <a:solidFill>
              <a:schemeClr val="accent1"/>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78">
              <a:defRPr/>
            </a:pPr>
            <a:r>
              <a:rPr lang="en-US" sz="1500" b="1" kern="0">
                <a:solidFill>
                  <a:srgbClr val="00447C"/>
                </a:solidFill>
                <a:latin typeface="Arial"/>
              </a:rPr>
              <a:t>3</a:t>
            </a:r>
          </a:p>
        </p:txBody>
      </p:sp>
      <p:sp>
        <p:nvSpPr>
          <p:cNvPr id="2" name="TextBox 1">
            <a:extLst>
              <a:ext uri="{FF2B5EF4-FFF2-40B4-BE49-F238E27FC236}">
                <a16:creationId xmlns:a16="http://schemas.microsoft.com/office/drawing/2014/main" id="{080A7E23-03AC-446D-88A3-AE678422557B}"/>
              </a:ext>
            </a:extLst>
          </p:cNvPr>
          <p:cNvSpPr txBox="1"/>
          <p:nvPr/>
        </p:nvSpPr>
        <p:spPr>
          <a:xfrm>
            <a:off x="446182" y="4395042"/>
            <a:ext cx="2681824" cy="492443"/>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800" b="1">
                <a:cs typeface="Arial"/>
              </a:rPr>
              <a:t>Share our getting started guides with your customers:</a:t>
            </a:r>
            <a:r>
              <a:rPr lang="en-US" sz="800">
                <a:cs typeface="Arial"/>
              </a:rPr>
              <a:t> </a:t>
            </a:r>
          </a:p>
          <a:p>
            <a:r>
              <a:rPr lang="en-US" sz="800">
                <a:cs typeface="Arial"/>
                <a:hlinkClick r:id="rId6"/>
              </a:rPr>
              <a:t>Asset Recovery with TechDirect</a:t>
            </a:r>
            <a:endParaRPr lang="en-US" sz="800">
              <a:cs typeface="Arial"/>
            </a:endParaRPr>
          </a:p>
          <a:p>
            <a:r>
              <a:rPr lang="en-US" sz="800">
                <a:cs typeface="Arial"/>
                <a:hlinkClick r:id="rId7"/>
              </a:rPr>
              <a:t>Connect &amp; Manage with TechDirect</a:t>
            </a:r>
            <a:endParaRPr lang="en-US" sz="800">
              <a:cs typeface="Arial"/>
            </a:endParaRPr>
          </a:p>
          <a:p>
            <a:r>
              <a:rPr lang="en-US" sz="800">
                <a:cs typeface="Arial"/>
                <a:hlinkClick r:id="rId7"/>
              </a:rPr>
              <a:t>PC Management with TechDirect</a:t>
            </a:r>
            <a:endParaRPr lang="en-US" sz="800">
              <a:cs typeface="Arial"/>
            </a:endParaRPr>
          </a:p>
        </p:txBody>
      </p:sp>
      <p:sp>
        <p:nvSpPr>
          <p:cNvPr id="6" name="Rectangle 5">
            <a:extLst>
              <a:ext uri="{FF2B5EF4-FFF2-40B4-BE49-F238E27FC236}">
                <a16:creationId xmlns:a16="http://schemas.microsoft.com/office/drawing/2014/main" id="{EEE0BB1E-C485-4949-8F43-D1D1CCC5FC96}"/>
              </a:ext>
            </a:extLst>
          </p:cNvPr>
          <p:cNvSpPr/>
          <p:nvPr/>
        </p:nvSpPr>
        <p:spPr>
          <a:xfrm>
            <a:off x="339801" y="4329972"/>
            <a:ext cx="2794153" cy="618322"/>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Tree>
    <p:extLst>
      <p:ext uri="{BB962C8B-B14F-4D97-AF65-F5344CB8AC3E}">
        <p14:creationId xmlns:p14="http://schemas.microsoft.com/office/powerpoint/2010/main" val="2807134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202019" y="73906"/>
            <a:ext cx="8226390" cy="532367"/>
          </a:xfrm>
          <a:prstGeom prst="rect">
            <a:avLst/>
          </a:prstGeom>
        </p:spPr>
        <p:txBody>
          <a:bodyPr lIns="0" rIns="0">
            <a:normAutofit fontScale="97500"/>
          </a:bodyPr>
          <a:lstStyle>
            <a:lvl1pPr algn="l" rtl="0" eaLnBrk="1" fontAlgn="base" hangingPunct="1">
              <a:lnSpc>
                <a:spcPct val="90000"/>
              </a:lnSpc>
              <a:spcBef>
                <a:spcPct val="0"/>
              </a:spcBef>
              <a:spcAft>
                <a:spcPct val="0"/>
              </a:spcAft>
              <a:defRPr sz="3733" b="0" cap="none" baseline="0">
                <a:solidFill>
                  <a:srgbClr val="007DB8"/>
                </a:solidFill>
                <a:latin typeface="Arial" panose="020B0604020202020204" pitchFamily="34" charset="0"/>
                <a:ea typeface="Museo Sans For Dell" panose="02000000000000000000" pitchFamily="2" charset="0"/>
                <a:cs typeface="Arial" panose="020B0604020202020204" pitchFamily="34" charset="0"/>
              </a:defRPr>
            </a:lvl1pPr>
            <a:lvl2pPr algn="l" rtl="0" eaLnBrk="1" fontAlgn="base" hangingPunct="1">
              <a:lnSpc>
                <a:spcPct val="80000"/>
              </a:lnSpc>
              <a:spcBef>
                <a:spcPct val="0"/>
              </a:spcBef>
              <a:spcAft>
                <a:spcPct val="0"/>
              </a:spcAft>
              <a:defRPr sz="4267" b="1">
                <a:solidFill>
                  <a:schemeClr val="accent1"/>
                </a:solidFill>
                <a:latin typeface="Arial Black" pitchFamily="34" charset="0"/>
              </a:defRPr>
            </a:lvl2pPr>
            <a:lvl3pPr algn="l" rtl="0" eaLnBrk="1" fontAlgn="base" hangingPunct="1">
              <a:lnSpc>
                <a:spcPct val="80000"/>
              </a:lnSpc>
              <a:spcBef>
                <a:spcPct val="0"/>
              </a:spcBef>
              <a:spcAft>
                <a:spcPct val="0"/>
              </a:spcAft>
              <a:defRPr sz="4267" b="1">
                <a:solidFill>
                  <a:schemeClr val="accent1"/>
                </a:solidFill>
                <a:latin typeface="Arial Black" pitchFamily="34" charset="0"/>
              </a:defRPr>
            </a:lvl3pPr>
            <a:lvl4pPr algn="l" rtl="0" eaLnBrk="1" fontAlgn="base" hangingPunct="1">
              <a:lnSpc>
                <a:spcPct val="80000"/>
              </a:lnSpc>
              <a:spcBef>
                <a:spcPct val="0"/>
              </a:spcBef>
              <a:spcAft>
                <a:spcPct val="0"/>
              </a:spcAft>
              <a:defRPr sz="4267" b="1">
                <a:solidFill>
                  <a:schemeClr val="accent1"/>
                </a:solidFill>
                <a:latin typeface="Arial Black" pitchFamily="34" charset="0"/>
              </a:defRPr>
            </a:lvl4pPr>
            <a:lvl5pPr algn="l" rtl="0" eaLnBrk="1" fontAlgn="base" hangingPunct="1">
              <a:lnSpc>
                <a:spcPct val="80000"/>
              </a:lnSpc>
              <a:spcBef>
                <a:spcPct val="0"/>
              </a:spcBef>
              <a:spcAft>
                <a:spcPct val="0"/>
              </a:spcAft>
              <a:defRPr sz="4267" b="1">
                <a:solidFill>
                  <a:schemeClr val="accent1"/>
                </a:solidFill>
                <a:latin typeface="Arial Black" pitchFamily="34" charset="0"/>
              </a:defRPr>
            </a:lvl5pPr>
            <a:lvl6pPr marL="609585" algn="l" rtl="0" eaLnBrk="1" fontAlgn="base" hangingPunct="1">
              <a:lnSpc>
                <a:spcPct val="70000"/>
              </a:lnSpc>
              <a:spcBef>
                <a:spcPct val="0"/>
              </a:spcBef>
              <a:spcAft>
                <a:spcPct val="0"/>
              </a:spcAft>
              <a:defRPr sz="5867" b="1">
                <a:solidFill>
                  <a:schemeClr val="accent1"/>
                </a:solidFill>
                <a:latin typeface="Arial Black" pitchFamily="34" charset="0"/>
              </a:defRPr>
            </a:lvl6pPr>
            <a:lvl7pPr marL="1219170" algn="l" rtl="0" eaLnBrk="1" fontAlgn="base" hangingPunct="1">
              <a:lnSpc>
                <a:spcPct val="70000"/>
              </a:lnSpc>
              <a:spcBef>
                <a:spcPct val="0"/>
              </a:spcBef>
              <a:spcAft>
                <a:spcPct val="0"/>
              </a:spcAft>
              <a:defRPr sz="5867" b="1">
                <a:solidFill>
                  <a:schemeClr val="accent1"/>
                </a:solidFill>
                <a:latin typeface="Arial Black" pitchFamily="34" charset="0"/>
              </a:defRPr>
            </a:lvl7pPr>
            <a:lvl8pPr marL="1828754" algn="l" rtl="0" eaLnBrk="1" fontAlgn="base" hangingPunct="1">
              <a:lnSpc>
                <a:spcPct val="70000"/>
              </a:lnSpc>
              <a:spcBef>
                <a:spcPct val="0"/>
              </a:spcBef>
              <a:spcAft>
                <a:spcPct val="0"/>
              </a:spcAft>
              <a:defRPr sz="5867" b="1">
                <a:solidFill>
                  <a:schemeClr val="accent1"/>
                </a:solidFill>
                <a:latin typeface="Arial Black" pitchFamily="34" charset="0"/>
              </a:defRPr>
            </a:lvl8pPr>
            <a:lvl9pPr marL="2438339" algn="l" rtl="0" eaLnBrk="1" fontAlgn="base" hangingPunct="1">
              <a:lnSpc>
                <a:spcPct val="70000"/>
              </a:lnSpc>
              <a:spcBef>
                <a:spcPct val="0"/>
              </a:spcBef>
              <a:spcAft>
                <a:spcPct val="0"/>
              </a:spcAft>
              <a:defRPr sz="5867" b="1">
                <a:solidFill>
                  <a:schemeClr val="accent1"/>
                </a:solidFill>
                <a:latin typeface="Arial Black"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a:ln>
                  <a:noFill/>
                </a:ln>
                <a:solidFill>
                  <a:srgbClr val="0076CE"/>
                </a:solidFill>
                <a:effectLst/>
                <a:uLnTx/>
                <a:uFillTx/>
                <a:latin typeface="Arial" panose="020B0604020202020204" pitchFamily="34" charset="0"/>
                <a:ea typeface="MingLiU-ExtB" panose="02020500000000000000" pitchFamily="18" charset="-120"/>
                <a:cs typeface="Arial" panose="020B0604020202020204" pitchFamily="34" charset="0"/>
              </a:rPr>
              <a:t>Dell ProSupport Suite for PCs </a:t>
            </a:r>
            <a:endParaRPr kumimoji="0" lang="en-US" sz="2800" b="0" i="0" u="none" strike="noStrike" kern="0" cap="none" spc="0" normalizeH="0" baseline="0" noProof="0">
              <a:ln>
                <a:noFill/>
              </a:ln>
              <a:solidFill>
                <a:srgbClr val="444444"/>
              </a:solidFill>
              <a:effectLst/>
              <a:uLnTx/>
              <a:uFillTx/>
              <a:latin typeface="Arial" panose="020B0604020202020204" pitchFamily="34" charset="0"/>
              <a:ea typeface="MingLiU-ExtB" panose="02020500000000000000" pitchFamily="18" charset="-120"/>
              <a:cs typeface="Arial" panose="020B0604020202020204" pitchFamily="34" charset="0"/>
            </a:endParaRPr>
          </a:p>
        </p:txBody>
      </p:sp>
      <p:graphicFrame>
        <p:nvGraphicFramePr>
          <p:cNvPr id="9" name="Table 8"/>
          <p:cNvGraphicFramePr>
            <a:graphicFrameLocks noGrp="1"/>
          </p:cNvGraphicFramePr>
          <p:nvPr/>
        </p:nvGraphicFramePr>
        <p:xfrm>
          <a:off x="202019" y="341424"/>
          <a:ext cx="8662202" cy="4313014"/>
        </p:xfrm>
        <a:graphic>
          <a:graphicData uri="http://schemas.openxmlformats.org/drawingml/2006/table">
            <a:tbl>
              <a:tblPr firstRow="1" bandRow="1"/>
              <a:tblGrid>
                <a:gridCol w="5188847">
                  <a:extLst>
                    <a:ext uri="{9D8B030D-6E8A-4147-A177-3AD203B41FA5}">
                      <a16:colId xmlns:a16="http://schemas.microsoft.com/office/drawing/2014/main" val="20000"/>
                    </a:ext>
                  </a:extLst>
                </a:gridCol>
                <a:gridCol w="839337">
                  <a:extLst>
                    <a:ext uri="{9D8B030D-6E8A-4147-A177-3AD203B41FA5}">
                      <a16:colId xmlns:a16="http://schemas.microsoft.com/office/drawing/2014/main" val="20001"/>
                    </a:ext>
                  </a:extLst>
                </a:gridCol>
                <a:gridCol w="887104">
                  <a:extLst>
                    <a:ext uri="{9D8B030D-6E8A-4147-A177-3AD203B41FA5}">
                      <a16:colId xmlns:a16="http://schemas.microsoft.com/office/drawing/2014/main" val="20002"/>
                    </a:ext>
                  </a:extLst>
                </a:gridCol>
                <a:gridCol w="914400">
                  <a:extLst>
                    <a:ext uri="{9D8B030D-6E8A-4147-A177-3AD203B41FA5}">
                      <a16:colId xmlns:a16="http://schemas.microsoft.com/office/drawing/2014/main" val="20004"/>
                    </a:ext>
                  </a:extLst>
                </a:gridCol>
                <a:gridCol w="832514">
                  <a:extLst>
                    <a:ext uri="{9D8B030D-6E8A-4147-A177-3AD203B41FA5}">
                      <a16:colId xmlns:a16="http://schemas.microsoft.com/office/drawing/2014/main" val="20003"/>
                    </a:ext>
                  </a:extLst>
                </a:gridCol>
              </a:tblGrid>
              <a:tr h="579971">
                <a:tc>
                  <a:txBody>
                    <a:bodyPr/>
                    <a:lstStyle>
                      <a:lvl1pPr marL="0" algn="l" defTabSz="1219170" rtl="0" eaLnBrk="1" latinLnBrk="0" hangingPunct="1">
                        <a:defRPr sz="2400" b="1" kern="1200">
                          <a:solidFill>
                            <a:schemeClr val="lt1"/>
                          </a:solidFill>
                          <a:latin typeface="Trebuchet MS"/>
                        </a:defRPr>
                      </a:lvl1pPr>
                      <a:lvl2pPr marL="609585" algn="l" defTabSz="1219170" rtl="0" eaLnBrk="1" latinLnBrk="0" hangingPunct="1">
                        <a:defRPr sz="2400" b="1" kern="1200">
                          <a:solidFill>
                            <a:schemeClr val="lt1"/>
                          </a:solidFill>
                          <a:latin typeface="Trebuchet MS"/>
                        </a:defRPr>
                      </a:lvl2pPr>
                      <a:lvl3pPr marL="1219170" algn="l" defTabSz="1219170" rtl="0" eaLnBrk="1" latinLnBrk="0" hangingPunct="1">
                        <a:defRPr sz="2400" b="1" kern="1200">
                          <a:solidFill>
                            <a:schemeClr val="lt1"/>
                          </a:solidFill>
                          <a:latin typeface="Trebuchet MS"/>
                        </a:defRPr>
                      </a:lvl3pPr>
                      <a:lvl4pPr marL="1828754" algn="l" defTabSz="1219170" rtl="0" eaLnBrk="1" latinLnBrk="0" hangingPunct="1">
                        <a:defRPr sz="2400" b="1" kern="1200">
                          <a:solidFill>
                            <a:schemeClr val="lt1"/>
                          </a:solidFill>
                          <a:latin typeface="Trebuchet MS"/>
                        </a:defRPr>
                      </a:lvl4pPr>
                      <a:lvl5pPr marL="2438339" algn="l" defTabSz="1219170" rtl="0" eaLnBrk="1" latinLnBrk="0" hangingPunct="1">
                        <a:defRPr sz="2400" b="1" kern="1200">
                          <a:solidFill>
                            <a:schemeClr val="lt1"/>
                          </a:solidFill>
                          <a:latin typeface="Trebuchet MS"/>
                        </a:defRPr>
                      </a:lvl5pPr>
                      <a:lvl6pPr marL="3047924" algn="l" defTabSz="1219170" rtl="0" eaLnBrk="1" latinLnBrk="0" hangingPunct="1">
                        <a:defRPr sz="2400" b="1" kern="1200">
                          <a:solidFill>
                            <a:schemeClr val="lt1"/>
                          </a:solidFill>
                          <a:latin typeface="Trebuchet MS"/>
                        </a:defRPr>
                      </a:lvl6pPr>
                      <a:lvl7pPr marL="3657509" algn="l" defTabSz="1219170" rtl="0" eaLnBrk="1" latinLnBrk="0" hangingPunct="1">
                        <a:defRPr sz="2400" b="1" kern="1200">
                          <a:solidFill>
                            <a:schemeClr val="lt1"/>
                          </a:solidFill>
                          <a:latin typeface="Trebuchet MS"/>
                        </a:defRPr>
                      </a:lvl7pPr>
                      <a:lvl8pPr marL="4267093" algn="l" defTabSz="1219170" rtl="0" eaLnBrk="1" latinLnBrk="0" hangingPunct="1">
                        <a:defRPr sz="2400" b="1" kern="1200">
                          <a:solidFill>
                            <a:schemeClr val="lt1"/>
                          </a:solidFill>
                          <a:latin typeface="Trebuchet MS"/>
                        </a:defRPr>
                      </a:lvl8pPr>
                      <a:lvl9pPr marL="4876678" algn="l" defTabSz="1219170" rtl="0" eaLnBrk="1" latinLnBrk="0" hangingPunct="1">
                        <a:defRPr sz="2400" b="1" kern="1200">
                          <a:solidFill>
                            <a:schemeClr val="lt1"/>
                          </a:solidFill>
                          <a:latin typeface="Trebuchet MS"/>
                        </a:defRPr>
                      </a:lvl9pPr>
                    </a:lstStyle>
                    <a:p>
                      <a:pPr marL="0" marR="0" lvl="0" indent="0" algn="l" defTabSz="1219170" rtl="0" eaLnBrk="1" fontAlgn="b" latinLnBrk="0" hangingPunct="1">
                        <a:lnSpc>
                          <a:spcPct val="100000"/>
                        </a:lnSpc>
                        <a:spcBef>
                          <a:spcPts val="0"/>
                        </a:spcBef>
                        <a:spcAft>
                          <a:spcPts val="0"/>
                        </a:spcAft>
                        <a:buClrTx/>
                        <a:buSzTx/>
                        <a:buFontTx/>
                        <a:buNone/>
                        <a:tabLst/>
                        <a:defRPr/>
                      </a:pPr>
                      <a:br>
                        <a:rPr lang="en-US" sz="1600" b="0" i="0" u="none" strike="noStrike" kern="0">
                          <a:solidFill>
                            <a:schemeClr val="bg2"/>
                          </a:solidFill>
                          <a:effectLst/>
                          <a:latin typeface="Arial" panose="020B0604020202020204" pitchFamily="34" charset="0"/>
                          <a:ea typeface="+mn-ea"/>
                          <a:cs typeface="Arial" panose="020B0604020202020204" pitchFamily="34" charset="0"/>
                        </a:rPr>
                      </a:br>
                      <a:endParaRPr lang="en-US" sz="1600" b="1" kern="0">
                        <a:solidFill>
                          <a:schemeClr val="tx1"/>
                        </a:solidFill>
                        <a:latin typeface="Arial" panose="020B0604020202020204" pitchFamily="34" charset="0"/>
                        <a:ea typeface="+mn-ea"/>
                        <a:cs typeface="Arial" panose="020B0604020202020204" pitchFamily="34" charset="0"/>
                      </a:endParaRPr>
                    </a:p>
                  </a:txBody>
                  <a:tcPr marL="9525" marR="9525" marT="9525"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lt1"/>
                          </a:solidFill>
                          <a:latin typeface="Trebuchet MS"/>
                        </a:defRPr>
                      </a:lvl1pPr>
                      <a:lvl2pPr marL="609585" algn="l" defTabSz="1219170" rtl="0" eaLnBrk="1" latinLnBrk="0" hangingPunct="1">
                        <a:defRPr sz="2400" b="1" kern="1200">
                          <a:solidFill>
                            <a:schemeClr val="lt1"/>
                          </a:solidFill>
                          <a:latin typeface="Trebuchet MS"/>
                        </a:defRPr>
                      </a:lvl2pPr>
                      <a:lvl3pPr marL="1219170" algn="l" defTabSz="1219170" rtl="0" eaLnBrk="1" latinLnBrk="0" hangingPunct="1">
                        <a:defRPr sz="2400" b="1" kern="1200">
                          <a:solidFill>
                            <a:schemeClr val="lt1"/>
                          </a:solidFill>
                          <a:latin typeface="Trebuchet MS"/>
                        </a:defRPr>
                      </a:lvl3pPr>
                      <a:lvl4pPr marL="1828754" algn="l" defTabSz="1219170" rtl="0" eaLnBrk="1" latinLnBrk="0" hangingPunct="1">
                        <a:defRPr sz="2400" b="1" kern="1200">
                          <a:solidFill>
                            <a:schemeClr val="lt1"/>
                          </a:solidFill>
                          <a:latin typeface="Trebuchet MS"/>
                        </a:defRPr>
                      </a:lvl4pPr>
                      <a:lvl5pPr marL="2438339" algn="l" defTabSz="1219170" rtl="0" eaLnBrk="1" latinLnBrk="0" hangingPunct="1">
                        <a:defRPr sz="2400" b="1" kern="1200">
                          <a:solidFill>
                            <a:schemeClr val="lt1"/>
                          </a:solidFill>
                          <a:latin typeface="Trebuchet MS"/>
                        </a:defRPr>
                      </a:lvl5pPr>
                      <a:lvl6pPr marL="3047924" algn="l" defTabSz="1219170" rtl="0" eaLnBrk="1" latinLnBrk="0" hangingPunct="1">
                        <a:defRPr sz="2400" b="1" kern="1200">
                          <a:solidFill>
                            <a:schemeClr val="lt1"/>
                          </a:solidFill>
                          <a:latin typeface="Trebuchet MS"/>
                        </a:defRPr>
                      </a:lvl6pPr>
                      <a:lvl7pPr marL="3657509" algn="l" defTabSz="1219170" rtl="0" eaLnBrk="1" latinLnBrk="0" hangingPunct="1">
                        <a:defRPr sz="2400" b="1" kern="1200">
                          <a:solidFill>
                            <a:schemeClr val="lt1"/>
                          </a:solidFill>
                          <a:latin typeface="Trebuchet MS"/>
                        </a:defRPr>
                      </a:lvl7pPr>
                      <a:lvl8pPr marL="4267093" algn="l" defTabSz="1219170" rtl="0" eaLnBrk="1" latinLnBrk="0" hangingPunct="1">
                        <a:defRPr sz="2400" b="1" kern="1200">
                          <a:solidFill>
                            <a:schemeClr val="lt1"/>
                          </a:solidFill>
                          <a:latin typeface="Trebuchet MS"/>
                        </a:defRPr>
                      </a:lvl8pPr>
                      <a:lvl9pPr marL="4876678" algn="l" defTabSz="1219170" rtl="0" eaLnBrk="1" latinLnBrk="0" hangingPunct="1">
                        <a:defRPr sz="2400" b="1" kern="1200">
                          <a:solidFill>
                            <a:schemeClr val="lt1"/>
                          </a:solidFill>
                          <a:latin typeface="Trebuchet MS"/>
                        </a:defRPr>
                      </a:lvl9pPr>
                    </a:lstStyle>
                    <a:p>
                      <a:pPr algn="ctr" rtl="0" fontAlgn="b"/>
                      <a:r>
                        <a:rPr lang="en-US" sz="1100" u="none" strike="noStrike">
                          <a:solidFill>
                            <a:schemeClr val="tx2"/>
                          </a:solidFill>
                          <a:effectLst/>
                          <a:latin typeface="Arial" panose="020B0604020202020204" pitchFamily="34" charset="0"/>
                          <a:cs typeface="Arial" panose="020B0604020202020204" pitchFamily="34" charset="0"/>
                        </a:rPr>
                        <a:t>Basic</a:t>
                      </a:r>
                      <a:r>
                        <a:rPr lang="en-US" sz="1100" u="none" strike="noStrike" baseline="0">
                          <a:solidFill>
                            <a:schemeClr val="tx2"/>
                          </a:solidFill>
                          <a:effectLst/>
                          <a:latin typeface="Arial" panose="020B0604020202020204" pitchFamily="34" charset="0"/>
                          <a:cs typeface="Arial" panose="020B0604020202020204" pitchFamily="34" charset="0"/>
                        </a:rPr>
                        <a:t> </a:t>
                      </a:r>
                    </a:p>
                    <a:p>
                      <a:pPr algn="ctr" rtl="0" fontAlgn="b"/>
                      <a:r>
                        <a:rPr lang="en-US" sz="1100" u="none" strike="noStrike" baseline="0">
                          <a:solidFill>
                            <a:schemeClr val="tx2"/>
                          </a:solidFill>
                          <a:effectLst/>
                          <a:latin typeface="Arial" panose="020B0604020202020204" pitchFamily="34" charset="0"/>
                          <a:cs typeface="Arial" panose="020B0604020202020204" pitchFamily="34" charset="0"/>
                        </a:rPr>
                        <a:t>Hardware</a:t>
                      </a:r>
                      <a:endParaRPr lang="en-US" sz="1100" u="none" strike="noStrike">
                        <a:solidFill>
                          <a:schemeClr val="tx2"/>
                        </a:solidFill>
                        <a:effectLst/>
                        <a:latin typeface="Arial" panose="020B0604020202020204" pitchFamily="34" charset="0"/>
                        <a:cs typeface="Arial" panose="020B0604020202020204" pitchFamily="34" charset="0"/>
                      </a:endParaRPr>
                    </a:p>
                    <a:p>
                      <a:pPr algn="ctr" rtl="0" fontAlgn="b"/>
                      <a:r>
                        <a:rPr lang="en-US" sz="1100" b="1" i="0" u="none" strike="noStrike">
                          <a:solidFill>
                            <a:schemeClr val="tx2"/>
                          </a:solidFill>
                          <a:effectLst/>
                          <a:latin typeface="Arial" panose="020B0604020202020204" pitchFamily="34" charset="0"/>
                          <a:cs typeface="Arial" panose="020B0604020202020204" pitchFamily="34" charset="0"/>
                        </a:rPr>
                        <a:t>Service</a:t>
                      </a: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lvl1pPr marL="0" algn="l" defTabSz="1219170" rtl="0" eaLnBrk="1" latinLnBrk="0" hangingPunct="1">
                        <a:defRPr sz="2400" b="1" kern="1200">
                          <a:solidFill>
                            <a:schemeClr val="lt1"/>
                          </a:solidFill>
                          <a:latin typeface="Trebuchet MS"/>
                        </a:defRPr>
                      </a:lvl1pPr>
                      <a:lvl2pPr marL="609585" algn="l" defTabSz="1219170" rtl="0" eaLnBrk="1" latinLnBrk="0" hangingPunct="1">
                        <a:defRPr sz="2400" b="1" kern="1200">
                          <a:solidFill>
                            <a:schemeClr val="lt1"/>
                          </a:solidFill>
                          <a:latin typeface="Trebuchet MS"/>
                        </a:defRPr>
                      </a:lvl2pPr>
                      <a:lvl3pPr marL="1219170" algn="l" defTabSz="1219170" rtl="0" eaLnBrk="1" latinLnBrk="0" hangingPunct="1">
                        <a:defRPr sz="2400" b="1" kern="1200">
                          <a:solidFill>
                            <a:schemeClr val="lt1"/>
                          </a:solidFill>
                          <a:latin typeface="Trebuchet MS"/>
                        </a:defRPr>
                      </a:lvl3pPr>
                      <a:lvl4pPr marL="1828754" algn="l" defTabSz="1219170" rtl="0" eaLnBrk="1" latinLnBrk="0" hangingPunct="1">
                        <a:defRPr sz="2400" b="1" kern="1200">
                          <a:solidFill>
                            <a:schemeClr val="lt1"/>
                          </a:solidFill>
                          <a:latin typeface="Trebuchet MS"/>
                        </a:defRPr>
                      </a:lvl4pPr>
                      <a:lvl5pPr marL="2438339" algn="l" defTabSz="1219170" rtl="0" eaLnBrk="1" latinLnBrk="0" hangingPunct="1">
                        <a:defRPr sz="2400" b="1" kern="1200">
                          <a:solidFill>
                            <a:schemeClr val="lt1"/>
                          </a:solidFill>
                          <a:latin typeface="Trebuchet MS"/>
                        </a:defRPr>
                      </a:lvl5pPr>
                      <a:lvl6pPr marL="3047924" algn="l" defTabSz="1219170" rtl="0" eaLnBrk="1" latinLnBrk="0" hangingPunct="1">
                        <a:defRPr sz="2400" b="1" kern="1200">
                          <a:solidFill>
                            <a:schemeClr val="lt1"/>
                          </a:solidFill>
                          <a:latin typeface="Trebuchet MS"/>
                        </a:defRPr>
                      </a:lvl6pPr>
                      <a:lvl7pPr marL="3657509" algn="l" defTabSz="1219170" rtl="0" eaLnBrk="1" latinLnBrk="0" hangingPunct="1">
                        <a:defRPr sz="2400" b="1" kern="1200">
                          <a:solidFill>
                            <a:schemeClr val="lt1"/>
                          </a:solidFill>
                          <a:latin typeface="Trebuchet MS"/>
                        </a:defRPr>
                      </a:lvl7pPr>
                      <a:lvl8pPr marL="4267093" algn="l" defTabSz="1219170" rtl="0" eaLnBrk="1" latinLnBrk="0" hangingPunct="1">
                        <a:defRPr sz="2400" b="1" kern="1200">
                          <a:solidFill>
                            <a:schemeClr val="lt1"/>
                          </a:solidFill>
                          <a:latin typeface="Trebuchet MS"/>
                        </a:defRPr>
                      </a:lvl8pPr>
                      <a:lvl9pPr marL="4876678" algn="l" defTabSz="1219170" rtl="0" eaLnBrk="1" latinLnBrk="0" hangingPunct="1">
                        <a:defRPr sz="2400" b="1" kern="1200">
                          <a:solidFill>
                            <a:schemeClr val="lt1"/>
                          </a:solidFill>
                          <a:latin typeface="Trebuchet MS"/>
                        </a:defRPr>
                      </a:lvl9pPr>
                    </a:lstStyle>
                    <a:p>
                      <a:pPr marL="0" marR="0" lvl="0" indent="0" algn="ctr" defTabSz="1218780" rtl="0" eaLnBrk="1" fontAlgn="b" latinLnBrk="0" hangingPunct="1">
                        <a:lnSpc>
                          <a:spcPct val="100000"/>
                        </a:lnSpc>
                        <a:spcBef>
                          <a:spcPts val="0"/>
                        </a:spcBef>
                        <a:spcAft>
                          <a:spcPts val="0"/>
                        </a:spcAft>
                        <a:buClrTx/>
                        <a:buSzTx/>
                        <a:buFontTx/>
                        <a:buNone/>
                        <a:tabLst/>
                        <a:defRPr/>
                      </a:pPr>
                      <a:r>
                        <a:rPr lang="en-US" sz="1100" b="1">
                          <a:solidFill>
                            <a:srgbClr val="FFFFFF"/>
                          </a:solidFill>
                          <a:latin typeface="Arial" panose="020B0604020202020204" pitchFamily="34" charset="0"/>
                          <a:cs typeface="Arial" panose="020B0604020202020204" pitchFamily="34" charset="0"/>
                        </a:rPr>
                        <a:t>ProSupport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218780" rtl="0" eaLnBrk="1" fontAlgn="b" latinLnBrk="0" hangingPunct="1">
                        <a:lnSpc>
                          <a:spcPct val="100000"/>
                        </a:lnSpc>
                        <a:spcBef>
                          <a:spcPts val="0"/>
                        </a:spcBef>
                        <a:spcAft>
                          <a:spcPts val="0"/>
                        </a:spcAft>
                        <a:buClrTx/>
                        <a:buSzTx/>
                        <a:buFontTx/>
                        <a:buNone/>
                        <a:tabLst/>
                        <a:defRPr/>
                      </a:pPr>
                      <a:r>
                        <a:rPr lang="en-US" sz="1100" b="1">
                          <a:solidFill>
                            <a:srgbClr val="FFFFFF"/>
                          </a:solidFill>
                          <a:latin typeface="Arial" panose="020B0604020202020204" pitchFamily="34" charset="0"/>
                          <a:cs typeface="Arial" panose="020B0604020202020204" pitchFamily="34" charset="0"/>
                        </a:rPr>
                        <a:t>ProSupport </a:t>
                      </a:r>
                    </a:p>
                    <a:p>
                      <a:pPr marL="0" marR="0" lvl="0" indent="0" algn="ctr" defTabSz="1218780" rtl="0" eaLnBrk="1" fontAlgn="b" latinLnBrk="0" hangingPunct="1">
                        <a:lnSpc>
                          <a:spcPct val="100000"/>
                        </a:lnSpc>
                        <a:spcBef>
                          <a:spcPts val="0"/>
                        </a:spcBef>
                        <a:spcAft>
                          <a:spcPts val="0"/>
                        </a:spcAft>
                        <a:buClrTx/>
                        <a:buSzTx/>
                        <a:buFontTx/>
                        <a:buNone/>
                        <a:tabLst/>
                        <a:defRPr/>
                      </a:pPr>
                      <a:r>
                        <a:rPr lang="en-US" sz="1100" b="1">
                          <a:solidFill>
                            <a:srgbClr val="FFFFFF"/>
                          </a:solidFill>
                          <a:latin typeface="Arial" panose="020B0604020202020204" pitchFamily="34" charset="0"/>
                          <a:cs typeface="Arial" panose="020B0604020202020204" pitchFamily="34" charset="0"/>
                        </a:rPr>
                        <a:t>Plus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8030" rtl="0" eaLnBrk="1" fontAlgn="base" latinLnBrk="0" hangingPunct="1">
                        <a:lnSpc>
                          <a:spcPct val="100000"/>
                        </a:lnSpc>
                        <a:spcBef>
                          <a:spcPct val="0"/>
                        </a:spcBef>
                        <a:spcAft>
                          <a:spcPct val="0"/>
                        </a:spcAft>
                        <a:buClrTx/>
                        <a:buSzTx/>
                        <a:buFontTx/>
                        <a:buNone/>
                        <a:tabLst/>
                        <a:defRPr/>
                      </a:pPr>
                      <a:r>
                        <a:rPr lang="en-US" sz="1100" b="1">
                          <a:solidFill>
                            <a:srgbClr val="FFFFFF"/>
                          </a:solidFill>
                          <a:latin typeface="Arial" panose="020B0604020202020204" pitchFamily="34" charset="0"/>
                          <a:cs typeface="Arial" panose="020B0604020202020204" pitchFamily="34" charset="0"/>
                        </a:rPr>
                        <a:t>ProSupport</a:t>
                      </a:r>
                      <a:r>
                        <a:rPr lang="en-US" sz="1100" b="1" baseline="0">
                          <a:solidFill>
                            <a:srgbClr val="FFFFFF"/>
                          </a:solidFill>
                          <a:latin typeface="Arial" panose="020B0604020202020204" pitchFamily="34" charset="0"/>
                          <a:cs typeface="Arial" panose="020B0604020202020204" pitchFamily="34" charset="0"/>
                        </a:rPr>
                        <a:t> </a:t>
                      </a:r>
                      <a:r>
                        <a:rPr lang="en-US" sz="1100" b="1">
                          <a:solidFill>
                            <a:srgbClr val="FFFFFF"/>
                          </a:solidFill>
                          <a:latin typeface="Arial" panose="020B0604020202020204" pitchFamily="34" charset="0"/>
                          <a:cs typeface="Arial" panose="020B0604020202020204" pitchFamily="34" charset="0"/>
                        </a:rPr>
                        <a:t>Flex</a:t>
                      </a:r>
                      <a:r>
                        <a:rPr lang="en-US" sz="1100" b="1" baseline="30000">
                          <a:solidFill>
                            <a:srgbClr val="FFFFFF"/>
                          </a:solidFill>
                          <a:latin typeface="Arial" panose="020B0604020202020204" pitchFamily="34" charset="0"/>
                          <a:cs typeface="Arial" panose="020B0604020202020204" pitchFamily="34" charset="0"/>
                        </a:rPr>
                        <a:t>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202441">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defTabSz="1218030" fontAlgn="base">
                        <a:spcBef>
                          <a:spcPct val="0"/>
                        </a:spcBef>
                        <a:spcAft>
                          <a:spcPct val="0"/>
                        </a:spcAft>
                        <a:defRPr/>
                      </a:pPr>
                      <a:r>
                        <a:rPr lang="en-US" sz="1050" kern="0">
                          <a:solidFill>
                            <a:schemeClr val="tx1"/>
                          </a:solidFill>
                          <a:latin typeface="+mn-lt"/>
                          <a:cs typeface="Arial" panose="020B0604020202020204" pitchFamily="34" charset="0"/>
                        </a:rPr>
                        <a:t>Technical support the way it works </a:t>
                      </a:r>
                      <a:r>
                        <a:rPr lang="en-US" sz="1050" b="1" kern="0">
                          <a:solidFill>
                            <a:schemeClr val="tx1"/>
                          </a:solidFill>
                          <a:latin typeface="+mn-lt"/>
                          <a:cs typeface="Arial" panose="020B0604020202020204" pitchFamily="34" charset="0"/>
                        </a:rPr>
                        <a:t>best for you </a:t>
                      </a:r>
                      <a:r>
                        <a:rPr lang="en-US" sz="1050" kern="0">
                          <a:solidFill>
                            <a:schemeClr val="tx1"/>
                          </a:solidFill>
                          <a:latin typeface="+mn-lt"/>
                          <a:cs typeface="Arial" panose="020B0604020202020204" pitchFamily="34" charset="0"/>
                        </a:rPr>
                        <a:t>(phone or chat)</a:t>
                      </a:r>
                      <a:endParaRPr lang="en-US" sz="1050" kern="0" baseline="30000">
                        <a:solidFill>
                          <a:schemeClr val="tx1"/>
                        </a:solidFill>
                        <a:latin typeface="+mn-lt"/>
                        <a:cs typeface="Arial" panose="020B0604020202020204" pitchFamily="34" charset="0"/>
                      </a:endParaRPr>
                    </a:p>
                  </a:txBody>
                  <a:tcPr marR="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defTabSz="1218030" fontAlgn="base">
                        <a:spcBef>
                          <a:spcPct val="0"/>
                        </a:spcBef>
                        <a:spcAft>
                          <a:spcPct val="0"/>
                        </a:spcAft>
                      </a:pPr>
                      <a:r>
                        <a:rPr lang="en-US" sz="800" b="1">
                          <a:solidFill>
                            <a:srgbClr val="FFFFFF"/>
                          </a:solidFill>
                          <a:latin typeface="Arial" panose="020B0604020202020204" pitchFamily="34" charset="0"/>
                          <a:cs typeface="Arial" panose="020B0604020202020204" pitchFamily="34" charset="0"/>
                        </a:rPr>
                        <a:t>Business hours</a:t>
                      </a: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rtl="0" fontAlgn="ctr"/>
                      <a:r>
                        <a:rPr lang="en-US" sz="800" b="1" u="none" strike="noStrike">
                          <a:solidFill>
                            <a:schemeClr val="tx2"/>
                          </a:solidFill>
                          <a:effectLst/>
                          <a:latin typeface="Arial" panose="020B0604020202020204" pitchFamily="34" charset="0"/>
                          <a:cs typeface="Arial" panose="020B0604020202020204" pitchFamily="34" charset="0"/>
                        </a:rPr>
                        <a:t>Phone 24x7</a:t>
                      </a: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rtl="0" fontAlgn="ctr"/>
                      <a:r>
                        <a:rPr lang="en-US" sz="800" b="1" i="0" u="none" strike="noStrike">
                          <a:solidFill>
                            <a:schemeClr val="tx2"/>
                          </a:solidFill>
                          <a:effectLst/>
                          <a:latin typeface="Arial" panose="020B0604020202020204" pitchFamily="34" charset="0"/>
                          <a:cs typeface="Arial" panose="020B0604020202020204" pitchFamily="34" charset="0"/>
                        </a:rPr>
                        <a:t>Phone 24x7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140" rtl="0" eaLnBrk="1" fontAlgn="ctr" latinLnBrk="0" hangingPunct="1">
                        <a:lnSpc>
                          <a:spcPct val="100000"/>
                        </a:lnSpc>
                        <a:spcBef>
                          <a:spcPts val="0"/>
                        </a:spcBef>
                        <a:spcAft>
                          <a:spcPts val="0"/>
                        </a:spcAft>
                        <a:buClrTx/>
                        <a:buSzTx/>
                        <a:buFontTx/>
                        <a:buNone/>
                        <a:tabLst/>
                        <a:defRPr/>
                      </a:pPr>
                      <a:r>
                        <a:rPr lang="en-US" sz="800" b="1" u="none" strike="noStrike">
                          <a:solidFill>
                            <a:schemeClr val="tx2"/>
                          </a:solidFill>
                          <a:effectLst/>
                          <a:latin typeface="Arial" panose="020B0604020202020204" pitchFamily="34" charset="0"/>
                          <a:cs typeface="Arial" panose="020B0604020202020204" pitchFamily="34" charset="0"/>
                        </a:rPr>
                        <a:t>Phone 24x7 </a:t>
                      </a: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1"/>
                  </a:ext>
                </a:extLst>
              </a:tr>
              <a:tr h="190016">
                <a:tc>
                  <a:txBody>
                    <a:bodyPr/>
                    <a:lstStyle/>
                    <a:p>
                      <a:pPr marL="0" marR="0" lvl="0" indent="0" algn="l" defTabSz="1218780" rtl="0" eaLnBrk="1" fontAlgn="ctr" latinLnBrk="0" hangingPunct="1">
                        <a:lnSpc>
                          <a:spcPct val="100000"/>
                        </a:lnSpc>
                        <a:spcBef>
                          <a:spcPts val="0"/>
                        </a:spcBef>
                        <a:spcAft>
                          <a:spcPts val="0"/>
                        </a:spcAft>
                        <a:buClrTx/>
                        <a:buSzTx/>
                        <a:buFontTx/>
                        <a:buNone/>
                        <a:tabLst/>
                        <a:defRPr/>
                      </a:pPr>
                      <a:r>
                        <a:rPr lang="en-US" sz="1050" b="0" kern="0" baseline="0">
                          <a:solidFill>
                            <a:schemeClr val="tx1"/>
                          </a:solidFill>
                          <a:latin typeface="+mn-lt"/>
                          <a:cs typeface="Arial" panose="020B0604020202020204" pitchFamily="34" charset="0"/>
                        </a:rPr>
                        <a:t>Hardware repair </a:t>
                      </a:r>
                      <a:r>
                        <a:rPr lang="en-US" sz="1050" b="1" kern="0" baseline="0">
                          <a:solidFill>
                            <a:schemeClr val="tx1"/>
                          </a:solidFill>
                          <a:latin typeface="+mn-lt"/>
                          <a:cs typeface="Arial" panose="020B0604020202020204" pitchFamily="34" charset="0"/>
                        </a:rPr>
                        <a:t>to reduce productivity downtime</a:t>
                      </a:r>
                      <a:endParaRPr lang="en-US" sz="1050" b="1" kern="0" baseline="30000">
                        <a:solidFill>
                          <a:schemeClr val="tx1"/>
                        </a:solidFill>
                        <a:latin typeface="+mn-lt"/>
                        <a:cs typeface="Arial" panose="020B0604020202020204" pitchFamily="34" charset="0"/>
                      </a:endParaRPr>
                    </a:p>
                  </a:txBody>
                  <a:tcPr marR="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EEEEE"/>
                    </a:solidFill>
                  </a:tcPr>
                </a:tc>
                <a:tc>
                  <a:txBody>
                    <a:bodyPr/>
                    <a:lstStyle/>
                    <a:p>
                      <a:pPr marL="0" marR="0" lvl="0" indent="0" algn="ctr" defTabSz="1218780" rtl="0" eaLnBrk="1" fontAlgn="ctr" latinLnBrk="0" hangingPunct="1">
                        <a:lnSpc>
                          <a:spcPct val="100000"/>
                        </a:lnSpc>
                        <a:spcBef>
                          <a:spcPts val="0"/>
                        </a:spcBef>
                        <a:spcAft>
                          <a:spcPts val="0"/>
                        </a:spcAft>
                        <a:buClrTx/>
                        <a:buSzTx/>
                        <a:buFontTx/>
                        <a:buNone/>
                        <a:tabLst/>
                        <a:defRPr/>
                      </a:pPr>
                      <a:r>
                        <a:rPr lang="en-US" sz="800" b="1">
                          <a:solidFill>
                            <a:srgbClr val="FFFFFF"/>
                          </a:solidFill>
                          <a:latin typeface="Arial" panose="020B0604020202020204" pitchFamily="34" charset="0"/>
                          <a:cs typeface="Arial" panose="020B0604020202020204" pitchFamily="34" charset="0"/>
                        </a:rPr>
                        <a:t>Varies</a:t>
                      </a: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marL="0" marR="0" lvl="0" indent="0" algn="ctr" defTabSz="1218030" rtl="0" eaLnBrk="1" fontAlgn="base" latinLnBrk="0" hangingPunct="1">
                        <a:lnSpc>
                          <a:spcPct val="70000"/>
                        </a:lnSpc>
                        <a:spcBef>
                          <a:spcPct val="0"/>
                        </a:spcBef>
                        <a:spcAft>
                          <a:spcPct val="0"/>
                        </a:spcAft>
                        <a:buClrTx/>
                        <a:buSzTx/>
                        <a:buFontTx/>
                        <a:buNone/>
                        <a:tabLst/>
                        <a:defRPr/>
                      </a:pPr>
                      <a:r>
                        <a:rPr lang="en-US" sz="800" b="1"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Onsite NBD</a:t>
                      </a:r>
                      <a:r>
                        <a:rPr lang="en-US" sz="800" b="1" u="none" strike="noStrike" baseline="30000">
                          <a:solidFill>
                            <a:schemeClr val="tx2"/>
                          </a:solidFill>
                          <a:effectLst/>
                          <a:latin typeface="Arial" panose="020B0604020202020204" pitchFamily="34" charset="0"/>
                          <a:cs typeface="Arial" panose="020B0604020202020204" pitchFamily="34" charset="0"/>
                          <a:sym typeface="Wingdings 2" panose="05020102010507070707" pitchFamily="18" charset="2"/>
                        </a:rPr>
                        <a:t>1</a:t>
                      </a: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marL="0" marR="0" lvl="0" indent="0" algn="ctr" defTabSz="1218030" rtl="0" eaLnBrk="1" fontAlgn="base" latinLnBrk="0" hangingPunct="1">
                        <a:lnSpc>
                          <a:spcPct val="70000"/>
                        </a:lnSpc>
                        <a:spcBef>
                          <a:spcPct val="0"/>
                        </a:spcBef>
                        <a:spcAft>
                          <a:spcPct val="0"/>
                        </a:spcAft>
                        <a:buClrTx/>
                        <a:buSzTx/>
                        <a:buFontTx/>
                        <a:buNone/>
                        <a:tabLst/>
                        <a:defRPr/>
                      </a:pPr>
                      <a:r>
                        <a:rPr lang="en-US" sz="800" b="1"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Onsite NBD</a:t>
                      </a:r>
                      <a:r>
                        <a:rPr lang="en-US" sz="800" b="1" u="none" strike="noStrike" baseline="30000">
                          <a:solidFill>
                            <a:schemeClr val="tx2"/>
                          </a:solidFill>
                          <a:effectLst/>
                          <a:latin typeface="Arial" panose="020B0604020202020204" pitchFamily="34" charset="0"/>
                          <a:cs typeface="Arial" panose="020B0604020202020204" pitchFamily="34" charset="0"/>
                          <a:sym typeface="Wingdings 2" panose="05020102010507070707" pitchFamily="18" charset="2"/>
                        </a:rPr>
                        <a:t>1</a:t>
                      </a: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8030" rtl="0" eaLnBrk="1" fontAlgn="base" latinLnBrk="0" hangingPunct="1">
                        <a:lnSpc>
                          <a:spcPct val="70000"/>
                        </a:lnSpc>
                        <a:spcBef>
                          <a:spcPct val="0"/>
                        </a:spcBef>
                        <a:spcAft>
                          <a:spcPct val="0"/>
                        </a:spcAft>
                        <a:buClrTx/>
                        <a:buSzTx/>
                        <a:buFontTx/>
                        <a:buNone/>
                        <a:tabLst/>
                        <a:defRPr/>
                      </a:pPr>
                      <a:r>
                        <a:rPr lang="en-US" sz="800" b="1"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Onsite NBD</a:t>
                      </a:r>
                      <a:r>
                        <a:rPr lang="en-US" sz="800" b="1" u="none" strike="noStrike" baseline="30000">
                          <a:solidFill>
                            <a:schemeClr val="tx2"/>
                          </a:solidFill>
                          <a:effectLst/>
                          <a:latin typeface="Arial" panose="020B0604020202020204" pitchFamily="34" charset="0"/>
                          <a:cs typeface="Arial" panose="020B0604020202020204" pitchFamily="34" charset="0"/>
                          <a:sym typeface="Wingdings 2" panose="05020102010507070707" pitchFamily="18" charset="2"/>
                        </a:rPr>
                        <a:t>1</a:t>
                      </a: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54213072"/>
                  </a:ext>
                </a:extLst>
              </a:tr>
              <a:tr h="190016">
                <a:tc>
                  <a:txBody>
                    <a:bodyPr/>
                    <a:lstStyle/>
                    <a:p>
                      <a:pPr marL="0" marR="0" lvl="0" indent="0" algn="l" defTabSz="1218780" rtl="0" eaLnBrk="1" fontAlgn="ctr" latinLnBrk="0" hangingPunct="1">
                        <a:lnSpc>
                          <a:spcPct val="100000"/>
                        </a:lnSpc>
                        <a:spcBef>
                          <a:spcPts val="0"/>
                        </a:spcBef>
                        <a:spcAft>
                          <a:spcPts val="0"/>
                        </a:spcAft>
                        <a:buClrTx/>
                        <a:buSzTx/>
                        <a:buFontTx/>
                        <a:buNone/>
                        <a:tabLst/>
                        <a:defRPr/>
                      </a:pPr>
                      <a:r>
                        <a:rPr lang="en-US" sz="1050" kern="0" baseline="0">
                          <a:solidFill>
                            <a:schemeClr val="tx1"/>
                          </a:solidFill>
                          <a:latin typeface="+mn-lt"/>
                          <a:cs typeface="Arial" panose="020B0604020202020204" pitchFamily="34" charset="0"/>
                        </a:rPr>
                        <a:t>Direct access to</a:t>
                      </a:r>
                      <a:r>
                        <a:rPr lang="en-US" sz="1050" b="1" kern="0" baseline="0">
                          <a:solidFill>
                            <a:schemeClr val="tx1"/>
                          </a:solidFill>
                          <a:latin typeface="+mn-lt"/>
                          <a:cs typeface="Arial" panose="020B0604020202020204" pitchFamily="34" charset="0"/>
                        </a:rPr>
                        <a:t> in-region </a:t>
                      </a:r>
                      <a:r>
                        <a:rPr lang="en-US" sz="1050" kern="0" baseline="0">
                          <a:solidFill>
                            <a:schemeClr val="tx1"/>
                          </a:solidFill>
                          <a:latin typeface="+mn-lt"/>
                          <a:cs typeface="Arial" panose="020B0604020202020204" pitchFamily="34" charset="0"/>
                        </a:rPr>
                        <a:t>ProSupport experts for hardware and software</a:t>
                      </a:r>
                      <a:r>
                        <a:rPr lang="en-US" sz="1050" kern="0" baseline="30000">
                          <a:solidFill>
                            <a:schemeClr val="tx1"/>
                          </a:solidFill>
                          <a:latin typeface="+mn-lt"/>
                          <a:cs typeface="Arial" panose="020B0604020202020204" pitchFamily="34" charset="0"/>
                        </a:rPr>
                        <a:t>2</a:t>
                      </a:r>
                      <a:r>
                        <a:rPr lang="en-US" sz="1050" kern="0" baseline="0">
                          <a:solidFill>
                            <a:schemeClr val="tx1"/>
                          </a:solidFill>
                          <a:latin typeface="+mn-lt"/>
                          <a:cs typeface="Arial" panose="020B0604020202020204" pitchFamily="34" charset="0"/>
                        </a:rPr>
                        <a:t> issues</a:t>
                      </a:r>
                    </a:p>
                  </a:txBody>
                  <a:tcPr marR="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1218780" rtl="0" eaLnBrk="1" fontAlgn="ctr" latinLnBrk="0" hangingPunct="1">
                        <a:lnSpc>
                          <a:spcPct val="100000"/>
                        </a:lnSpc>
                        <a:spcBef>
                          <a:spcPts val="0"/>
                        </a:spcBef>
                        <a:spcAft>
                          <a:spcPts val="0"/>
                        </a:spcAft>
                        <a:buClrTx/>
                        <a:buSzTx/>
                        <a:buFontTx/>
                        <a:buNone/>
                        <a:tabLst/>
                        <a:defRPr/>
                      </a:pPr>
                      <a:endParaRPr lang="en-US" sz="800" b="1">
                        <a:solidFill>
                          <a:srgbClr val="FFFFFF"/>
                        </a:solidFill>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marR="0" lvl="0" indent="0" algn="ctr" defTabSz="1218030" rtl="0" eaLnBrk="1" fontAlgn="base" latinLnBrk="0" hangingPunct="1">
                        <a:lnSpc>
                          <a:spcPct val="70000"/>
                        </a:lnSpc>
                        <a:spcBef>
                          <a:spcPct val="0"/>
                        </a:spcBef>
                        <a:spcAft>
                          <a:spcPct val="0"/>
                        </a:spcAft>
                        <a:buClrTx/>
                        <a:buSzTx/>
                        <a:buFontTx/>
                        <a:buNone/>
                        <a:tabLst/>
                        <a:defRPr/>
                      </a:pPr>
                      <a:r>
                        <a:rPr lang="en-US" sz="80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218030" rtl="0" eaLnBrk="1" fontAlgn="base" latinLnBrk="0" hangingPunct="1">
                        <a:lnSpc>
                          <a:spcPct val="70000"/>
                        </a:lnSpc>
                        <a:spcBef>
                          <a:spcPct val="0"/>
                        </a:spcBef>
                        <a:spcAft>
                          <a:spcPct val="0"/>
                        </a:spcAft>
                        <a:buClrTx/>
                        <a:buSzTx/>
                        <a:buFontTx/>
                        <a:buNone/>
                        <a:tabLst/>
                        <a:defRPr/>
                      </a:pPr>
                      <a:r>
                        <a:rPr lang="en-US" sz="800" b="1">
                          <a:solidFill>
                            <a:srgbClr val="FFFFFF"/>
                          </a:solidFill>
                          <a:latin typeface="Arial" panose="020B0604020202020204" pitchFamily="34" charset="0"/>
                          <a:cs typeface="Arial" panose="020B0604020202020204" pitchFamily="34" charset="0"/>
                        </a:rPr>
                        <a:t>Priority Access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8030" rtl="0" eaLnBrk="1" fontAlgn="base" latinLnBrk="0" hangingPunct="1">
                        <a:lnSpc>
                          <a:spcPct val="70000"/>
                        </a:lnSpc>
                        <a:spcBef>
                          <a:spcPct val="0"/>
                        </a:spcBef>
                        <a:spcAft>
                          <a:spcPct val="0"/>
                        </a:spcAft>
                        <a:buClrTx/>
                        <a:buSzTx/>
                        <a:buFontTx/>
                        <a:buNone/>
                        <a:tabLst/>
                        <a:defRPr/>
                      </a:pPr>
                      <a:r>
                        <a:rPr lang="en-US" sz="80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921003000"/>
                  </a:ext>
                </a:extLst>
              </a:tr>
              <a:tr h="208115">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defTabSz="913312" fontAlgn="base">
                        <a:spcBef>
                          <a:spcPct val="0"/>
                        </a:spcBef>
                        <a:spcAft>
                          <a:spcPct val="0"/>
                        </a:spcAft>
                        <a:defRPr/>
                      </a:pPr>
                      <a:r>
                        <a:rPr lang="en-US" sz="1050" kern="0">
                          <a:solidFill>
                            <a:schemeClr val="tx1"/>
                          </a:solidFill>
                          <a:latin typeface="+mn-lt"/>
                          <a:ea typeface="+mn-ea"/>
                          <a:cs typeface="Arial" panose="020B0604020202020204" pitchFamily="34" charset="0"/>
                        </a:rPr>
                        <a:t>Command</a:t>
                      </a:r>
                      <a:r>
                        <a:rPr lang="en-US" sz="1050" kern="0" baseline="0">
                          <a:solidFill>
                            <a:schemeClr val="tx1"/>
                          </a:solidFill>
                          <a:latin typeface="+mn-lt"/>
                          <a:ea typeface="+mn-ea"/>
                          <a:cs typeface="Arial" panose="020B0604020202020204" pitchFamily="34" charset="0"/>
                        </a:rPr>
                        <a:t> center monitoring for </a:t>
                      </a:r>
                      <a:r>
                        <a:rPr lang="en-US" sz="1050" b="1" kern="0" baseline="0">
                          <a:solidFill>
                            <a:schemeClr val="tx1"/>
                          </a:solidFill>
                          <a:latin typeface="+mn-lt"/>
                          <a:ea typeface="+mn-ea"/>
                          <a:cs typeface="Arial" panose="020B0604020202020204" pitchFamily="34" charset="0"/>
                        </a:rPr>
                        <a:t>on-time</a:t>
                      </a:r>
                      <a:r>
                        <a:rPr lang="en-US" sz="1050" kern="0" baseline="0">
                          <a:solidFill>
                            <a:schemeClr val="tx1"/>
                          </a:solidFill>
                          <a:latin typeface="+mn-lt"/>
                          <a:ea typeface="+mn-ea"/>
                          <a:cs typeface="Arial" panose="020B0604020202020204" pitchFamily="34" charset="0"/>
                        </a:rPr>
                        <a:t> </a:t>
                      </a:r>
                      <a:r>
                        <a:rPr lang="en-US" sz="1050" b="1" kern="0" baseline="0">
                          <a:solidFill>
                            <a:schemeClr val="tx1"/>
                          </a:solidFill>
                          <a:latin typeface="+mn-lt"/>
                          <a:ea typeface="+mn-ea"/>
                          <a:cs typeface="Arial" panose="020B0604020202020204" pitchFamily="34" charset="0"/>
                        </a:rPr>
                        <a:t>parts and labor delivery</a:t>
                      </a:r>
                      <a:endParaRPr lang="en-US" sz="1050" b="1" kern="0" baseline="30000">
                        <a:solidFill>
                          <a:schemeClr val="tx1"/>
                        </a:solidFill>
                        <a:latin typeface="+mn-lt"/>
                        <a:ea typeface="+mn-ea"/>
                        <a:cs typeface="Arial" panose="020B0604020202020204" pitchFamily="34" charset="0"/>
                      </a:endParaRPr>
                    </a:p>
                  </a:txBody>
                  <a:tcPr marR="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EEEEE"/>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rtl="0" fontAlgn="ctr"/>
                      <a:endParaRPr lang="en-US" sz="1050" b="1"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rtl="0" fontAlgn="ct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rtl="0" fontAlgn="ct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14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5"/>
                  </a:ext>
                </a:extLst>
              </a:tr>
              <a:tr h="208115">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defTabSz="1218030" fontAlgn="base">
                        <a:spcBef>
                          <a:spcPct val="0"/>
                        </a:spcBef>
                        <a:spcAft>
                          <a:spcPct val="0"/>
                        </a:spcAft>
                        <a:defRPr/>
                      </a:pPr>
                      <a:r>
                        <a:rPr lang="en-US" sz="1050" kern="0">
                          <a:solidFill>
                            <a:schemeClr val="tx1"/>
                          </a:solidFill>
                          <a:latin typeface="+mn-lt"/>
                          <a:ea typeface="+mn-ea"/>
                          <a:cs typeface="Arial" panose="020B0604020202020204" pitchFamily="34" charset="0"/>
                        </a:rPr>
                        <a:t>Service Account Manager for </a:t>
                      </a:r>
                      <a:r>
                        <a:rPr lang="en-US" sz="1050" b="1" kern="0">
                          <a:solidFill>
                            <a:schemeClr val="tx1"/>
                          </a:solidFill>
                          <a:latin typeface="+mn-lt"/>
                          <a:ea typeface="+mn-ea"/>
                          <a:cs typeface="Arial" panose="020B0604020202020204" pitchFamily="34" charset="0"/>
                        </a:rPr>
                        <a:t>designated account reporting and planning</a:t>
                      </a:r>
                      <a:r>
                        <a:rPr lang="en-US" sz="1050" b="1" kern="0" baseline="30000">
                          <a:solidFill>
                            <a:schemeClr val="tx1"/>
                          </a:solidFill>
                          <a:latin typeface="+mn-lt"/>
                          <a:ea typeface="+mn-ea"/>
                          <a:cs typeface="Arial" panose="020B0604020202020204" pitchFamily="34" charset="0"/>
                        </a:rPr>
                        <a:t>6</a:t>
                      </a:r>
                      <a:endParaRPr lang="en-US" sz="1050" b="1" kern="0">
                        <a:solidFill>
                          <a:schemeClr val="tx1"/>
                        </a:solidFill>
                        <a:latin typeface="+mn-lt"/>
                        <a:ea typeface="+mn-ea"/>
                        <a:cs typeface="Arial" panose="020B0604020202020204" pitchFamily="34" charset="0"/>
                      </a:endParaRPr>
                    </a:p>
                  </a:txBody>
                  <a:tcPr marR="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rtl="0" fontAlgn="t"/>
                      <a:endParaRPr lang="en-US" sz="105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rtl="0" fontAlgn="ctr"/>
                      <a:endParaRPr lang="en-US" sz="9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rtl="0" fontAlgn="ctr"/>
                      <a:r>
                        <a:rPr lang="en-US" sz="80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51563066"/>
                  </a:ext>
                </a:extLst>
              </a:tr>
              <a:tr h="208115">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fontAlgn="auto">
                        <a:spcBef>
                          <a:spcPts val="0"/>
                        </a:spcBef>
                        <a:spcAft>
                          <a:spcPts val="0"/>
                        </a:spcAft>
                        <a:defRPr/>
                      </a:pPr>
                      <a:r>
                        <a:rPr lang="en-US" sz="1050" kern="0">
                          <a:solidFill>
                            <a:srgbClr val="444444"/>
                          </a:solidFill>
                          <a:latin typeface="+mn-lt"/>
                          <a:ea typeface="+mn-ea"/>
                          <a:cs typeface="+mn-cs"/>
                        </a:rPr>
                        <a:t>Hard drive retention after replacement</a:t>
                      </a:r>
                      <a:r>
                        <a:rPr lang="en-US" sz="1050" kern="0" baseline="30000">
                          <a:solidFill>
                            <a:srgbClr val="444444"/>
                          </a:solidFill>
                          <a:latin typeface="+mn-lt"/>
                          <a:ea typeface="+mn-ea"/>
                          <a:cs typeface="+mn-cs"/>
                        </a:rPr>
                        <a:t>5</a:t>
                      </a:r>
                      <a:r>
                        <a:rPr lang="en-US" sz="1050" kern="0">
                          <a:solidFill>
                            <a:srgbClr val="444444"/>
                          </a:solidFill>
                          <a:latin typeface="+mn-lt"/>
                          <a:ea typeface="+mn-ea"/>
                          <a:cs typeface="+mn-cs"/>
                        </a:rPr>
                        <a:t> to </a:t>
                      </a:r>
                      <a:r>
                        <a:rPr lang="en-US" sz="1050" b="1" kern="0">
                          <a:solidFill>
                            <a:srgbClr val="444444"/>
                          </a:solidFill>
                          <a:latin typeface="+mn-lt"/>
                          <a:ea typeface="+mn-ea"/>
                          <a:cs typeface="+mn-cs"/>
                        </a:rPr>
                        <a:t>secure privacy of data</a:t>
                      </a:r>
                    </a:p>
                  </a:txBody>
                  <a:tcPr marR="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EEEEE"/>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rtl="0" fontAlgn="t"/>
                      <a:endParaRPr lang="en-US" sz="9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rtl="0" fontAlgn="t"/>
                      <a:endParaRPr lang="en-US" sz="9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rtl="0" fontAlgn="ctr"/>
                      <a:r>
                        <a:rPr lang="en-US" sz="80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800" b="1" i="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Optional</a:t>
                      </a: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12121851"/>
                  </a:ext>
                </a:extLst>
              </a:tr>
              <a:tr h="208115">
                <a:tc>
                  <a:txBody>
                    <a:bodyPr/>
                    <a:lstStyle/>
                    <a:p>
                      <a:pPr defTabSz="1218030" fontAlgn="base">
                        <a:spcBef>
                          <a:spcPct val="0"/>
                        </a:spcBef>
                        <a:spcAft>
                          <a:spcPct val="0"/>
                        </a:spcAft>
                        <a:defRPr/>
                      </a:pPr>
                      <a:r>
                        <a:rPr lang="en-US" sz="1050" b="1" kern="0">
                          <a:solidFill>
                            <a:schemeClr val="tx1"/>
                          </a:solidFill>
                          <a:latin typeface="+mn-lt"/>
                          <a:ea typeface="+mn-ea"/>
                          <a:cs typeface="Arial" panose="020B0604020202020204" pitchFamily="34" charset="0"/>
                        </a:rPr>
                        <a:t>Repairs or replacements </a:t>
                      </a:r>
                      <a:r>
                        <a:rPr lang="en-US" sz="1050" kern="0">
                          <a:solidFill>
                            <a:schemeClr val="tx1"/>
                          </a:solidFill>
                          <a:latin typeface="+mn-lt"/>
                          <a:ea typeface="+mn-ea"/>
                          <a:cs typeface="Arial" panose="020B0604020202020204" pitchFamily="34" charset="0"/>
                        </a:rPr>
                        <a:t>for accidental damage</a:t>
                      </a:r>
                      <a:r>
                        <a:rPr lang="en-US" sz="1050" kern="0" baseline="30000">
                          <a:solidFill>
                            <a:schemeClr val="tx1"/>
                          </a:solidFill>
                          <a:latin typeface="+mn-lt"/>
                          <a:ea typeface="+mn-ea"/>
                          <a:cs typeface="Arial" panose="020B0604020202020204" pitchFamily="34" charset="0"/>
                        </a:rPr>
                        <a:t>4</a:t>
                      </a:r>
                      <a:endParaRPr lang="en-US" sz="1050" kern="0">
                        <a:solidFill>
                          <a:schemeClr val="tx1"/>
                        </a:solidFill>
                        <a:latin typeface="+mn-lt"/>
                        <a:ea typeface="+mn-ea"/>
                        <a:cs typeface="Arial" panose="020B0604020202020204" pitchFamily="34" charset="0"/>
                      </a:endParaRPr>
                    </a:p>
                  </a:txBody>
                  <a:tcPr marR="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endParaRPr lang="en-US" sz="9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algn="ctr" rtl="0" fontAlgn="t"/>
                      <a:endParaRPr lang="en-US" sz="9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rtl="0" fontAlgn="ct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800" b="1"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Optional</a:t>
                      </a: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375457845"/>
                  </a:ext>
                </a:extLst>
              </a:tr>
              <a:tr h="426533">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defTabSz="1218030" fontAlgn="base">
                        <a:spcBef>
                          <a:spcPct val="0"/>
                        </a:spcBef>
                        <a:spcAft>
                          <a:spcPct val="0"/>
                        </a:spcAft>
                      </a:pPr>
                      <a:endParaRPr lang="en-US" sz="100" b="1" kern="0">
                        <a:solidFill>
                          <a:schemeClr val="tx1"/>
                        </a:solidFill>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rtl="0" fontAlgn="ctr"/>
                      <a:endParaRPr lang="en-US" sz="2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rtl="0" fontAlgn="ctr"/>
                      <a:endParaRPr lang="en-US" sz="2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endParaRPr lang="en-US" sz="2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1219170" rtl="0" eaLnBrk="1" fontAlgn="ctr" latinLnBrk="0" hangingPunct="1">
                        <a:lnSpc>
                          <a:spcPct val="100000"/>
                        </a:lnSpc>
                        <a:spcBef>
                          <a:spcPts val="0"/>
                        </a:spcBef>
                        <a:spcAft>
                          <a:spcPts val="0"/>
                        </a:spcAft>
                        <a:buClrTx/>
                        <a:buSzTx/>
                        <a:buFontTx/>
                        <a:buNone/>
                        <a:tabLst/>
                        <a:defRPr/>
                      </a:pPr>
                      <a:endParaRPr lang="en-US" sz="2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39774">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defTabSz="1218030" fontAlgn="base">
                        <a:spcBef>
                          <a:spcPct val="0"/>
                        </a:spcBef>
                        <a:spcAft>
                          <a:spcPct val="0"/>
                        </a:spcAft>
                      </a:pPr>
                      <a:r>
                        <a:rPr lang="en-US" sz="1000" b="1" kern="0">
                          <a:solidFill>
                            <a:schemeClr val="tx1"/>
                          </a:solidFill>
                          <a:latin typeface="+mn-lt"/>
                          <a:ea typeface="+mn-ea"/>
                          <a:cs typeface="Arial" panose="020B0604020202020204" pitchFamily="34" charset="0"/>
                        </a:rPr>
                        <a:t>TechDirect</a:t>
                      </a:r>
                      <a:r>
                        <a:rPr lang="en-US" sz="1000" b="1" kern="0" baseline="30000">
                          <a:solidFill>
                            <a:schemeClr val="tx1"/>
                          </a:solidFill>
                          <a:latin typeface="Trebuchet MS"/>
                          <a:ea typeface="+mn-ea"/>
                          <a:cs typeface="Arial" panose="020B0604020202020204" pitchFamily="34" charset="0"/>
                        </a:rPr>
                        <a:t>3</a:t>
                      </a:r>
                      <a:r>
                        <a:rPr lang="en-US" sz="1000" b="1" kern="0">
                          <a:solidFill>
                            <a:schemeClr val="tx1"/>
                          </a:solidFill>
                          <a:latin typeface="+mn-lt"/>
                          <a:ea typeface="+mn-ea"/>
                          <a:cs typeface="Arial" panose="020B0604020202020204" pitchFamily="34" charset="0"/>
                        </a:rPr>
                        <a:t> is your online portal to connect and manage your Dell fleet:</a:t>
                      </a:r>
                    </a:p>
                  </a:txBody>
                  <a:tcPr marR="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80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8"/>
                  </a:ext>
                </a:extLst>
              </a:tr>
              <a:tr h="208665">
                <a:tc>
                  <a:txBody>
                    <a:bodyPr/>
                    <a:lstStyle/>
                    <a:p>
                      <a:pPr marL="339725" marR="0" lvl="0" indent="-165100" algn="l" defTabSz="121803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050" b="1" kern="0">
                          <a:solidFill>
                            <a:schemeClr val="tx1"/>
                          </a:solidFill>
                          <a:latin typeface="+mn-lt"/>
                          <a:ea typeface="+mn-ea"/>
                          <a:cs typeface="Arial" panose="020B0604020202020204" pitchFamily="34" charset="0"/>
                        </a:rPr>
                        <a:t>Self-service</a:t>
                      </a:r>
                      <a:r>
                        <a:rPr lang="en-US" sz="1050" kern="0">
                          <a:solidFill>
                            <a:schemeClr val="tx1"/>
                          </a:solidFill>
                          <a:latin typeface="+mn-lt"/>
                          <a:ea typeface="+mn-ea"/>
                          <a:cs typeface="Arial" panose="020B0604020202020204" pitchFamily="34" charset="0"/>
                        </a:rPr>
                        <a:t> case management and parts dispatch</a:t>
                      </a:r>
                      <a:endParaRPr lang="en-US" sz="1050" strike="noStrike" kern="0">
                        <a:solidFill>
                          <a:schemeClr val="tx1"/>
                        </a:solidFill>
                        <a:latin typeface="+mn-lt"/>
                        <a:ea typeface="+mn-ea"/>
                        <a:cs typeface="Arial" panose="020B0604020202020204" pitchFamily="34" charset="0"/>
                      </a:endParaRPr>
                    </a:p>
                  </a:txBody>
                  <a:tcPr marR="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EEEEE"/>
                    </a:solid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14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96950344"/>
                  </a:ext>
                </a:extLst>
              </a:tr>
              <a:tr h="208665">
                <a:tc>
                  <a:txBody>
                    <a:bodyPr/>
                    <a:lstStyle/>
                    <a:p>
                      <a:pPr marL="339725" marR="0" lvl="0" indent="-165100" algn="l" defTabSz="121803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050" b="1" kern="0" baseline="0">
                          <a:solidFill>
                            <a:schemeClr val="tx1"/>
                          </a:solidFill>
                          <a:latin typeface="+mn-lt"/>
                          <a:ea typeface="+mn-ea"/>
                          <a:cs typeface="Arial" panose="020B0604020202020204" pitchFamily="34" charset="0"/>
                        </a:rPr>
                        <a:t>Quick analysis </a:t>
                      </a:r>
                      <a:r>
                        <a:rPr lang="en-US" sz="1050" kern="0" baseline="0">
                          <a:solidFill>
                            <a:schemeClr val="tx1"/>
                          </a:solidFill>
                          <a:latin typeface="+mn-lt"/>
                          <a:ea typeface="+mn-ea"/>
                          <a:cs typeface="Arial" panose="020B0604020202020204" pitchFamily="34" charset="0"/>
                        </a:rPr>
                        <a:t>of health, application experience &amp; security scores</a:t>
                      </a:r>
                      <a:endParaRPr lang="en-US" sz="1050" kern="0" baseline="0">
                        <a:solidFill>
                          <a:schemeClr val="accent5"/>
                        </a:solidFill>
                        <a:latin typeface="+mn-lt"/>
                        <a:ea typeface="+mn-ea"/>
                        <a:cs typeface="Arial" panose="020B0604020202020204" pitchFamily="34" charset="0"/>
                      </a:endParaRPr>
                    </a:p>
                  </a:txBody>
                  <a:tcPr marR="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EEEEE"/>
                    </a:solidFill>
                  </a:tcPr>
                </a:tc>
                <a:tc>
                  <a:txBody>
                    <a:bodyPr/>
                    <a:lstStyle/>
                    <a:p>
                      <a:pPr algn="ctr" rtl="0" fontAlgn="t"/>
                      <a:endParaRPr lang="en-US" sz="105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80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80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140" rtl="0" eaLnBrk="1" fontAlgn="ctr" latinLnBrk="0" hangingPunct="1">
                        <a:lnSpc>
                          <a:spcPct val="100000"/>
                        </a:lnSpc>
                        <a:spcBef>
                          <a:spcPts val="0"/>
                        </a:spcBef>
                        <a:spcAft>
                          <a:spcPts val="0"/>
                        </a:spcAft>
                        <a:buClrTx/>
                        <a:buSzTx/>
                        <a:buFontTx/>
                        <a:buNone/>
                        <a:tabLst/>
                        <a:defRPr/>
                      </a:pPr>
                      <a:r>
                        <a:rPr lang="en-US" sz="80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716589239"/>
                  </a:ext>
                </a:extLst>
              </a:tr>
              <a:tr h="208665">
                <a:tc>
                  <a:txBody>
                    <a:bodyPr/>
                    <a:lstStyle/>
                    <a:p>
                      <a:pPr marL="339725" marR="0" lvl="0" indent="-165100" algn="l" defTabSz="121803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050" b="1" strike="noStrike" kern="0">
                          <a:solidFill>
                            <a:schemeClr val="tx1"/>
                          </a:solidFill>
                          <a:latin typeface="+mn-lt"/>
                          <a:ea typeface="+mn-ea"/>
                          <a:cs typeface="Arial" panose="020B0604020202020204" pitchFamily="34" charset="0"/>
                        </a:rPr>
                        <a:t>Proactive issue resolution </a:t>
                      </a:r>
                      <a:r>
                        <a:rPr lang="en-US" sz="1050" strike="noStrike" kern="0">
                          <a:solidFill>
                            <a:schemeClr val="tx1"/>
                          </a:solidFill>
                          <a:latin typeface="+mn-lt"/>
                          <a:ea typeface="+mn-ea"/>
                          <a:cs typeface="Arial" panose="020B0604020202020204" pitchFamily="34" charset="0"/>
                        </a:rPr>
                        <a:t>with automated detection, case creation</a:t>
                      </a:r>
                      <a:r>
                        <a:rPr lang="en-US" sz="1050" strike="noStrike" kern="0">
                          <a:solidFill>
                            <a:schemeClr val="accent5"/>
                          </a:solidFill>
                          <a:latin typeface="+mn-lt"/>
                          <a:ea typeface="+mn-ea"/>
                          <a:cs typeface="Arial" panose="020B0604020202020204" pitchFamily="34" charset="0"/>
                        </a:rPr>
                        <a:t> </a:t>
                      </a:r>
                      <a:r>
                        <a:rPr lang="en-US" sz="1050" strike="noStrike" kern="0">
                          <a:solidFill>
                            <a:schemeClr val="tx1"/>
                          </a:solidFill>
                          <a:latin typeface="+mn-lt"/>
                          <a:ea typeface="+mn-ea"/>
                          <a:cs typeface="Arial" panose="020B0604020202020204" pitchFamily="34" charset="0"/>
                        </a:rPr>
                        <a:t>&amp; support</a:t>
                      </a:r>
                      <a:endParaRPr lang="en-US" sz="1050" strike="noStrike" kern="0" baseline="30000">
                        <a:solidFill>
                          <a:schemeClr val="tx1"/>
                        </a:solidFill>
                        <a:latin typeface="+mn-lt"/>
                        <a:ea typeface="+mn-ea"/>
                        <a:cs typeface="Arial" panose="020B0604020202020204" pitchFamily="34" charset="0"/>
                      </a:endParaRPr>
                    </a:p>
                  </a:txBody>
                  <a:tcPr marR="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EEEEE"/>
                    </a:solidFill>
                  </a:tcPr>
                </a:tc>
                <a:tc>
                  <a:txBody>
                    <a:bodyPr/>
                    <a:lstStyle/>
                    <a:p>
                      <a:pPr algn="ctr" rtl="0" fontAlgn="t"/>
                      <a:endParaRPr lang="en-US" sz="105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14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34572869"/>
                  </a:ext>
                </a:extLst>
              </a:tr>
              <a:tr h="208665">
                <a:tc>
                  <a:txBody>
                    <a:bodyPr/>
                    <a:lstStyle/>
                    <a:p>
                      <a:pPr marL="339725" marR="0" lvl="0" indent="-165100" algn="l" defTabSz="121803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050" strike="noStrike" kern="0">
                          <a:solidFill>
                            <a:schemeClr val="tx1"/>
                          </a:solidFill>
                          <a:latin typeface="+mn-lt"/>
                          <a:ea typeface="+mn-ea"/>
                          <a:cs typeface="Arial" panose="020B0604020202020204" pitchFamily="34" charset="0"/>
                        </a:rPr>
                        <a:t>Utilization metrics </a:t>
                      </a:r>
                      <a:r>
                        <a:rPr lang="en-US" sz="1050" b="1" strike="noStrike" kern="0">
                          <a:solidFill>
                            <a:schemeClr val="tx1"/>
                          </a:solidFill>
                          <a:latin typeface="+mn-lt"/>
                          <a:ea typeface="+mn-ea"/>
                          <a:cs typeface="Arial" panose="020B0604020202020204" pitchFamily="34" charset="0"/>
                        </a:rPr>
                        <a:t>uncover performance issues and trends</a:t>
                      </a:r>
                      <a:endParaRPr lang="en-US" sz="1050" b="1" strike="noStrike" kern="0" baseline="30000">
                        <a:solidFill>
                          <a:schemeClr val="accent5"/>
                        </a:solidFill>
                        <a:latin typeface="+mn-lt"/>
                        <a:ea typeface="+mn-ea"/>
                        <a:cs typeface="Arial" panose="020B0604020202020204" pitchFamily="34" charset="0"/>
                      </a:endParaRPr>
                    </a:p>
                  </a:txBody>
                  <a:tcPr marR="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EEEEE"/>
                    </a:solidFill>
                  </a:tcPr>
                </a:tc>
                <a:tc>
                  <a:txBody>
                    <a:bodyPr/>
                    <a:lstStyle/>
                    <a:p>
                      <a:pPr algn="ctr" rtl="0" fontAlgn="t"/>
                      <a:endParaRPr lang="en-US" sz="105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14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10341531"/>
                  </a:ext>
                </a:extLst>
              </a:tr>
              <a:tr h="208665">
                <a:tc>
                  <a:txBody>
                    <a:bodyPr/>
                    <a:lstStyle/>
                    <a:p>
                      <a:pPr marL="339725" marR="0" lvl="0" indent="-165100" algn="l" defTabSz="121803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050" b="1" strike="noStrike" kern="0">
                          <a:solidFill>
                            <a:schemeClr val="tx1"/>
                          </a:solidFill>
                          <a:latin typeface="+mn-lt"/>
                          <a:ea typeface="+mn-ea"/>
                          <a:cs typeface="Arial" panose="020B0604020202020204" pitchFamily="34" charset="0"/>
                        </a:rPr>
                        <a:t>Predictive </a:t>
                      </a:r>
                      <a:r>
                        <a:rPr lang="en-US" sz="1050" b="0" strike="noStrike" kern="0" baseline="0">
                          <a:solidFill>
                            <a:schemeClr val="tx1"/>
                          </a:solidFill>
                          <a:latin typeface="+mn-lt"/>
                          <a:ea typeface="+mn-ea"/>
                          <a:cs typeface="Arial" panose="020B0604020202020204" pitchFamily="34" charset="0"/>
                        </a:rPr>
                        <a:t>issue</a:t>
                      </a:r>
                      <a:r>
                        <a:rPr lang="en-US" sz="1050" b="1" strike="noStrike" kern="0" baseline="0">
                          <a:solidFill>
                            <a:schemeClr val="tx1"/>
                          </a:solidFill>
                          <a:latin typeface="+mn-lt"/>
                          <a:ea typeface="+mn-ea"/>
                          <a:cs typeface="Arial" panose="020B0604020202020204" pitchFamily="34" charset="0"/>
                        </a:rPr>
                        <a:t> </a:t>
                      </a:r>
                      <a:r>
                        <a:rPr lang="en-US" sz="1050" b="0" strike="noStrike" kern="0" baseline="0">
                          <a:solidFill>
                            <a:schemeClr val="tx1"/>
                          </a:solidFill>
                          <a:latin typeface="+mn-lt"/>
                          <a:ea typeface="+mn-ea"/>
                          <a:cs typeface="Arial" panose="020B0604020202020204" pitchFamily="34" charset="0"/>
                        </a:rPr>
                        <a:t>detection</a:t>
                      </a:r>
                      <a:r>
                        <a:rPr lang="en-US" sz="1050" b="1" strike="noStrike" kern="0" baseline="0">
                          <a:solidFill>
                            <a:schemeClr val="tx1"/>
                          </a:solidFill>
                          <a:latin typeface="+mn-lt"/>
                          <a:ea typeface="+mn-ea"/>
                          <a:cs typeface="Arial" panose="020B0604020202020204" pitchFamily="34" charset="0"/>
                        </a:rPr>
                        <a:t> </a:t>
                      </a:r>
                      <a:r>
                        <a:rPr lang="en-US" sz="1050" b="0" strike="noStrike" kern="0" baseline="0">
                          <a:solidFill>
                            <a:schemeClr val="tx1"/>
                          </a:solidFill>
                          <a:latin typeface="+mn-lt"/>
                          <a:ea typeface="+mn-ea"/>
                          <a:cs typeface="Arial" panose="020B0604020202020204" pitchFamily="34" charset="0"/>
                        </a:rPr>
                        <a:t>and </a:t>
                      </a:r>
                      <a:r>
                        <a:rPr lang="en-US" sz="1050" b="1" strike="noStrike" kern="0" baseline="0">
                          <a:solidFill>
                            <a:schemeClr val="tx1"/>
                          </a:solidFill>
                          <a:latin typeface="+mn-lt"/>
                          <a:ea typeface="+mn-ea"/>
                          <a:cs typeface="Arial" panose="020B0604020202020204" pitchFamily="34" charset="0"/>
                        </a:rPr>
                        <a:t>resolution</a:t>
                      </a:r>
                      <a:r>
                        <a:rPr lang="en-US" sz="1050" b="0" strike="noStrike" kern="0" baseline="0">
                          <a:solidFill>
                            <a:schemeClr val="tx1"/>
                          </a:solidFill>
                          <a:latin typeface="+mn-lt"/>
                          <a:ea typeface="+mn-ea"/>
                          <a:cs typeface="Arial" panose="020B0604020202020204" pitchFamily="34" charset="0"/>
                        </a:rPr>
                        <a:t> </a:t>
                      </a:r>
                      <a:r>
                        <a:rPr lang="en-US" sz="1050" b="1" strike="noStrike" kern="0" baseline="0">
                          <a:solidFill>
                            <a:schemeClr val="tx1"/>
                          </a:solidFill>
                          <a:latin typeface="+mn-lt"/>
                          <a:ea typeface="+mn-ea"/>
                          <a:cs typeface="Arial" panose="020B0604020202020204" pitchFamily="34" charset="0"/>
                        </a:rPr>
                        <a:t>before failures reduce disruptions</a:t>
                      </a:r>
                      <a:endParaRPr lang="en-US" sz="1050" b="1" strike="noStrike" kern="0">
                        <a:solidFill>
                          <a:schemeClr val="tx1"/>
                        </a:solidFill>
                        <a:latin typeface="+mn-lt"/>
                        <a:ea typeface="+mn-ea"/>
                        <a:cs typeface="Arial" panose="020B0604020202020204" pitchFamily="34" charset="0"/>
                      </a:endParaRPr>
                    </a:p>
                  </a:txBody>
                  <a:tcPr marR="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EEEEE"/>
                    </a:solidFill>
                  </a:tcPr>
                </a:tc>
                <a:tc>
                  <a:txBody>
                    <a:bodyPr/>
                    <a:lstStyle/>
                    <a:p>
                      <a:pPr algn="ctr" rtl="0" fontAlgn="t"/>
                      <a:endParaRPr lang="en-US" sz="105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14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03087526"/>
                  </a:ext>
                </a:extLst>
              </a:tr>
              <a:tr h="208665">
                <a:tc>
                  <a:txBody>
                    <a:bodyPr/>
                    <a:lstStyle/>
                    <a:p>
                      <a:pPr marL="339725" marR="0" lvl="0" indent="-165100" algn="l" defTabSz="121803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050" b="0" strike="noStrike" kern="0">
                          <a:solidFill>
                            <a:schemeClr val="tx1"/>
                          </a:solidFill>
                          <a:latin typeface="+mn-lt"/>
                          <a:ea typeface="+mn-ea"/>
                          <a:cs typeface="Arial" panose="020B0604020202020204" pitchFamily="34" charset="0"/>
                        </a:rPr>
                        <a:t>A</a:t>
                      </a:r>
                      <a:r>
                        <a:rPr lang="en-US" sz="1050" strike="noStrike" kern="0">
                          <a:solidFill>
                            <a:schemeClr val="tx1"/>
                          </a:solidFill>
                          <a:latin typeface="+mn-lt"/>
                          <a:ea typeface="+mn-ea"/>
                          <a:cs typeface="Arial" panose="020B0604020202020204" pitchFamily="34" charset="0"/>
                        </a:rPr>
                        <a:t>utomatic creation and deployment of custom catalogs for Dell BIOS, driver, firmware and applications provide </a:t>
                      </a:r>
                      <a:r>
                        <a:rPr lang="en-US" sz="1050" b="1" strike="noStrike" kern="0">
                          <a:solidFill>
                            <a:schemeClr val="tx1"/>
                          </a:solidFill>
                          <a:latin typeface="+mn-lt"/>
                          <a:ea typeface="+mn-ea"/>
                          <a:cs typeface="Arial" panose="020B0604020202020204" pitchFamily="34" charset="0"/>
                        </a:rPr>
                        <a:t>remote and seamless updates</a:t>
                      </a:r>
                    </a:p>
                  </a:txBody>
                  <a:tcPr marR="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EEEEE"/>
                    </a:solidFill>
                  </a:tcPr>
                </a:tc>
                <a:tc>
                  <a:txBody>
                    <a:bodyPr/>
                    <a:lstStyle/>
                    <a:p>
                      <a:pPr algn="ctr" rtl="0" fontAlgn="t"/>
                      <a:endParaRPr lang="en-US" sz="105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marL="0" marR="0" lvl="0" indent="0" algn="ctr" defTabSz="1219170" rtl="0" eaLnBrk="1" fontAlgn="ctr" latinLnBrk="0" hangingPunct="1">
                        <a:lnSpc>
                          <a:spcPct val="100000"/>
                        </a:lnSpc>
                        <a:spcBef>
                          <a:spcPts val="0"/>
                        </a:spcBef>
                        <a:spcAft>
                          <a:spcPts val="0"/>
                        </a:spcAft>
                        <a:buClrTx/>
                        <a:buSzTx/>
                        <a:buFontTx/>
                        <a:buNone/>
                        <a:tabLst/>
                        <a:defRPr/>
                      </a:pP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14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37423542"/>
                  </a:ext>
                </a:extLst>
              </a:tr>
              <a:tr h="208665">
                <a:tc>
                  <a:txBody>
                    <a:bodyPr/>
                    <a:lstStyle/>
                    <a:p>
                      <a:pPr marL="346075" marR="0" lvl="0" indent="-171450" algn="l" defTabSz="121803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050" kern="0" baseline="0">
                          <a:solidFill>
                            <a:schemeClr val="tx1"/>
                          </a:solidFill>
                          <a:latin typeface="+mn-lt"/>
                          <a:ea typeface="+mn-ea"/>
                          <a:cs typeface="Arial" panose="020B0604020202020204" pitchFamily="34" charset="0"/>
                        </a:rPr>
                        <a:t>Customized rules allow you to </a:t>
                      </a:r>
                      <a:r>
                        <a:rPr lang="en-US" sz="1050" b="1" kern="0" baseline="0">
                          <a:solidFill>
                            <a:schemeClr val="tx1"/>
                          </a:solidFill>
                          <a:latin typeface="+mn-lt"/>
                          <a:ea typeface="+mn-ea"/>
                          <a:cs typeface="Arial" panose="020B0604020202020204" pitchFamily="34" charset="0"/>
                        </a:rPr>
                        <a:t>define remote remediation workflows</a:t>
                      </a:r>
                    </a:p>
                  </a:txBody>
                  <a:tcPr marR="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EEEEE"/>
                    </a:solidFill>
                  </a:tcPr>
                </a:tc>
                <a:tc>
                  <a:txBody>
                    <a:bodyPr/>
                    <a:lstStyle/>
                    <a:p>
                      <a:pPr algn="ctr" rtl="0" fontAlgn="t"/>
                      <a:endParaRPr lang="en-US" sz="105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endParaRPr lang="en-US" sz="800" b="1"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140" rtl="0" eaLnBrk="1" fontAlgn="ctr" latinLnBrk="0" hangingPunct="1">
                        <a:lnSpc>
                          <a:spcPct val="100000"/>
                        </a:lnSpc>
                        <a:spcBef>
                          <a:spcPts val="0"/>
                        </a:spcBef>
                        <a:spcAft>
                          <a:spcPts val="0"/>
                        </a:spcAft>
                        <a:buClrTx/>
                        <a:buSzTx/>
                        <a:buFontTx/>
                        <a:buNone/>
                        <a:tabLst/>
                        <a:defRPr/>
                      </a:pPr>
                      <a:r>
                        <a:rPr lang="en-US" sz="800" b="0" u="none" strike="noStrike">
                          <a:solidFill>
                            <a:schemeClr val="tx2"/>
                          </a:solidFill>
                          <a:effectLst/>
                          <a:latin typeface="Arial" panose="020B0604020202020204" pitchFamily="34" charset="0"/>
                          <a:cs typeface="Arial" panose="020B0604020202020204" pitchFamily="34" charset="0"/>
                          <a:sym typeface="Wingdings 2" panose="05020102010507070707" pitchFamily="18" charset="2"/>
                        </a:rPr>
                        <a:t></a:t>
                      </a:r>
                      <a:endParaRPr lang="en-US" sz="800" b="0" i="0" u="none" strike="noStrike">
                        <a:solidFill>
                          <a:schemeClr val="tx2"/>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621475306"/>
                  </a:ext>
                </a:extLst>
              </a:tr>
              <a:tr h="70248">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marL="174625" indent="0" defTabSz="1218030" fontAlgn="base">
                        <a:spcBef>
                          <a:spcPct val="0"/>
                        </a:spcBef>
                        <a:spcAft>
                          <a:spcPct val="0"/>
                        </a:spcAft>
                        <a:buFont typeface="Arial" panose="020B0604020202020204" pitchFamily="34" charset="0"/>
                        <a:buNone/>
                        <a:defRPr/>
                      </a:pPr>
                      <a:endParaRPr lang="en-US" sz="100" kern="0">
                        <a:solidFill>
                          <a:schemeClr val="tx1"/>
                        </a:solidFill>
                        <a:latin typeface="+mn-lt"/>
                        <a:ea typeface="+mn-ea"/>
                        <a:cs typeface="Arial" panose="020B0604020202020204" pitchFamily="34"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rtl="0" fontAlgn="ctr"/>
                      <a:endParaRPr lang="en-US" sz="200" b="1" i="0" u="none" strike="noStrike">
                        <a:solidFill>
                          <a:schemeClr val="tx1"/>
                        </a:solidFill>
                        <a:effectLst/>
                        <a:latin typeface="Arial" panose="020B0604020202020204" pitchFamily="34" charset="0"/>
                        <a:cs typeface="Arial" panose="020B0604020202020204" pitchFamily="34" charset="0"/>
                      </a:endParaRPr>
                    </a:p>
                  </a:txBody>
                  <a:tcPr marL="9525" marR="9525"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19170" rtl="0" eaLnBrk="1" latinLnBrk="0" hangingPunct="1">
                        <a:defRPr sz="2400" kern="1200">
                          <a:solidFill>
                            <a:schemeClr val="dk1"/>
                          </a:solidFill>
                          <a:latin typeface="Trebuchet MS"/>
                        </a:defRPr>
                      </a:lvl1pPr>
                      <a:lvl2pPr marL="609585" algn="l" defTabSz="1219170" rtl="0" eaLnBrk="1" latinLnBrk="0" hangingPunct="1">
                        <a:defRPr sz="2400" kern="1200">
                          <a:solidFill>
                            <a:schemeClr val="dk1"/>
                          </a:solidFill>
                          <a:latin typeface="Trebuchet MS"/>
                        </a:defRPr>
                      </a:lvl2pPr>
                      <a:lvl3pPr marL="1219170" algn="l" defTabSz="1219170" rtl="0" eaLnBrk="1" latinLnBrk="0" hangingPunct="1">
                        <a:defRPr sz="2400" kern="1200">
                          <a:solidFill>
                            <a:schemeClr val="dk1"/>
                          </a:solidFill>
                          <a:latin typeface="Trebuchet MS"/>
                        </a:defRPr>
                      </a:lvl3pPr>
                      <a:lvl4pPr marL="1828754" algn="l" defTabSz="1219170" rtl="0" eaLnBrk="1" latinLnBrk="0" hangingPunct="1">
                        <a:defRPr sz="2400" kern="1200">
                          <a:solidFill>
                            <a:schemeClr val="dk1"/>
                          </a:solidFill>
                          <a:latin typeface="Trebuchet MS"/>
                        </a:defRPr>
                      </a:lvl4pPr>
                      <a:lvl5pPr marL="2438339" algn="l" defTabSz="1219170" rtl="0" eaLnBrk="1" latinLnBrk="0" hangingPunct="1">
                        <a:defRPr sz="2400" kern="1200">
                          <a:solidFill>
                            <a:schemeClr val="dk1"/>
                          </a:solidFill>
                          <a:latin typeface="Trebuchet MS"/>
                        </a:defRPr>
                      </a:lvl5pPr>
                      <a:lvl6pPr marL="3047924" algn="l" defTabSz="1219170" rtl="0" eaLnBrk="1" latinLnBrk="0" hangingPunct="1">
                        <a:defRPr sz="2400" kern="1200">
                          <a:solidFill>
                            <a:schemeClr val="dk1"/>
                          </a:solidFill>
                          <a:latin typeface="Trebuchet MS"/>
                        </a:defRPr>
                      </a:lvl6pPr>
                      <a:lvl7pPr marL="3657509" algn="l" defTabSz="1219170" rtl="0" eaLnBrk="1" latinLnBrk="0" hangingPunct="1">
                        <a:defRPr sz="2400" kern="1200">
                          <a:solidFill>
                            <a:schemeClr val="dk1"/>
                          </a:solidFill>
                          <a:latin typeface="Trebuchet MS"/>
                        </a:defRPr>
                      </a:lvl7pPr>
                      <a:lvl8pPr marL="4267093" algn="l" defTabSz="1219170" rtl="0" eaLnBrk="1" latinLnBrk="0" hangingPunct="1">
                        <a:defRPr sz="2400" kern="1200">
                          <a:solidFill>
                            <a:schemeClr val="dk1"/>
                          </a:solidFill>
                          <a:latin typeface="Trebuchet MS"/>
                        </a:defRPr>
                      </a:lvl8pPr>
                      <a:lvl9pPr marL="4876678" algn="l" defTabSz="1219170" rtl="0" eaLnBrk="1" latinLnBrk="0" hangingPunct="1">
                        <a:defRPr sz="2400" kern="1200">
                          <a:solidFill>
                            <a:schemeClr val="dk1"/>
                          </a:solidFill>
                          <a:latin typeface="Trebuchet MS"/>
                        </a:defRPr>
                      </a:lvl9pPr>
                    </a:lstStyle>
                    <a:p>
                      <a:pPr algn="ctr" rtl="0" fontAlgn="ctr"/>
                      <a:endParaRPr lang="en-US" sz="200" b="1" i="0" u="none" strike="noStrike">
                        <a:solidFill>
                          <a:schemeClr val="tx2"/>
                        </a:solidFill>
                        <a:effectLst/>
                        <a:latin typeface="Arial" panose="020B0604020202020204" pitchFamily="34" charset="0"/>
                        <a:cs typeface="Arial" panose="020B0604020202020204" pitchFamily="34" charset="0"/>
                      </a:endParaRPr>
                    </a:p>
                  </a:txBody>
                  <a:tcPr marL="9525" marR="95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endParaRPr lang="en-US" sz="200" b="1" i="0" u="none" strike="noStrike">
                        <a:solidFill>
                          <a:schemeClr val="tx2"/>
                        </a:solidFill>
                        <a:effectLst/>
                        <a:latin typeface="Arial" panose="020B0604020202020204" pitchFamily="34" charset="0"/>
                        <a:cs typeface="Arial" panose="020B0604020202020204" pitchFamily="34" charset="0"/>
                      </a:endParaRPr>
                    </a:p>
                  </a:txBody>
                  <a:tcPr marL="9525" marR="95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00" b="1" i="0" u="none" strike="noStrike">
                        <a:solidFill>
                          <a:schemeClr val="tx2"/>
                        </a:solidFill>
                        <a:effectLst/>
                        <a:latin typeface="Arial" panose="020B0604020202020204" pitchFamily="34" charset="0"/>
                        <a:cs typeface="Arial" panose="020B0604020202020204" pitchFamily="34" charset="0"/>
                      </a:endParaRPr>
                    </a:p>
                  </a:txBody>
                  <a:tcPr marL="9525" marR="9525"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
        <p:nvSpPr>
          <p:cNvPr id="2" name="TextBox 1">
            <a:extLst>
              <a:ext uri="{FF2B5EF4-FFF2-40B4-BE49-F238E27FC236}">
                <a16:creationId xmlns:a16="http://schemas.microsoft.com/office/drawing/2014/main" id="{B6FF6C08-623B-4F97-BE2B-0BCF7613A548}"/>
              </a:ext>
            </a:extLst>
          </p:cNvPr>
          <p:cNvSpPr txBox="1"/>
          <p:nvPr/>
        </p:nvSpPr>
        <p:spPr>
          <a:xfrm>
            <a:off x="202019" y="658589"/>
            <a:ext cx="4312079" cy="215444"/>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4444"/>
                </a:solidFill>
                <a:effectLst/>
                <a:uLnTx/>
                <a:uFillTx/>
                <a:latin typeface="Arial"/>
                <a:ea typeface="+mn-ea"/>
                <a:cs typeface="+mn-cs"/>
              </a:rPr>
              <a:t>What you should expect from world-class support:</a:t>
            </a:r>
          </a:p>
        </p:txBody>
      </p:sp>
      <p:sp>
        <p:nvSpPr>
          <p:cNvPr id="6" name="TextBox 5">
            <a:extLst>
              <a:ext uri="{FF2B5EF4-FFF2-40B4-BE49-F238E27FC236}">
                <a16:creationId xmlns:a16="http://schemas.microsoft.com/office/drawing/2014/main" id="{3A119E8E-4BA2-4169-8A99-270A8D63EBD4}"/>
              </a:ext>
            </a:extLst>
          </p:cNvPr>
          <p:cNvSpPr txBox="1"/>
          <p:nvPr/>
        </p:nvSpPr>
        <p:spPr>
          <a:xfrm>
            <a:off x="218229" y="2550827"/>
            <a:ext cx="4408194" cy="215444"/>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4444"/>
                </a:solidFill>
                <a:effectLst/>
                <a:uLnTx/>
                <a:uFillTx/>
                <a:latin typeface="Arial"/>
                <a:ea typeface="+mn-ea"/>
                <a:cs typeface="+mn-cs"/>
              </a:rPr>
              <a:t>Dell doesn’t stop there. We do more </a:t>
            </a:r>
            <a:r>
              <a:rPr lang="en-US" sz="1400" b="1">
                <a:solidFill>
                  <a:srgbClr val="444444"/>
                </a:solidFill>
                <a:latin typeface="Arial"/>
              </a:rPr>
              <a:t>to support you</a:t>
            </a:r>
            <a:r>
              <a:rPr kumimoji="0" lang="en-US" sz="1400" b="1" i="0" u="none" strike="noStrike" kern="1200" cap="none" spc="0" normalizeH="0" baseline="0" noProof="0">
                <a:ln>
                  <a:noFill/>
                </a:ln>
                <a:solidFill>
                  <a:srgbClr val="444444"/>
                </a:solidFill>
                <a:effectLst/>
                <a:uLnTx/>
                <a:uFillTx/>
                <a:latin typeface="Arial"/>
                <a:ea typeface="+mn-ea"/>
                <a:cs typeface="+mn-cs"/>
              </a:rPr>
              <a:t>:</a:t>
            </a:r>
          </a:p>
        </p:txBody>
      </p:sp>
      <p:sp>
        <p:nvSpPr>
          <p:cNvPr id="8" name="TextBox 162">
            <a:extLst>
              <a:ext uri="{FF2B5EF4-FFF2-40B4-BE49-F238E27FC236}">
                <a16:creationId xmlns:a16="http://schemas.microsoft.com/office/drawing/2014/main" id="{6290ACEA-7493-4343-84E8-2A38841CB93F}"/>
              </a:ext>
            </a:extLst>
          </p:cNvPr>
          <p:cNvSpPr txBox="1">
            <a:spLocks noChangeArrowheads="1"/>
          </p:cNvSpPr>
          <p:nvPr/>
        </p:nvSpPr>
        <p:spPr bwMode="auto">
          <a:xfrm>
            <a:off x="105167" y="4594099"/>
            <a:ext cx="766929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E" altLang="en-US" sz="500" b="0" i="0" u="none" strike="noStrike" kern="1200" cap="none" spc="0" normalizeH="0" baseline="30000" noProof="0">
                <a:ln>
                  <a:noFill/>
                </a:ln>
                <a:solidFill>
                  <a:srgbClr val="444444"/>
                </a:solidFill>
                <a:effectLst/>
                <a:uLnTx/>
                <a:uFillTx/>
                <a:latin typeface="Arial"/>
                <a:ea typeface="+mn-ea"/>
                <a:cs typeface="Arial" pitchFamily="34" charset="0"/>
              </a:rPr>
              <a:t>1 </a:t>
            </a:r>
            <a:r>
              <a:rPr kumimoji="0" lang="en-US" sz="500" b="0" i="0" u="none" strike="noStrike" kern="1200" cap="none" spc="0" normalizeH="0" baseline="0" noProof="0">
                <a:ln>
                  <a:noFill/>
                </a:ln>
                <a:solidFill>
                  <a:srgbClr val="444444"/>
                </a:solidFill>
                <a:effectLst/>
                <a:uLnTx/>
                <a:uFillTx/>
                <a:latin typeface="Arial" pitchFamily="34" charset="0"/>
                <a:ea typeface="+mn-ea"/>
                <a:cs typeface="+mn-cs"/>
              </a:rPr>
              <a:t>Onsite availability varies by country and service purchased. Onsite service after remote diagnosis.</a:t>
            </a:r>
            <a:r>
              <a:rPr kumimoji="0" lang="en-US" sz="500" b="0" i="0" u="none" strike="noStrike" kern="1200" cap="none" spc="0" normalizeH="0" baseline="30000" noProof="0">
                <a:ln>
                  <a:noFill/>
                </a:ln>
                <a:solidFill>
                  <a:srgbClr val="444444"/>
                </a:solidFill>
                <a:effectLst/>
                <a:uLnTx/>
                <a:uFillTx/>
                <a:latin typeface="Arial" pitchFamily="34" charset="0"/>
                <a:ea typeface="+mn-ea"/>
                <a:cs typeface="Arial" panose="020B0604020202020204" pitchFamily="34" charset="0"/>
              </a:rPr>
              <a:t>2</a:t>
            </a:r>
            <a:r>
              <a:rPr kumimoji="0" lang="en-US" sz="500" b="0" i="0" u="none" strike="noStrike" kern="1200" cap="none" spc="0" normalizeH="0" baseline="0" noProof="0">
                <a:ln>
                  <a:noFill/>
                </a:ln>
                <a:solidFill>
                  <a:srgbClr val="444444"/>
                </a:solidFill>
                <a:effectLst/>
                <a:uLnTx/>
                <a:uFillTx/>
                <a:latin typeface="Arial" pitchFamily="34" charset="0"/>
                <a:ea typeface="+mn-ea"/>
                <a:cs typeface="Arial" panose="020B0604020202020204" pitchFamily="34" charset="0"/>
              </a:rPr>
              <a:t> Software support with collaborative 3</a:t>
            </a:r>
            <a:r>
              <a:rPr kumimoji="0" lang="en-US" sz="500" b="0" i="0" u="none" strike="noStrike" kern="1200" cap="none" spc="0" normalizeH="0" baseline="30000" noProof="0">
                <a:ln>
                  <a:noFill/>
                </a:ln>
                <a:solidFill>
                  <a:srgbClr val="444444"/>
                </a:solidFill>
                <a:effectLst/>
                <a:uLnTx/>
                <a:uFillTx/>
                <a:latin typeface="Arial" pitchFamily="34" charset="0"/>
                <a:ea typeface="+mn-ea"/>
                <a:cs typeface="Arial" panose="020B0604020202020204" pitchFamily="34" charset="0"/>
              </a:rPr>
              <a:t>rd</a:t>
            </a:r>
            <a:r>
              <a:rPr kumimoji="0" lang="en-US" sz="500" b="0" i="0" u="none" strike="noStrike" kern="1200" cap="none" spc="0" normalizeH="0" baseline="0" noProof="0">
                <a:ln>
                  <a:noFill/>
                </a:ln>
                <a:solidFill>
                  <a:srgbClr val="444444"/>
                </a:solidFill>
                <a:effectLst/>
                <a:uLnTx/>
                <a:uFillTx/>
                <a:latin typeface="Arial" pitchFamily="34" charset="0"/>
                <a:ea typeface="+mn-ea"/>
                <a:cs typeface="Arial" panose="020B0604020202020204" pitchFamily="34" charset="0"/>
              </a:rPr>
              <a:t> party assistance. </a:t>
            </a:r>
            <a:r>
              <a:rPr kumimoji="0" lang="en-US" sz="500" b="0" i="0" u="none" strike="noStrike" kern="1200" cap="none" spc="0" normalizeH="0" baseline="30000" noProof="0">
                <a:ln>
                  <a:noFill/>
                </a:ln>
                <a:solidFill>
                  <a:srgbClr val="444444"/>
                </a:solidFill>
                <a:effectLst/>
                <a:uLnTx/>
                <a:uFillTx/>
                <a:latin typeface="Arial" pitchFamily="34" charset="0"/>
                <a:ea typeface="+mn-ea"/>
                <a:cs typeface="Arial" panose="020B0604020202020204" pitchFamily="34" charset="0"/>
              </a:rPr>
              <a:t>3</a:t>
            </a:r>
            <a:r>
              <a:rPr kumimoji="0" lang="en-US" sz="500" b="0" i="0" u="none" strike="noStrike" kern="1200" cap="none" spc="0" normalizeH="0" baseline="0" noProof="0">
                <a:ln>
                  <a:noFill/>
                </a:ln>
                <a:solidFill>
                  <a:srgbClr val="444444"/>
                </a:solidFill>
                <a:effectLst/>
                <a:uLnTx/>
                <a:uFillTx/>
                <a:latin typeface="Arial" pitchFamily="34" charset="0"/>
                <a:ea typeface="+mn-ea"/>
                <a:cs typeface="Arial" panose="020B0604020202020204" pitchFamily="34" charset="0"/>
              </a:rPr>
              <a:t>SupportAssist not available on Linux, Windows RT, Ubuntu or Chrome based products. </a:t>
            </a:r>
            <a:r>
              <a:rPr kumimoji="0" lang="en-US" sz="500" b="0" i="0" u="none" strike="noStrike" kern="1200" cap="none" spc="0" normalizeH="0" baseline="0" noProof="0" err="1">
                <a:ln>
                  <a:noFill/>
                </a:ln>
                <a:solidFill>
                  <a:srgbClr val="444444"/>
                </a:solidFill>
                <a:effectLst/>
                <a:uLnTx/>
                <a:uFillTx/>
                <a:latin typeface="Arial" pitchFamily="34" charset="0"/>
                <a:ea typeface="+mn-ea"/>
                <a:cs typeface="Arial" panose="020B0604020202020204" pitchFamily="34" charset="0"/>
              </a:rPr>
              <a:t>SupportAssist</a:t>
            </a:r>
            <a:r>
              <a:rPr kumimoji="0" lang="en-US" sz="500" b="0" i="0" u="none" strike="noStrike" kern="1200" cap="none" spc="0" normalizeH="0" baseline="0" noProof="0">
                <a:ln>
                  <a:noFill/>
                </a:ln>
                <a:solidFill>
                  <a:srgbClr val="444444"/>
                </a:solidFill>
                <a:effectLst/>
                <a:uLnTx/>
                <a:uFillTx/>
                <a:latin typeface="Arial" pitchFamily="34" charset="0"/>
                <a:ea typeface="+mn-ea"/>
                <a:cs typeface="Arial" panose="020B0604020202020204" pitchFamily="34" charset="0"/>
              </a:rPr>
              <a:t> </a:t>
            </a:r>
            <a:r>
              <a:rPr kumimoji="0" lang="en-US" sz="500" b="0" i="0" u="none" strike="noStrike" kern="1200" cap="none" spc="0" normalizeH="0" baseline="0" noProof="0">
                <a:ln>
                  <a:noFill/>
                </a:ln>
                <a:solidFill>
                  <a:srgbClr val="444444"/>
                </a:solidFill>
                <a:effectLst/>
                <a:uLnTx/>
                <a:uFillTx/>
                <a:latin typeface="Arial" pitchFamily="34" charset="0"/>
                <a:ea typeface="+mn-ea"/>
                <a:cs typeface="+mn-cs"/>
              </a:rPr>
              <a:t>automatically detects and proactively alerts Dell to: operating system issues, software upgrades, driver update=es and patches, malware, virus infected files, failures of hard drives, batteries, memory, internal cables, thermal sensors, heat sinks, fans, solid state drives and video cards.</a:t>
            </a:r>
            <a:r>
              <a:rPr kumimoji="0" lang="en-US" sz="500" b="0" i="0" u="none" strike="noStrike" kern="1200" cap="none" spc="0" normalizeH="0" baseline="0" noProof="0">
                <a:ln>
                  <a:noFill/>
                </a:ln>
                <a:solidFill>
                  <a:srgbClr val="FF0000"/>
                </a:solidFill>
                <a:effectLst/>
                <a:uLnTx/>
                <a:uFillTx/>
                <a:latin typeface="Arial" pitchFamily="34" charset="0"/>
                <a:ea typeface="+mn-ea"/>
                <a:cs typeface="Arial" panose="020B0604020202020204" pitchFamily="34" charset="0"/>
              </a:rPr>
              <a:t> </a:t>
            </a:r>
            <a:r>
              <a:rPr kumimoji="0" lang="en-US" sz="500" b="0" i="0" u="none" strike="noStrike" kern="1200" cap="none" spc="0" normalizeH="0" baseline="0" noProof="0">
                <a:ln>
                  <a:noFill/>
                </a:ln>
                <a:solidFill>
                  <a:srgbClr val="444444"/>
                </a:solidFill>
                <a:effectLst/>
                <a:uLnTx/>
                <a:uFillTx/>
                <a:latin typeface="Arial" pitchFamily="34" charset="0"/>
                <a:ea typeface="+mn-ea"/>
                <a:cs typeface="Arial" panose="020B0604020202020204" pitchFamily="34" charset="0"/>
              </a:rPr>
              <a:t>Predictive analysis failure detection includes hard drives, solid state drives, batteries and fans.</a:t>
            </a:r>
            <a:r>
              <a:rPr kumimoji="0" lang="en-US" sz="500" b="0" i="0" u="none" strike="noStrike" kern="0" cap="none" spc="0" normalizeH="0" baseline="30000" noProof="0">
                <a:ln>
                  <a:noFill/>
                </a:ln>
                <a:solidFill>
                  <a:srgbClr val="444444"/>
                </a:solidFill>
                <a:effectLst/>
                <a:uLnTx/>
                <a:uFillTx/>
                <a:latin typeface="Arial"/>
                <a:ea typeface="+mn-ea"/>
                <a:cs typeface="+mn-cs"/>
              </a:rPr>
              <a:t>4</a:t>
            </a:r>
            <a:r>
              <a:rPr kumimoji="0" lang="en-US" sz="500" b="0" i="0" u="none" strike="noStrike" kern="1200" cap="none" spc="0" normalizeH="0" baseline="0" noProof="0">
                <a:ln>
                  <a:noFill/>
                </a:ln>
                <a:solidFill>
                  <a:srgbClr val="444444"/>
                </a:solidFill>
                <a:effectLst/>
                <a:uLnTx/>
                <a:uFillTx/>
                <a:latin typeface="Arial" pitchFamily="34" charset="0"/>
                <a:ea typeface="+mn-ea"/>
                <a:cs typeface="Arial" panose="020B0604020202020204" pitchFamily="34" charset="0"/>
              </a:rPr>
              <a:t> Accidental Damage service excludes theft, loss, and damage due to fire, flood, or other acts of nature, or intentional damage. Customer must return damaged unit. Limit of 1 qualified incident per contract year. </a:t>
            </a:r>
            <a:r>
              <a:rPr kumimoji="0" lang="en-US" sz="500" b="0" i="0" u="none" strike="noStrike" kern="1200" cap="none" spc="0" normalizeH="0" baseline="30000" noProof="0">
                <a:ln>
                  <a:noFill/>
                </a:ln>
                <a:solidFill>
                  <a:srgbClr val="444444"/>
                </a:solidFill>
                <a:effectLst/>
                <a:uLnTx/>
                <a:uFillTx/>
                <a:latin typeface="Arial" pitchFamily="34" charset="0"/>
                <a:ea typeface="+mn-ea"/>
                <a:cs typeface="Arial" panose="020B0604020202020204" pitchFamily="34" charset="0"/>
              </a:rPr>
              <a:t>5</a:t>
            </a:r>
            <a:r>
              <a:rPr kumimoji="0" lang="en-US" sz="500" b="0" i="0" u="none" strike="noStrike" kern="0" cap="none" spc="0" normalizeH="0" baseline="0" noProof="0">
                <a:ln>
                  <a:noFill/>
                </a:ln>
                <a:solidFill>
                  <a:srgbClr val="444444"/>
                </a:solidFill>
                <a:effectLst/>
                <a:uLnTx/>
                <a:uFillTx/>
                <a:latin typeface="Arial"/>
                <a:ea typeface="+mn-ea"/>
                <a:cs typeface="+mn-cs"/>
              </a:rPr>
              <a:t> </a:t>
            </a:r>
            <a:r>
              <a:rPr kumimoji="0" lang="en-US" sz="500" b="0" i="0" u="none" strike="noStrike" kern="1200" cap="none" spc="0" normalizeH="0" baseline="0" noProof="0">
                <a:ln>
                  <a:noFill/>
                </a:ln>
                <a:solidFill>
                  <a:srgbClr val="444444"/>
                </a:solidFill>
                <a:effectLst/>
                <a:uLnTx/>
                <a:uFillTx/>
                <a:latin typeface="Arial" pitchFamily="34" charset="0"/>
                <a:ea typeface="+mn-ea"/>
                <a:cs typeface="+mn-cs"/>
              </a:rPr>
              <a:t>Hard drive retention is not available on models with a soldered hard drive, Chromebooks or Venue tablets, except the Venue 11 Pro.</a:t>
            </a:r>
            <a:r>
              <a:rPr kumimoji="0" lang="en-US" sz="500" b="0" i="0" u="none" strike="noStrike" kern="0" cap="none" spc="0" normalizeH="0" baseline="0" noProof="0">
                <a:ln>
                  <a:noFill/>
                </a:ln>
                <a:solidFill>
                  <a:srgbClr val="444444"/>
                </a:solidFill>
                <a:effectLst/>
                <a:uLnTx/>
                <a:uFillTx/>
                <a:latin typeface="Arial"/>
                <a:ea typeface="+mn-ea"/>
                <a:cs typeface="+mn-cs"/>
              </a:rPr>
              <a:t>. </a:t>
            </a:r>
            <a:r>
              <a:rPr kumimoji="0" lang="en-US" sz="500" b="0" i="0" u="none" strike="noStrike" kern="0" cap="none" spc="0" normalizeH="0" baseline="30000" noProof="0">
                <a:ln>
                  <a:noFill/>
                </a:ln>
                <a:solidFill>
                  <a:srgbClr val="444444"/>
                </a:solidFill>
                <a:effectLst/>
                <a:uLnTx/>
                <a:uFillTx/>
                <a:latin typeface="Arial"/>
                <a:ea typeface="+mn-ea"/>
                <a:cs typeface="Arial" panose="020B0604020202020204" pitchFamily="34" charset="0"/>
              </a:rPr>
              <a:t>6</a:t>
            </a:r>
            <a:r>
              <a:rPr kumimoji="0" lang="en-US" sz="500" b="0" i="0" u="none" strike="noStrike" kern="0" cap="none" spc="0" normalizeH="0" baseline="0" noProof="0">
                <a:ln>
                  <a:noFill/>
                </a:ln>
                <a:solidFill>
                  <a:srgbClr val="444444"/>
                </a:solidFill>
                <a:effectLst/>
                <a:uLnTx/>
                <a:uFillTx/>
                <a:latin typeface="Arial"/>
                <a:ea typeface="+mn-ea"/>
                <a:cs typeface="+mn-cs"/>
              </a:rPr>
              <a:t>A</a:t>
            </a:r>
            <a:r>
              <a:rPr kumimoji="0" lang="en-US" sz="500" b="0" i="0" u="none" strike="noStrike" kern="1200" cap="none" spc="0" normalizeH="0" baseline="0" noProof="0">
                <a:ln>
                  <a:noFill/>
                </a:ln>
                <a:solidFill>
                  <a:srgbClr val="444444"/>
                </a:solidFill>
                <a:effectLst/>
                <a:uLnTx/>
                <a:uFillTx/>
                <a:latin typeface="Arial"/>
                <a:ea typeface="+mn-ea"/>
                <a:cs typeface="+mn-cs"/>
              </a:rPr>
              <a:t>vailable for ProSupport Plus customers with 500 or more ProSupport Plus systems </a:t>
            </a:r>
            <a:r>
              <a:rPr kumimoji="0" lang="en-US" sz="500" b="0" i="0" u="none" strike="noStrike" kern="1200" cap="none" spc="0" normalizeH="0" baseline="30000" noProof="0">
                <a:ln>
                  <a:noFill/>
                </a:ln>
                <a:solidFill>
                  <a:srgbClr val="444444"/>
                </a:solidFill>
                <a:effectLst/>
                <a:uLnTx/>
                <a:uFillTx/>
                <a:latin typeface="Arial"/>
                <a:ea typeface="+mn-ea"/>
                <a:cs typeface="Arial" pitchFamily="34" charset="0"/>
              </a:rPr>
              <a:t>7</a:t>
            </a:r>
            <a:r>
              <a:rPr kumimoji="0" lang="en-US" sz="500" b="0" i="0" u="none" strike="noStrike" kern="1200" cap="none" spc="0" normalizeH="0" baseline="0" noProof="0">
                <a:ln>
                  <a:noFill/>
                </a:ln>
                <a:solidFill>
                  <a:srgbClr val="444444"/>
                </a:solidFill>
                <a:effectLst/>
                <a:uLnTx/>
                <a:uFillTx/>
                <a:latin typeface="Arial"/>
                <a:ea typeface="+mn-ea"/>
                <a:cs typeface="Arial" panose="020B0604020202020204" pitchFamily="34" charset="0"/>
              </a:rPr>
              <a:t>Customers must commit to purchase 1,000 Dell client assets with ProSupport Flex within 12 months.</a:t>
            </a:r>
            <a:endParaRPr kumimoji="0" lang="en-IE" altLang="en-US" sz="500" b="0" i="0" u="none" strike="noStrike" kern="1200" cap="none" spc="0" normalizeH="0" baseline="0" noProof="0">
              <a:ln>
                <a:noFill/>
              </a:ln>
              <a:solidFill>
                <a:srgbClr val="FF0000"/>
              </a:solidFill>
              <a:effectLst/>
              <a:uLnTx/>
              <a:uFillTx/>
              <a:latin typeface="Arial"/>
              <a:ea typeface="+mn-ea"/>
              <a:cs typeface="Arial" pitchFamily="34" charset="0"/>
            </a:endParaRPr>
          </a:p>
        </p:txBody>
      </p:sp>
    </p:spTree>
    <p:custDataLst>
      <p:tags r:id="rId1"/>
    </p:custDataLst>
    <p:extLst>
      <p:ext uri="{BB962C8B-B14F-4D97-AF65-F5344CB8AC3E}">
        <p14:creationId xmlns:p14="http://schemas.microsoft.com/office/powerpoint/2010/main" val="1349267421"/>
      </p:ext>
    </p:extLst>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8C5E-8B3F-4D5C-89A2-653A027CFBA6}"/>
              </a:ext>
            </a:extLst>
          </p:cNvPr>
          <p:cNvSpPr>
            <a:spLocks noGrp="1"/>
          </p:cNvSpPr>
          <p:nvPr>
            <p:ph type="title"/>
          </p:nvPr>
        </p:nvSpPr>
        <p:spPr>
          <a:xfrm>
            <a:off x="285750" y="2197801"/>
            <a:ext cx="7886700" cy="747897"/>
          </a:xfrm>
        </p:spPr>
        <p:txBody>
          <a:bodyPr/>
          <a:lstStyle/>
          <a:p>
            <a:r>
              <a:rPr lang="en-US"/>
              <a:t>Disclaimers</a:t>
            </a:r>
          </a:p>
        </p:txBody>
      </p:sp>
    </p:spTree>
    <p:extLst>
      <p:ext uri="{BB962C8B-B14F-4D97-AF65-F5344CB8AC3E}">
        <p14:creationId xmlns:p14="http://schemas.microsoft.com/office/powerpoint/2010/main" val="3740334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83BEE5C4-3DD6-4513-BCB1-48757C0EEE1F}"/>
              </a:ext>
            </a:extLst>
          </p:cNvPr>
          <p:cNvSpPr/>
          <p:nvPr/>
        </p:nvSpPr>
        <p:spPr>
          <a:xfrm>
            <a:off x="0" y="888505"/>
            <a:ext cx="5174993" cy="3743096"/>
          </a:xfrm>
          <a:prstGeom prst="rect">
            <a:avLst/>
          </a:prstGeom>
          <a:gradFill>
            <a:gsLst>
              <a:gs pos="17000">
                <a:srgbClr val="0076CE"/>
              </a:gs>
              <a:gs pos="100000">
                <a:srgbClr val="00447C"/>
              </a:gs>
            </a:gsLst>
            <a:lin ang="2700000" scaled="1"/>
          </a:gradFill>
          <a:ln w="12700" cap="flat" cmpd="sng" algn="ctr">
            <a:noFill/>
            <a:prstDash val="solid"/>
            <a:miter lim="800000"/>
          </a:ln>
          <a:effectLst/>
        </p:spPr>
        <p:txBody>
          <a:bodyPr rtlCol="0" anchor="ctr"/>
          <a:lstStyle/>
          <a:p>
            <a:pPr algn="ctr" defTabSz="257175" fontAlgn="auto">
              <a:spcBef>
                <a:spcPts val="0"/>
              </a:spcBef>
              <a:spcAft>
                <a:spcPts val="0"/>
              </a:spcAft>
              <a:defRPr/>
            </a:pPr>
            <a:endParaRPr lang="en-US" sz="506" kern="0">
              <a:solidFill>
                <a:srgbClr val="FFFFFF"/>
              </a:solidFill>
              <a:latin typeface="Arial" panose="020B0604020202020204"/>
            </a:endParaRPr>
          </a:p>
        </p:txBody>
      </p:sp>
      <p:sp>
        <p:nvSpPr>
          <p:cNvPr id="46" name="TextBox 45">
            <a:extLst>
              <a:ext uri="{FF2B5EF4-FFF2-40B4-BE49-F238E27FC236}">
                <a16:creationId xmlns:a16="http://schemas.microsoft.com/office/drawing/2014/main" id="{EE4A0717-56AC-497E-9C7F-6DC8CAFAD6F2}"/>
              </a:ext>
            </a:extLst>
          </p:cNvPr>
          <p:cNvSpPr txBox="1"/>
          <p:nvPr/>
        </p:nvSpPr>
        <p:spPr>
          <a:xfrm>
            <a:off x="285749" y="2534384"/>
            <a:ext cx="4847265" cy="1508105"/>
          </a:xfrm>
          <a:prstGeom prst="rect">
            <a:avLst/>
          </a:prstGeom>
          <a:noFill/>
        </p:spPr>
        <p:txBody>
          <a:bodyPr wrap="square" lIns="0" tIns="0" rIns="0" bIns="0" rtlCol="0">
            <a:spAutoFit/>
          </a:bodyPr>
          <a:lstStyle/>
          <a:p>
            <a:pPr marL="171450" indent="-171450">
              <a:spcBef>
                <a:spcPts val="400"/>
              </a:spcBef>
              <a:spcAft>
                <a:spcPts val="400"/>
              </a:spcAft>
              <a:buFont typeface="Arial" panose="020B0604020202020204" pitchFamily="34" charset="0"/>
              <a:buChar char="•"/>
            </a:pPr>
            <a:r>
              <a:rPr lang="en-US" sz="1300" b="1">
                <a:solidFill>
                  <a:schemeClr val="tx2"/>
                </a:solidFill>
              </a:rPr>
              <a:t>Proactive and predictive </a:t>
            </a:r>
            <a:r>
              <a:rPr lang="en-US" sz="1300">
                <a:solidFill>
                  <a:schemeClr val="tx2"/>
                </a:solidFill>
              </a:rPr>
              <a:t>detection for faster* issue resolution</a:t>
            </a:r>
          </a:p>
          <a:p>
            <a:pPr marL="171450" indent="-171450">
              <a:spcBef>
                <a:spcPts val="400"/>
              </a:spcBef>
              <a:spcAft>
                <a:spcPts val="400"/>
              </a:spcAft>
              <a:buFont typeface="Arial" panose="020B0604020202020204" pitchFamily="34" charset="0"/>
              <a:buChar char="•"/>
            </a:pPr>
            <a:r>
              <a:rPr lang="en-US" sz="1300" b="1">
                <a:solidFill>
                  <a:schemeClr val="tx2"/>
                </a:solidFill>
              </a:rPr>
              <a:t>Quick analysis </a:t>
            </a:r>
            <a:r>
              <a:rPr lang="en-US" sz="1300">
                <a:solidFill>
                  <a:schemeClr val="tx2"/>
                </a:solidFill>
              </a:rPr>
              <a:t>of health, application experience and security scores on a single screen</a:t>
            </a:r>
          </a:p>
          <a:p>
            <a:pPr marL="171450" indent="-171450">
              <a:spcBef>
                <a:spcPts val="400"/>
              </a:spcBef>
              <a:spcAft>
                <a:spcPts val="400"/>
              </a:spcAft>
              <a:buFont typeface="Arial" panose="020B0604020202020204" pitchFamily="34" charset="0"/>
              <a:buChar char="•"/>
            </a:pPr>
            <a:r>
              <a:rPr lang="en-US" sz="1300" b="1">
                <a:solidFill>
                  <a:schemeClr val="tx2"/>
                </a:solidFill>
              </a:rPr>
              <a:t>Customized </a:t>
            </a:r>
            <a:r>
              <a:rPr lang="en-US" sz="1300">
                <a:solidFill>
                  <a:schemeClr val="tx2"/>
                </a:solidFill>
              </a:rPr>
              <a:t>rules define remediation workflows</a:t>
            </a:r>
            <a:endParaRPr lang="en-US" sz="1300" b="1">
              <a:solidFill>
                <a:schemeClr val="tx2"/>
              </a:solidFill>
            </a:endParaRPr>
          </a:p>
          <a:p>
            <a:pPr marL="171450" indent="-171450">
              <a:spcBef>
                <a:spcPts val="400"/>
              </a:spcBef>
              <a:spcAft>
                <a:spcPts val="400"/>
              </a:spcAft>
              <a:buFont typeface="Arial" panose="020B0604020202020204" pitchFamily="34" charset="0"/>
              <a:buChar char="•"/>
            </a:pPr>
            <a:r>
              <a:rPr lang="en-US" sz="1300" b="1">
                <a:solidFill>
                  <a:schemeClr val="tx2"/>
                </a:solidFill>
              </a:rPr>
              <a:t>Automatic creation </a:t>
            </a:r>
            <a:r>
              <a:rPr lang="en-US" sz="1300">
                <a:solidFill>
                  <a:schemeClr val="tx2"/>
                </a:solidFill>
              </a:rPr>
              <a:t>and deployment of custom update catalogs for Dell BIOS, driver, firmware and applications</a:t>
            </a:r>
          </a:p>
        </p:txBody>
      </p:sp>
      <p:sp>
        <p:nvSpPr>
          <p:cNvPr id="50" name="TextBox 49">
            <a:extLst>
              <a:ext uri="{FF2B5EF4-FFF2-40B4-BE49-F238E27FC236}">
                <a16:creationId xmlns:a16="http://schemas.microsoft.com/office/drawing/2014/main" id="{E8847A4A-E899-4DB5-A3B4-EB6F58047A21}"/>
              </a:ext>
            </a:extLst>
          </p:cNvPr>
          <p:cNvSpPr txBox="1"/>
          <p:nvPr/>
        </p:nvSpPr>
        <p:spPr>
          <a:xfrm>
            <a:off x="302606" y="1043338"/>
            <a:ext cx="4571260" cy="1231106"/>
          </a:xfrm>
          <a:prstGeom prst="rect">
            <a:avLst/>
          </a:prstGeom>
          <a:noFill/>
        </p:spPr>
        <p:txBody>
          <a:bodyPr wrap="square" lIns="0" tIns="0" rIns="0" bIns="0" rtlCol="0">
            <a:spAutoFit/>
          </a:bodyPr>
          <a:lstStyle/>
          <a:p>
            <a:pPr defTabSz="514350">
              <a:spcBef>
                <a:spcPts val="800"/>
              </a:spcBef>
              <a:spcAft>
                <a:spcPts val="100"/>
              </a:spcAft>
              <a:defRPr/>
            </a:pPr>
            <a:r>
              <a:rPr lang="en-US" sz="1600" b="1">
                <a:solidFill>
                  <a:srgbClr val="FFC000"/>
                </a:solidFill>
              </a:rPr>
              <a:t>ProSupport Suite for PCs</a:t>
            </a:r>
            <a:r>
              <a:rPr lang="en-US" sz="1600" b="1">
                <a:solidFill>
                  <a:schemeClr val="tx2"/>
                </a:solidFill>
              </a:rPr>
              <a:t> </a:t>
            </a:r>
            <a:r>
              <a:rPr lang="en-US" sz="1600">
                <a:solidFill>
                  <a:schemeClr val="tx2"/>
                </a:solidFill>
              </a:rPr>
              <a:t>takes advantage of connectivity technology &amp; an intuitive online dashboard where you will centrally monitor and manage your PC fleet. </a:t>
            </a:r>
            <a:r>
              <a:rPr lang="en-US" sz="1600" b="1">
                <a:solidFill>
                  <a:schemeClr val="accent3"/>
                </a:solidFill>
              </a:rPr>
              <a:t>Stay in control </a:t>
            </a:r>
            <a:r>
              <a:rPr lang="en-US" sz="1600">
                <a:solidFill>
                  <a:schemeClr val="tx2"/>
                </a:solidFill>
              </a:rPr>
              <a:t>of better user experiences with: </a:t>
            </a:r>
          </a:p>
        </p:txBody>
      </p:sp>
      <p:sp>
        <p:nvSpPr>
          <p:cNvPr id="9" name="Title 8">
            <a:extLst>
              <a:ext uri="{FF2B5EF4-FFF2-40B4-BE49-F238E27FC236}">
                <a16:creationId xmlns:a16="http://schemas.microsoft.com/office/drawing/2014/main" id="{7F4EB38B-1C6C-4F55-82A8-DFA951090FC6}"/>
              </a:ext>
            </a:extLst>
          </p:cNvPr>
          <p:cNvSpPr>
            <a:spLocks noGrp="1"/>
          </p:cNvSpPr>
          <p:nvPr>
            <p:ph type="title"/>
          </p:nvPr>
        </p:nvSpPr>
        <p:spPr>
          <a:xfrm>
            <a:off x="285749" y="228600"/>
            <a:ext cx="8633173" cy="387798"/>
          </a:xfrm>
        </p:spPr>
        <p:txBody>
          <a:bodyPr/>
          <a:lstStyle/>
          <a:p>
            <a:r>
              <a:rPr lang="en-US">
                <a:cs typeface="Arial" panose="020B0604020202020204" pitchFamily="34" charset="0"/>
              </a:rPr>
              <a:t>Connect and manage PCs with actionable intelligence</a:t>
            </a:r>
            <a:endParaRPr lang="en-US"/>
          </a:p>
        </p:txBody>
      </p:sp>
      <p:pic>
        <p:nvPicPr>
          <p:cNvPr id="3" name="Picture 2">
            <a:extLst>
              <a:ext uri="{FF2B5EF4-FFF2-40B4-BE49-F238E27FC236}">
                <a16:creationId xmlns:a16="http://schemas.microsoft.com/office/drawing/2014/main" id="{D93A4B3F-27F7-49AE-B30D-6491B06E8015}"/>
              </a:ext>
            </a:extLst>
          </p:cNvPr>
          <p:cNvPicPr>
            <a:picLocks noChangeAspect="1"/>
          </p:cNvPicPr>
          <p:nvPr/>
        </p:nvPicPr>
        <p:blipFill rotWithShape="1">
          <a:blip r:embed="rId3"/>
          <a:srcRect t="4404" r="33475" b="1643"/>
          <a:stretch/>
        </p:blipFill>
        <p:spPr>
          <a:xfrm>
            <a:off x="5168518" y="888505"/>
            <a:ext cx="3975481" cy="3743096"/>
          </a:xfrm>
          <a:prstGeom prst="rect">
            <a:avLst/>
          </a:prstGeom>
        </p:spPr>
      </p:pic>
      <p:sp>
        <p:nvSpPr>
          <p:cNvPr id="2" name="TextBox 1">
            <a:extLst>
              <a:ext uri="{FF2B5EF4-FFF2-40B4-BE49-F238E27FC236}">
                <a16:creationId xmlns:a16="http://schemas.microsoft.com/office/drawing/2014/main" id="{238C94EA-D3A0-4332-B660-B83C0066B780}"/>
              </a:ext>
            </a:extLst>
          </p:cNvPr>
          <p:cNvSpPr txBox="1"/>
          <p:nvPr/>
        </p:nvSpPr>
        <p:spPr>
          <a:xfrm>
            <a:off x="228483" y="4720961"/>
            <a:ext cx="7374225" cy="215444"/>
          </a:xfrm>
          <a:prstGeom prst="rect">
            <a:avLst/>
          </a:prstGeom>
          <a:noFill/>
        </p:spPr>
        <p:txBody>
          <a:bodyPr wrap="square" lIns="0" tIns="0" rIns="0" bIns="0" rtlCol="0">
            <a:spAutoFit/>
          </a:bodyPr>
          <a:lstStyle/>
          <a:p>
            <a:r>
              <a:rPr lang="en-US" sz="700"/>
              <a:t>*Based on a Principled Technologies report, “Diagnose and resolve a hard drive issue in less time with Dell ProSupport Plus” May 2020. Testing commissioned by Dell, conducted in the United States. Actual results may vary. Full report: </a:t>
            </a:r>
            <a:r>
              <a:rPr lang="en-US" sz="700" u="sng">
                <a:hlinkClick r:id="rId4" tooltip="http://facts.pt/ddv0ne9"/>
              </a:rPr>
              <a:t>http://facts.pt/ddv0ne9</a:t>
            </a:r>
            <a:endParaRPr lang="en-US" sz="700"/>
          </a:p>
        </p:txBody>
      </p:sp>
    </p:spTree>
    <p:extLst>
      <p:ext uri="{BB962C8B-B14F-4D97-AF65-F5344CB8AC3E}">
        <p14:creationId xmlns:p14="http://schemas.microsoft.com/office/powerpoint/2010/main" val="44547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88DFD-873F-4452-87AC-CE12D88F5E51}"/>
              </a:ext>
            </a:extLst>
          </p:cNvPr>
          <p:cNvSpPr>
            <a:spLocks noGrp="1"/>
          </p:cNvSpPr>
          <p:nvPr>
            <p:ph type="title"/>
          </p:nvPr>
        </p:nvSpPr>
        <p:spPr/>
        <p:txBody>
          <a:bodyPr wrap="square" lIns="0" tIns="0" rIns="0" bIns="0" anchor="t">
            <a:spAutoFit/>
          </a:bodyPr>
          <a:lstStyle/>
          <a:p>
            <a:r>
              <a:rPr lang="en-US">
                <a:cs typeface="Arial"/>
              </a:rPr>
              <a:t>SupportAssist for business PCs disclaimers</a:t>
            </a:r>
            <a:endParaRPr lang="en-US"/>
          </a:p>
        </p:txBody>
      </p:sp>
      <p:sp>
        <p:nvSpPr>
          <p:cNvPr id="4" name="TextBox 3">
            <a:extLst>
              <a:ext uri="{FF2B5EF4-FFF2-40B4-BE49-F238E27FC236}">
                <a16:creationId xmlns:a16="http://schemas.microsoft.com/office/drawing/2014/main" id="{6A9FB763-F5EF-4CBE-A1DC-E7C9A500DDDD}"/>
              </a:ext>
            </a:extLst>
          </p:cNvPr>
          <p:cNvSpPr txBox="1"/>
          <p:nvPr/>
        </p:nvSpPr>
        <p:spPr>
          <a:xfrm>
            <a:off x="385022" y="821624"/>
            <a:ext cx="8136125" cy="371640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b="1">
                <a:solidFill>
                  <a:srgbClr val="0070C0"/>
                </a:solidFill>
                <a:ea typeface="+mn-lt"/>
                <a:cs typeface="+mn-lt"/>
              </a:rPr>
              <a:t>Availability</a:t>
            </a:r>
            <a:r>
              <a:rPr lang="en-US" sz="1200" b="1">
                <a:ea typeface="+mn-lt"/>
                <a:cs typeface="+mn-lt"/>
              </a:rPr>
              <a:t> </a:t>
            </a:r>
            <a:br>
              <a:rPr lang="en-US" sz="1200" b="1">
                <a:ea typeface="+mn-lt"/>
                <a:cs typeface="+mn-lt"/>
              </a:rPr>
            </a:br>
            <a:r>
              <a:rPr lang="en-US" sz="1000">
                <a:ea typeface="+mn-lt"/>
                <a:cs typeface="+mn-lt"/>
              </a:rPr>
              <a:t>Not available on Linux, Windows RT, Android, Ubuntu or select Chrome based products. </a:t>
            </a:r>
          </a:p>
          <a:p>
            <a:endParaRPr lang="en-US" sz="1050">
              <a:solidFill>
                <a:srgbClr val="444444"/>
              </a:solidFill>
              <a:ea typeface="+mn-lt"/>
              <a:cs typeface="+mn-lt"/>
            </a:endParaRPr>
          </a:p>
          <a:p>
            <a:r>
              <a:rPr lang="en-US" sz="1200" b="1">
                <a:solidFill>
                  <a:srgbClr val="0070C0"/>
                </a:solidFill>
                <a:ea typeface="+mn-lt"/>
                <a:cs typeface="+mn-lt"/>
              </a:rPr>
              <a:t>Proactive Capabilities</a:t>
            </a:r>
            <a:r>
              <a:rPr lang="en-US" sz="1200" b="1">
                <a:ea typeface="+mn-lt"/>
                <a:cs typeface="+mn-lt"/>
              </a:rPr>
              <a:t> </a:t>
            </a:r>
            <a:endParaRPr lang="en-US" sz="1200">
              <a:ea typeface="+mn-lt"/>
              <a:cs typeface="+mn-lt"/>
            </a:endParaRPr>
          </a:p>
          <a:p>
            <a:r>
              <a:rPr lang="en-US" sz="1000" b="1">
                <a:ea typeface="+mn-lt"/>
                <a:cs typeface="+mn-lt"/>
              </a:rPr>
              <a:t>Windows OS: </a:t>
            </a:r>
            <a:r>
              <a:rPr lang="en-US" sz="1000">
                <a:ea typeface="+mn-lt"/>
                <a:cs typeface="+mn-lt"/>
              </a:rPr>
              <a:t>SupportAssist automatically detects and proactively alerts Dell to: operating system issues, software upgrades, driver updates and patches, malware, virus infected files, failures of hard drives, batteries, memory, internal cables, thermal sensors, heat sinks, fans, solid state drives and video cards.</a:t>
            </a:r>
          </a:p>
          <a:p>
            <a:endParaRPr lang="en-US" sz="1000">
              <a:ea typeface="+mn-lt"/>
              <a:cs typeface="+mn-lt"/>
            </a:endParaRPr>
          </a:p>
          <a:p>
            <a:r>
              <a:rPr lang="en-US" sz="1000" b="1">
                <a:ea typeface="+mn-lt"/>
                <a:cs typeface="+mn-lt"/>
              </a:rPr>
              <a:t>Chrome OS: </a:t>
            </a:r>
            <a:r>
              <a:rPr lang="en-US" sz="1000">
                <a:ea typeface="+mn-lt"/>
                <a:cs typeface="+mn-lt"/>
              </a:rPr>
              <a:t>SupportAssist for Chrome OS proactively alerts Dell to: operating system issues, failures of hard drives, batteries, memory and internal cables.</a:t>
            </a:r>
          </a:p>
          <a:p>
            <a:endParaRPr lang="en-US" sz="1050">
              <a:solidFill>
                <a:srgbClr val="444444"/>
              </a:solidFill>
              <a:ea typeface="+mn-lt"/>
              <a:cs typeface="+mn-lt"/>
            </a:endParaRPr>
          </a:p>
          <a:p>
            <a:r>
              <a:rPr lang="en-US" sz="1200" b="1">
                <a:solidFill>
                  <a:srgbClr val="0070C0"/>
                </a:solidFill>
                <a:ea typeface="+mn-lt"/>
                <a:cs typeface="+mn-lt"/>
              </a:rPr>
              <a:t>Predictive Capabilities </a:t>
            </a:r>
            <a:endParaRPr lang="en-US" sz="1200">
              <a:ea typeface="+mn-lt"/>
              <a:cs typeface="+mn-lt"/>
            </a:endParaRPr>
          </a:p>
          <a:p>
            <a:r>
              <a:rPr lang="en-US" sz="1000" b="1">
                <a:ea typeface="+mn-lt"/>
                <a:cs typeface="+mn-lt"/>
              </a:rPr>
              <a:t>Windows OS: </a:t>
            </a:r>
            <a:r>
              <a:rPr lang="en-US" sz="1000">
                <a:ea typeface="+mn-lt"/>
                <a:cs typeface="+mn-lt"/>
              </a:rPr>
              <a:t>SupportAssist with Windows OS Predictive analysis failure detection includes hard drives, solid state drives, batteries and fans.</a:t>
            </a:r>
          </a:p>
          <a:p>
            <a:r>
              <a:rPr lang="en-US" sz="1000" b="1">
                <a:ea typeface="+mn-lt"/>
                <a:cs typeface="+mn-lt"/>
              </a:rPr>
              <a:t>Chrome OS: </a:t>
            </a:r>
            <a:r>
              <a:rPr lang="en-US" sz="1000">
                <a:ea typeface="+mn-lt"/>
                <a:cs typeface="+mn-lt"/>
              </a:rPr>
              <a:t>SupportAssist for Chrome OS predictive issue detection includes battery. </a:t>
            </a:r>
          </a:p>
          <a:p>
            <a:endParaRPr lang="en-US" sz="1050">
              <a:solidFill>
                <a:srgbClr val="444444"/>
              </a:solidFill>
              <a:ea typeface="+mn-lt"/>
              <a:cs typeface="+mn-lt"/>
            </a:endParaRPr>
          </a:p>
          <a:p>
            <a:r>
              <a:rPr lang="en-US" sz="1200" b="1">
                <a:solidFill>
                  <a:srgbClr val="0070C0"/>
                </a:solidFill>
                <a:ea typeface="+mn-lt"/>
                <a:cs typeface="+mn-lt"/>
              </a:rPr>
              <a:t>ProSupport Claims</a:t>
            </a:r>
            <a:r>
              <a:rPr lang="en-US" sz="1200">
                <a:solidFill>
                  <a:srgbClr val="0070C0"/>
                </a:solidFill>
                <a:ea typeface="+mn-lt"/>
                <a:cs typeface="+mn-lt"/>
              </a:rPr>
              <a:t> </a:t>
            </a:r>
            <a:br>
              <a:rPr lang="en-US" sz="1200">
                <a:ea typeface="+mn-lt"/>
                <a:cs typeface="+mn-lt"/>
              </a:rPr>
            </a:br>
            <a:r>
              <a:rPr lang="en-US" sz="1000" b="1">
                <a:ea typeface="+mn-lt"/>
                <a:cs typeface="+mn-lt"/>
              </a:rPr>
              <a:t>Proactive: </a:t>
            </a:r>
            <a:r>
              <a:rPr lang="en-US" sz="1000">
                <a:ea typeface="+mn-lt"/>
                <a:cs typeface="+mn-lt"/>
              </a:rPr>
              <a:t>Based on an April 2020 Principled Technologies test report, “Diagnose and resolve a hard drive issue in less time with Dell ProSupport Plus.” Testing commissioned by Dell, conducted in the United States. Actual results will vary. Full report: </a:t>
            </a:r>
            <a:r>
              <a:rPr lang="en-US" sz="1000">
                <a:ea typeface="+mn-lt"/>
                <a:cs typeface="+mn-lt"/>
                <a:hlinkClick r:id="rId3"/>
              </a:rPr>
              <a:t>http://facts.pt/ddv0ne9</a:t>
            </a:r>
            <a:r>
              <a:rPr lang="en-US" sz="1000">
                <a:ea typeface="+mn-lt"/>
                <a:cs typeface="+mn-lt"/>
              </a:rPr>
              <a:t> </a:t>
            </a:r>
          </a:p>
          <a:p>
            <a:endParaRPr lang="en-US" sz="1000" b="1">
              <a:ea typeface="+mn-lt"/>
              <a:cs typeface="+mn-lt"/>
            </a:endParaRPr>
          </a:p>
          <a:p>
            <a:r>
              <a:rPr lang="en-US" sz="1000" b="1">
                <a:ea typeface="+mn-lt"/>
                <a:cs typeface="+mn-lt"/>
              </a:rPr>
              <a:t>Predictive: </a:t>
            </a:r>
            <a:r>
              <a:rPr lang="en-US" sz="1000">
                <a:ea typeface="+mn-lt"/>
                <a:cs typeface="+mn-lt"/>
              </a:rPr>
              <a:t>Based on a Principled Technologies test report, “Dell ProSupport Plus with SupportAssist warns you about hardware issues so you can fix them before they cause downtime” dated April 2019. Testing commissioned by Dell, conducted in the United States. Actual results will vary. Full report: </a:t>
            </a:r>
            <a:r>
              <a:rPr lang="en-US" sz="1000">
                <a:ea typeface="+mn-lt"/>
                <a:cs typeface="+mn-lt"/>
                <a:hlinkClick r:id="rId4"/>
              </a:rPr>
              <a:t>http://facts.pt/0xvze8</a:t>
            </a:r>
            <a:r>
              <a:rPr lang="en-US" sz="1000">
                <a:ea typeface="+mn-lt"/>
                <a:cs typeface="+mn-lt"/>
              </a:rPr>
              <a:t> </a:t>
            </a:r>
          </a:p>
          <a:p>
            <a:endParaRPr lang="en-US" sz="1200">
              <a:cs typeface="Arial"/>
            </a:endParaRPr>
          </a:p>
        </p:txBody>
      </p:sp>
    </p:spTree>
    <p:extLst>
      <p:ext uri="{BB962C8B-B14F-4D97-AF65-F5344CB8AC3E}">
        <p14:creationId xmlns:p14="http://schemas.microsoft.com/office/powerpoint/2010/main" val="2851456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24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3254AF-30C4-401C-A283-4CFB32C8A96F}"/>
              </a:ext>
            </a:extLst>
          </p:cNvPr>
          <p:cNvSpPr/>
          <p:nvPr/>
        </p:nvSpPr>
        <p:spPr>
          <a:xfrm>
            <a:off x="3703704" y="840040"/>
            <a:ext cx="5440296" cy="3592941"/>
          </a:xfrm>
          <a:prstGeom prst="rect">
            <a:avLst/>
          </a:prstGeom>
          <a:gradFill flip="none" rotWithShape="1">
            <a:gsLst>
              <a:gs pos="17000">
                <a:srgbClr val="0076CE"/>
              </a:gs>
              <a:gs pos="100000">
                <a:srgbClr val="00447C"/>
              </a:gs>
            </a:gsLst>
            <a:lin ang="5400000" scaled="1"/>
            <a:tileRect/>
          </a:gradFill>
          <a:ln w="12700" cap="flat" cmpd="sng" algn="ctr">
            <a:noFill/>
            <a:prstDash val="solid"/>
            <a:miter lim="800000"/>
          </a:ln>
          <a:effectLst/>
        </p:spPr>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506"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99E6C890-6508-479F-87D9-C4012DD7C6E9}"/>
              </a:ext>
            </a:extLst>
          </p:cNvPr>
          <p:cNvSpPr/>
          <p:nvPr/>
        </p:nvSpPr>
        <p:spPr>
          <a:xfrm>
            <a:off x="4178610" y="844105"/>
            <a:ext cx="4783715" cy="1886542"/>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60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endParaRPr>
          </a:p>
          <a:p>
            <a:pPr marL="0" marR="0" lvl="0" indent="0" algn="l" defTabSz="914377" rtl="0" eaLnBrk="1" fontAlgn="auto" latinLnBrk="0" hangingPunct="1">
              <a:lnSpc>
                <a:spcPct val="125000"/>
              </a:lnSpc>
              <a:spcBef>
                <a:spcPts val="600"/>
              </a:spcBef>
              <a:spcAft>
                <a:spcPts val="0"/>
              </a:spcAft>
              <a:buClr>
                <a:srgbClr val="007DB8"/>
              </a:buClr>
              <a:buSzPct val="125000"/>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When IT is under pressure to deliver a better </a:t>
            </a:r>
            <a:br>
              <a:rPr kumimoji="0" lang="en-US" sz="1600" b="0" i="0" u="none" strike="noStrike" kern="1200" cap="none" spc="0" normalizeH="0" baseline="0" noProof="0">
                <a:ln>
                  <a:noFill/>
                </a:ln>
                <a:solidFill>
                  <a:srgbClr val="FFFFFF"/>
                </a:solidFill>
                <a:effectLst/>
                <a:uLnTx/>
                <a:uFillTx/>
                <a:latin typeface="Arial"/>
                <a:ea typeface="+mn-ea"/>
                <a:cs typeface="+mn-cs"/>
              </a:rPr>
            </a:br>
            <a:r>
              <a:rPr kumimoji="0" lang="en-US" sz="1600" b="1" i="0" u="none" strike="noStrike" kern="1200" cap="none" spc="0" normalizeH="0" baseline="0" noProof="0">
                <a:ln>
                  <a:noFill/>
                </a:ln>
                <a:solidFill>
                  <a:srgbClr val="FFFFFF"/>
                </a:solidFill>
                <a:effectLst/>
                <a:uLnTx/>
                <a:uFillTx/>
                <a:latin typeface="Arial"/>
                <a:ea typeface="+mn-ea"/>
                <a:cs typeface="+mn-cs"/>
              </a:rPr>
              <a:t>end-to-end PC experience</a:t>
            </a:r>
            <a:r>
              <a:rPr kumimoji="0" lang="en-US" sz="1600" b="0" i="0" u="none" strike="noStrike" kern="1200" cap="none" spc="0" normalizeH="0" baseline="0" noProof="0">
                <a:ln>
                  <a:noFill/>
                </a:ln>
                <a:solidFill>
                  <a:srgbClr val="FFFFFF"/>
                </a:solidFill>
                <a:effectLst/>
                <a:uLnTx/>
                <a:uFillTx/>
                <a:latin typeface="Arial"/>
                <a:ea typeface="+mn-ea"/>
                <a:cs typeface="+mn-cs"/>
              </a:rPr>
              <a:t>, you need a portal that shows both the big picture and your next step across your entire team </a:t>
            </a:r>
            <a:r>
              <a:rPr kumimoji="0" lang="en-US" sz="1600" b="1" i="0" u="none" strike="noStrike" kern="1200" cap="none" spc="0" normalizeH="0" baseline="0" noProof="0">
                <a:ln>
                  <a:noFill/>
                </a:ln>
                <a:solidFill>
                  <a:srgbClr val="FFFFFF"/>
                </a:solidFill>
                <a:effectLst/>
                <a:uLnTx/>
                <a:uFillTx/>
                <a:latin typeface="Arial"/>
                <a:ea typeface="+mn-ea"/>
                <a:cs typeface="+mn-cs"/>
              </a:rPr>
              <a:t>anytime, anywhere</a:t>
            </a:r>
            <a:r>
              <a:rPr kumimoji="0" lang="en-US" sz="1600" b="0" i="0" u="none" strike="noStrike" kern="1200" cap="none" spc="0" normalizeH="0" baseline="0" noProof="0">
                <a:ln>
                  <a:noFill/>
                </a:ln>
                <a:solidFill>
                  <a:srgbClr val="FFFFFF"/>
                </a:solidFill>
                <a:effectLst/>
                <a:uLnTx/>
                <a:uFillTx/>
                <a:latin typeface="Arial"/>
                <a:ea typeface="+mn-ea"/>
                <a:cs typeface="+mn-cs"/>
              </a:rPr>
              <a:t>. </a:t>
            </a:r>
            <a:r>
              <a:rPr kumimoji="0" lang="en-US" sz="1600" b="1" i="0" u="none" strike="noStrike" kern="1200" cap="none" spc="0" normalizeH="0" baseline="0" noProof="0">
                <a:ln>
                  <a:noFill/>
                </a:ln>
                <a:solidFill>
                  <a:srgbClr val="FFC000"/>
                </a:solidFill>
                <a:effectLst/>
                <a:uLnTx/>
                <a:uFillTx/>
                <a:latin typeface="Arial"/>
                <a:ea typeface="+mn-ea"/>
                <a:cs typeface="+mn-cs"/>
              </a:rPr>
              <a:t>TechDirect</a:t>
            </a:r>
            <a:r>
              <a:rPr kumimoji="0" lang="en-US" sz="1600" b="0" i="0" u="none" strike="noStrike" kern="1200" cap="none" spc="0" normalizeH="0" baseline="30000" noProof="0">
                <a:ln>
                  <a:noFill/>
                </a:ln>
                <a:solidFill>
                  <a:srgbClr val="FFFFFF"/>
                </a:solidFill>
                <a:effectLst/>
                <a:uLnTx/>
                <a:uFillTx/>
                <a:latin typeface="Arial"/>
                <a:ea typeface="+mn-ea"/>
                <a:cs typeface="+mn-cs"/>
              </a:rPr>
              <a:t>*</a:t>
            </a:r>
            <a:r>
              <a:rPr kumimoji="0" lang="en-US" sz="1600" b="0" i="0" u="none" strike="noStrike" kern="1200" cap="none" spc="0" normalizeH="0" baseline="0" noProof="0">
                <a:ln>
                  <a:noFill/>
                </a:ln>
                <a:solidFill>
                  <a:srgbClr val="FFFFFF"/>
                </a:solidFill>
                <a:effectLst/>
                <a:uLnTx/>
                <a:uFillTx/>
                <a:latin typeface="Arial"/>
                <a:ea typeface="+mn-ea"/>
                <a:cs typeface="+mn-cs"/>
              </a:rPr>
              <a:t> provides:</a:t>
            </a:r>
            <a:endParaRPr kumimoji="0" lang="en-US" sz="1875" b="1" i="0" u="none" strike="noStrike" kern="120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CB39BD2-E9A8-4298-9243-CA121568B65D}"/>
              </a:ext>
            </a:extLst>
          </p:cNvPr>
          <p:cNvSpPr>
            <a:spLocks noGrp="1"/>
          </p:cNvSpPr>
          <p:nvPr>
            <p:ph type="title"/>
          </p:nvPr>
        </p:nvSpPr>
        <p:spPr/>
        <p:txBody>
          <a:bodyPr wrap="square" lIns="0" tIns="0" rIns="0" bIns="0" anchor="t">
            <a:spAutoFit/>
          </a:bodyPr>
          <a:lstStyle/>
          <a:p>
            <a:r>
              <a:rPr lang="en-US">
                <a:latin typeface="Arial"/>
                <a:cs typeface="Arial"/>
              </a:rPr>
              <a:t>Modern, intelligent PC management at your fingertips</a:t>
            </a:r>
            <a:endParaRPr lang="en-US"/>
          </a:p>
        </p:txBody>
      </p:sp>
      <p:sp>
        <p:nvSpPr>
          <p:cNvPr id="9" name="Rectangle 8">
            <a:extLst>
              <a:ext uri="{FF2B5EF4-FFF2-40B4-BE49-F238E27FC236}">
                <a16:creationId xmlns:a16="http://schemas.microsoft.com/office/drawing/2014/main" id="{B6789ECD-00BE-4F48-804F-211B9017DBE6}"/>
              </a:ext>
            </a:extLst>
          </p:cNvPr>
          <p:cNvSpPr/>
          <p:nvPr/>
        </p:nvSpPr>
        <p:spPr>
          <a:xfrm>
            <a:off x="4349122" y="2758579"/>
            <a:ext cx="4442691" cy="1692771"/>
          </a:xfrm>
          <a:prstGeom prst="rect">
            <a:avLst/>
          </a:prstGeom>
        </p:spPr>
        <p:txBody>
          <a:bodyPr wrap="square">
            <a:spAutoFit/>
          </a:bodyPr>
          <a:lstStyle/>
          <a:p>
            <a:pPr marL="285750" marR="0" lvl="0" indent="-285750" algn="l" defTabSz="6858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End-to-end IT control throughout the PC lifecycle</a:t>
            </a:r>
          </a:p>
          <a:p>
            <a:pPr marL="285750" marR="0" lvl="0" indent="-285750" algn="l" defTabSz="6858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Fleet-wide visibility and management with actionable insights</a:t>
            </a:r>
          </a:p>
          <a:p>
            <a:pPr marL="285750" marR="0" lvl="0" indent="-285750" algn="l" defTabSz="6858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Flexibility to tailor your views and dashboards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3" name="Rectangle 2">
            <a:extLst>
              <a:ext uri="{FF2B5EF4-FFF2-40B4-BE49-F238E27FC236}">
                <a16:creationId xmlns:a16="http://schemas.microsoft.com/office/drawing/2014/main" id="{4C7A9F98-4E89-436D-A189-531B00C3D86E}"/>
              </a:ext>
            </a:extLst>
          </p:cNvPr>
          <p:cNvSpPr/>
          <p:nvPr/>
        </p:nvSpPr>
        <p:spPr>
          <a:xfrm>
            <a:off x="121656" y="4646459"/>
            <a:ext cx="7625136" cy="341632"/>
          </a:xfrm>
          <a:prstGeom prst="rect">
            <a:avLst/>
          </a:prstGeom>
          <a:noFill/>
          <a:ln>
            <a:solidFill>
              <a:schemeClr val="tx2"/>
            </a:solidFill>
          </a:ln>
        </p:spPr>
        <p:txBody>
          <a:bodyPr wrap="square">
            <a:spAutoFit/>
          </a:bodyPr>
          <a:lstStyle/>
          <a:p>
            <a:pPr marL="0" marR="0" lvl="0" indent="0" algn="l" defTabSz="685800" rtl="0" eaLnBrk="1" fontAlgn="auto" latinLnBrk="0" hangingPunct="1">
              <a:lnSpc>
                <a:spcPct val="90000"/>
              </a:lnSpc>
              <a:spcBef>
                <a:spcPts val="600"/>
              </a:spcBef>
              <a:spcAft>
                <a:spcPts val="0"/>
              </a:spcAft>
              <a:buClr>
                <a:srgbClr val="FFFFFF"/>
              </a:buClr>
              <a:buSzTx/>
              <a:buFontTx/>
              <a:buNone/>
              <a:tabLst/>
              <a:defRPr/>
            </a:pPr>
            <a:r>
              <a:rPr lang="en-US" sz="900" baseline="30000">
                <a:latin typeface="Arial"/>
                <a:ea typeface="Calibri" panose="020F0502020204030204" pitchFamily="34" charset="0"/>
                <a:cs typeface="Times New Roman" panose="02020603050405020304" pitchFamily="18" charset="0"/>
              </a:rPr>
              <a:t>*</a:t>
            </a:r>
            <a:r>
              <a:rPr kumimoji="0" lang="en-US" sz="900" b="0" i="0" u="none" strike="noStrike" kern="1200" cap="none" spc="0" normalizeH="0" baseline="30000" noProof="0">
                <a:ln>
                  <a:noFill/>
                </a:ln>
                <a:effectLst/>
                <a:uLnTx/>
                <a:uFillTx/>
                <a:latin typeface="Arial"/>
                <a:ea typeface="Calibri" panose="020F0502020204030204" pitchFamily="34" charset="0"/>
                <a:cs typeface="Times New Roman" panose="02020603050405020304" pitchFamily="18" charset="0"/>
              </a:rPr>
              <a:t>TechDirect features that require SupportAssist connectivity are </a:t>
            </a:r>
            <a:r>
              <a:rPr kumimoji="0" lang="en-US" sz="900" b="0" i="0" u="none" strike="noStrike" kern="1200" cap="none" spc="0" normalizeH="0" baseline="30000" noProof="0">
                <a:ln>
                  <a:noFill/>
                </a:ln>
                <a:effectLst/>
                <a:uLnTx/>
                <a:uFillTx/>
                <a:latin typeface="Arial"/>
                <a:ea typeface="+mn-ea"/>
                <a:cs typeface="Arial" pitchFamily="34" charset="0"/>
              </a:rPr>
              <a:t>not available on Linux, Windows RT, Android, Ubuntu or select Chrome based products. SupportAssist, when connected to TechDirect, automatically detects and proactively alerts Dell to: operating system issues, software upgrades, driver updates, malware, virus infected files, failures of hard drives, batteries, memory, thermal sensors, heat sinks, fans, solid state drives and video cards. SupportAssist, when connected to TechDirect, enables predictive analysis failure detection includes hard drives, solid state drives, batteries and fans (only ProSupport Plus and ProSupport Flex).</a:t>
            </a:r>
            <a:endParaRPr kumimoji="0" lang="en-US" sz="900" b="0" i="0" u="none" strike="noStrike" kern="1200" cap="none" spc="0" normalizeH="0" baseline="30000" noProof="0">
              <a:ln>
                <a:noFill/>
              </a:ln>
              <a:effectLst/>
              <a:uLnTx/>
              <a:uFillTx/>
              <a:latin typeface="Arial"/>
              <a:ea typeface="+mn-ea"/>
            </a:endParaRPr>
          </a:p>
        </p:txBody>
      </p:sp>
      <p:pic>
        <p:nvPicPr>
          <p:cNvPr id="13" name="Picture 12">
            <a:extLst>
              <a:ext uri="{FF2B5EF4-FFF2-40B4-BE49-F238E27FC236}">
                <a16:creationId xmlns:a16="http://schemas.microsoft.com/office/drawing/2014/main" id="{B37C21A1-E738-4351-A0FD-A6A7F7591686}"/>
              </a:ext>
            </a:extLst>
          </p:cNvPr>
          <p:cNvPicPr>
            <a:picLocks noChangeAspect="1"/>
          </p:cNvPicPr>
          <p:nvPr/>
        </p:nvPicPr>
        <p:blipFill rotWithShape="1">
          <a:blip r:embed="rId3"/>
          <a:srcRect l="9606" t="-389" r="29044" b="389"/>
          <a:stretch/>
        </p:blipFill>
        <p:spPr>
          <a:xfrm>
            <a:off x="-1" y="829876"/>
            <a:ext cx="3934225" cy="3603105"/>
          </a:xfrm>
          <a:prstGeom prst="rect">
            <a:avLst/>
          </a:prstGeom>
        </p:spPr>
      </p:pic>
    </p:spTree>
    <p:extLst>
      <p:ext uri="{BB962C8B-B14F-4D97-AF65-F5344CB8AC3E}">
        <p14:creationId xmlns:p14="http://schemas.microsoft.com/office/powerpoint/2010/main" val="1940935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8E5CD4A-AE95-4E33-AB22-863CA8580E96}"/>
              </a:ext>
            </a:extLst>
          </p:cNvPr>
          <p:cNvSpPr/>
          <p:nvPr/>
        </p:nvSpPr>
        <p:spPr>
          <a:xfrm>
            <a:off x="0" y="2013696"/>
            <a:ext cx="9144000" cy="3161205"/>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2"/>
              </a:solidFill>
            </a:endParaRPr>
          </a:p>
        </p:txBody>
      </p:sp>
      <p:sp>
        <p:nvSpPr>
          <p:cNvPr id="3" name="Content Placeholder 2">
            <a:extLst>
              <a:ext uri="{FF2B5EF4-FFF2-40B4-BE49-F238E27FC236}">
                <a16:creationId xmlns:a16="http://schemas.microsoft.com/office/drawing/2014/main" id="{76461D52-33D3-4662-9604-FC29E50325EF}"/>
              </a:ext>
            </a:extLst>
          </p:cNvPr>
          <p:cNvSpPr>
            <a:spLocks noGrp="1"/>
          </p:cNvSpPr>
          <p:nvPr>
            <p:ph sz="quarter" idx="17"/>
          </p:nvPr>
        </p:nvSpPr>
        <p:spPr>
          <a:xfrm>
            <a:off x="1256217" y="1096514"/>
            <a:ext cx="7519392" cy="664174"/>
          </a:xfrm>
        </p:spPr>
        <p:txBody>
          <a:bodyPr/>
          <a:lstStyle/>
          <a:p>
            <a:pPr marL="0" indent="0">
              <a:buNone/>
            </a:pPr>
            <a:r>
              <a:rPr lang="en-US" sz="2400"/>
              <a:t>Easy access to data-driven differentiators in TechDirect</a:t>
            </a:r>
          </a:p>
        </p:txBody>
      </p:sp>
      <p:sp>
        <p:nvSpPr>
          <p:cNvPr id="35" name="Rectangle 34"/>
          <p:cNvSpPr/>
          <p:nvPr/>
        </p:nvSpPr>
        <p:spPr>
          <a:xfrm>
            <a:off x="377324" y="2329771"/>
            <a:ext cx="628650" cy="553998"/>
          </a:xfrm>
          <a:prstGeom prst="rect">
            <a:avLst/>
          </a:prstGeom>
          <a:noFill/>
          <a:effectLst/>
        </p:spPr>
        <p:txBody>
          <a:bodyPr wrap="square" lIns="0" tIns="0" rIns="0" bIns="0" rtlCol="0" anchor="t" anchorCtr="0">
            <a:spAutoFit/>
          </a:bodyPr>
          <a:lstStyle/>
          <a:p>
            <a:pPr algn="ctr" defTabSz="685783">
              <a:defRPr/>
            </a:pPr>
            <a:r>
              <a:rPr lang="en-US" sz="3600" b="1">
                <a:gradFill>
                  <a:gsLst>
                    <a:gs pos="47000">
                      <a:schemeClr val="accent3"/>
                    </a:gs>
                    <a:gs pos="92000">
                      <a:schemeClr val="accent4"/>
                    </a:gs>
                  </a:gsLst>
                  <a:lin ang="5400000" scaled="0"/>
                </a:gradFill>
              </a:rPr>
              <a:t>1</a:t>
            </a:r>
            <a:endParaRPr lang="en-US" sz="3600" b="1" kern="0">
              <a:gradFill>
                <a:gsLst>
                  <a:gs pos="47000">
                    <a:schemeClr val="accent3"/>
                  </a:gs>
                  <a:gs pos="92000">
                    <a:schemeClr val="accent4"/>
                  </a:gs>
                </a:gsLst>
                <a:lin ang="5400000" scaled="0"/>
              </a:gradFill>
            </a:endParaRPr>
          </a:p>
        </p:txBody>
      </p:sp>
      <p:sp>
        <p:nvSpPr>
          <p:cNvPr id="34" name="TextBox 33"/>
          <p:cNvSpPr txBox="1"/>
          <p:nvPr/>
        </p:nvSpPr>
        <p:spPr>
          <a:xfrm>
            <a:off x="2767976" y="2922344"/>
            <a:ext cx="1615245" cy="1609351"/>
          </a:xfrm>
          <a:prstGeom prst="rect">
            <a:avLst/>
          </a:prstGeom>
          <a:noFill/>
        </p:spPr>
        <p:txBody>
          <a:bodyPr wrap="square" lIns="0" tIns="0" rIns="0" bIns="0" rtlCol="0" anchor="t">
            <a:spAutoFit/>
          </a:bodyPr>
          <a:lstStyle/>
          <a:p>
            <a:pPr marL="0" lvl="1" defTabSz="342900">
              <a:lnSpc>
                <a:spcPct val="110000"/>
              </a:lnSpc>
              <a:spcAft>
                <a:spcPts val="400"/>
              </a:spcAft>
              <a:defRPr/>
            </a:pPr>
            <a:r>
              <a:rPr lang="en-US" sz="1200"/>
              <a:t>Easily monitor, detect and track your entire Dell fleet or single PC from a customized dashboard showcasing new scores for health, application experience and security</a:t>
            </a:r>
            <a:endParaRPr lang="en-US" sz="1200">
              <a:cs typeface="Arial"/>
            </a:endParaRPr>
          </a:p>
        </p:txBody>
      </p:sp>
      <p:sp>
        <p:nvSpPr>
          <p:cNvPr id="41" name="Rectangle 40"/>
          <p:cNvSpPr/>
          <p:nvPr/>
        </p:nvSpPr>
        <p:spPr>
          <a:xfrm>
            <a:off x="2574976" y="2329771"/>
            <a:ext cx="628650" cy="553998"/>
          </a:xfrm>
          <a:prstGeom prst="rect">
            <a:avLst/>
          </a:prstGeom>
          <a:noFill/>
          <a:effectLst/>
        </p:spPr>
        <p:txBody>
          <a:bodyPr wrap="square" lIns="0" tIns="0" rIns="0" bIns="0" rtlCol="0" anchor="t" anchorCtr="0">
            <a:spAutoFit/>
          </a:bodyPr>
          <a:lstStyle/>
          <a:p>
            <a:pPr algn="ctr" defTabSz="685783">
              <a:defRPr/>
            </a:pPr>
            <a:r>
              <a:rPr lang="en-US" sz="3600" b="1">
                <a:gradFill>
                  <a:gsLst>
                    <a:gs pos="47000">
                      <a:schemeClr val="accent3"/>
                    </a:gs>
                    <a:gs pos="92000">
                      <a:schemeClr val="accent4"/>
                    </a:gs>
                  </a:gsLst>
                  <a:lin ang="5400000" scaled="0"/>
                </a:gradFill>
              </a:rPr>
              <a:t>2</a:t>
            </a:r>
            <a:endParaRPr lang="en-US" sz="3600" b="1" kern="0">
              <a:gradFill>
                <a:gsLst>
                  <a:gs pos="47000">
                    <a:schemeClr val="accent3"/>
                  </a:gs>
                  <a:gs pos="92000">
                    <a:schemeClr val="accent4"/>
                  </a:gs>
                </a:gsLst>
                <a:lin ang="5400000" scaled="0"/>
              </a:gradFill>
            </a:endParaRPr>
          </a:p>
        </p:txBody>
      </p:sp>
      <p:sp>
        <p:nvSpPr>
          <p:cNvPr id="40" name="TextBox 39"/>
          <p:cNvSpPr txBox="1"/>
          <p:nvPr/>
        </p:nvSpPr>
        <p:spPr>
          <a:xfrm>
            <a:off x="568120" y="2929229"/>
            <a:ext cx="1649936" cy="738664"/>
          </a:xfrm>
          <a:prstGeom prst="rect">
            <a:avLst/>
          </a:prstGeom>
          <a:noFill/>
        </p:spPr>
        <p:txBody>
          <a:bodyPr wrap="square" lIns="0" tIns="0" rIns="0" bIns="0" rtlCol="0" anchor="t">
            <a:spAutoFit/>
          </a:bodyPr>
          <a:lstStyle/>
          <a:p>
            <a:r>
              <a:rPr lang="en-US" sz="1200">
                <a:latin typeface="Arial" panose="020B0604020202020204" pitchFamily="34" charset="0"/>
                <a:cs typeface="Arial" panose="020B0604020202020204" pitchFamily="34" charset="0"/>
              </a:rPr>
              <a:t>A unified, modern online user experience with easy navigation and PC management</a:t>
            </a:r>
            <a:endParaRPr lang="en-US" sz="1400">
              <a:latin typeface="Arial" panose="020B0604020202020204" pitchFamily="34" charset="0"/>
              <a:cs typeface="Arial" panose="020B0604020202020204" pitchFamily="34" charset="0"/>
            </a:endParaRPr>
          </a:p>
        </p:txBody>
      </p:sp>
      <p:sp>
        <p:nvSpPr>
          <p:cNvPr id="44" name="Rectangle 43"/>
          <p:cNvSpPr/>
          <p:nvPr/>
        </p:nvSpPr>
        <p:spPr>
          <a:xfrm>
            <a:off x="4708321" y="2329771"/>
            <a:ext cx="628650" cy="553998"/>
          </a:xfrm>
          <a:prstGeom prst="rect">
            <a:avLst/>
          </a:prstGeom>
          <a:noFill/>
          <a:effectLst/>
        </p:spPr>
        <p:txBody>
          <a:bodyPr wrap="square" lIns="0" tIns="0" rIns="0" bIns="0" rtlCol="0" anchor="t" anchorCtr="0">
            <a:spAutoFit/>
          </a:bodyPr>
          <a:lstStyle/>
          <a:p>
            <a:pPr algn="ctr" defTabSz="685783">
              <a:defRPr/>
            </a:pPr>
            <a:r>
              <a:rPr lang="en-US" sz="3600" b="1">
                <a:gradFill>
                  <a:gsLst>
                    <a:gs pos="47000">
                      <a:schemeClr val="accent3"/>
                    </a:gs>
                    <a:gs pos="92000">
                      <a:schemeClr val="accent4"/>
                    </a:gs>
                  </a:gsLst>
                  <a:lin ang="5400000" scaled="0"/>
                </a:gradFill>
              </a:rPr>
              <a:t>3</a:t>
            </a:r>
            <a:endParaRPr lang="en-US" sz="3600" b="1" kern="0">
              <a:gradFill>
                <a:gsLst>
                  <a:gs pos="47000">
                    <a:schemeClr val="accent3"/>
                  </a:gs>
                  <a:gs pos="92000">
                    <a:schemeClr val="accent4"/>
                  </a:gs>
                </a:gsLst>
                <a:lin ang="5400000" scaled="0"/>
              </a:gradFill>
            </a:endParaRPr>
          </a:p>
        </p:txBody>
      </p:sp>
      <p:sp>
        <p:nvSpPr>
          <p:cNvPr id="43" name="TextBox 42"/>
          <p:cNvSpPr txBox="1"/>
          <p:nvPr/>
        </p:nvSpPr>
        <p:spPr>
          <a:xfrm>
            <a:off x="4892747" y="2929229"/>
            <a:ext cx="1690121" cy="923330"/>
          </a:xfrm>
          <a:prstGeom prst="rect">
            <a:avLst/>
          </a:prstGeom>
          <a:noFill/>
        </p:spPr>
        <p:txBody>
          <a:bodyPr wrap="square" lIns="0" tIns="0" rIns="0" bIns="0" rtlCol="0" anchor="t">
            <a:spAutoFit/>
          </a:bodyPr>
          <a:lstStyle/>
          <a:p>
            <a:pPr marL="57150" lvl="1" defTabSz="342900">
              <a:lnSpc>
                <a:spcPct val="100000"/>
              </a:lnSpc>
              <a:spcBef>
                <a:spcPts val="600"/>
              </a:spcBef>
              <a:spcAft>
                <a:spcPts val="600"/>
              </a:spcAft>
              <a:buClr>
                <a:srgbClr val="0070C0"/>
              </a:buClr>
              <a:buSzPct val="125000"/>
              <a:defRPr/>
            </a:pPr>
            <a:r>
              <a:rPr lang="en-US" sz="1200"/>
              <a:t>Automated creation and deployment of custom catalogs for Dell BIOS, driver, firmware and applications</a:t>
            </a:r>
          </a:p>
        </p:txBody>
      </p:sp>
      <p:sp>
        <p:nvSpPr>
          <p:cNvPr id="47" name="Rectangle 46"/>
          <p:cNvSpPr/>
          <p:nvPr/>
        </p:nvSpPr>
        <p:spPr>
          <a:xfrm>
            <a:off x="6828997" y="2329771"/>
            <a:ext cx="628650" cy="553998"/>
          </a:xfrm>
          <a:prstGeom prst="rect">
            <a:avLst/>
          </a:prstGeom>
          <a:noFill/>
          <a:effectLst/>
        </p:spPr>
        <p:txBody>
          <a:bodyPr wrap="square" lIns="0" tIns="0" rIns="0" bIns="0" rtlCol="0" anchor="t" anchorCtr="0">
            <a:spAutoFit/>
          </a:bodyPr>
          <a:lstStyle/>
          <a:p>
            <a:pPr algn="ctr" defTabSz="685783">
              <a:defRPr/>
            </a:pPr>
            <a:r>
              <a:rPr lang="en-US" sz="3600" b="1">
                <a:gradFill>
                  <a:gsLst>
                    <a:gs pos="47000">
                      <a:schemeClr val="accent3"/>
                    </a:gs>
                    <a:gs pos="92000">
                      <a:schemeClr val="accent4"/>
                    </a:gs>
                  </a:gsLst>
                  <a:lin ang="5400000" scaled="0"/>
                </a:gradFill>
              </a:rPr>
              <a:t>4</a:t>
            </a:r>
            <a:endParaRPr lang="en-US" sz="3600" b="1" kern="0">
              <a:gradFill>
                <a:gsLst>
                  <a:gs pos="47000">
                    <a:schemeClr val="accent3"/>
                  </a:gs>
                  <a:gs pos="92000">
                    <a:schemeClr val="accent4"/>
                  </a:gs>
                </a:gsLst>
                <a:lin ang="5400000" scaled="0"/>
              </a:gradFill>
            </a:endParaRPr>
          </a:p>
        </p:txBody>
      </p:sp>
      <p:sp>
        <p:nvSpPr>
          <p:cNvPr id="46" name="TextBox 45"/>
          <p:cNvSpPr txBox="1"/>
          <p:nvPr/>
        </p:nvSpPr>
        <p:spPr>
          <a:xfrm>
            <a:off x="7008481" y="2927214"/>
            <a:ext cx="1690612" cy="1196201"/>
          </a:xfrm>
          <a:prstGeom prst="rect">
            <a:avLst/>
          </a:prstGeom>
          <a:noFill/>
        </p:spPr>
        <p:txBody>
          <a:bodyPr wrap="square" lIns="0" tIns="0" rIns="0" bIns="0" rtlCol="0" anchor="t">
            <a:spAutoFit/>
          </a:bodyPr>
          <a:lstStyle/>
          <a:p>
            <a:pPr>
              <a:lnSpc>
                <a:spcPct val="110000"/>
              </a:lnSpc>
            </a:pPr>
            <a:r>
              <a:rPr lang="en-US" sz="1200"/>
              <a:t>Create rules that detect and remediate issues remotely to help manage your Dell PC fleet performance</a:t>
            </a:r>
          </a:p>
          <a:p>
            <a:pPr>
              <a:lnSpc>
                <a:spcPct val="110000"/>
              </a:lnSpc>
            </a:pPr>
            <a:endParaRPr lang="en-US" sz="1200"/>
          </a:p>
        </p:txBody>
      </p:sp>
      <p:pic>
        <p:nvPicPr>
          <p:cNvPr id="9" name="Picture 8">
            <a:extLst>
              <a:ext uri="{FF2B5EF4-FFF2-40B4-BE49-F238E27FC236}">
                <a16:creationId xmlns:a16="http://schemas.microsoft.com/office/drawing/2014/main" id="{11CB12E8-A893-40C2-BA08-F900442BCDC9}"/>
              </a:ext>
            </a:extLst>
          </p:cNvPr>
          <p:cNvPicPr>
            <a:picLocks noChangeAspect="1"/>
          </p:cNvPicPr>
          <p:nvPr/>
        </p:nvPicPr>
        <p:blipFill>
          <a:blip r:embed="rId3"/>
          <a:stretch>
            <a:fillRect/>
          </a:stretch>
        </p:blipFill>
        <p:spPr>
          <a:xfrm>
            <a:off x="23031" y="902837"/>
            <a:ext cx="1079458" cy="1079458"/>
          </a:xfrm>
          <a:prstGeom prst="rect">
            <a:avLst/>
          </a:prstGeom>
        </p:spPr>
      </p:pic>
      <p:sp>
        <p:nvSpPr>
          <p:cNvPr id="22" name="Title 1">
            <a:extLst>
              <a:ext uri="{FF2B5EF4-FFF2-40B4-BE49-F238E27FC236}">
                <a16:creationId xmlns:a16="http://schemas.microsoft.com/office/drawing/2014/main" id="{E5BB4936-C50B-417D-A289-6A4285D1D549}"/>
              </a:ext>
            </a:extLst>
          </p:cNvPr>
          <p:cNvSpPr>
            <a:spLocks noGrp="1"/>
          </p:cNvSpPr>
          <p:nvPr>
            <p:ph type="title"/>
          </p:nvPr>
        </p:nvSpPr>
        <p:spPr>
          <a:xfrm>
            <a:off x="285750" y="228600"/>
            <a:ext cx="8572500" cy="387798"/>
          </a:xfrm>
        </p:spPr>
        <p:txBody>
          <a:bodyPr/>
          <a:lstStyle/>
          <a:p>
            <a:r>
              <a:rPr lang="en-US"/>
              <a:t>An enhanced modern PC management experience</a:t>
            </a:r>
          </a:p>
        </p:txBody>
      </p:sp>
      <p:pic>
        <p:nvPicPr>
          <p:cNvPr id="24" name="Picture 23">
            <a:extLst>
              <a:ext uri="{FF2B5EF4-FFF2-40B4-BE49-F238E27FC236}">
                <a16:creationId xmlns:a16="http://schemas.microsoft.com/office/drawing/2014/main" id="{8FF835FB-FF05-4115-9AAD-91C6120E629C}"/>
              </a:ext>
            </a:extLst>
          </p:cNvPr>
          <p:cNvPicPr>
            <a:picLocks noChangeAspect="1"/>
          </p:cNvPicPr>
          <p:nvPr/>
        </p:nvPicPr>
        <p:blipFill>
          <a:blip r:embed="rId4"/>
          <a:stretch>
            <a:fillRect/>
          </a:stretch>
        </p:blipFill>
        <p:spPr>
          <a:xfrm>
            <a:off x="7758651" y="4826794"/>
            <a:ext cx="1099599" cy="142704"/>
          </a:xfrm>
          <a:prstGeom prst="rect">
            <a:avLst/>
          </a:prstGeom>
        </p:spPr>
      </p:pic>
      <p:sp>
        <p:nvSpPr>
          <p:cNvPr id="2" name="Rectangle 1">
            <a:extLst>
              <a:ext uri="{FF2B5EF4-FFF2-40B4-BE49-F238E27FC236}">
                <a16:creationId xmlns:a16="http://schemas.microsoft.com/office/drawing/2014/main" id="{E6179A70-EA98-45AF-9434-FDB974F1687A}"/>
              </a:ext>
            </a:extLst>
          </p:cNvPr>
          <p:cNvSpPr/>
          <p:nvPr/>
        </p:nvSpPr>
        <p:spPr>
          <a:xfrm>
            <a:off x="417263" y="2321116"/>
            <a:ext cx="1940345" cy="2291508"/>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 name="Rectangle 3">
            <a:extLst>
              <a:ext uri="{FF2B5EF4-FFF2-40B4-BE49-F238E27FC236}">
                <a16:creationId xmlns:a16="http://schemas.microsoft.com/office/drawing/2014/main" id="{16D4B69D-75B7-46B9-9927-5AE9DD8F7A38}"/>
              </a:ext>
            </a:extLst>
          </p:cNvPr>
          <p:cNvSpPr/>
          <p:nvPr/>
        </p:nvSpPr>
        <p:spPr>
          <a:xfrm>
            <a:off x="6883705" y="2322034"/>
            <a:ext cx="1940345" cy="2291508"/>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5" name="Rectangle 4">
            <a:extLst>
              <a:ext uri="{FF2B5EF4-FFF2-40B4-BE49-F238E27FC236}">
                <a16:creationId xmlns:a16="http://schemas.microsoft.com/office/drawing/2014/main" id="{B486C51F-DD71-4707-A45B-81085E3057EB}"/>
              </a:ext>
            </a:extLst>
          </p:cNvPr>
          <p:cNvSpPr/>
          <p:nvPr/>
        </p:nvSpPr>
        <p:spPr>
          <a:xfrm>
            <a:off x="4763876" y="2322952"/>
            <a:ext cx="1940345" cy="2291508"/>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6" name="Rectangle 5">
            <a:extLst>
              <a:ext uri="{FF2B5EF4-FFF2-40B4-BE49-F238E27FC236}">
                <a16:creationId xmlns:a16="http://schemas.microsoft.com/office/drawing/2014/main" id="{F575D439-E4DE-475E-A4D3-28463492925E}"/>
              </a:ext>
            </a:extLst>
          </p:cNvPr>
          <p:cNvSpPr/>
          <p:nvPr/>
        </p:nvSpPr>
        <p:spPr>
          <a:xfrm>
            <a:off x="2588963" y="2323870"/>
            <a:ext cx="1940345" cy="2291508"/>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Tree>
    <p:extLst>
      <p:ext uri="{BB962C8B-B14F-4D97-AF65-F5344CB8AC3E}">
        <p14:creationId xmlns:p14="http://schemas.microsoft.com/office/powerpoint/2010/main" val="249317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6B070E-9216-43DF-9951-77C312DDBADB}"/>
              </a:ext>
            </a:extLst>
          </p:cNvPr>
          <p:cNvSpPr/>
          <p:nvPr/>
        </p:nvSpPr>
        <p:spPr>
          <a:xfrm>
            <a:off x="0" y="995678"/>
            <a:ext cx="9144000" cy="4147823"/>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5" name="Rectangle 44">
            <a:extLst>
              <a:ext uri="{FF2B5EF4-FFF2-40B4-BE49-F238E27FC236}">
                <a16:creationId xmlns:a16="http://schemas.microsoft.com/office/drawing/2014/main" id="{1006A154-06E1-4E09-8C86-7C8A861D5A0D}"/>
              </a:ext>
            </a:extLst>
          </p:cNvPr>
          <p:cNvSpPr>
            <a:spLocks/>
          </p:cNvSpPr>
          <p:nvPr/>
        </p:nvSpPr>
        <p:spPr>
          <a:xfrm>
            <a:off x="-9939" y="986039"/>
            <a:ext cx="928790" cy="4180653"/>
          </a:xfrm>
          <a:prstGeom prst="rect">
            <a:avLst/>
          </a:prstGeom>
          <a:gradFill flip="none" rotWithShape="1">
            <a:gsLst>
              <a:gs pos="100000">
                <a:schemeClr val="bg1"/>
              </a:gs>
              <a:gs pos="53000">
                <a:schemeClr val="bg1"/>
              </a:gs>
              <a:gs pos="24000">
                <a:schemeClr val="bg1">
                  <a:lumMod val="75000"/>
                </a:schemeClr>
              </a:gs>
              <a:gs pos="87000">
                <a:schemeClr val="accent6"/>
              </a:gs>
              <a:gs pos="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2" name="Freeform: Shape 41">
            <a:extLst>
              <a:ext uri="{FF2B5EF4-FFF2-40B4-BE49-F238E27FC236}">
                <a16:creationId xmlns:a16="http://schemas.microsoft.com/office/drawing/2014/main" id="{4383A6FF-788C-4AB4-82E5-187CD06AA9C1}"/>
              </a:ext>
            </a:extLst>
          </p:cNvPr>
          <p:cNvSpPr/>
          <p:nvPr/>
        </p:nvSpPr>
        <p:spPr>
          <a:xfrm rot="5400000">
            <a:off x="-22212" y="1007953"/>
            <a:ext cx="1118872" cy="1094325"/>
          </a:xfrm>
          <a:custGeom>
            <a:avLst/>
            <a:gdLst>
              <a:gd name="connsiteX0" fmla="*/ 0 w 1016791"/>
              <a:gd name="connsiteY0" fmla="*/ 1094325 h 1094325"/>
              <a:gd name="connsiteX1" fmla="*/ 0 w 1016791"/>
              <a:gd name="connsiteY1" fmla="*/ 165536 h 1094325"/>
              <a:gd name="connsiteX2" fmla="*/ 275807 w 1016791"/>
              <a:gd name="connsiteY2" fmla="*/ 165536 h 1094325"/>
              <a:gd name="connsiteX3" fmla="*/ 508397 w 1016791"/>
              <a:gd name="connsiteY3" fmla="*/ 0 h 1094325"/>
              <a:gd name="connsiteX4" fmla="*/ 740987 w 1016791"/>
              <a:gd name="connsiteY4" fmla="*/ 165536 h 1094325"/>
              <a:gd name="connsiteX5" fmla="*/ 1016791 w 1016791"/>
              <a:gd name="connsiteY5" fmla="*/ 165536 h 1094325"/>
              <a:gd name="connsiteX6" fmla="*/ 1016791 w 1016791"/>
              <a:gd name="connsiteY6" fmla="*/ 1094325 h 109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791" h="1094325">
                <a:moveTo>
                  <a:pt x="0" y="1094325"/>
                </a:moveTo>
                <a:lnTo>
                  <a:pt x="0" y="165536"/>
                </a:lnTo>
                <a:lnTo>
                  <a:pt x="275807" y="165536"/>
                </a:lnTo>
                <a:lnTo>
                  <a:pt x="508397" y="0"/>
                </a:lnTo>
                <a:lnTo>
                  <a:pt x="740987" y="165536"/>
                </a:lnTo>
                <a:lnTo>
                  <a:pt x="1016791" y="165536"/>
                </a:lnTo>
                <a:lnTo>
                  <a:pt x="1016791" y="1094325"/>
                </a:lnTo>
                <a:close/>
              </a:path>
            </a:pathLst>
          </a:cu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cxnSp>
        <p:nvCxnSpPr>
          <p:cNvPr id="98" name="Straight Connector 97">
            <a:extLst>
              <a:ext uri="{FF2B5EF4-FFF2-40B4-BE49-F238E27FC236}">
                <a16:creationId xmlns:a16="http://schemas.microsoft.com/office/drawing/2014/main" id="{76414593-AA87-4A71-A9B9-68918DAEF9E9}"/>
              </a:ext>
            </a:extLst>
          </p:cNvPr>
          <p:cNvCxnSpPr>
            <a:cxnSpLocks/>
          </p:cNvCxnSpPr>
          <p:nvPr/>
        </p:nvCxnSpPr>
        <p:spPr>
          <a:xfrm>
            <a:off x="0" y="986040"/>
            <a:ext cx="9144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Autofit/>
          </a:bodyPr>
          <a:lstStyle/>
          <a:p>
            <a:r>
              <a:rPr lang="en-US">
                <a:latin typeface="Arial" panose="020B0604020202020204" pitchFamily="34" charset="0"/>
                <a:cs typeface="Arial" panose="020B0604020202020204" pitchFamily="34" charset="0"/>
              </a:rPr>
              <a:t>Simplify PC monitoring, tracking and management </a:t>
            </a:r>
            <a:br>
              <a:rPr lang="en-US">
                <a:latin typeface="Arial" panose="020B0604020202020204" pitchFamily="34" charset="0"/>
                <a:cs typeface="Arial" panose="020B0604020202020204" pitchFamily="34" charset="0"/>
              </a:rPr>
            </a:br>
            <a:endParaRPr lang="en-US" sz="1800">
              <a:solidFill>
                <a:schemeClr val="bg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D28737C-4C67-416F-8E09-D85B10427E7E}"/>
              </a:ext>
            </a:extLst>
          </p:cNvPr>
          <p:cNvSpPr txBox="1"/>
          <p:nvPr/>
        </p:nvSpPr>
        <p:spPr>
          <a:xfrm>
            <a:off x="-168135" y="4673084"/>
            <a:ext cx="1203325" cy="184666"/>
          </a:xfrm>
          <a:prstGeom prst="rect">
            <a:avLst/>
          </a:prstGeom>
          <a:noFill/>
        </p:spPr>
        <p:txBody>
          <a:bodyPr wrap="square" lIns="0" tIns="0" rIns="0" bIns="0" rtlCol="0">
            <a:spAutoFit/>
          </a:bodyPr>
          <a:lstStyle/>
          <a:p>
            <a:pPr algn="ctr"/>
            <a:r>
              <a:rPr lang="en-US" sz="1200">
                <a:solidFill>
                  <a:schemeClr val="tx2"/>
                </a:solidFill>
              </a:rPr>
              <a:t>Gain insight</a:t>
            </a:r>
          </a:p>
        </p:txBody>
      </p:sp>
      <p:sp>
        <p:nvSpPr>
          <p:cNvPr id="79" name="TextBox 78">
            <a:extLst>
              <a:ext uri="{FF2B5EF4-FFF2-40B4-BE49-F238E27FC236}">
                <a16:creationId xmlns:a16="http://schemas.microsoft.com/office/drawing/2014/main" id="{3CD15994-0897-4D2B-B3A4-8151FB22D3A9}"/>
              </a:ext>
            </a:extLst>
          </p:cNvPr>
          <p:cNvSpPr txBox="1"/>
          <p:nvPr/>
        </p:nvSpPr>
        <p:spPr>
          <a:xfrm>
            <a:off x="-23565" y="2571750"/>
            <a:ext cx="984390" cy="553998"/>
          </a:xfrm>
          <a:prstGeom prst="rect">
            <a:avLst/>
          </a:prstGeom>
          <a:noFill/>
        </p:spPr>
        <p:txBody>
          <a:bodyPr wrap="square" lIns="0" tIns="0" rIns="0" bIns="0" rtlCol="0">
            <a:spAutoFit/>
          </a:bodyPr>
          <a:lstStyle/>
          <a:p>
            <a:pPr algn="ctr"/>
            <a:r>
              <a:rPr lang="en-US" sz="1200">
                <a:solidFill>
                  <a:schemeClr val="tx2"/>
                </a:solidFill>
              </a:rPr>
              <a:t>Optimize, update &amp; protect</a:t>
            </a:r>
          </a:p>
        </p:txBody>
      </p:sp>
      <p:sp>
        <p:nvSpPr>
          <p:cNvPr id="80" name="TextBox 79">
            <a:extLst>
              <a:ext uri="{FF2B5EF4-FFF2-40B4-BE49-F238E27FC236}">
                <a16:creationId xmlns:a16="http://schemas.microsoft.com/office/drawing/2014/main" id="{01B284FD-ED2F-41AE-89E1-86DADF9DB133}"/>
              </a:ext>
            </a:extLst>
          </p:cNvPr>
          <p:cNvSpPr txBox="1"/>
          <p:nvPr/>
        </p:nvSpPr>
        <p:spPr>
          <a:xfrm>
            <a:off x="-168135" y="1669018"/>
            <a:ext cx="1203325" cy="369332"/>
          </a:xfrm>
          <a:prstGeom prst="rect">
            <a:avLst/>
          </a:prstGeom>
          <a:noFill/>
        </p:spPr>
        <p:txBody>
          <a:bodyPr wrap="square" lIns="0" tIns="0" rIns="0" bIns="0" rtlCol="0">
            <a:spAutoFit/>
          </a:bodyPr>
          <a:lstStyle/>
          <a:p>
            <a:pPr algn="ctr"/>
            <a:r>
              <a:rPr lang="en-US" sz="1200" b="1">
                <a:solidFill>
                  <a:schemeClr val="tx2"/>
                </a:solidFill>
              </a:rPr>
              <a:t>Centrally manage</a:t>
            </a:r>
          </a:p>
        </p:txBody>
      </p:sp>
      <p:sp>
        <p:nvSpPr>
          <p:cNvPr id="78" name="TextBox 77">
            <a:extLst>
              <a:ext uri="{FF2B5EF4-FFF2-40B4-BE49-F238E27FC236}">
                <a16:creationId xmlns:a16="http://schemas.microsoft.com/office/drawing/2014/main" id="{19BCA488-09DC-4454-AB85-9F9F6CF02A33}"/>
              </a:ext>
            </a:extLst>
          </p:cNvPr>
          <p:cNvSpPr txBox="1"/>
          <p:nvPr/>
        </p:nvSpPr>
        <p:spPr>
          <a:xfrm>
            <a:off x="-168135" y="3709794"/>
            <a:ext cx="1203325" cy="369332"/>
          </a:xfrm>
          <a:prstGeom prst="rect">
            <a:avLst/>
          </a:prstGeom>
          <a:noFill/>
        </p:spPr>
        <p:txBody>
          <a:bodyPr wrap="square" lIns="0" tIns="0" rIns="0" bIns="0" rtlCol="0">
            <a:spAutoFit/>
          </a:bodyPr>
          <a:lstStyle/>
          <a:p>
            <a:pPr algn="ctr"/>
            <a:r>
              <a:rPr lang="en-US" sz="1200">
                <a:solidFill>
                  <a:schemeClr val="tx2"/>
                </a:solidFill>
              </a:rPr>
              <a:t>Prevent downtime</a:t>
            </a:r>
          </a:p>
        </p:txBody>
      </p:sp>
      <p:pic>
        <p:nvPicPr>
          <p:cNvPr id="28" name="Graphic 27">
            <a:extLst>
              <a:ext uri="{FF2B5EF4-FFF2-40B4-BE49-F238E27FC236}">
                <a16:creationId xmlns:a16="http://schemas.microsoft.com/office/drawing/2014/main" id="{DDB43909-C3A2-461A-B098-271BCEFFB9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0000">
            <a:off x="301835" y="1221251"/>
            <a:ext cx="320533" cy="320533"/>
          </a:xfrm>
          <a:prstGeom prst="rect">
            <a:avLst/>
          </a:prstGeom>
        </p:spPr>
      </p:pic>
      <p:sp>
        <p:nvSpPr>
          <p:cNvPr id="32" name="TextBox 31">
            <a:extLst>
              <a:ext uri="{FF2B5EF4-FFF2-40B4-BE49-F238E27FC236}">
                <a16:creationId xmlns:a16="http://schemas.microsoft.com/office/drawing/2014/main" id="{0BEF15B5-2509-486F-918B-143ABC23882E}"/>
              </a:ext>
            </a:extLst>
          </p:cNvPr>
          <p:cNvSpPr txBox="1"/>
          <p:nvPr/>
        </p:nvSpPr>
        <p:spPr>
          <a:xfrm>
            <a:off x="1370137" y="1381517"/>
            <a:ext cx="7171520" cy="3198311"/>
          </a:xfrm>
          <a:prstGeom prst="rect">
            <a:avLst/>
          </a:prstGeom>
          <a:noFill/>
        </p:spPr>
        <p:txBody>
          <a:bodyPr wrap="square" lIns="0" tIns="0" rIns="0" bIns="0" numCol="1" spcCol="457200" rtlCol="0">
            <a:spAutoFit/>
          </a:bodyPr>
          <a:lstStyle/>
          <a:p>
            <a:pPr lvl="0" defTabSz="914377">
              <a:spcAft>
                <a:spcPts val="450"/>
              </a:spcAft>
              <a:buClr>
                <a:srgbClr val="007DB8"/>
              </a:buClr>
              <a:buSzPct val="125000"/>
              <a:defRPr/>
            </a:pPr>
            <a:r>
              <a:rPr lang="en-US" sz="1700" b="1">
                <a:solidFill>
                  <a:schemeClr val="bg1"/>
                </a:solidFill>
                <a:ea typeface="SimSun"/>
                <a:cs typeface="Arial" panose="020B0604020202020204" pitchFamily="34" charset="0"/>
              </a:rPr>
              <a:t>Easily monitor and manage </a:t>
            </a:r>
            <a:r>
              <a:rPr lang="en-US" sz="1700">
                <a:solidFill>
                  <a:srgbClr val="000000"/>
                </a:solidFill>
                <a:cs typeface="Arial" panose="020B0604020202020204" pitchFamily="34" charset="0"/>
              </a:rPr>
              <a:t>from your TechDirect dashboard:</a:t>
            </a:r>
          </a:p>
          <a:p>
            <a:pPr marL="514350" lvl="1" indent="-171450">
              <a:spcBef>
                <a:spcPts val="300"/>
              </a:spcBef>
              <a:spcAft>
                <a:spcPts val="300"/>
              </a:spcAft>
              <a:buClr>
                <a:schemeClr val="bg1"/>
              </a:buClr>
              <a:buSzPct val="125000"/>
              <a:buFont typeface="Arial" panose="020B0604020202020204" pitchFamily="34" charset="0"/>
              <a:buChar char="•"/>
              <a:defRPr/>
            </a:pPr>
            <a:r>
              <a:rPr lang="en-US" sz="1600">
                <a:solidFill>
                  <a:schemeClr val="bg2"/>
                </a:solidFill>
                <a:cs typeface="Arial" panose="020B0604020202020204" pitchFamily="34" charset="0"/>
              </a:rPr>
              <a:t>Gain insights to your entire Dell PC environment with central access</a:t>
            </a:r>
          </a:p>
          <a:p>
            <a:pPr marL="514350" lvl="1" indent="-171450">
              <a:spcBef>
                <a:spcPts val="300"/>
              </a:spcBef>
              <a:spcAft>
                <a:spcPts val="300"/>
              </a:spcAft>
              <a:buClr>
                <a:schemeClr val="bg1"/>
              </a:buClr>
              <a:buSzPct val="125000"/>
              <a:buFont typeface="Arial" panose="020B0604020202020204" pitchFamily="34" charset="0"/>
              <a:buChar char="•"/>
              <a:defRPr/>
            </a:pPr>
            <a:r>
              <a:rPr lang="en-US" sz="1600">
                <a:solidFill>
                  <a:schemeClr val="bg2"/>
                </a:solidFill>
              </a:rPr>
              <a:t>At-a-glance audit trails and performance indicators provide transparency across your fleet </a:t>
            </a:r>
          </a:p>
          <a:p>
            <a:pPr marL="0" lvl="1">
              <a:spcBef>
                <a:spcPts val="1200"/>
              </a:spcBef>
              <a:spcAft>
                <a:spcPts val="450"/>
              </a:spcAft>
              <a:buClr>
                <a:schemeClr val="bg1"/>
              </a:buClr>
              <a:buSzPct val="125000"/>
              <a:defRPr/>
            </a:pPr>
            <a:r>
              <a:rPr lang="en-US" sz="1700" b="1">
                <a:solidFill>
                  <a:schemeClr val="bg1"/>
                </a:solidFill>
                <a:cs typeface="Arial" panose="020B0604020202020204" pitchFamily="34" charset="0"/>
              </a:rPr>
              <a:t>Control configuration </a:t>
            </a:r>
            <a:r>
              <a:rPr lang="en-US" sz="1700">
                <a:solidFill>
                  <a:schemeClr val="bg2"/>
                </a:solidFill>
                <a:cs typeface="Arial" panose="020B0604020202020204" pitchFamily="34" charset="0"/>
              </a:rPr>
              <a:t>for customized experiences, including options for:</a:t>
            </a:r>
          </a:p>
          <a:p>
            <a:pPr marL="514350" lvl="1" indent="-171450">
              <a:spcBef>
                <a:spcPts val="300"/>
              </a:spcBef>
              <a:spcAft>
                <a:spcPts val="300"/>
              </a:spcAft>
              <a:buClr>
                <a:schemeClr val="bg1"/>
              </a:buClr>
              <a:buFont typeface="Arial" panose="020B0604020202020204" pitchFamily="34" charset="0"/>
              <a:buChar char="•"/>
              <a:defRPr/>
            </a:pPr>
            <a:r>
              <a:rPr lang="en-US" sz="1600">
                <a:solidFill>
                  <a:schemeClr val="bg2"/>
                </a:solidFill>
                <a:cs typeface="Arial" panose="020B0604020202020204" pitchFamily="34" charset="0"/>
              </a:rPr>
              <a:t>End-user tool usage and interaction</a:t>
            </a:r>
          </a:p>
          <a:p>
            <a:pPr marL="514350" lvl="1" indent="-171450">
              <a:spcBef>
                <a:spcPts val="300"/>
              </a:spcBef>
              <a:spcAft>
                <a:spcPts val="300"/>
              </a:spcAft>
              <a:buClr>
                <a:schemeClr val="bg1"/>
              </a:buClr>
              <a:buFont typeface="Arial" panose="020B0604020202020204" pitchFamily="34" charset="0"/>
              <a:buChar char="•"/>
              <a:defRPr/>
            </a:pPr>
            <a:r>
              <a:rPr lang="en-US" sz="1600">
                <a:solidFill>
                  <a:schemeClr val="bg2"/>
                </a:solidFill>
                <a:cs typeface="Arial" panose="020B0604020202020204" pitchFamily="34" charset="0"/>
              </a:rPr>
              <a:t>Data collection permissions</a:t>
            </a:r>
          </a:p>
          <a:p>
            <a:pPr marL="514350" lvl="1" indent="-171450">
              <a:spcBef>
                <a:spcPts val="300"/>
              </a:spcBef>
              <a:spcAft>
                <a:spcPts val="300"/>
              </a:spcAft>
              <a:buClr>
                <a:schemeClr val="bg1"/>
              </a:buClr>
              <a:buFont typeface="Arial" panose="020B0604020202020204" pitchFamily="34" charset="0"/>
              <a:buChar char="•"/>
              <a:defRPr/>
            </a:pPr>
            <a:r>
              <a:rPr lang="en-US" sz="1600">
                <a:solidFill>
                  <a:schemeClr val="bg2"/>
                </a:solidFill>
                <a:cs typeface="Arial" panose="020B0604020202020204" pitchFamily="34" charset="0"/>
              </a:rPr>
              <a:t>Alert behaviors and notifications, including sending alerts to tools, like ServiceNow</a:t>
            </a:r>
          </a:p>
          <a:p>
            <a:pPr marL="514350" lvl="1" indent="-171450">
              <a:spcBef>
                <a:spcPts val="300"/>
              </a:spcBef>
              <a:spcAft>
                <a:spcPts val="300"/>
              </a:spcAft>
              <a:buClr>
                <a:schemeClr val="bg1"/>
              </a:buClr>
              <a:buFont typeface="Arial" panose="020B0604020202020204" pitchFamily="34" charset="0"/>
              <a:buChar char="•"/>
              <a:defRPr/>
            </a:pPr>
            <a:r>
              <a:rPr lang="en-US" sz="1600">
                <a:solidFill>
                  <a:schemeClr val="bg2"/>
                </a:solidFill>
                <a:cs typeface="Arial" panose="020B0604020202020204" pitchFamily="34" charset="0"/>
              </a:rPr>
              <a:t>Automated scans and remote remediation</a:t>
            </a:r>
            <a:endParaRPr lang="en-US" sz="1600">
              <a:solidFill>
                <a:schemeClr val="bg2"/>
              </a:solidFill>
            </a:endParaRPr>
          </a:p>
        </p:txBody>
      </p:sp>
      <p:pic>
        <p:nvPicPr>
          <p:cNvPr id="34" name="Picture 33">
            <a:extLst>
              <a:ext uri="{FF2B5EF4-FFF2-40B4-BE49-F238E27FC236}">
                <a16:creationId xmlns:a16="http://schemas.microsoft.com/office/drawing/2014/main" id="{283B8D31-8842-4468-B20C-FAC3DFC67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941" y="2224754"/>
            <a:ext cx="274320" cy="274320"/>
          </a:xfrm>
          <a:prstGeom prst="rect">
            <a:avLst/>
          </a:prstGeom>
        </p:spPr>
      </p:pic>
      <p:pic>
        <p:nvPicPr>
          <p:cNvPr id="16" name="Picture 15">
            <a:extLst>
              <a:ext uri="{FF2B5EF4-FFF2-40B4-BE49-F238E27FC236}">
                <a16:creationId xmlns:a16="http://schemas.microsoft.com/office/drawing/2014/main" id="{645B0E52-010D-4A2E-9E53-DA179D4D03F0}"/>
              </a:ext>
            </a:extLst>
          </p:cNvPr>
          <p:cNvPicPr>
            <a:picLocks noChangeAspect="1"/>
          </p:cNvPicPr>
          <p:nvPr/>
        </p:nvPicPr>
        <p:blipFill>
          <a:blip r:embed="rId6"/>
          <a:stretch>
            <a:fillRect/>
          </a:stretch>
        </p:blipFill>
        <p:spPr>
          <a:xfrm>
            <a:off x="279221" y="4209293"/>
            <a:ext cx="365760" cy="365760"/>
          </a:xfrm>
          <a:prstGeom prst="rect">
            <a:avLst/>
          </a:prstGeom>
        </p:spPr>
      </p:pic>
      <p:pic>
        <p:nvPicPr>
          <p:cNvPr id="43" name="Picture 42">
            <a:extLst>
              <a:ext uri="{FF2B5EF4-FFF2-40B4-BE49-F238E27FC236}">
                <a16:creationId xmlns:a16="http://schemas.microsoft.com/office/drawing/2014/main" id="{B52884C8-3142-4AD3-A8EB-B60364E17D20}"/>
              </a:ext>
            </a:extLst>
          </p:cNvPr>
          <p:cNvPicPr>
            <a:picLocks noChangeAspect="1"/>
          </p:cNvPicPr>
          <p:nvPr/>
        </p:nvPicPr>
        <p:blipFill>
          <a:blip r:embed="rId7"/>
          <a:stretch>
            <a:fillRect/>
          </a:stretch>
        </p:blipFill>
        <p:spPr>
          <a:xfrm>
            <a:off x="285750" y="3257550"/>
            <a:ext cx="365760" cy="365760"/>
          </a:xfrm>
          <a:prstGeom prst="rect">
            <a:avLst/>
          </a:prstGeom>
        </p:spPr>
      </p:pic>
      <p:pic>
        <p:nvPicPr>
          <p:cNvPr id="17" name="Picture 16">
            <a:extLst>
              <a:ext uri="{FF2B5EF4-FFF2-40B4-BE49-F238E27FC236}">
                <a16:creationId xmlns:a16="http://schemas.microsoft.com/office/drawing/2014/main" id="{76B60E05-6365-4CAA-944F-7FEC3AC183EB}"/>
              </a:ext>
            </a:extLst>
          </p:cNvPr>
          <p:cNvPicPr>
            <a:picLocks noChangeAspect="1"/>
          </p:cNvPicPr>
          <p:nvPr/>
        </p:nvPicPr>
        <p:blipFill>
          <a:blip r:embed="rId8"/>
          <a:stretch>
            <a:fillRect/>
          </a:stretch>
        </p:blipFill>
        <p:spPr>
          <a:xfrm>
            <a:off x="7718081" y="4787768"/>
            <a:ext cx="1099599" cy="142704"/>
          </a:xfrm>
          <a:prstGeom prst="rect">
            <a:avLst/>
          </a:prstGeom>
        </p:spPr>
      </p:pic>
    </p:spTree>
    <p:extLst>
      <p:ext uri="{BB962C8B-B14F-4D97-AF65-F5344CB8AC3E}">
        <p14:creationId xmlns:p14="http://schemas.microsoft.com/office/powerpoint/2010/main" val="200186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03E68C1-D548-4A89-ADC7-2945ED533923}"/>
              </a:ext>
            </a:extLst>
          </p:cNvPr>
          <p:cNvSpPr/>
          <p:nvPr/>
        </p:nvSpPr>
        <p:spPr>
          <a:xfrm>
            <a:off x="0" y="1007631"/>
            <a:ext cx="9144000" cy="4147823"/>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5" name="Rectangle 44">
            <a:extLst>
              <a:ext uri="{FF2B5EF4-FFF2-40B4-BE49-F238E27FC236}">
                <a16:creationId xmlns:a16="http://schemas.microsoft.com/office/drawing/2014/main" id="{1006A154-06E1-4E09-8C86-7C8A861D5A0D}"/>
              </a:ext>
            </a:extLst>
          </p:cNvPr>
          <p:cNvSpPr>
            <a:spLocks/>
          </p:cNvSpPr>
          <p:nvPr/>
        </p:nvSpPr>
        <p:spPr>
          <a:xfrm>
            <a:off x="-9939" y="986039"/>
            <a:ext cx="928790" cy="4180653"/>
          </a:xfrm>
          <a:prstGeom prst="rect">
            <a:avLst/>
          </a:prstGeom>
          <a:gradFill flip="none" rotWithShape="1">
            <a:gsLst>
              <a:gs pos="100000">
                <a:schemeClr val="bg1"/>
              </a:gs>
              <a:gs pos="53000">
                <a:schemeClr val="bg1"/>
              </a:gs>
              <a:gs pos="24000">
                <a:schemeClr val="bg1">
                  <a:lumMod val="75000"/>
                </a:schemeClr>
              </a:gs>
              <a:gs pos="87000">
                <a:schemeClr val="accent6"/>
              </a:gs>
              <a:gs pos="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2" name="Freeform: Shape 41">
            <a:extLst>
              <a:ext uri="{FF2B5EF4-FFF2-40B4-BE49-F238E27FC236}">
                <a16:creationId xmlns:a16="http://schemas.microsoft.com/office/drawing/2014/main" id="{4383A6FF-788C-4AB4-82E5-187CD06AA9C1}"/>
              </a:ext>
            </a:extLst>
          </p:cNvPr>
          <p:cNvSpPr/>
          <p:nvPr/>
        </p:nvSpPr>
        <p:spPr>
          <a:xfrm rot="5400000">
            <a:off x="10921" y="2107884"/>
            <a:ext cx="1052606" cy="1094325"/>
          </a:xfrm>
          <a:custGeom>
            <a:avLst/>
            <a:gdLst>
              <a:gd name="connsiteX0" fmla="*/ 0 w 1016791"/>
              <a:gd name="connsiteY0" fmla="*/ 1094325 h 1094325"/>
              <a:gd name="connsiteX1" fmla="*/ 0 w 1016791"/>
              <a:gd name="connsiteY1" fmla="*/ 165536 h 1094325"/>
              <a:gd name="connsiteX2" fmla="*/ 275807 w 1016791"/>
              <a:gd name="connsiteY2" fmla="*/ 165536 h 1094325"/>
              <a:gd name="connsiteX3" fmla="*/ 508397 w 1016791"/>
              <a:gd name="connsiteY3" fmla="*/ 0 h 1094325"/>
              <a:gd name="connsiteX4" fmla="*/ 740987 w 1016791"/>
              <a:gd name="connsiteY4" fmla="*/ 165536 h 1094325"/>
              <a:gd name="connsiteX5" fmla="*/ 1016791 w 1016791"/>
              <a:gd name="connsiteY5" fmla="*/ 165536 h 1094325"/>
              <a:gd name="connsiteX6" fmla="*/ 1016791 w 1016791"/>
              <a:gd name="connsiteY6" fmla="*/ 1094325 h 109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791" h="1094325">
                <a:moveTo>
                  <a:pt x="0" y="1094325"/>
                </a:moveTo>
                <a:lnTo>
                  <a:pt x="0" y="165536"/>
                </a:lnTo>
                <a:lnTo>
                  <a:pt x="275807" y="165536"/>
                </a:lnTo>
                <a:lnTo>
                  <a:pt x="508397" y="0"/>
                </a:lnTo>
                <a:lnTo>
                  <a:pt x="740987" y="165536"/>
                </a:lnTo>
                <a:lnTo>
                  <a:pt x="1016791" y="165536"/>
                </a:lnTo>
                <a:lnTo>
                  <a:pt x="1016791" y="1094325"/>
                </a:lnTo>
                <a:close/>
              </a:path>
            </a:pathLst>
          </a:cu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cxnSp>
        <p:nvCxnSpPr>
          <p:cNvPr id="98" name="Straight Connector 97">
            <a:extLst>
              <a:ext uri="{FF2B5EF4-FFF2-40B4-BE49-F238E27FC236}">
                <a16:creationId xmlns:a16="http://schemas.microsoft.com/office/drawing/2014/main" id="{76414593-AA87-4A71-A9B9-68918DAEF9E9}"/>
              </a:ext>
            </a:extLst>
          </p:cNvPr>
          <p:cNvCxnSpPr>
            <a:cxnSpLocks/>
          </p:cNvCxnSpPr>
          <p:nvPr/>
        </p:nvCxnSpPr>
        <p:spPr>
          <a:xfrm>
            <a:off x="0" y="986040"/>
            <a:ext cx="9144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85750" y="228600"/>
            <a:ext cx="8572500" cy="387798"/>
          </a:xfrm>
        </p:spPr>
        <p:txBody>
          <a:bodyPr>
            <a:noAutofit/>
          </a:bodyPr>
          <a:lstStyle/>
          <a:p>
            <a:r>
              <a:rPr lang="en-US">
                <a:latin typeface="Arial" panose="020B0604020202020204" pitchFamily="34" charset="0"/>
                <a:cs typeface="Arial" panose="020B0604020202020204" pitchFamily="34" charset="0"/>
              </a:rPr>
              <a:t>Deliver hassle-free experience </a:t>
            </a:r>
            <a:r>
              <a:rPr lang="en-US" b="1">
                <a:latin typeface="Arial" panose="020B0604020202020204" pitchFamily="34" charset="0"/>
                <a:cs typeface="Arial" panose="020B0604020202020204" pitchFamily="34" charset="0"/>
              </a:rPr>
              <a:t>anytime, anywhere</a:t>
            </a:r>
            <a:endParaRPr lang="en-US" sz="1800" b="1">
              <a:solidFill>
                <a:schemeClr val="bg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D28737C-4C67-416F-8E09-D85B10427E7E}"/>
              </a:ext>
            </a:extLst>
          </p:cNvPr>
          <p:cNvSpPr txBox="1"/>
          <p:nvPr/>
        </p:nvSpPr>
        <p:spPr>
          <a:xfrm>
            <a:off x="-168135" y="4749284"/>
            <a:ext cx="1203325" cy="184666"/>
          </a:xfrm>
          <a:prstGeom prst="rect">
            <a:avLst/>
          </a:prstGeom>
          <a:noFill/>
        </p:spPr>
        <p:txBody>
          <a:bodyPr wrap="square" lIns="0" tIns="0" rIns="0" bIns="0" rtlCol="0">
            <a:spAutoFit/>
          </a:bodyPr>
          <a:lstStyle/>
          <a:p>
            <a:pPr algn="ctr"/>
            <a:r>
              <a:rPr lang="en-US" sz="1200">
                <a:solidFill>
                  <a:schemeClr val="tx2"/>
                </a:solidFill>
              </a:rPr>
              <a:t>Gain insight</a:t>
            </a:r>
          </a:p>
        </p:txBody>
      </p:sp>
      <p:sp>
        <p:nvSpPr>
          <p:cNvPr id="79" name="TextBox 78">
            <a:extLst>
              <a:ext uri="{FF2B5EF4-FFF2-40B4-BE49-F238E27FC236}">
                <a16:creationId xmlns:a16="http://schemas.microsoft.com/office/drawing/2014/main" id="{3CD15994-0897-4D2B-B3A4-8151FB22D3A9}"/>
              </a:ext>
            </a:extLst>
          </p:cNvPr>
          <p:cNvSpPr txBox="1"/>
          <p:nvPr/>
        </p:nvSpPr>
        <p:spPr>
          <a:xfrm>
            <a:off x="-23565" y="2571750"/>
            <a:ext cx="984390" cy="553998"/>
          </a:xfrm>
          <a:prstGeom prst="rect">
            <a:avLst/>
          </a:prstGeom>
          <a:noFill/>
        </p:spPr>
        <p:txBody>
          <a:bodyPr wrap="square" lIns="0" tIns="0" rIns="0" bIns="0" rtlCol="0">
            <a:spAutoFit/>
          </a:bodyPr>
          <a:lstStyle/>
          <a:p>
            <a:pPr algn="ctr"/>
            <a:r>
              <a:rPr lang="en-US" sz="1200" b="1">
                <a:solidFill>
                  <a:schemeClr val="tx2"/>
                </a:solidFill>
              </a:rPr>
              <a:t>Optimize, update &amp; protect</a:t>
            </a:r>
          </a:p>
        </p:txBody>
      </p:sp>
      <p:sp>
        <p:nvSpPr>
          <p:cNvPr id="80" name="TextBox 79">
            <a:extLst>
              <a:ext uri="{FF2B5EF4-FFF2-40B4-BE49-F238E27FC236}">
                <a16:creationId xmlns:a16="http://schemas.microsoft.com/office/drawing/2014/main" id="{01B284FD-ED2F-41AE-89E1-86DADF9DB133}"/>
              </a:ext>
            </a:extLst>
          </p:cNvPr>
          <p:cNvSpPr txBox="1"/>
          <p:nvPr/>
        </p:nvSpPr>
        <p:spPr>
          <a:xfrm>
            <a:off x="-23564" y="1669017"/>
            <a:ext cx="928790" cy="369332"/>
          </a:xfrm>
          <a:prstGeom prst="rect">
            <a:avLst/>
          </a:prstGeom>
          <a:noFill/>
        </p:spPr>
        <p:txBody>
          <a:bodyPr wrap="square" lIns="0" tIns="0" rIns="0" bIns="0" rtlCol="0">
            <a:spAutoFit/>
          </a:bodyPr>
          <a:lstStyle/>
          <a:p>
            <a:pPr algn="ctr"/>
            <a:r>
              <a:rPr lang="en-US" sz="1200">
                <a:solidFill>
                  <a:schemeClr val="tx2"/>
                </a:solidFill>
              </a:rPr>
              <a:t>Centrally manage</a:t>
            </a:r>
          </a:p>
        </p:txBody>
      </p:sp>
      <p:sp>
        <p:nvSpPr>
          <p:cNvPr id="78" name="TextBox 77">
            <a:extLst>
              <a:ext uri="{FF2B5EF4-FFF2-40B4-BE49-F238E27FC236}">
                <a16:creationId xmlns:a16="http://schemas.microsoft.com/office/drawing/2014/main" id="{19BCA488-09DC-4454-AB85-9F9F6CF02A33}"/>
              </a:ext>
            </a:extLst>
          </p:cNvPr>
          <p:cNvSpPr txBox="1"/>
          <p:nvPr/>
        </p:nvSpPr>
        <p:spPr>
          <a:xfrm>
            <a:off x="-168135" y="3726418"/>
            <a:ext cx="1203325" cy="369332"/>
          </a:xfrm>
          <a:prstGeom prst="rect">
            <a:avLst/>
          </a:prstGeom>
          <a:noFill/>
        </p:spPr>
        <p:txBody>
          <a:bodyPr wrap="square" lIns="0" tIns="0" rIns="0" bIns="0" rtlCol="0">
            <a:spAutoFit/>
          </a:bodyPr>
          <a:lstStyle/>
          <a:p>
            <a:pPr algn="ctr"/>
            <a:r>
              <a:rPr lang="en-US" sz="1200">
                <a:solidFill>
                  <a:schemeClr val="tx2"/>
                </a:solidFill>
              </a:rPr>
              <a:t>Prevent downtime</a:t>
            </a:r>
          </a:p>
        </p:txBody>
      </p:sp>
      <p:pic>
        <p:nvPicPr>
          <p:cNvPr id="28" name="Graphic 27">
            <a:extLst>
              <a:ext uri="{FF2B5EF4-FFF2-40B4-BE49-F238E27FC236}">
                <a16:creationId xmlns:a16="http://schemas.microsoft.com/office/drawing/2014/main" id="{DDB43909-C3A2-461A-B098-271BCEFFB9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0000">
            <a:off x="301835" y="1221251"/>
            <a:ext cx="320533" cy="320533"/>
          </a:xfrm>
          <a:prstGeom prst="rect">
            <a:avLst/>
          </a:prstGeom>
        </p:spPr>
      </p:pic>
      <p:pic>
        <p:nvPicPr>
          <p:cNvPr id="34" name="Picture 33">
            <a:extLst>
              <a:ext uri="{FF2B5EF4-FFF2-40B4-BE49-F238E27FC236}">
                <a16:creationId xmlns:a16="http://schemas.microsoft.com/office/drawing/2014/main" id="{283B8D31-8842-4468-B20C-FAC3DFC67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941" y="2224754"/>
            <a:ext cx="274320" cy="274320"/>
          </a:xfrm>
          <a:prstGeom prst="rect">
            <a:avLst/>
          </a:prstGeom>
        </p:spPr>
      </p:pic>
      <p:pic>
        <p:nvPicPr>
          <p:cNvPr id="16" name="Picture 15">
            <a:extLst>
              <a:ext uri="{FF2B5EF4-FFF2-40B4-BE49-F238E27FC236}">
                <a16:creationId xmlns:a16="http://schemas.microsoft.com/office/drawing/2014/main" id="{645B0E52-010D-4A2E-9E53-DA179D4D03F0}"/>
              </a:ext>
            </a:extLst>
          </p:cNvPr>
          <p:cNvPicPr>
            <a:picLocks noChangeAspect="1"/>
          </p:cNvPicPr>
          <p:nvPr/>
        </p:nvPicPr>
        <p:blipFill>
          <a:blip r:embed="rId6"/>
          <a:stretch>
            <a:fillRect/>
          </a:stretch>
        </p:blipFill>
        <p:spPr>
          <a:xfrm>
            <a:off x="279221" y="4285493"/>
            <a:ext cx="365760" cy="365760"/>
          </a:xfrm>
          <a:prstGeom prst="rect">
            <a:avLst/>
          </a:prstGeom>
        </p:spPr>
      </p:pic>
      <p:pic>
        <p:nvPicPr>
          <p:cNvPr id="43" name="Picture 42">
            <a:extLst>
              <a:ext uri="{FF2B5EF4-FFF2-40B4-BE49-F238E27FC236}">
                <a16:creationId xmlns:a16="http://schemas.microsoft.com/office/drawing/2014/main" id="{B52884C8-3142-4AD3-A8EB-B60364E17D20}"/>
              </a:ext>
            </a:extLst>
          </p:cNvPr>
          <p:cNvPicPr>
            <a:picLocks noChangeAspect="1"/>
          </p:cNvPicPr>
          <p:nvPr/>
        </p:nvPicPr>
        <p:blipFill>
          <a:blip r:embed="rId7"/>
          <a:stretch>
            <a:fillRect/>
          </a:stretch>
        </p:blipFill>
        <p:spPr>
          <a:xfrm>
            <a:off x="285750" y="3274174"/>
            <a:ext cx="365760" cy="365760"/>
          </a:xfrm>
          <a:prstGeom prst="rect">
            <a:avLst/>
          </a:prstGeom>
        </p:spPr>
      </p:pic>
      <p:sp>
        <p:nvSpPr>
          <p:cNvPr id="22" name="Content Placeholder 2">
            <a:extLst>
              <a:ext uri="{FF2B5EF4-FFF2-40B4-BE49-F238E27FC236}">
                <a16:creationId xmlns:a16="http://schemas.microsoft.com/office/drawing/2014/main" id="{33386F34-E1C3-4888-B2CD-078DBBA4741C}"/>
              </a:ext>
            </a:extLst>
          </p:cNvPr>
          <p:cNvSpPr txBox="1">
            <a:spLocks/>
          </p:cNvSpPr>
          <p:nvPr/>
        </p:nvSpPr>
        <p:spPr>
          <a:xfrm>
            <a:off x="1190976" y="1314883"/>
            <a:ext cx="7589900" cy="3204660"/>
          </a:xfrm>
          <a:prstGeom prst="rect">
            <a:avLst/>
          </a:prstGeom>
        </p:spPr>
        <p:txBody>
          <a:bodyPr/>
          <a:lstStyle>
            <a:lvl1pPr marL="228600" indent="-228600" algn="l" rtl="0" eaLnBrk="1" fontAlgn="base" hangingPunct="1">
              <a:lnSpc>
                <a:spcPct val="90000"/>
              </a:lnSpc>
              <a:spcBef>
                <a:spcPts val="100"/>
              </a:spcBef>
              <a:spcAft>
                <a:spcPts val="100"/>
              </a:spcAft>
              <a:buClr>
                <a:schemeClr val="accent1"/>
              </a:buClr>
              <a:buFont typeface="Arial" pitchFamily="34" charset="0"/>
              <a:buChar char="•"/>
              <a:defRPr sz="1800">
                <a:solidFill>
                  <a:schemeClr val="bg2"/>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100"/>
              </a:spcBef>
              <a:spcAft>
                <a:spcPts val="100"/>
              </a:spcAft>
              <a:buClr>
                <a:schemeClr val="accent1"/>
              </a:buClr>
              <a:buFont typeface="Museo Sans For Dell" pitchFamily="2" charset="0"/>
              <a:buChar char="–"/>
              <a:defRPr sz="1600" baseline="0">
                <a:solidFill>
                  <a:schemeClr val="bg2"/>
                </a:solidFill>
                <a:latin typeface="Museo Sans For Dell" pitchFamily="2" charset="0"/>
                <a:ea typeface="Museo Sans For Dell" pitchFamily="2" charset="0"/>
              </a:defRPr>
            </a:lvl2pPr>
            <a:lvl3pPr marL="909638" indent="-220663" algn="l" rtl="0" eaLnBrk="1" fontAlgn="base" hangingPunct="1">
              <a:lnSpc>
                <a:spcPct val="90000"/>
              </a:lnSpc>
              <a:spcBef>
                <a:spcPts val="100"/>
              </a:spcBef>
              <a:spcAft>
                <a:spcPts val="100"/>
              </a:spcAft>
              <a:buClr>
                <a:schemeClr val="accent1"/>
              </a:buClr>
              <a:buFont typeface="Museo Sans For Dell" pitchFamily="2" charset="0"/>
              <a:buChar char="›"/>
              <a:defRPr sz="1200" baseline="0">
                <a:solidFill>
                  <a:schemeClr val="bg2"/>
                </a:solidFill>
                <a:latin typeface="Museo Sans For Dell" pitchFamily="2" charset="0"/>
                <a:ea typeface="Museo Sans For Dell" pitchFamily="2" charset="0"/>
              </a:defRPr>
            </a:lvl3pPr>
            <a:lvl4pPr marL="1246188" indent="-222250" algn="l" rtl="0" eaLnBrk="1" fontAlgn="base" hangingPunct="1">
              <a:lnSpc>
                <a:spcPct val="90000"/>
              </a:lnSpc>
              <a:spcBef>
                <a:spcPts val="100"/>
              </a:spcBef>
              <a:spcAft>
                <a:spcPts val="100"/>
              </a:spcAft>
              <a:buClr>
                <a:schemeClr val="accent1"/>
              </a:buClr>
              <a:buFont typeface="Museo For Dell 300" pitchFamily="50" charset="0"/>
              <a:buChar char="–"/>
              <a:defRPr sz="1200">
                <a:solidFill>
                  <a:schemeClr val="bg2"/>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80010" indent="0">
              <a:lnSpc>
                <a:spcPct val="100000"/>
              </a:lnSpc>
              <a:spcBef>
                <a:spcPts val="0"/>
              </a:spcBef>
              <a:spcAft>
                <a:spcPts val="600"/>
              </a:spcAft>
              <a:buClr>
                <a:srgbClr val="0070C0"/>
              </a:buClr>
              <a:buSzPct val="125000"/>
              <a:buNone/>
            </a:pPr>
            <a:r>
              <a:rPr lang="en-US" sz="1700" b="1">
                <a:solidFill>
                  <a:srgbClr val="0070C0"/>
                </a:solidFill>
                <a:latin typeface="+mn-lt"/>
              </a:rPr>
              <a:t>Stay ahead of potential performance issues</a:t>
            </a:r>
          </a:p>
          <a:p>
            <a:pPr marL="597535" lvl="1" indent="-171450">
              <a:lnSpc>
                <a:spcPct val="100000"/>
              </a:lnSpc>
              <a:spcBef>
                <a:spcPts val="600"/>
              </a:spcBef>
              <a:spcAft>
                <a:spcPts val="600"/>
              </a:spcAft>
              <a:buClr>
                <a:srgbClr val="0070C0"/>
              </a:buClr>
              <a:buSzPct val="125000"/>
              <a:buFont typeface="Arial" panose="020B0604020202020204" pitchFamily="34" charset="0"/>
              <a:buChar char="•"/>
            </a:pPr>
            <a:r>
              <a:rPr lang="en-US" sz="1700" b="1">
                <a:solidFill>
                  <a:schemeClr val="bg1"/>
                </a:solidFill>
                <a:latin typeface="+mn-lt"/>
              </a:rPr>
              <a:t>Optimize </a:t>
            </a:r>
            <a:r>
              <a:rPr lang="en-US" sz="1700">
                <a:latin typeface="+mn-lt"/>
              </a:rPr>
              <a:t>PC experience by cleaning files, tuning performance, optimizing Wi-Fi networks and more</a:t>
            </a:r>
          </a:p>
          <a:p>
            <a:pPr marL="597535" lvl="1" indent="-171450">
              <a:lnSpc>
                <a:spcPct val="100000"/>
              </a:lnSpc>
              <a:spcBef>
                <a:spcPts val="600"/>
              </a:spcBef>
              <a:spcAft>
                <a:spcPts val="600"/>
              </a:spcAft>
              <a:buClr>
                <a:srgbClr val="0070C0"/>
              </a:buClr>
              <a:buSzPct val="125000"/>
              <a:buFont typeface="Arial" panose="020B0604020202020204" pitchFamily="34" charset="0"/>
              <a:buChar char="•"/>
            </a:pPr>
            <a:r>
              <a:rPr lang="en-US" sz="1700" b="1">
                <a:solidFill>
                  <a:schemeClr val="bg1"/>
                </a:solidFill>
                <a:latin typeface="+mn-lt"/>
              </a:rPr>
              <a:t>Protect </a:t>
            </a:r>
            <a:r>
              <a:rPr lang="en-US" sz="1700">
                <a:latin typeface="+mn-lt"/>
              </a:rPr>
              <a:t>your environment with access to security scores and virus and malware removal  </a:t>
            </a:r>
          </a:p>
          <a:p>
            <a:pPr marL="597535" lvl="1" indent="-171450">
              <a:lnSpc>
                <a:spcPct val="100000"/>
              </a:lnSpc>
              <a:spcBef>
                <a:spcPts val="600"/>
              </a:spcBef>
              <a:spcAft>
                <a:spcPts val="600"/>
              </a:spcAft>
              <a:buClr>
                <a:srgbClr val="0070C0"/>
              </a:buClr>
              <a:buSzPct val="125000"/>
              <a:buFont typeface="Arial" panose="020B0604020202020204" pitchFamily="34" charset="0"/>
              <a:buChar char="•"/>
            </a:pPr>
            <a:r>
              <a:rPr lang="en-US" sz="1700" b="1">
                <a:solidFill>
                  <a:schemeClr val="bg1"/>
                </a:solidFill>
                <a:latin typeface="Arial" panose="020B0604020202020204" pitchFamily="34" charset="0"/>
                <a:cs typeface="Arial" panose="020B0604020202020204" pitchFamily="34" charset="0"/>
              </a:rPr>
              <a:t>Automate</a:t>
            </a:r>
            <a:r>
              <a:rPr lang="en-US" sz="1700">
                <a:solidFill>
                  <a:schemeClr val="tx1"/>
                </a:solidFill>
                <a:latin typeface="Arial" panose="020B0604020202020204" pitchFamily="34" charset="0"/>
                <a:cs typeface="Arial" panose="020B0604020202020204" pitchFamily="34" charset="0"/>
              </a:rPr>
              <a:t> </a:t>
            </a:r>
            <a:r>
              <a:rPr lang="en-US" sz="1700">
                <a:latin typeface="Arial" panose="020B0604020202020204" pitchFamily="34" charset="0"/>
                <a:cs typeface="Arial" panose="020B0604020202020204" pitchFamily="34" charset="0"/>
              </a:rPr>
              <a:t>creation and deployment of custom update catalogs for Dell BIOS, driver, firmware and applications</a:t>
            </a:r>
          </a:p>
          <a:p>
            <a:pPr marL="597535" lvl="1" indent="-171450">
              <a:lnSpc>
                <a:spcPct val="100000"/>
              </a:lnSpc>
              <a:spcBef>
                <a:spcPts val="600"/>
              </a:spcBef>
              <a:spcAft>
                <a:spcPts val="600"/>
              </a:spcAft>
              <a:buClr>
                <a:srgbClr val="0070C0"/>
              </a:buClr>
              <a:buSzPct val="125000"/>
              <a:buFont typeface="Arial" panose="020B0604020202020204" pitchFamily="34" charset="0"/>
              <a:buChar char="•"/>
            </a:pPr>
            <a:r>
              <a:rPr lang="en-US" sz="1700" b="1">
                <a:solidFill>
                  <a:schemeClr val="bg1"/>
                </a:solidFill>
                <a:latin typeface="+mn-lt"/>
              </a:rPr>
              <a:t>Create</a:t>
            </a:r>
            <a:r>
              <a:rPr lang="en-US" sz="1700">
                <a:latin typeface="+mn-lt"/>
              </a:rPr>
              <a:t> customized rules that detect and remediate issues, remotely</a:t>
            </a:r>
            <a:endParaRPr lang="en-US" sz="1350">
              <a:solidFill>
                <a:schemeClr val="tx1"/>
              </a:solidFill>
              <a:latin typeface="+mn-lt"/>
            </a:endParaRPr>
          </a:p>
        </p:txBody>
      </p:sp>
      <p:pic>
        <p:nvPicPr>
          <p:cNvPr id="17" name="Picture 16">
            <a:extLst>
              <a:ext uri="{FF2B5EF4-FFF2-40B4-BE49-F238E27FC236}">
                <a16:creationId xmlns:a16="http://schemas.microsoft.com/office/drawing/2014/main" id="{F3CF62F7-67CF-45A0-BE1A-09E513A526EE}"/>
              </a:ext>
            </a:extLst>
          </p:cNvPr>
          <p:cNvPicPr>
            <a:picLocks noChangeAspect="1"/>
          </p:cNvPicPr>
          <p:nvPr/>
        </p:nvPicPr>
        <p:blipFill>
          <a:blip r:embed="rId8"/>
          <a:stretch>
            <a:fillRect/>
          </a:stretch>
        </p:blipFill>
        <p:spPr>
          <a:xfrm>
            <a:off x="7758651" y="4826794"/>
            <a:ext cx="1099599" cy="142704"/>
          </a:xfrm>
          <a:prstGeom prst="rect">
            <a:avLst/>
          </a:prstGeom>
        </p:spPr>
      </p:pic>
    </p:spTree>
    <p:extLst>
      <p:ext uri="{BB962C8B-B14F-4D97-AF65-F5344CB8AC3E}">
        <p14:creationId xmlns:p14="http://schemas.microsoft.com/office/powerpoint/2010/main" val="318234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67E90AC-19AD-44AF-914A-428C095FFAEC}"/>
              </a:ext>
            </a:extLst>
          </p:cNvPr>
          <p:cNvSpPr/>
          <p:nvPr/>
        </p:nvSpPr>
        <p:spPr>
          <a:xfrm>
            <a:off x="0" y="995678"/>
            <a:ext cx="9144000" cy="4147823"/>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grpSp>
        <p:nvGrpSpPr>
          <p:cNvPr id="33" name="Group 32">
            <a:extLst>
              <a:ext uri="{FF2B5EF4-FFF2-40B4-BE49-F238E27FC236}">
                <a16:creationId xmlns:a16="http://schemas.microsoft.com/office/drawing/2014/main" id="{AEF581D1-DB5E-4878-9E03-9F8F184EDB32}"/>
              </a:ext>
            </a:extLst>
          </p:cNvPr>
          <p:cNvGrpSpPr>
            <a:grpSpLocks noChangeAspect="1"/>
          </p:cNvGrpSpPr>
          <p:nvPr/>
        </p:nvGrpSpPr>
        <p:grpSpPr>
          <a:xfrm>
            <a:off x="5117648" y="2120785"/>
            <a:ext cx="312826" cy="270999"/>
            <a:chOff x="3382963" y="2305050"/>
            <a:chExt cx="842962" cy="730250"/>
          </a:xfrm>
          <a:solidFill>
            <a:schemeClr val="accent5"/>
          </a:solidFill>
        </p:grpSpPr>
        <p:sp>
          <p:nvSpPr>
            <p:cNvPr id="36" name="Rectangle 35">
              <a:extLst>
                <a:ext uri="{FF2B5EF4-FFF2-40B4-BE49-F238E27FC236}">
                  <a16:creationId xmlns:a16="http://schemas.microsoft.com/office/drawing/2014/main" id="{12ACB8D4-F20B-4EB6-BB73-AFE71BF92AF5}"/>
                </a:ext>
              </a:extLst>
            </p:cNvPr>
            <p:cNvSpPr>
              <a:spLocks noChangeArrowheads="1"/>
            </p:cNvSpPr>
            <p:nvPr/>
          </p:nvSpPr>
          <p:spPr bwMode="auto">
            <a:xfrm>
              <a:off x="3781425" y="2573338"/>
              <a:ext cx="52387" cy="279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7" name="Freeform 343">
              <a:extLst>
                <a:ext uri="{FF2B5EF4-FFF2-40B4-BE49-F238E27FC236}">
                  <a16:creationId xmlns:a16="http://schemas.microsoft.com/office/drawing/2014/main" id="{D43FF63B-C590-41AE-A4B2-3F82A49A803B}"/>
                </a:ext>
              </a:extLst>
            </p:cNvPr>
            <p:cNvSpPr>
              <a:spLocks noEditPoints="1"/>
            </p:cNvSpPr>
            <p:nvPr/>
          </p:nvSpPr>
          <p:spPr bwMode="auto">
            <a:xfrm>
              <a:off x="3382963" y="2305050"/>
              <a:ext cx="842962" cy="730250"/>
            </a:xfrm>
            <a:custGeom>
              <a:avLst/>
              <a:gdLst>
                <a:gd name="T0" fmla="*/ 267 w 531"/>
                <a:gd name="T1" fmla="*/ 0 h 460"/>
                <a:gd name="T2" fmla="*/ 0 w 531"/>
                <a:gd name="T3" fmla="*/ 460 h 460"/>
                <a:gd name="T4" fmla="*/ 531 w 531"/>
                <a:gd name="T5" fmla="*/ 460 h 460"/>
                <a:gd name="T6" fmla="*/ 267 w 531"/>
                <a:gd name="T7" fmla="*/ 0 h 460"/>
                <a:gd name="T8" fmla="*/ 267 w 531"/>
                <a:gd name="T9" fmla="*/ 67 h 460"/>
                <a:gd name="T10" fmla="*/ 473 w 531"/>
                <a:gd name="T11" fmla="*/ 427 h 460"/>
                <a:gd name="T12" fmla="*/ 58 w 531"/>
                <a:gd name="T13" fmla="*/ 427 h 460"/>
                <a:gd name="T14" fmla="*/ 267 w 531"/>
                <a:gd name="T15" fmla="*/ 67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1" h="460">
                  <a:moveTo>
                    <a:pt x="267" y="0"/>
                  </a:moveTo>
                  <a:lnTo>
                    <a:pt x="0" y="460"/>
                  </a:lnTo>
                  <a:lnTo>
                    <a:pt x="531" y="460"/>
                  </a:lnTo>
                  <a:lnTo>
                    <a:pt x="267" y="0"/>
                  </a:lnTo>
                  <a:close/>
                  <a:moveTo>
                    <a:pt x="267" y="67"/>
                  </a:moveTo>
                  <a:lnTo>
                    <a:pt x="473" y="427"/>
                  </a:lnTo>
                  <a:lnTo>
                    <a:pt x="58" y="427"/>
                  </a:lnTo>
                  <a:lnTo>
                    <a:pt x="2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8" name="Oval 37">
              <a:extLst>
                <a:ext uri="{FF2B5EF4-FFF2-40B4-BE49-F238E27FC236}">
                  <a16:creationId xmlns:a16="http://schemas.microsoft.com/office/drawing/2014/main" id="{AE79E7BD-4BFE-4C18-9E4E-A07F65143453}"/>
                </a:ext>
              </a:extLst>
            </p:cNvPr>
            <p:cNvSpPr>
              <a:spLocks noChangeArrowheads="1"/>
            </p:cNvSpPr>
            <p:nvPr/>
          </p:nvSpPr>
          <p:spPr bwMode="auto">
            <a:xfrm>
              <a:off x="3781425" y="2890838"/>
              <a:ext cx="52387"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grpSp>
      <p:sp>
        <p:nvSpPr>
          <p:cNvPr id="45" name="Rectangle 44">
            <a:extLst>
              <a:ext uri="{FF2B5EF4-FFF2-40B4-BE49-F238E27FC236}">
                <a16:creationId xmlns:a16="http://schemas.microsoft.com/office/drawing/2014/main" id="{1006A154-06E1-4E09-8C86-7C8A861D5A0D}"/>
              </a:ext>
            </a:extLst>
          </p:cNvPr>
          <p:cNvSpPr>
            <a:spLocks/>
          </p:cNvSpPr>
          <p:nvPr/>
        </p:nvSpPr>
        <p:spPr>
          <a:xfrm>
            <a:off x="-9939" y="986039"/>
            <a:ext cx="928790" cy="4180653"/>
          </a:xfrm>
          <a:prstGeom prst="rect">
            <a:avLst/>
          </a:prstGeom>
          <a:gradFill flip="none" rotWithShape="1">
            <a:gsLst>
              <a:gs pos="100000">
                <a:schemeClr val="bg1"/>
              </a:gs>
              <a:gs pos="53000">
                <a:schemeClr val="bg1"/>
              </a:gs>
              <a:gs pos="24000">
                <a:schemeClr val="bg1">
                  <a:lumMod val="75000"/>
                </a:schemeClr>
              </a:gs>
              <a:gs pos="87000">
                <a:schemeClr val="accent6"/>
              </a:gs>
              <a:gs pos="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2" name="Freeform: Shape 41">
            <a:extLst>
              <a:ext uri="{FF2B5EF4-FFF2-40B4-BE49-F238E27FC236}">
                <a16:creationId xmlns:a16="http://schemas.microsoft.com/office/drawing/2014/main" id="{4383A6FF-788C-4AB4-82E5-187CD06AA9C1}"/>
              </a:ext>
            </a:extLst>
          </p:cNvPr>
          <p:cNvSpPr/>
          <p:nvPr/>
        </p:nvSpPr>
        <p:spPr>
          <a:xfrm rot="5400000">
            <a:off x="10921" y="3174684"/>
            <a:ext cx="1052606" cy="1094325"/>
          </a:xfrm>
          <a:custGeom>
            <a:avLst/>
            <a:gdLst>
              <a:gd name="connsiteX0" fmla="*/ 0 w 1016791"/>
              <a:gd name="connsiteY0" fmla="*/ 1094325 h 1094325"/>
              <a:gd name="connsiteX1" fmla="*/ 0 w 1016791"/>
              <a:gd name="connsiteY1" fmla="*/ 165536 h 1094325"/>
              <a:gd name="connsiteX2" fmla="*/ 275807 w 1016791"/>
              <a:gd name="connsiteY2" fmla="*/ 165536 h 1094325"/>
              <a:gd name="connsiteX3" fmla="*/ 508397 w 1016791"/>
              <a:gd name="connsiteY3" fmla="*/ 0 h 1094325"/>
              <a:gd name="connsiteX4" fmla="*/ 740987 w 1016791"/>
              <a:gd name="connsiteY4" fmla="*/ 165536 h 1094325"/>
              <a:gd name="connsiteX5" fmla="*/ 1016791 w 1016791"/>
              <a:gd name="connsiteY5" fmla="*/ 165536 h 1094325"/>
              <a:gd name="connsiteX6" fmla="*/ 1016791 w 1016791"/>
              <a:gd name="connsiteY6" fmla="*/ 1094325 h 109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791" h="1094325">
                <a:moveTo>
                  <a:pt x="0" y="1094325"/>
                </a:moveTo>
                <a:lnTo>
                  <a:pt x="0" y="165536"/>
                </a:lnTo>
                <a:lnTo>
                  <a:pt x="275807" y="165536"/>
                </a:lnTo>
                <a:lnTo>
                  <a:pt x="508397" y="0"/>
                </a:lnTo>
                <a:lnTo>
                  <a:pt x="740987" y="165536"/>
                </a:lnTo>
                <a:lnTo>
                  <a:pt x="1016791" y="165536"/>
                </a:lnTo>
                <a:lnTo>
                  <a:pt x="1016791" y="1094325"/>
                </a:lnTo>
                <a:close/>
              </a:path>
            </a:pathLst>
          </a:cu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cxnSp>
        <p:nvCxnSpPr>
          <p:cNvPr id="98" name="Straight Connector 97">
            <a:extLst>
              <a:ext uri="{FF2B5EF4-FFF2-40B4-BE49-F238E27FC236}">
                <a16:creationId xmlns:a16="http://schemas.microsoft.com/office/drawing/2014/main" id="{76414593-AA87-4A71-A9B9-68918DAEF9E9}"/>
              </a:ext>
            </a:extLst>
          </p:cNvPr>
          <p:cNvCxnSpPr>
            <a:cxnSpLocks/>
          </p:cNvCxnSpPr>
          <p:nvPr/>
        </p:nvCxnSpPr>
        <p:spPr>
          <a:xfrm>
            <a:off x="0" y="986040"/>
            <a:ext cx="9144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85750" y="228600"/>
            <a:ext cx="8572500" cy="387798"/>
          </a:xfrm>
        </p:spPr>
        <p:txBody>
          <a:bodyPr>
            <a:noAutofit/>
          </a:bodyPr>
          <a:lstStyle/>
          <a:p>
            <a:r>
              <a:rPr lang="en-US">
                <a:latin typeface="Arial" panose="020B0604020202020204" pitchFamily="34" charset="0"/>
                <a:cs typeface="Arial" panose="020B0604020202020204" pitchFamily="34" charset="0"/>
              </a:rPr>
              <a:t>Get smarter support with AI that predicts issues</a:t>
            </a:r>
            <a:endParaRPr lang="en-US" sz="1800">
              <a:solidFill>
                <a:schemeClr val="bg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D28737C-4C67-416F-8E09-D85B10427E7E}"/>
              </a:ext>
            </a:extLst>
          </p:cNvPr>
          <p:cNvSpPr txBox="1"/>
          <p:nvPr/>
        </p:nvSpPr>
        <p:spPr>
          <a:xfrm>
            <a:off x="-168135" y="4788141"/>
            <a:ext cx="1203325" cy="184666"/>
          </a:xfrm>
          <a:prstGeom prst="rect">
            <a:avLst/>
          </a:prstGeom>
          <a:noFill/>
        </p:spPr>
        <p:txBody>
          <a:bodyPr wrap="square" lIns="0" tIns="0" rIns="0" bIns="0" rtlCol="0">
            <a:spAutoFit/>
          </a:bodyPr>
          <a:lstStyle/>
          <a:p>
            <a:pPr algn="ctr"/>
            <a:r>
              <a:rPr lang="en-US" sz="1200">
                <a:solidFill>
                  <a:schemeClr val="tx2"/>
                </a:solidFill>
              </a:rPr>
              <a:t>Gain insight</a:t>
            </a:r>
          </a:p>
        </p:txBody>
      </p:sp>
      <p:sp>
        <p:nvSpPr>
          <p:cNvPr id="79" name="TextBox 78">
            <a:extLst>
              <a:ext uri="{FF2B5EF4-FFF2-40B4-BE49-F238E27FC236}">
                <a16:creationId xmlns:a16="http://schemas.microsoft.com/office/drawing/2014/main" id="{3CD15994-0897-4D2B-B3A4-8151FB22D3A9}"/>
              </a:ext>
            </a:extLst>
          </p:cNvPr>
          <p:cNvSpPr txBox="1"/>
          <p:nvPr/>
        </p:nvSpPr>
        <p:spPr>
          <a:xfrm>
            <a:off x="-23565" y="2571750"/>
            <a:ext cx="984390" cy="553998"/>
          </a:xfrm>
          <a:prstGeom prst="rect">
            <a:avLst/>
          </a:prstGeom>
          <a:noFill/>
        </p:spPr>
        <p:txBody>
          <a:bodyPr wrap="square" lIns="0" tIns="0" rIns="0" bIns="0" rtlCol="0">
            <a:spAutoFit/>
          </a:bodyPr>
          <a:lstStyle/>
          <a:p>
            <a:pPr algn="ctr"/>
            <a:r>
              <a:rPr lang="en-US" sz="1200">
                <a:solidFill>
                  <a:schemeClr val="tx2"/>
                </a:solidFill>
              </a:rPr>
              <a:t>Optimize, update &amp; protect</a:t>
            </a:r>
          </a:p>
        </p:txBody>
      </p:sp>
      <p:sp>
        <p:nvSpPr>
          <p:cNvPr id="80" name="TextBox 79">
            <a:extLst>
              <a:ext uri="{FF2B5EF4-FFF2-40B4-BE49-F238E27FC236}">
                <a16:creationId xmlns:a16="http://schemas.microsoft.com/office/drawing/2014/main" id="{01B284FD-ED2F-41AE-89E1-86DADF9DB133}"/>
              </a:ext>
            </a:extLst>
          </p:cNvPr>
          <p:cNvSpPr txBox="1"/>
          <p:nvPr/>
        </p:nvSpPr>
        <p:spPr>
          <a:xfrm>
            <a:off x="-23564" y="1669017"/>
            <a:ext cx="928790" cy="369332"/>
          </a:xfrm>
          <a:prstGeom prst="rect">
            <a:avLst/>
          </a:prstGeom>
          <a:noFill/>
        </p:spPr>
        <p:txBody>
          <a:bodyPr wrap="square" lIns="0" tIns="0" rIns="0" bIns="0" rtlCol="0">
            <a:spAutoFit/>
          </a:bodyPr>
          <a:lstStyle/>
          <a:p>
            <a:pPr algn="ctr"/>
            <a:r>
              <a:rPr lang="en-US" sz="1200">
                <a:solidFill>
                  <a:schemeClr val="tx2"/>
                </a:solidFill>
              </a:rPr>
              <a:t>Centrally manage</a:t>
            </a:r>
          </a:p>
        </p:txBody>
      </p:sp>
      <p:sp>
        <p:nvSpPr>
          <p:cNvPr id="78" name="TextBox 77">
            <a:extLst>
              <a:ext uri="{FF2B5EF4-FFF2-40B4-BE49-F238E27FC236}">
                <a16:creationId xmlns:a16="http://schemas.microsoft.com/office/drawing/2014/main" id="{19BCA488-09DC-4454-AB85-9F9F6CF02A33}"/>
              </a:ext>
            </a:extLst>
          </p:cNvPr>
          <p:cNvSpPr txBox="1"/>
          <p:nvPr/>
        </p:nvSpPr>
        <p:spPr>
          <a:xfrm>
            <a:off x="-168135" y="3726418"/>
            <a:ext cx="1203325" cy="369332"/>
          </a:xfrm>
          <a:prstGeom prst="rect">
            <a:avLst/>
          </a:prstGeom>
          <a:noFill/>
        </p:spPr>
        <p:txBody>
          <a:bodyPr wrap="square" lIns="0" tIns="0" rIns="0" bIns="0" rtlCol="0">
            <a:spAutoFit/>
          </a:bodyPr>
          <a:lstStyle/>
          <a:p>
            <a:pPr algn="ctr"/>
            <a:r>
              <a:rPr lang="en-US" sz="1200" b="1">
                <a:solidFill>
                  <a:schemeClr val="tx2"/>
                </a:solidFill>
              </a:rPr>
              <a:t>Prevent downtime</a:t>
            </a:r>
          </a:p>
        </p:txBody>
      </p:sp>
      <p:pic>
        <p:nvPicPr>
          <p:cNvPr id="28" name="Graphic 27">
            <a:extLst>
              <a:ext uri="{FF2B5EF4-FFF2-40B4-BE49-F238E27FC236}">
                <a16:creationId xmlns:a16="http://schemas.microsoft.com/office/drawing/2014/main" id="{DDB43909-C3A2-461A-B098-271BCEFFB9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0000">
            <a:off x="301835" y="1221251"/>
            <a:ext cx="320533" cy="320533"/>
          </a:xfrm>
          <a:prstGeom prst="rect">
            <a:avLst/>
          </a:prstGeom>
        </p:spPr>
      </p:pic>
      <p:pic>
        <p:nvPicPr>
          <p:cNvPr id="34" name="Picture 33">
            <a:extLst>
              <a:ext uri="{FF2B5EF4-FFF2-40B4-BE49-F238E27FC236}">
                <a16:creationId xmlns:a16="http://schemas.microsoft.com/office/drawing/2014/main" id="{283B8D31-8842-4468-B20C-FAC3DFC67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941" y="2224754"/>
            <a:ext cx="274320" cy="274320"/>
          </a:xfrm>
          <a:prstGeom prst="rect">
            <a:avLst/>
          </a:prstGeom>
        </p:spPr>
      </p:pic>
      <p:pic>
        <p:nvPicPr>
          <p:cNvPr id="16" name="Picture 15">
            <a:extLst>
              <a:ext uri="{FF2B5EF4-FFF2-40B4-BE49-F238E27FC236}">
                <a16:creationId xmlns:a16="http://schemas.microsoft.com/office/drawing/2014/main" id="{645B0E52-010D-4A2E-9E53-DA179D4D03F0}"/>
              </a:ext>
            </a:extLst>
          </p:cNvPr>
          <p:cNvPicPr>
            <a:picLocks noChangeAspect="1"/>
          </p:cNvPicPr>
          <p:nvPr/>
        </p:nvPicPr>
        <p:blipFill>
          <a:blip r:embed="rId6"/>
          <a:stretch>
            <a:fillRect/>
          </a:stretch>
        </p:blipFill>
        <p:spPr>
          <a:xfrm>
            <a:off x="279221" y="4324350"/>
            <a:ext cx="365760" cy="365760"/>
          </a:xfrm>
          <a:prstGeom prst="rect">
            <a:avLst/>
          </a:prstGeom>
        </p:spPr>
      </p:pic>
      <p:pic>
        <p:nvPicPr>
          <p:cNvPr id="43" name="Picture 42">
            <a:extLst>
              <a:ext uri="{FF2B5EF4-FFF2-40B4-BE49-F238E27FC236}">
                <a16:creationId xmlns:a16="http://schemas.microsoft.com/office/drawing/2014/main" id="{B52884C8-3142-4AD3-A8EB-B60364E17D20}"/>
              </a:ext>
            </a:extLst>
          </p:cNvPr>
          <p:cNvPicPr>
            <a:picLocks noChangeAspect="1"/>
          </p:cNvPicPr>
          <p:nvPr/>
        </p:nvPicPr>
        <p:blipFill>
          <a:blip r:embed="rId7"/>
          <a:stretch>
            <a:fillRect/>
          </a:stretch>
        </p:blipFill>
        <p:spPr>
          <a:xfrm>
            <a:off x="285750" y="3274174"/>
            <a:ext cx="365760" cy="365760"/>
          </a:xfrm>
          <a:prstGeom prst="rect">
            <a:avLst/>
          </a:prstGeom>
        </p:spPr>
      </p:pic>
      <p:sp>
        <p:nvSpPr>
          <p:cNvPr id="26" name="Rectangle 25">
            <a:extLst>
              <a:ext uri="{FF2B5EF4-FFF2-40B4-BE49-F238E27FC236}">
                <a16:creationId xmlns:a16="http://schemas.microsoft.com/office/drawing/2014/main" id="{7A7FB995-8917-48EF-8FB6-119AEC786BBB}"/>
              </a:ext>
            </a:extLst>
          </p:cNvPr>
          <p:cNvSpPr/>
          <p:nvPr/>
        </p:nvSpPr>
        <p:spPr>
          <a:xfrm>
            <a:off x="1277049" y="3753136"/>
            <a:ext cx="1960015" cy="707886"/>
          </a:xfrm>
          <a:prstGeom prst="rect">
            <a:avLst/>
          </a:prstGeom>
          <a:noFill/>
          <a:ln>
            <a:noFill/>
          </a:ln>
        </p:spPr>
        <p:txBody>
          <a:bodyPr wrap="square" lIns="91440" tIns="45720" rIns="91440" bIns="45720" anchor="t">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6CE"/>
                </a:solidFill>
                <a:effectLst/>
                <a:uLnTx/>
                <a:uFillTx/>
                <a:latin typeface="Arial"/>
                <a:ea typeface="+mn-ea"/>
                <a:cs typeface="+mn-cs"/>
              </a:rPr>
              <a:t>Telemetry data is collected </a:t>
            </a:r>
            <a:r>
              <a:rPr lang="en-US" sz="1000">
                <a:solidFill>
                  <a:srgbClr val="000000"/>
                </a:solidFill>
                <a:latin typeface="Arial"/>
              </a:rPr>
              <a:t>by connecting to </a:t>
            </a:r>
            <a:r>
              <a:rPr lang="en-US" sz="1000" err="1">
                <a:solidFill>
                  <a:srgbClr val="000000"/>
                </a:solidFill>
                <a:latin typeface="Arial"/>
              </a:rPr>
              <a:t>TechDirect</a:t>
            </a:r>
            <a:r>
              <a:rPr lang="en-US" sz="1000">
                <a:solidFill>
                  <a:srgbClr val="000000"/>
                </a:solidFill>
                <a:latin typeface="Arial"/>
              </a:rPr>
              <a:t> </a:t>
            </a:r>
            <a:r>
              <a:rPr kumimoji="0" lang="en-US" sz="1000" b="0" i="0" u="none" strike="noStrike" kern="1200" cap="none" spc="0" normalizeH="0" baseline="0" noProof="0">
                <a:ln>
                  <a:noFill/>
                </a:ln>
                <a:solidFill>
                  <a:srgbClr val="000000"/>
                </a:solidFill>
                <a:effectLst/>
                <a:uLnTx/>
                <a:uFillTx/>
                <a:latin typeface="Arial"/>
                <a:ea typeface="+mn-ea"/>
                <a:cs typeface="+mn-cs"/>
              </a:rPr>
              <a:t>using the </a:t>
            </a:r>
            <a:r>
              <a:rPr lang="en-US" sz="1000" err="1">
                <a:solidFill>
                  <a:srgbClr val="000000"/>
                </a:solidFill>
                <a:latin typeface="Arial"/>
              </a:rPr>
              <a:t>SupportAssist</a:t>
            </a:r>
            <a:r>
              <a:rPr kumimoji="0" lang="en-US" sz="1000" b="0" i="0" u="none" strike="noStrike" kern="1200" cap="none" spc="0" normalizeH="0" baseline="0" noProof="0">
                <a:ln>
                  <a:noFill/>
                </a:ln>
                <a:solidFill>
                  <a:srgbClr val="000000"/>
                </a:solidFill>
                <a:effectLst/>
                <a:uLnTx/>
                <a:uFillTx/>
                <a:latin typeface="Arial"/>
                <a:ea typeface="+mn-ea"/>
                <a:cs typeface="+mn-cs"/>
              </a:rPr>
              <a:t>, 256-bit encryption and SSL protocol</a:t>
            </a:r>
            <a:endParaRPr lang="en-US" sz="1000" b="0" i="0" u="none" strike="noStrike" kern="1200" cap="none" spc="0" normalizeH="0" baseline="0" noProof="0">
              <a:ln>
                <a:noFill/>
              </a:ln>
              <a:solidFill>
                <a:srgbClr val="000000"/>
              </a:solidFill>
              <a:effectLst/>
              <a:uLnTx/>
              <a:uFillTx/>
              <a:latin typeface="Arial"/>
              <a:cs typeface="Arial"/>
            </a:endParaRPr>
          </a:p>
        </p:txBody>
      </p:sp>
      <p:sp>
        <p:nvSpPr>
          <p:cNvPr id="27" name="Rectangle 26">
            <a:extLst>
              <a:ext uri="{FF2B5EF4-FFF2-40B4-BE49-F238E27FC236}">
                <a16:creationId xmlns:a16="http://schemas.microsoft.com/office/drawing/2014/main" id="{444D827C-205D-4405-9BFD-C8159E3CDFA5}"/>
              </a:ext>
            </a:extLst>
          </p:cNvPr>
          <p:cNvSpPr/>
          <p:nvPr/>
        </p:nvSpPr>
        <p:spPr>
          <a:xfrm>
            <a:off x="5409978" y="2058032"/>
            <a:ext cx="1762075" cy="400110"/>
          </a:xfrm>
          <a:prstGeom prst="rect">
            <a:avLst/>
          </a:prstGeom>
          <a:noFill/>
          <a:ln>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6CE"/>
                </a:solidFill>
                <a:effectLst/>
                <a:uLnTx/>
                <a:uFillTx/>
                <a:latin typeface="Arial"/>
                <a:ea typeface="+mn-ea"/>
                <a:cs typeface="+mn-cs"/>
              </a:rPr>
              <a:t>We alert and contact you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to proactively resolve </a:t>
            </a:r>
          </a:p>
        </p:txBody>
      </p:sp>
      <p:sp>
        <p:nvSpPr>
          <p:cNvPr id="29" name="Rectangle 28">
            <a:extLst>
              <a:ext uri="{FF2B5EF4-FFF2-40B4-BE49-F238E27FC236}">
                <a16:creationId xmlns:a16="http://schemas.microsoft.com/office/drawing/2014/main" id="{B6047920-04C2-4827-97EE-9E81EEDAB970}"/>
              </a:ext>
            </a:extLst>
          </p:cNvPr>
          <p:cNvSpPr/>
          <p:nvPr/>
        </p:nvSpPr>
        <p:spPr>
          <a:xfrm>
            <a:off x="7591440" y="2127232"/>
            <a:ext cx="1189709" cy="246221"/>
          </a:xfrm>
          <a:prstGeom prst="rect">
            <a:avLst/>
          </a:prstGeom>
          <a:noFill/>
          <a:ln>
            <a:noFill/>
          </a:ln>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a:ea typeface="+mn-ea"/>
                <a:cs typeface="+mn-cs"/>
              </a:rPr>
              <a:t>Failure avoided</a:t>
            </a:r>
          </a:p>
        </p:txBody>
      </p:sp>
      <p:sp>
        <p:nvSpPr>
          <p:cNvPr id="30" name="Rectangle 29">
            <a:extLst>
              <a:ext uri="{FF2B5EF4-FFF2-40B4-BE49-F238E27FC236}">
                <a16:creationId xmlns:a16="http://schemas.microsoft.com/office/drawing/2014/main" id="{EFD86C27-2B88-4F96-B843-9D04D7106E36}"/>
              </a:ext>
            </a:extLst>
          </p:cNvPr>
          <p:cNvSpPr/>
          <p:nvPr/>
        </p:nvSpPr>
        <p:spPr>
          <a:xfrm>
            <a:off x="4222255" y="3552501"/>
            <a:ext cx="1043264" cy="400110"/>
          </a:xfrm>
          <a:prstGeom prst="rect">
            <a:avLst/>
          </a:prstGeom>
          <a:noFill/>
          <a:ln>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5"/>
                </a:solidFill>
                <a:effectLst/>
                <a:uLnTx/>
                <a:uFillTx/>
                <a:latin typeface="Arial"/>
                <a:ea typeface="+mn-ea"/>
                <a:cs typeface="+mn-cs"/>
              </a:rPr>
              <a:t>Future failure is detected</a:t>
            </a:r>
          </a:p>
        </p:txBody>
      </p:sp>
      <p:sp>
        <p:nvSpPr>
          <p:cNvPr id="31" name="Rectangle 30">
            <a:extLst>
              <a:ext uri="{FF2B5EF4-FFF2-40B4-BE49-F238E27FC236}">
                <a16:creationId xmlns:a16="http://schemas.microsoft.com/office/drawing/2014/main" id="{4E5123A4-17E3-4E88-938E-AED9EE4120AD}"/>
              </a:ext>
            </a:extLst>
          </p:cNvPr>
          <p:cNvSpPr/>
          <p:nvPr/>
        </p:nvSpPr>
        <p:spPr>
          <a:xfrm>
            <a:off x="1854303" y="1874875"/>
            <a:ext cx="2105685" cy="400110"/>
          </a:xfrm>
          <a:prstGeom prst="rect">
            <a:avLst/>
          </a:prstGeom>
          <a:noFill/>
          <a:ln>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a:ea typeface="+mn-ea"/>
                <a:cs typeface="+mn-cs"/>
              </a:rPr>
              <a:t>Our AI engine processes</a:t>
            </a:r>
            <a:br>
              <a:rPr kumimoji="0" lang="en-US" sz="1000" b="1" i="0" u="none" strike="noStrike" kern="1200" cap="none" spc="0" normalizeH="0" baseline="0" noProof="0">
                <a:ln>
                  <a:noFill/>
                </a:ln>
                <a:solidFill>
                  <a:schemeClr val="bg1"/>
                </a:solidFill>
                <a:effectLst/>
                <a:uLnTx/>
                <a:uFillTx/>
                <a:latin typeface="Arial"/>
                <a:ea typeface="+mn-ea"/>
                <a:cs typeface="+mn-cs"/>
              </a:rPr>
            </a:br>
            <a:r>
              <a:rPr kumimoji="0" lang="en-US" sz="1000" b="1" i="0" u="none" strike="noStrike" kern="1200" cap="none" spc="0" normalizeH="0" baseline="0" noProof="0">
                <a:ln>
                  <a:noFill/>
                </a:ln>
                <a:solidFill>
                  <a:schemeClr val="bg1"/>
                </a:solidFill>
                <a:effectLst/>
                <a:uLnTx/>
                <a:uFillTx/>
                <a:latin typeface="Arial"/>
                <a:ea typeface="+mn-ea"/>
                <a:cs typeface="+mn-cs"/>
              </a:rPr>
              <a:t>the data </a:t>
            </a:r>
            <a:r>
              <a:rPr kumimoji="0" lang="en-US" sz="1000" b="0" i="0" u="none" strike="noStrike" kern="1200" cap="none" spc="0" normalizeH="0" baseline="0" noProof="0">
                <a:ln>
                  <a:noFill/>
                </a:ln>
                <a:solidFill>
                  <a:schemeClr val="bg2"/>
                </a:solidFill>
                <a:effectLst/>
                <a:uLnTx/>
                <a:uFillTx/>
                <a:latin typeface="Arial"/>
                <a:ea typeface="+mn-ea"/>
                <a:cs typeface="+mn-cs"/>
              </a:rPr>
              <a:t>using machine learning </a:t>
            </a:r>
            <a:endParaRPr kumimoji="0" lang="en-US" sz="1000" b="1" i="0" u="none" strike="noStrike" kern="1200" cap="none" spc="0" normalizeH="0" baseline="0" noProof="0">
              <a:ln>
                <a:noFill/>
              </a:ln>
              <a:solidFill>
                <a:schemeClr val="bg2"/>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DA60E485-9093-4001-AACE-1D38952AD6B8}"/>
              </a:ext>
            </a:extLst>
          </p:cNvPr>
          <p:cNvSpPr/>
          <p:nvPr/>
        </p:nvSpPr>
        <p:spPr>
          <a:xfrm>
            <a:off x="6812543" y="3834140"/>
            <a:ext cx="2108815" cy="400110"/>
          </a:xfrm>
          <a:prstGeom prst="rect">
            <a:avLst/>
          </a:prstGeom>
          <a:noFill/>
          <a:ln>
            <a:noFill/>
          </a:ln>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a:ea typeface="+mn-ea"/>
                <a:cs typeface="+mn-cs"/>
              </a:rPr>
              <a:t>Your part is replaced before a failure and you stay productive</a:t>
            </a:r>
          </a:p>
        </p:txBody>
      </p:sp>
      <p:sp>
        <p:nvSpPr>
          <p:cNvPr id="35" name="Content Placeholder 2">
            <a:extLst>
              <a:ext uri="{FF2B5EF4-FFF2-40B4-BE49-F238E27FC236}">
                <a16:creationId xmlns:a16="http://schemas.microsoft.com/office/drawing/2014/main" id="{89387DEC-1C47-41F2-8140-C88FB5412856}"/>
              </a:ext>
            </a:extLst>
          </p:cNvPr>
          <p:cNvSpPr txBox="1">
            <a:spLocks/>
          </p:cNvSpPr>
          <p:nvPr/>
        </p:nvSpPr>
        <p:spPr>
          <a:xfrm>
            <a:off x="1094326" y="1419173"/>
            <a:ext cx="4555543" cy="319241"/>
          </a:xfrm>
          <a:prstGeom prst="rect">
            <a:avLst/>
          </a:prstGeom>
        </p:spPr>
        <p:txBody>
          <a:bodyPr/>
          <a:lstStyle>
            <a:lvl1pPr marL="228600" indent="-228600" algn="l" rtl="0" eaLnBrk="1" fontAlgn="base" hangingPunct="1">
              <a:lnSpc>
                <a:spcPct val="90000"/>
              </a:lnSpc>
              <a:spcBef>
                <a:spcPts val="100"/>
              </a:spcBef>
              <a:spcAft>
                <a:spcPts val="100"/>
              </a:spcAft>
              <a:buClr>
                <a:schemeClr val="accent1"/>
              </a:buClr>
              <a:buFont typeface="Arial" pitchFamily="34" charset="0"/>
              <a:buChar char="•"/>
              <a:defRPr sz="1800">
                <a:solidFill>
                  <a:schemeClr val="bg2"/>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100"/>
              </a:spcBef>
              <a:spcAft>
                <a:spcPts val="100"/>
              </a:spcAft>
              <a:buClr>
                <a:schemeClr val="accent1"/>
              </a:buClr>
              <a:buFont typeface="Museo Sans For Dell" pitchFamily="2" charset="0"/>
              <a:buChar char="–"/>
              <a:defRPr sz="1600" baseline="0">
                <a:solidFill>
                  <a:schemeClr val="bg2"/>
                </a:solidFill>
                <a:latin typeface="Museo Sans For Dell" pitchFamily="2" charset="0"/>
                <a:ea typeface="Museo Sans For Dell" pitchFamily="2" charset="0"/>
              </a:defRPr>
            </a:lvl2pPr>
            <a:lvl3pPr marL="909638" indent="-220663" algn="l" rtl="0" eaLnBrk="1" fontAlgn="base" hangingPunct="1">
              <a:lnSpc>
                <a:spcPct val="90000"/>
              </a:lnSpc>
              <a:spcBef>
                <a:spcPts val="100"/>
              </a:spcBef>
              <a:spcAft>
                <a:spcPts val="100"/>
              </a:spcAft>
              <a:buClr>
                <a:schemeClr val="accent1"/>
              </a:buClr>
              <a:buFont typeface="Museo Sans For Dell" pitchFamily="2" charset="0"/>
              <a:buChar char="›"/>
              <a:defRPr sz="1200" baseline="0">
                <a:solidFill>
                  <a:schemeClr val="bg2"/>
                </a:solidFill>
                <a:latin typeface="Museo Sans For Dell" pitchFamily="2" charset="0"/>
                <a:ea typeface="Museo Sans For Dell" pitchFamily="2" charset="0"/>
              </a:defRPr>
            </a:lvl3pPr>
            <a:lvl4pPr marL="1246188" indent="-222250" algn="l" rtl="0" eaLnBrk="1" fontAlgn="base" hangingPunct="1">
              <a:lnSpc>
                <a:spcPct val="90000"/>
              </a:lnSpc>
              <a:spcBef>
                <a:spcPts val="100"/>
              </a:spcBef>
              <a:spcAft>
                <a:spcPts val="100"/>
              </a:spcAft>
              <a:buClr>
                <a:schemeClr val="accent1"/>
              </a:buClr>
              <a:buFont typeface="Museo For Dell 300" pitchFamily="50" charset="0"/>
              <a:buChar char="–"/>
              <a:defRPr sz="1200">
                <a:solidFill>
                  <a:schemeClr val="bg2"/>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spcBef>
                <a:spcPts val="450"/>
              </a:spcBef>
              <a:spcAft>
                <a:spcPts val="450"/>
              </a:spcAft>
              <a:buClr>
                <a:srgbClr val="007DB8"/>
              </a:buClr>
              <a:buNone/>
            </a:pPr>
            <a:r>
              <a:rPr lang="en-US" sz="1700" b="1">
                <a:solidFill>
                  <a:schemeClr val="bg1"/>
                </a:solidFill>
                <a:latin typeface="+mn-lt"/>
                <a:ea typeface="SimSun"/>
                <a:cs typeface="Arial" panose="020B0604020202020204" pitchFamily="34" charset="0"/>
              </a:rPr>
              <a:t>How does Dell use AI to predict issues?</a:t>
            </a:r>
            <a:endParaRPr lang="en-US" sz="1400">
              <a:solidFill>
                <a:srgbClr val="444444"/>
              </a:solidFill>
              <a:latin typeface="Arial"/>
              <a:ea typeface="SimSun"/>
              <a:cs typeface="Arial" panose="020B0604020202020204" pitchFamily="34" charset="0"/>
            </a:endParaRPr>
          </a:p>
        </p:txBody>
      </p:sp>
      <p:grpSp>
        <p:nvGrpSpPr>
          <p:cNvPr id="22" name="Group 21">
            <a:extLst>
              <a:ext uri="{FF2B5EF4-FFF2-40B4-BE49-F238E27FC236}">
                <a16:creationId xmlns:a16="http://schemas.microsoft.com/office/drawing/2014/main" id="{9262716A-04C1-4ABB-B54D-23175374F991}"/>
              </a:ext>
            </a:extLst>
          </p:cNvPr>
          <p:cNvGrpSpPr>
            <a:grpSpLocks noChangeAspect="1"/>
          </p:cNvGrpSpPr>
          <p:nvPr/>
        </p:nvGrpSpPr>
        <p:grpSpPr>
          <a:xfrm>
            <a:off x="7379637" y="2133173"/>
            <a:ext cx="246222" cy="246222"/>
            <a:chOff x="8969721" y="903125"/>
            <a:chExt cx="711356" cy="711356"/>
          </a:xfrm>
          <a:solidFill>
            <a:schemeClr val="accent2"/>
          </a:solidFill>
        </p:grpSpPr>
        <p:sp>
          <p:nvSpPr>
            <p:cNvPr id="23" name="Freeform 111">
              <a:extLst>
                <a:ext uri="{FF2B5EF4-FFF2-40B4-BE49-F238E27FC236}">
                  <a16:creationId xmlns:a16="http://schemas.microsoft.com/office/drawing/2014/main" id="{46FEAB2B-B22F-4A05-95E8-1E7BB2E493A1}"/>
                </a:ext>
              </a:extLst>
            </p:cNvPr>
            <p:cNvSpPr>
              <a:spLocks noEditPoints="1"/>
            </p:cNvSpPr>
            <p:nvPr/>
          </p:nvSpPr>
          <p:spPr bwMode="auto">
            <a:xfrm>
              <a:off x="8969721" y="903125"/>
              <a:ext cx="711356" cy="711356"/>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44 w 288"/>
                <a:gd name="T11" fmla="*/ 269 h 288"/>
                <a:gd name="T12" fmla="*/ 19 w 288"/>
                <a:gd name="T13" fmla="*/ 144 h 288"/>
                <a:gd name="T14" fmla="*/ 144 w 288"/>
                <a:gd name="T15" fmla="*/ 18 h 288"/>
                <a:gd name="T16" fmla="*/ 269 w 288"/>
                <a:gd name="T17" fmla="*/ 144 h 288"/>
                <a:gd name="T18" fmla="*/ 144 w 288"/>
                <a:gd name="T19" fmla="*/ 26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144" y="0"/>
                  </a:moveTo>
                  <a:cubicBezTo>
                    <a:pt x="64" y="0"/>
                    <a:pt x="0" y="64"/>
                    <a:pt x="0" y="144"/>
                  </a:cubicBezTo>
                  <a:cubicBezTo>
                    <a:pt x="0" y="223"/>
                    <a:pt x="64" y="288"/>
                    <a:pt x="144" y="288"/>
                  </a:cubicBezTo>
                  <a:cubicBezTo>
                    <a:pt x="223" y="288"/>
                    <a:pt x="288" y="223"/>
                    <a:pt x="288" y="144"/>
                  </a:cubicBezTo>
                  <a:cubicBezTo>
                    <a:pt x="288" y="64"/>
                    <a:pt x="223" y="0"/>
                    <a:pt x="144" y="0"/>
                  </a:cubicBezTo>
                  <a:close/>
                  <a:moveTo>
                    <a:pt x="144" y="269"/>
                  </a:moveTo>
                  <a:cubicBezTo>
                    <a:pt x="75" y="269"/>
                    <a:pt x="19" y="213"/>
                    <a:pt x="19" y="144"/>
                  </a:cubicBezTo>
                  <a:cubicBezTo>
                    <a:pt x="19" y="75"/>
                    <a:pt x="75" y="18"/>
                    <a:pt x="144" y="18"/>
                  </a:cubicBezTo>
                  <a:cubicBezTo>
                    <a:pt x="213" y="18"/>
                    <a:pt x="269" y="75"/>
                    <a:pt x="269" y="144"/>
                  </a:cubicBezTo>
                  <a:cubicBezTo>
                    <a:pt x="269" y="213"/>
                    <a:pt x="213" y="269"/>
                    <a:pt x="144" y="2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2">
              <a:extLst>
                <a:ext uri="{FF2B5EF4-FFF2-40B4-BE49-F238E27FC236}">
                  <a16:creationId xmlns:a16="http://schemas.microsoft.com/office/drawing/2014/main" id="{9CB3CB49-F81A-4C1D-85D8-CB537EDAD96A}"/>
                </a:ext>
              </a:extLst>
            </p:cNvPr>
            <p:cNvSpPr>
              <a:spLocks/>
            </p:cNvSpPr>
            <p:nvPr/>
          </p:nvSpPr>
          <p:spPr bwMode="auto">
            <a:xfrm>
              <a:off x="9127915" y="1143001"/>
              <a:ext cx="392900" cy="261589"/>
            </a:xfrm>
            <a:custGeom>
              <a:avLst/>
              <a:gdLst>
                <a:gd name="T0" fmla="*/ 144 w 380"/>
                <a:gd name="T1" fmla="*/ 191 h 253"/>
                <a:gd name="T2" fmla="*/ 31 w 380"/>
                <a:gd name="T3" fmla="*/ 83 h 253"/>
                <a:gd name="T4" fmla="*/ 0 w 380"/>
                <a:gd name="T5" fmla="*/ 114 h 253"/>
                <a:gd name="T6" fmla="*/ 144 w 380"/>
                <a:gd name="T7" fmla="*/ 253 h 253"/>
                <a:gd name="T8" fmla="*/ 380 w 380"/>
                <a:gd name="T9" fmla="*/ 33 h 253"/>
                <a:gd name="T10" fmla="*/ 349 w 380"/>
                <a:gd name="T11" fmla="*/ 0 h 253"/>
                <a:gd name="T12" fmla="*/ 144 w 380"/>
                <a:gd name="T13" fmla="*/ 191 h 253"/>
              </a:gdLst>
              <a:ahLst/>
              <a:cxnLst>
                <a:cxn ang="0">
                  <a:pos x="T0" y="T1"/>
                </a:cxn>
                <a:cxn ang="0">
                  <a:pos x="T2" y="T3"/>
                </a:cxn>
                <a:cxn ang="0">
                  <a:pos x="T4" y="T5"/>
                </a:cxn>
                <a:cxn ang="0">
                  <a:pos x="T6" y="T7"/>
                </a:cxn>
                <a:cxn ang="0">
                  <a:pos x="T8" y="T9"/>
                </a:cxn>
                <a:cxn ang="0">
                  <a:pos x="T10" y="T11"/>
                </a:cxn>
                <a:cxn ang="0">
                  <a:pos x="T12" y="T13"/>
                </a:cxn>
              </a:cxnLst>
              <a:rect l="0" t="0" r="r" b="b"/>
              <a:pathLst>
                <a:path w="380" h="253">
                  <a:moveTo>
                    <a:pt x="144" y="191"/>
                  </a:moveTo>
                  <a:lnTo>
                    <a:pt x="31" y="83"/>
                  </a:lnTo>
                  <a:lnTo>
                    <a:pt x="0" y="114"/>
                  </a:lnTo>
                  <a:lnTo>
                    <a:pt x="144" y="253"/>
                  </a:lnTo>
                  <a:lnTo>
                    <a:pt x="380" y="33"/>
                  </a:lnTo>
                  <a:lnTo>
                    <a:pt x="349" y="0"/>
                  </a:lnTo>
                  <a:lnTo>
                    <a:pt x="144" y="1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Graphical user interface, application&#10;&#10;Description automatically generated">
            <a:extLst>
              <a:ext uri="{FF2B5EF4-FFF2-40B4-BE49-F238E27FC236}">
                <a16:creationId xmlns:a16="http://schemas.microsoft.com/office/drawing/2014/main" id="{06FC8D71-CE44-4345-BB25-F25B1FEADD9F}"/>
              </a:ext>
            </a:extLst>
          </p:cNvPr>
          <p:cNvPicPr>
            <a:picLocks noChangeAspect="1"/>
          </p:cNvPicPr>
          <p:nvPr/>
        </p:nvPicPr>
        <p:blipFill>
          <a:blip r:embed="rId8"/>
          <a:stretch>
            <a:fillRect/>
          </a:stretch>
        </p:blipFill>
        <p:spPr>
          <a:xfrm>
            <a:off x="570795" y="1525515"/>
            <a:ext cx="9144000" cy="2847613"/>
          </a:xfrm>
          <a:prstGeom prst="rect">
            <a:avLst/>
          </a:prstGeom>
        </p:spPr>
      </p:pic>
      <p:pic>
        <p:nvPicPr>
          <p:cNvPr id="44" name="Picture 43">
            <a:extLst>
              <a:ext uri="{FF2B5EF4-FFF2-40B4-BE49-F238E27FC236}">
                <a16:creationId xmlns:a16="http://schemas.microsoft.com/office/drawing/2014/main" id="{A52A631A-479F-4E93-BB5C-51BE50FBAF8E}"/>
              </a:ext>
            </a:extLst>
          </p:cNvPr>
          <p:cNvPicPr>
            <a:picLocks noChangeAspect="1"/>
          </p:cNvPicPr>
          <p:nvPr/>
        </p:nvPicPr>
        <p:blipFill>
          <a:blip r:embed="rId9"/>
          <a:stretch>
            <a:fillRect/>
          </a:stretch>
        </p:blipFill>
        <p:spPr>
          <a:xfrm>
            <a:off x="7758651" y="4826794"/>
            <a:ext cx="1099599" cy="142704"/>
          </a:xfrm>
          <a:prstGeom prst="rect">
            <a:avLst/>
          </a:prstGeom>
        </p:spPr>
      </p:pic>
    </p:spTree>
    <p:extLst>
      <p:ext uri="{BB962C8B-B14F-4D97-AF65-F5344CB8AC3E}">
        <p14:creationId xmlns:p14="http://schemas.microsoft.com/office/powerpoint/2010/main" val="179952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F38BABA4-F318-4CFE-AADB-FDCCE93F6A38}"/>
              </a:ext>
            </a:extLst>
          </p:cNvPr>
          <p:cNvSpPr/>
          <p:nvPr/>
        </p:nvSpPr>
        <p:spPr>
          <a:xfrm>
            <a:off x="0" y="995678"/>
            <a:ext cx="9144000" cy="4147823"/>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5" name="Rectangle 44">
            <a:extLst>
              <a:ext uri="{FF2B5EF4-FFF2-40B4-BE49-F238E27FC236}">
                <a16:creationId xmlns:a16="http://schemas.microsoft.com/office/drawing/2014/main" id="{1006A154-06E1-4E09-8C86-7C8A861D5A0D}"/>
              </a:ext>
            </a:extLst>
          </p:cNvPr>
          <p:cNvSpPr>
            <a:spLocks/>
          </p:cNvSpPr>
          <p:nvPr/>
        </p:nvSpPr>
        <p:spPr>
          <a:xfrm>
            <a:off x="-9939" y="986039"/>
            <a:ext cx="928790" cy="4180653"/>
          </a:xfrm>
          <a:prstGeom prst="rect">
            <a:avLst/>
          </a:prstGeom>
          <a:gradFill flip="none" rotWithShape="1">
            <a:gsLst>
              <a:gs pos="100000">
                <a:schemeClr val="bg1"/>
              </a:gs>
              <a:gs pos="53000">
                <a:schemeClr val="bg1"/>
              </a:gs>
              <a:gs pos="24000">
                <a:schemeClr val="bg1">
                  <a:lumMod val="75000"/>
                </a:schemeClr>
              </a:gs>
              <a:gs pos="87000">
                <a:schemeClr val="accent6"/>
              </a:gs>
              <a:gs pos="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2" name="Freeform: Shape 41">
            <a:extLst>
              <a:ext uri="{FF2B5EF4-FFF2-40B4-BE49-F238E27FC236}">
                <a16:creationId xmlns:a16="http://schemas.microsoft.com/office/drawing/2014/main" id="{4383A6FF-788C-4AB4-82E5-187CD06AA9C1}"/>
              </a:ext>
            </a:extLst>
          </p:cNvPr>
          <p:cNvSpPr/>
          <p:nvPr/>
        </p:nvSpPr>
        <p:spPr>
          <a:xfrm rot="5400000">
            <a:off x="10921" y="3174684"/>
            <a:ext cx="1052606" cy="1094325"/>
          </a:xfrm>
          <a:custGeom>
            <a:avLst/>
            <a:gdLst>
              <a:gd name="connsiteX0" fmla="*/ 0 w 1016791"/>
              <a:gd name="connsiteY0" fmla="*/ 1094325 h 1094325"/>
              <a:gd name="connsiteX1" fmla="*/ 0 w 1016791"/>
              <a:gd name="connsiteY1" fmla="*/ 165536 h 1094325"/>
              <a:gd name="connsiteX2" fmla="*/ 275807 w 1016791"/>
              <a:gd name="connsiteY2" fmla="*/ 165536 h 1094325"/>
              <a:gd name="connsiteX3" fmla="*/ 508397 w 1016791"/>
              <a:gd name="connsiteY3" fmla="*/ 0 h 1094325"/>
              <a:gd name="connsiteX4" fmla="*/ 740987 w 1016791"/>
              <a:gd name="connsiteY4" fmla="*/ 165536 h 1094325"/>
              <a:gd name="connsiteX5" fmla="*/ 1016791 w 1016791"/>
              <a:gd name="connsiteY5" fmla="*/ 165536 h 1094325"/>
              <a:gd name="connsiteX6" fmla="*/ 1016791 w 1016791"/>
              <a:gd name="connsiteY6" fmla="*/ 1094325 h 109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791" h="1094325">
                <a:moveTo>
                  <a:pt x="0" y="1094325"/>
                </a:moveTo>
                <a:lnTo>
                  <a:pt x="0" y="165536"/>
                </a:lnTo>
                <a:lnTo>
                  <a:pt x="275807" y="165536"/>
                </a:lnTo>
                <a:lnTo>
                  <a:pt x="508397" y="0"/>
                </a:lnTo>
                <a:lnTo>
                  <a:pt x="740987" y="165536"/>
                </a:lnTo>
                <a:lnTo>
                  <a:pt x="1016791" y="165536"/>
                </a:lnTo>
                <a:lnTo>
                  <a:pt x="1016791" y="1094325"/>
                </a:lnTo>
                <a:close/>
              </a:path>
            </a:pathLst>
          </a:cu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cxnSp>
        <p:nvCxnSpPr>
          <p:cNvPr id="98" name="Straight Connector 97">
            <a:extLst>
              <a:ext uri="{FF2B5EF4-FFF2-40B4-BE49-F238E27FC236}">
                <a16:creationId xmlns:a16="http://schemas.microsoft.com/office/drawing/2014/main" id="{76414593-AA87-4A71-A9B9-68918DAEF9E9}"/>
              </a:ext>
            </a:extLst>
          </p:cNvPr>
          <p:cNvCxnSpPr>
            <a:cxnSpLocks/>
          </p:cNvCxnSpPr>
          <p:nvPr/>
        </p:nvCxnSpPr>
        <p:spPr>
          <a:xfrm>
            <a:off x="0" y="986040"/>
            <a:ext cx="9144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83464" y="228600"/>
            <a:ext cx="8572500" cy="387798"/>
          </a:xfrm>
        </p:spPr>
        <p:txBody>
          <a:bodyPr>
            <a:noAutofit/>
          </a:bodyPr>
          <a:lstStyle/>
          <a:p>
            <a:r>
              <a:rPr lang="en-US">
                <a:latin typeface="Arial" panose="020B0604020202020204" pitchFamily="34" charset="0"/>
                <a:cs typeface="Arial" panose="020B0604020202020204" pitchFamily="34" charset="0"/>
              </a:rPr>
              <a:t>Expedite PC issue resolution in fewer steps</a:t>
            </a:r>
            <a:endParaRPr lang="en-US" sz="1800">
              <a:solidFill>
                <a:schemeClr val="bg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D28737C-4C67-416F-8E09-D85B10427E7E}"/>
              </a:ext>
            </a:extLst>
          </p:cNvPr>
          <p:cNvSpPr txBox="1"/>
          <p:nvPr/>
        </p:nvSpPr>
        <p:spPr>
          <a:xfrm>
            <a:off x="-168135" y="4788141"/>
            <a:ext cx="1203325" cy="184666"/>
          </a:xfrm>
          <a:prstGeom prst="rect">
            <a:avLst/>
          </a:prstGeom>
          <a:noFill/>
        </p:spPr>
        <p:txBody>
          <a:bodyPr wrap="square" lIns="0" tIns="0" rIns="0" bIns="0" rtlCol="0">
            <a:spAutoFit/>
          </a:bodyPr>
          <a:lstStyle/>
          <a:p>
            <a:pPr algn="ctr"/>
            <a:r>
              <a:rPr lang="en-US" sz="1200">
                <a:solidFill>
                  <a:schemeClr val="tx2"/>
                </a:solidFill>
              </a:rPr>
              <a:t>Gain insight</a:t>
            </a:r>
          </a:p>
        </p:txBody>
      </p:sp>
      <p:sp>
        <p:nvSpPr>
          <p:cNvPr id="79" name="TextBox 78">
            <a:extLst>
              <a:ext uri="{FF2B5EF4-FFF2-40B4-BE49-F238E27FC236}">
                <a16:creationId xmlns:a16="http://schemas.microsoft.com/office/drawing/2014/main" id="{3CD15994-0897-4D2B-B3A4-8151FB22D3A9}"/>
              </a:ext>
            </a:extLst>
          </p:cNvPr>
          <p:cNvSpPr txBox="1"/>
          <p:nvPr/>
        </p:nvSpPr>
        <p:spPr>
          <a:xfrm>
            <a:off x="-23565" y="2571750"/>
            <a:ext cx="984390" cy="553998"/>
          </a:xfrm>
          <a:prstGeom prst="rect">
            <a:avLst/>
          </a:prstGeom>
          <a:noFill/>
        </p:spPr>
        <p:txBody>
          <a:bodyPr wrap="square" lIns="0" tIns="0" rIns="0" bIns="0" rtlCol="0">
            <a:spAutoFit/>
          </a:bodyPr>
          <a:lstStyle/>
          <a:p>
            <a:pPr algn="ctr"/>
            <a:r>
              <a:rPr lang="en-US" sz="1200">
                <a:solidFill>
                  <a:schemeClr val="tx2"/>
                </a:solidFill>
              </a:rPr>
              <a:t>Optimize, update &amp; protect</a:t>
            </a:r>
          </a:p>
        </p:txBody>
      </p:sp>
      <p:sp>
        <p:nvSpPr>
          <p:cNvPr id="80" name="TextBox 79">
            <a:extLst>
              <a:ext uri="{FF2B5EF4-FFF2-40B4-BE49-F238E27FC236}">
                <a16:creationId xmlns:a16="http://schemas.microsoft.com/office/drawing/2014/main" id="{01B284FD-ED2F-41AE-89E1-86DADF9DB133}"/>
              </a:ext>
            </a:extLst>
          </p:cNvPr>
          <p:cNvSpPr txBox="1"/>
          <p:nvPr/>
        </p:nvSpPr>
        <p:spPr>
          <a:xfrm>
            <a:off x="-23564" y="1669017"/>
            <a:ext cx="928790" cy="369332"/>
          </a:xfrm>
          <a:prstGeom prst="rect">
            <a:avLst/>
          </a:prstGeom>
          <a:noFill/>
        </p:spPr>
        <p:txBody>
          <a:bodyPr wrap="square" lIns="0" tIns="0" rIns="0" bIns="0" rtlCol="0">
            <a:spAutoFit/>
          </a:bodyPr>
          <a:lstStyle/>
          <a:p>
            <a:pPr algn="ctr"/>
            <a:r>
              <a:rPr lang="en-US" sz="1200">
                <a:solidFill>
                  <a:schemeClr val="tx2"/>
                </a:solidFill>
              </a:rPr>
              <a:t>Centrally manage</a:t>
            </a:r>
          </a:p>
        </p:txBody>
      </p:sp>
      <p:sp>
        <p:nvSpPr>
          <p:cNvPr id="78" name="TextBox 77">
            <a:extLst>
              <a:ext uri="{FF2B5EF4-FFF2-40B4-BE49-F238E27FC236}">
                <a16:creationId xmlns:a16="http://schemas.microsoft.com/office/drawing/2014/main" id="{19BCA488-09DC-4454-AB85-9F9F6CF02A33}"/>
              </a:ext>
            </a:extLst>
          </p:cNvPr>
          <p:cNvSpPr txBox="1"/>
          <p:nvPr/>
        </p:nvSpPr>
        <p:spPr>
          <a:xfrm>
            <a:off x="-168135" y="3726418"/>
            <a:ext cx="1203325" cy="369332"/>
          </a:xfrm>
          <a:prstGeom prst="rect">
            <a:avLst/>
          </a:prstGeom>
          <a:noFill/>
        </p:spPr>
        <p:txBody>
          <a:bodyPr wrap="square" lIns="0" tIns="0" rIns="0" bIns="0" rtlCol="0">
            <a:spAutoFit/>
          </a:bodyPr>
          <a:lstStyle/>
          <a:p>
            <a:pPr algn="ctr"/>
            <a:r>
              <a:rPr lang="en-US" sz="1200" b="1">
                <a:solidFill>
                  <a:schemeClr val="tx2"/>
                </a:solidFill>
              </a:rPr>
              <a:t>Prevent downtime</a:t>
            </a:r>
          </a:p>
        </p:txBody>
      </p:sp>
      <p:pic>
        <p:nvPicPr>
          <p:cNvPr id="28" name="Graphic 27">
            <a:extLst>
              <a:ext uri="{FF2B5EF4-FFF2-40B4-BE49-F238E27FC236}">
                <a16:creationId xmlns:a16="http://schemas.microsoft.com/office/drawing/2014/main" id="{DDB43909-C3A2-461A-B098-271BCEFFB9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0000">
            <a:off x="301835" y="1221251"/>
            <a:ext cx="320533" cy="320533"/>
          </a:xfrm>
          <a:prstGeom prst="rect">
            <a:avLst/>
          </a:prstGeom>
        </p:spPr>
      </p:pic>
      <p:pic>
        <p:nvPicPr>
          <p:cNvPr id="34" name="Picture 33">
            <a:extLst>
              <a:ext uri="{FF2B5EF4-FFF2-40B4-BE49-F238E27FC236}">
                <a16:creationId xmlns:a16="http://schemas.microsoft.com/office/drawing/2014/main" id="{283B8D31-8842-4468-B20C-FAC3DFC67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941" y="2224754"/>
            <a:ext cx="274320" cy="274320"/>
          </a:xfrm>
          <a:prstGeom prst="rect">
            <a:avLst/>
          </a:prstGeom>
        </p:spPr>
      </p:pic>
      <p:pic>
        <p:nvPicPr>
          <p:cNvPr id="16" name="Picture 15">
            <a:extLst>
              <a:ext uri="{FF2B5EF4-FFF2-40B4-BE49-F238E27FC236}">
                <a16:creationId xmlns:a16="http://schemas.microsoft.com/office/drawing/2014/main" id="{645B0E52-010D-4A2E-9E53-DA179D4D03F0}"/>
              </a:ext>
            </a:extLst>
          </p:cNvPr>
          <p:cNvPicPr>
            <a:picLocks noChangeAspect="1"/>
          </p:cNvPicPr>
          <p:nvPr/>
        </p:nvPicPr>
        <p:blipFill>
          <a:blip r:embed="rId6"/>
          <a:stretch>
            <a:fillRect/>
          </a:stretch>
        </p:blipFill>
        <p:spPr>
          <a:xfrm>
            <a:off x="279221" y="4324350"/>
            <a:ext cx="365760" cy="365760"/>
          </a:xfrm>
          <a:prstGeom prst="rect">
            <a:avLst/>
          </a:prstGeom>
        </p:spPr>
      </p:pic>
      <p:pic>
        <p:nvPicPr>
          <p:cNvPr id="43" name="Picture 42">
            <a:extLst>
              <a:ext uri="{FF2B5EF4-FFF2-40B4-BE49-F238E27FC236}">
                <a16:creationId xmlns:a16="http://schemas.microsoft.com/office/drawing/2014/main" id="{B52884C8-3142-4AD3-A8EB-B60364E17D20}"/>
              </a:ext>
            </a:extLst>
          </p:cNvPr>
          <p:cNvPicPr>
            <a:picLocks noChangeAspect="1"/>
          </p:cNvPicPr>
          <p:nvPr/>
        </p:nvPicPr>
        <p:blipFill>
          <a:blip r:embed="rId7"/>
          <a:stretch>
            <a:fillRect/>
          </a:stretch>
        </p:blipFill>
        <p:spPr>
          <a:xfrm>
            <a:off x="285750" y="3274174"/>
            <a:ext cx="365760" cy="365760"/>
          </a:xfrm>
          <a:prstGeom prst="rect">
            <a:avLst/>
          </a:prstGeom>
        </p:spPr>
      </p:pic>
      <p:sp>
        <p:nvSpPr>
          <p:cNvPr id="24" name="Content Placeholder 2">
            <a:extLst>
              <a:ext uri="{FF2B5EF4-FFF2-40B4-BE49-F238E27FC236}">
                <a16:creationId xmlns:a16="http://schemas.microsoft.com/office/drawing/2014/main" id="{79FF42D2-3D32-4865-A4F3-D1E7B10EE527}"/>
              </a:ext>
            </a:extLst>
          </p:cNvPr>
          <p:cNvSpPr txBox="1">
            <a:spLocks/>
          </p:cNvSpPr>
          <p:nvPr/>
        </p:nvSpPr>
        <p:spPr>
          <a:xfrm>
            <a:off x="1993978" y="1627149"/>
            <a:ext cx="2602069" cy="2198000"/>
          </a:xfrm>
          <a:prstGeom prst="rect">
            <a:avLst/>
          </a:prstGeom>
        </p:spPr>
        <p:txBody>
          <a:bodyPr/>
          <a:lstStyle>
            <a:lvl1pPr marL="228600" indent="-228600" algn="l" rtl="0" eaLnBrk="1" fontAlgn="base" hangingPunct="1">
              <a:lnSpc>
                <a:spcPct val="90000"/>
              </a:lnSpc>
              <a:spcBef>
                <a:spcPts val="100"/>
              </a:spcBef>
              <a:spcAft>
                <a:spcPts val="100"/>
              </a:spcAft>
              <a:buClr>
                <a:schemeClr val="accent1"/>
              </a:buClr>
              <a:buFont typeface="Arial" pitchFamily="34" charset="0"/>
              <a:buChar char="•"/>
              <a:defRPr sz="1800">
                <a:solidFill>
                  <a:schemeClr val="bg2"/>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100"/>
              </a:spcBef>
              <a:spcAft>
                <a:spcPts val="100"/>
              </a:spcAft>
              <a:buClr>
                <a:schemeClr val="accent1"/>
              </a:buClr>
              <a:buFont typeface="Museo Sans For Dell" pitchFamily="2" charset="0"/>
              <a:buChar char="–"/>
              <a:defRPr sz="1600" baseline="0">
                <a:solidFill>
                  <a:schemeClr val="bg2"/>
                </a:solidFill>
                <a:latin typeface="Museo Sans For Dell" pitchFamily="2" charset="0"/>
                <a:ea typeface="Museo Sans For Dell" pitchFamily="2" charset="0"/>
              </a:defRPr>
            </a:lvl2pPr>
            <a:lvl3pPr marL="909638" indent="-220663" algn="l" rtl="0" eaLnBrk="1" fontAlgn="base" hangingPunct="1">
              <a:lnSpc>
                <a:spcPct val="90000"/>
              </a:lnSpc>
              <a:spcBef>
                <a:spcPts val="100"/>
              </a:spcBef>
              <a:spcAft>
                <a:spcPts val="100"/>
              </a:spcAft>
              <a:buClr>
                <a:schemeClr val="accent1"/>
              </a:buClr>
              <a:buFont typeface="Museo Sans For Dell" pitchFamily="2" charset="0"/>
              <a:buChar char="›"/>
              <a:defRPr sz="1200" baseline="0">
                <a:solidFill>
                  <a:schemeClr val="bg2"/>
                </a:solidFill>
                <a:latin typeface="Museo Sans For Dell" pitchFamily="2" charset="0"/>
                <a:ea typeface="Museo Sans For Dell" pitchFamily="2" charset="0"/>
              </a:defRPr>
            </a:lvl3pPr>
            <a:lvl4pPr marL="1246188" indent="-222250" algn="l" rtl="0" eaLnBrk="1" fontAlgn="base" hangingPunct="1">
              <a:lnSpc>
                <a:spcPct val="90000"/>
              </a:lnSpc>
              <a:spcBef>
                <a:spcPts val="100"/>
              </a:spcBef>
              <a:spcAft>
                <a:spcPts val="100"/>
              </a:spcAft>
              <a:buClr>
                <a:schemeClr val="accent1"/>
              </a:buClr>
              <a:buFont typeface="Museo For Dell 300" pitchFamily="50" charset="0"/>
              <a:buChar char="–"/>
              <a:defRPr sz="1200">
                <a:solidFill>
                  <a:schemeClr val="bg2"/>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lgn="ctr">
              <a:spcBef>
                <a:spcPts val="450"/>
              </a:spcBef>
              <a:spcAft>
                <a:spcPts val="450"/>
              </a:spcAft>
              <a:buClr>
                <a:srgbClr val="007DB8"/>
              </a:buClr>
              <a:buNone/>
            </a:pPr>
            <a:r>
              <a:rPr lang="en-US" sz="2400" b="1">
                <a:solidFill>
                  <a:schemeClr val="tx2"/>
                </a:solidFill>
                <a:latin typeface="+mn-lt"/>
                <a:ea typeface="SimSun"/>
                <a:cs typeface="Arial" panose="020B0604020202020204" pitchFamily="34" charset="0"/>
              </a:rPr>
              <a:t>PREDICTIVE</a:t>
            </a:r>
            <a:endParaRPr lang="en-US" sz="2400">
              <a:solidFill>
                <a:schemeClr val="tx2"/>
              </a:solidFill>
              <a:latin typeface="+mn-lt"/>
            </a:endParaRPr>
          </a:p>
          <a:p>
            <a:pPr marL="0" lvl="0" indent="0">
              <a:spcBef>
                <a:spcPts val="450"/>
              </a:spcBef>
              <a:spcAft>
                <a:spcPts val="450"/>
              </a:spcAft>
              <a:buClr>
                <a:srgbClr val="007DB8"/>
              </a:buClr>
              <a:buNone/>
            </a:pPr>
            <a:r>
              <a:rPr lang="en-US" sz="1400">
                <a:solidFill>
                  <a:srgbClr val="444444"/>
                </a:solidFill>
                <a:latin typeface="Arial"/>
                <a:ea typeface="SimSun"/>
                <a:cs typeface="Arial" panose="020B0604020202020204" pitchFamily="34" charset="0"/>
              </a:rPr>
              <a:t> </a:t>
            </a:r>
          </a:p>
        </p:txBody>
      </p:sp>
      <p:sp>
        <p:nvSpPr>
          <p:cNvPr id="26" name="Content Placeholder 2">
            <a:extLst>
              <a:ext uri="{FF2B5EF4-FFF2-40B4-BE49-F238E27FC236}">
                <a16:creationId xmlns:a16="http://schemas.microsoft.com/office/drawing/2014/main" id="{66CFF1CC-B263-4B60-B0FB-1499BA06C210}"/>
              </a:ext>
            </a:extLst>
          </p:cNvPr>
          <p:cNvSpPr txBox="1">
            <a:spLocks/>
          </p:cNvSpPr>
          <p:nvPr/>
        </p:nvSpPr>
        <p:spPr>
          <a:xfrm>
            <a:off x="3592198" y="1192309"/>
            <a:ext cx="5056428" cy="3396305"/>
          </a:xfrm>
          <a:prstGeom prst="rect">
            <a:avLst/>
          </a:prstGeom>
        </p:spPr>
        <p:txBody>
          <a:bodyPr/>
          <a:lstStyle>
            <a:lvl1pPr marL="228600" indent="-228600" algn="l" rtl="0" eaLnBrk="1" fontAlgn="base" hangingPunct="1">
              <a:lnSpc>
                <a:spcPct val="90000"/>
              </a:lnSpc>
              <a:spcBef>
                <a:spcPts val="100"/>
              </a:spcBef>
              <a:spcAft>
                <a:spcPts val="100"/>
              </a:spcAft>
              <a:buClr>
                <a:schemeClr val="accent1"/>
              </a:buClr>
              <a:buFont typeface="Arial" pitchFamily="34" charset="0"/>
              <a:buChar char="•"/>
              <a:defRPr sz="1800">
                <a:solidFill>
                  <a:schemeClr val="bg2"/>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100"/>
              </a:spcBef>
              <a:spcAft>
                <a:spcPts val="100"/>
              </a:spcAft>
              <a:buClr>
                <a:schemeClr val="accent1"/>
              </a:buClr>
              <a:buFont typeface="Museo Sans For Dell" pitchFamily="2" charset="0"/>
              <a:buChar char="–"/>
              <a:defRPr sz="1600" baseline="0">
                <a:solidFill>
                  <a:schemeClr val="bg2"/>
                </a:solidFill>
                <a:latin typeface="Museo Sans For Dell" pitchFamily="2" charset="0"/>
                <a:ea typeface="Museo Sans For Dell" pitchFamily="2" charset="0"/>
              </a:defRPr>
            </a:lvl2pPr>
            <a:lvl3pPr marL="909638" indent="-220663" algn="l" rtl="0" eaLnBrk="1" fontAlgn="base" hangingPunct="1">
              <a:lnSpc>
                <a:spcPct val="90000"/>
              </a:lnSpc>
              <a:spcBef>
                <a:spcPts val="100"/>
              </a:spcBef>
              <a:spcAft>
                <a:spcPts val="100"/>
              </a:spcAft>
              <a:buClr>
                <a:schemeClr val="accent1"/>
              </a:buClr>
              <a:buFont typeface="Museo Sans For Dell" pitchFamily="2" charset="0"/>
              <a:buChar char="›"/>
              <a:defRPr sz="1200" baseline="0">
                <a:solidFill>
                  <a:schemeClr val="bg2"/>
                </a:solidFill>
                <a:latin typeface="Museo Sans For Dell" pitchFamily="2" charset="0"/>
                <a:ea typeface="Museo Sans For Dell" pitchFamily="2" charset="0"/>
              </a:defRPr>
            </a:lvl3pPr>
            <a:lvl4pPr marL="1246188" indent="-222250" algn="l" rtl="0" eaLnBrk="1" fontAlgn="base" hangingPunct="1">
              <a:lnSpc>
                <a:spcPct val="90000"/>
              </a:lnSpc>
              <a:spcBef>
                <a:spcPts val="100"/>
              </a:spcBef>
              <a:spcAft>
                <a:spcPts val="100"/>
              </a:spcAft>
              <a:buClr>
                <a:schemeClr val="accent1"/>
              </a:buClr>
              <a:buFont typeface="Museo For Dell 300" pitchFamily="50" charset="0"/>
              <a:buChar char="–"/>
              <a:defRPr sz="1200">
                <a:solidFill>
                  <a:schemeClr val="bg2"/>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a:spcBef>
                <a:spcPts val="450"/>
              </a:spcBef>
              <a:spcAft>
                <a:spcPts val="450"/>
              </a:spcAft>
              <a:buClr>
                <a:srgbClr val="007DB8"/>
              </a:buClr>
              <a:buFontTx/>
              <a:buChar char="-"/>
            </a:pPr>
            <a:endParaRPr lang="en-US" sz="1400">
              <a:solidFill>
                <a:srgbClr val="444444"/>
              </a:solidFill>
              <a:latin typeface="+mn-lt"/>
              <a:ea typeface="SimSun"/>
              <a:cs typeface="Arial" panose="020B0604020202020204" pitchFamily="34" charset="0"/>
            </a:endParaRPr>
          </a:p>
          <a:p>
            <a:pPr marL="0" indent="0">
              <a:spcBef>
                <a:spcPts val="450"/>
              </a:spcBef>
              <a:spcAft>
                <a:spcPts val="450"/>
              </a:spcAft>
              <a:buClr>
                <a:srgbClr val="007DB8"/>
              </a:buClr>
              <a:buNone/>
            </a:pPr>
            <a:endParaRPr lang="en-US" sz="1400">
              <a:solidFill>
                <a:srgbClr val="444444"/>
              </a:solidFill>
              <a:latin typeface="+mn-lt"/>
              <a:ea typeface="SimSun"/>
              <a:cs typeface="Arial" panose="020B0604020202020204" pitchFamily="34" charset="0"/>
            </a:endParaRPr>
          </a:p>
          <a:p>
            <a:pPr marL="0" indent="0">
              <a:spcBef>
                <a:spcPts val="450"/>
              </a:spcBef>
              <a:spcAft>
                <a:spcPts val="450"/>
              </a:spcAft>
              <a:buClr>
                <a:srgbClr val="007DB8"/>
              </a:buClr>
              <a:buNone/>
            </a:pPr>
            <a:endParaRPr lang="en-US" sz="1400">
              <a:solidFill>
                <a:srgbClr val="444444"/>
              </a:solidFill>
              <a:latin typeface="+mn-lt"/>
              <a:ea typeface="SimSun"/>
              <a:cs typeface="Arial" panose="020B0604020202020204" pitchFamily="34" charset="0"/>
            </a:endParaRPr>
          </a:p>
        </p:txBody>
      </p:sp>
      <p:pic>
        <p:nvPicPr>
          <p:cNvPr id="29" name="Picture 28">
            <a:extLst>
              <a:ext uri="{FF2B5EF4-FFF2-40B4-BE49-F238E27FC236}">
                <a16:creationId xmlns:a16="http://schemas.microsoft.com/office/drawing/2014/main" id="{573566B7-C5A8-4671-B30B-8E254829E574}"/>
              </a:ext>
            </a:extLst>
          </p:cNvPr>
          <p:cNvPicPr>
            <a:picLocks noChangeAspect="1"/>
          </p:cNvPicPr>
          <p:nvPr/>
        </p:nvPicPr>
        <p:blipFill rotWithShape="1">
          <a:blip r:embed="rId8"/>
          <a:srcRect t="15818"/>
          <a:stretch/>
        </p:blipFill>
        <p:spPr>
          <a:xfrm>
            <a:off x="1213380" y="1216998"/>
            <a:ext cx="7421850" cy="3515499"/>
          </a:xfrm>
          <a:prstGeom prst="rect">
            <a:avLst/>
          </a:prstGeom>
        </p:spPr>
      </p:pic>
      <p:sp>
        <p:nvSpPr>
          <p:cNvPr id="30" name="TextBox 29">
            <a:extLst>
              <a:ext uri="{FF2B5EF4-FFF2-40B4-BE49-F238E27FC236}">
                <a16:creationId xmlns:a16="http://schemas.microsoft.com/office/drawing/2014/main" id="{B814D8DB-B3B2-4C29-A7DA-3BC40A361554}"/>
              </a:ext>
            </a:extLst>
          </p:cNvPr>
          <p:cNvSpPr txBox="1"/>
          <p:nvPr/>
        </p:nvSpPr>
        <p:spPr>
          <a:xfrm>
            <a:off x="4152873" y="1658749"/>
            <a:ext cx="883521" cy="310150"/>
          </a:xfrm>
          <a:prstGeom prst="rect">
            <a:avLst/>
          </a:prstGeom>
          <a:noFill/>
        </p:spPr>
        <p:txBody>
          <a:bodyPr wrap="square" lIns="0" tIns="0" rIns="0" bIns="0" rtlCol="0">
            <a:spAutoFit/>
          </a:bodyPr>
          <a:lstStyle/>
          <a:p>
            <a:pPr marL="0" marR="0" lvl="0" indent="0" algn="l" defTabSz="685800"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Failure</a:t>
            </a:r>
          </a:p>
          <a:p>
            <a:pPr marL="0" marR="0" lvl="0" indent="0" algn="l" defTabSz="685800"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Prevented</a:t>
            </a:r>
          </a:p>
        </p:txBody>
      </p:sp>
      <p:sp>
        <p:nvSpPr>
          <p:cNvPr id="31" name="TextBox 30">
            <a:extLst>
              <a:ext uri="{FF2B5EF4-FFF2-40B4-BE49-F238E27FC236}">
                <a16:creationId xmlns:a16="http://schemas.microsoft.com/office/drawing/2014/main" id="{C9933CE2-4E94-497B-893D-91504AE3B401}"/>
              </a:ext>
            </a:extLst>
          </p:cNvPr>
          <p:cNvSpPr txBox="1"/>
          <p:nvPr/>
        </p:nvSpPr>
        <p:spPr>
          <a:xfrm>
            <a:off x="1306888" y="1314330"/>
            <a:ext cx="5088912" cy="215444"/>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Automated </a:t>
            </a:r>
            <a:r>
              <a:rPr kumimoji="0" lang="en-US" sz="1400" b="1" i="0" u="none" strike="noStrike" kern="1200" cap="none" spc="0" normalizeH="0" baseline="0" noProof="0">
                <a:ln>
                  <a:noFill/>
                </a:ln>
                <a:solidFill>
                  <a:srgbClr val="FFFFFF"/>
                </a:solidFill>
                <a:effectLst/>
                <a:uLnTx/>
                <a:uFillTx/>
                <a:latin typeface="Arial"/>
                <a:ea typeface="+mn-ea"/>
                <a:cs typeface="+mn-cs"/>
              </a:rPr>
              <a:t>predictive</a:t>
            </a:r>
            <a:r>
              <a:rPr kumimoji="0" lang="en-US" sz="1100" b="0" i="0" u="none" strike="noStrike" kern="1200" cap="none" spc="0" normalizeH="0" baseline="0" noProof="0">
                <a:ln>
                  <a:noFill/>
                </a:ln>
                <a:solidFill>
                  <a:srgbClr val="FFFFFF"/>
                </a:solidFill>
                <a:effectLst/>
                <a:uLnTx/>
                <a:uFillTx/>
                <a:latin typeface="Arial"/>
                <a:ea typeface="+mn-ea"/>
                <a:cs typeface="+mn-cs"/>
              </a:rPr>
              <a:t> support with ProSupport Plus and ProSupport Flex</a:t>
            </a:r>
          </a:p>
        </p:txBody>
      </p:sp>
      <p:sp>
        <p:nvSpPr>
          <p:cNvPr id="32" name="TextBox 31">
            <a:extLst>
              <a:ext uri="{FF2B5EF4-FFF2-40B4-BE49-F238E27FC236}">
                <a16:creationId xmlns:a16="http://schemas.microsoft.com/office/drawing/2014/main" id="{3870A1D5-6AB7-4698-9071-A0DCB1B617EF}"/>
              </a:ext>
            </a:extLst>
          </p:cNvPr>
          <p:cNvSpPr txBox="1"/>
          <p:nvPr/>
        </p:nvSpPr>
        <p:spPr>
          <a:xfrm>
            <a:off x="1517643" y="2463067"/>
            <a:ext cx="6154523" cy="215444"/>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Automated </a:t>
            </a:r>
            <a:r>
              <a:rPr kumimoji="0" lang="en-US" sz="1400" b="1" i="0" u="none" strike="noStrike" kern="1200" cap="none" spc="0" normalizeH="0" baseline="0" noProof="0">
                <a:ln>
                  <a:noFill/>
                </a:ln>
                <a:solidFill>
                  <a:srgbClr val="FFFFFF"/>
                </a:solidFill>
                <a:effectLst/>
                <a:uLnTx/>
                <a:uFillTx/>
                <a:latin typeface="Arial"/>
                <a:ea typeface="+mn-ea"/>
                <a:cs typeface="+mn-cs"/>
              </a:rPr>
              <a:t>proactive</a:t>
            </a:r>
            <a:r>
              <a:rPr kumimoji="0" lang="en-US" sz="1100" b="0" i="0" u="none" strike="noStrike" kern="1200" cap="none" spc="0" normalizeH="0" baseline="0" noProof="0">
                <a:ln>
                  <a:noFill/>
                </a:ln>
                <a:solidFill>
                  <a:srgbClr val="FFFFFF"/>
                </a:solidFill>
                <a:effectLst/>
                <a:uLnTx/>
                <a:uFillTx/>
                <a:latin typeface="Arial"/>
                <a:ea typeface="+mn-ea"/>
                <a:cs typeface="+mn-cs"/>
              </a:rPr>
              <a:t> support with ProSupport, ProSupport Plus and ProSupport Flex</a:t>
            </a:r>
          </a:p>
        </p:txBody>
      </p:sp>
      <p:sp>
        <p:nvSpPr>
          <p:cNvPr id="33" name="TextBox 32">
            <a:extLst>
              <a:ext uri="{FF2B5EF4-FFF2-40B4-BE49-F238E27FC236}">
                <a16:creationId xmlns:a16="http://schemas.microsoft.com/office/drawing/2014/main" id="{42845DB2-7C44-4C8F-8430-7354B2BBDBAF}"/>
              </a:ext>
            </a:extLst>
          </p:cNvPr>
          <p:cNvSpPr txBox="1"/>
          <p:nvPr/>
        </p:nvSpPr>
        <p:spPr>
          <a:xfrm>
            <a:off x="2065109" y="3653543"/>
            <a:ext cx="3743263" cy="169277"/>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Arial"/>
                <a:ea typeface="+mn-ea"/>
                <a:cs typeface="+mn-cs"/>
              </a:rPr>
              <a:t>Traditional</a:t>
            </a:r>
            <a:r>
              <a:rPr kumimoji="0" lang="en-US" sz="1050" b="0" i="0" u="none" strike="noStrike" kern="1200" cap="none" spc="0" normalizeH="0" baseline="0" noProof="0">
                <a:ln>
                  <a:noFill/>
                </a:ln>
                <a:effectLst/>
                <a:uLnTx/>
                <a:uFillTx/>
                <a:latin typeface="Arial"/>
                <a:ea typeface="+mn-ea"/>
                <a:cs typeface="+mn-cs"/>
              </a:rPr>
              <a:t> </a:t>
            </a:r>
            <a:r>
              <a:rPr kumimoji="0" lang="en-US" sz="1100" b="1" i="0" u="none" strike="noStrike" kern="1200" cap="none" spc="0" normalizeH="0" baseline="0" noProof="0">
                <a:ln>
                  <a:noFill/>
                </a:ln>
                <a:effectLst/>
                <a:uLnTx/>
                <a:uFillTx/>
                <a:latin typeface="Arial"/>
                <a:ea typeface="+mn-ea"/>
                <a:cs typeface="+mn-cs"/>
              </a:rPr>
              <a:t>manual</a:t>
            </a:r>
            <a:r>
              <a:rPr kumimoji="0" lang="en-US" sz="1050" b="0" i="0" u="none" strike="noStrike" kern="1200" cap="none" spc="0" normalizeH="0" baseline="0" noProof="0">
                <a:ln>
                  <a:noFill/>
                </a:ln>
                <a:effectLst/>
                <a:uLnTx/>
                <a:uFillTx/>
                <a:latin typeface="Arial"/>
                <a:ea typeface="+mn-ea"/>
                <a:cs typeface="+mn-cs"/>
              </a:rPr>
              <a:t> support</a:t>
            </a:r>
          </a:p>
        </p:txBody>
      </p:sp>
      <p:sp>
        <p:nvSpPr>
          <p:cNvPr id="35" name="TextBox 34">
            <a:extLst>
              <a:ext uri="{FF2B5EF4-FFF2-40B4-BE49-F238E27FC236}">
                <a16:creationId xmlns:a16="http://schemas.microsoft.com/office/drawing/2014/main" id="{10BAC1C3-0700-433D-A8E1-24317FA58591}"/>
              </a:ext>
            </a:extLst>
          </p:cNvPr>
          <p:cNvSpPr txBox="1"/>
          <p:nvPr/>
        </p:nvSpPr>
        <p:spPr>
          <a:xfrm>
            <a:off x="2584920" y="2817025"/>
            <a:ext cx="771775" cy="307777"/>
          </a:xfrm>
          <a:prstGeom prst="rect">
            <a:avLst/>
          </a:prstGeom>
          <a:noFill/>
        </p:spPr>
        <p:txBody>
          <a:bodyPr wrap="square" lIns="0" tIns="0" rIns="0" bIns="0" rtlCol="0">
            <a:spAutoFit/>
          </a:bodyPr>
          <a:lstStyle/>
          <a:p>
            <a:pPr marL="0" marR="0" lvl="0" indent="0" algn="r" defTabSz="685800" rtl="0" eaLnBrk="1" fontAlgn="auto" latinLnBrk="0" hangingPunct="1">
              <a:lnSpc>
                <a:spcPts val="12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mn-cs"/>
              </a:rPr>
              <a:t>Fault Occurs</a:t>
            </a:r>
          </a:p>
        </p:txBody>
      </p:sp>
      <p:sp>
        <p:nvSpPr>
          <p:cNvPr id="36" name="TextBox 35">
            <a:extLst>
              <a:ext uri="{FF2B5EF4-FFF2-40B4-BE49-F238E27FC236}">
                <a16:creationId xmlns:a16="http://schemas.microsoft.com/office/drawing/2014/main" id="{A790B5D4-249D-40EB-9E38-5AD4E0ABC87D}"/>
              </a:ext>
            </a:extLst>
          </p:cNvPr>
          <p:cNvSpPr txBox="1"/>
          <p:nvPr/>
        </p:nvSpPr>
        <p:spPr>
          <a:xfrm>
            <a:off x="1380831" y="2132363"/>
            <a:ext cx="579971" cy="208711"/>
          </a:xfrm>
          <a:prstGeom prst="rect">
            <a:avLst/>
          </a:prstGeom>
          <a:noFill/>
        </p:spPr>
        <p:txBody>
          <a:bodyPr wrap="square" lIns="0" tIns="0" rIns="0" bIns="0" rtlCol="0">
            <a:spAutoFit/>
          </a:bodyPr>
          <a:lstStyle/>
          <a:p>
            <a:pPr marL="0" marR="0" lvl="0" indent="0" algn="ctr" defTabSz="685800" rtl="0" eaLnBrk="1" fontAlgn="auto" latinLnBrk="0" hangingPunct="1">
              <a:lnSpc>
                <a:spcPts val="8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mn-cs"/>
              </a:rPr>
              <a:t>Predict Issue</a:t>
            </a:r>
          </a:p>
        </p:txBody>
      </p:sp>
      <p:sp>
        <p:nvSpPr>
          <p:cNvPr id="37" name="TextBox 36">
            <a:extLst>
              <a:ext uri="{FF2B5EF4-FFF2-40B4-BE49-F238E27FC236}">
                <a16:creationId xmlns:a16="http://schemas.microsoft.com/office/drawing/2014/main" id="{FB833B3C-6730-4C8A-A734-489F13F7565B}"/>
              </a:ext>
            </a:extLst>
          </p:cNvPr>
          <p:cNvSpPr txBox="1"/>
          <p:nvPr/>
        </p:nvSpPr>
        <p:spPr>
          <a:xfrm>
            <a:off x="2065109" y="2116387"/>
            <a:ext cx="579971" cy="205184"/>
          </a:xfrm>
          <a:prstGeom prst="rect">
            <a:avLst/>
          </a:prstGeom>
          <a:noFill/>
        </p:spPr>
        <p:txBody>
          <a:bodyPr wrap="square" lIns="0" tIns="0" rIns="0" bIns="0" rtlCol="0">
            <a:spAutoFit/>
          </a:bodyPr>
          <a:lstStyle/>
          <a:p>
            <a:pPr marL="0" marR="0" lvl="0" indent="0" algn="ctr" defTabSz="685800" rtl="0" eaLnBrk="1" fontAlgn="auto" latinLnBrk="0" hangingPunct="1">
              <a:lnSpc>
                <a:spcPts val="800"/>
              </a:lnSpc>
              <a:spcBef>
                <a:spcPts val="0"/>
              </a:spcBef>
              <a:spcAft>
                <a:spcPts val="0"/>
              </a:spcAft>
              <a:buClrTx/>
              <a:buSzTx/>
              <a:buFontTx/>
              <a:buNone/>
              <a:tabLst/>
              <a:defRPr/>
            </a:pPr>
            <a:r>
              <a:rPr kumimoji="0" lang="en-US" sz="900" i="0" u="none" strike="noStrike" kern="1200" cap="none" spc="0" normalizeH="0" baseline="0" noProof="0">
                <a:ln>
                  <a:noFill/>
                </a:ln>
                <a:solidFill>
                  <a:srgbClr val="FFFFFF"/>
                </a:solidFill>
                <a:effectLst/>
                <a:uLnTx/>
                <a:uFillTx/>
                <a:latin typeface="Arial"/>
                <a:ea typeface="+mn-ea"/>
                <a:cs typeface="+mn-cs"/>
              </a:rPr>
              <a:t>Auto case creation</a:t>
            </a:r>
          </a:p>
        </p:txBody>
      </p:sp>
      <p:sp>
        <p:nvSpPr>
          <p:cNvPr id="38" name="TextBox 37">
            <a:extLst>
              <a:ext uri="{FF2B5EF4-FFF2-40B4-BE49-F238E27FC236}">
                <a16:creationId xmlns:a16="http://schemas.microsoft.com/office/drawing/2014/main" id="{7398D6E8-ED0E-4CEA-B569-3709B896DE91}"/>
              </a:ext>
            </a:extLst>
          </p:cNvPr>
          <p:cNvSpPr txBox="1"/>
          <p:nvPr/>
        </p:nvSpPr>
        <p:spPr>
          <a:xfrm>
            <a:off x="2716211" y="2070577"/>
            <a:ext cx="591398" cy="308354"/>
          </a:xfrm>
          <a:prstGeom prst="rect">
            <a:avLst/>
          </a:prstGeom>
          <a:noFill/>
        </p:spPr>
        <p:txBody>
          <a:bodyPr wrap="square" lIns="0" tIns="0" rIns="0" bIns="0" rtlCol="0">
            <a:spAutoFit/>
          </a:bodyPr>
          <a:lstStyle/>
          <a:p>
            <a:pPr marL="0" marR="0" lvl="0" indent="0" algn="ctr" defTabSz="685800" rtl="0" eaLnBrk="1" fontAlgn="auto" latinLnBrk="0" hangingPunct="1">
              <a:lnSpc>
                <a:spcPts val="800"/>
              </a:lnSpc>
              <a:spcBef>
                <a:spcPts val="0"/>
              </a:spcBef>
              <a:spcAft>
                <a:spcPts val="0"/>
              </a:spcAft>
              <a:buClrTx/>
              <a:buSzTx/>
              <a:buFontTx/>
              <a:buNone/>
              <a:tabLst/>
              <a:defRPr/>
            </a:pPr>
            <a:r>
              <a:rPr kumimoji="0" lang="en-US" sz="900" i="0" u="none" strike="noStrike" kern="1200" cap="none" spc="0" normalizeH="0" baseline="0" noProof="0">
                <a:ln>
                  <a:noFill/>
                </a:ln>
                <a:solidFill>
                  <a:srgbClr val="FFFFFF"/>
                </a:solidFill>
                <a:effectLst/>
                <a:uLnTx/>
                <a:uFillTx/>
                <a:latin typeface="Arial"/>
                <a:ea typeface="+mn-ea"/>
                <a:cs typeface="+mn-cs"/>
              </a:rPr>
              <a:t>Dell contacts customer</a:t>
            </a:r>
          </a:p>
        </p:txBody>
      </p:sp>
      <p:sp>
        <p:nvSpPr>
          <p:cNvPr id="39" name="TextBox 38">
            <a:extLst>
              <a:ext uri="{FF2B5EF4-FFF2-40B4-BE49-F238E27FC236}">
                <a16:creationId xmlns:a16="http://schemas.microsoft.com/office/drawing/2014/main" id="{2513AD2C-76B2-4167-9F4F-F69415FBC422}"/>
              </a:ext>
            </a:extLst>
          </p:cNvPr>
          <p:cNvSpPr txBox="1"/>
          <p:nvPr/>
        </p:nvSpPr>
        <p:spPr>
          <a:xfrm>
            <a:off x="4108952" y="3262703"/>
            <a:ext cx="579971" cy="208711"/>
          </a:xfrm>
          <a:prstGeom prst="rect">
            <a:avLst/>
          </a:prstGeom>
          <a:noFill/>
        </p:spPr>
        <p:txBody>
          <a:bodyPr wrap="square" lIns="0" tIns="0" rIns="0" bIns="0" rtlCol="0">
            <a:spAutoFit/>
          </a:bodyPr>
          <a:lstStyle/>
          <a:p>
            <a:pPr marL="0" marR="0" lvl="0" indent="0" algn="ctr" defTabSz="685800" rtl="0" eaLnBrk="1" fontAlgn="auto" latinLnBrk="0" hangingPunct="1">
              <a:lnSpc>
                <a:spcPts val="800"/>
              </a:lnSpc>
              <a:spcBef>
                <a:spcPts val="0"/>
              </a:spcBef>
              <a:spcAft>
                <a:spcPts val="0"/>
              </a:spcAft>
              <a:buClrTx/>
              <a:buSzTx/>
              <a:buFontTx/>
              <a:buNone/>
              <a:tabLst/>
              <a:defRPr/>
            </a:pPr>
            <a:r>
              <a:rPr kumimoji="0" lang="en-US" sz="900" i="0" u="none" strike="noStrike" kern="1200" cap="none" spc="0" normalizeH="0" baseline="0" noProof="0">
                <a:ln>
                  <a:noFill/>
                </a:ln>
                <a:solidFill>
                  <a:srgbClr val="FFFFFF"/>
                </a:solidFill>
                <a:effectLst/>
                <a:uLnTx/>
                <a:uFillTx/>
                <a:latin typeface="Arial"/>
                <a:ea typeface="+mn-ea"/>
                <a:cs typeface="+mn-cs"/>
              </a:rPr>
              <a:t>Auto case creation</a:t>
            </a:r>
          </a:p>
        </p:txBody>
      </p:sp>
      <p:sp>
        <p:nvSpPr>
          <p:cNvPr id="40" name="TextBox 39">
            <a:extLst>
              <a:ext uri="{FF2B5EF4-FFF2-40B4-BE49-F238E27FC236}">
                <a16:creationId xmlns:a16="http://schemas.microsoft.com/office/drawing/2014/main" id="{8BC58C1F-0467-4284-A84F-496247B4F11B}"/>
              </a:ext>
            </a:extLst>
          </p:cNvPr>
          <p:cNvSpPr txBox="1"/>
          <p:nvPr/>
        </p:nvSpPr>
        <p:spPr>
          <a:xfrm>
            <a:off x="4831550" y="3251413"/>
            <a:ext cx="562501" cy="308354"/>
          </a:xfrm>
          <a:prstGeom prst="rect">
            <a:avLst/>
          </a:prstGeom>
          <a:noFill/>
        </p:spPr>
        <p:txBody>
          <a:bodyPr wrap="square" lIns="0" tIns="0" rIns="0" bIns="0" rtlCol="0">
            <a:spAutoFit/>
          </a:bodyPr>
          <a:lstStyle/>
          <a:p>
            <a:pPr marL="0" marR="0" lvl="0" indent="0" algn="ctr" defTabSz="685800" rtl="0" eaLnBrk="1" fontAlgn="auto" latinLnBrk="0" hangingPunct="1">
              <a:lnSpc>
                <a:spcPts val="800"/>
              </a:lnSpc>
              <a:spcBef>
                <a:spcPts val="0"/>
              </a:spcBef>
              <a:spcAft>
                <a:spcPts val="0"/>
              </a:spcAft>
              <a:buClrTx/>
              <a:buSzTx/>
              <a:buFontTx/>
              <a:buNone/>
              <a:tabLst/>
              <a:defRPr/>
            </a:pPr>
            <a:r>
              <a:rPr kumimoji="0" lang="en-US" sz="900" i="0" u="none" strike="noStrike" kern="1200" cap="none" spc="0" normalizeH="0" baseline="0" noProof="0">
                <a:ln>
                  <a:noFill/>
                </a:ln>
                <a:solidFill>
                  <a:srgbClr val="FFFFFF"/>
                </a:solidFill>
                <a:effectLst/>
                <a:uLnTx/>
                <a:uFillTx/>
                <a:latin typeface="Arial"/>
                <a:ea typeface="+mn-ea"/>
                <a:cs typeface="+mn-cs"/>
              </a:rPr>
              <a:t>Dell contacts customer</a:t>
            </a:r>
          </a:p>
        </p:txBody>
      </p:sp>
      <p:sp>
        <p:nvSpPr>
          <p:cNvPr id="41" name="TextBox 40">
            <a:extLst>
              <a:ext uri="{FF2B5EF4-FFF2-40B4-BE49-F238E27FC236}">
                <a16:creationId xmlns:a16="http://schemas.microsoft.com/office/drawing/2014/main" id="{201DA683-494B-4491-B8E7-2DD6DB0DCFC4}"/>
              </a:ext>
            </a:extLst>
          </p:cNvPr>
          <p:cNvSpPr txBox="1"/>
          <p:nvPr/>
        </p:nvSpPr>
        <p:spPr>
          <a:xfrm>
            <a:off x="4108952" y="4400550"/>
            <a:ext cx="579971" cy="307777"/>
          </a:xfrm>
          <a:prstGeom prst="rect">
            <a:avLst/>
          </a:prstGeom>
          <a:noFill/>
        </p:spPr>
        <p:txBody>
          <a:bodyPr wrap="square" lIns="0" tIns="0" rIns="0" bIns="0" rtlCol="0">
            <a:spAutoFit/>
          </a:bodyPr>
          <a:lstStyle/>
          <a:p>
            <a:pPr marL="0" marR="0" lvl="0" indent="0" algn="ctr" defTabSz="685800" rtl="0" eaLnBrk="1" fontAlgn="auto" latinLnBrk="0" hangingPunct="1">
              <a:lnSpc>
                <a:spcPts val="800"/>
              </a:lnSpc>
              <a:spcBef>
                <a:spcPts val="0"/>
              </a:spcBef>
              <a:spcAft>
                <a:spcPts val="0"/>
              </a:spcAft>
              <a:buClrTx/>
              <a:buSzTx/>
              <a:buFontTx/>
              <a:buNone/>
              <a:tabLst/>
              <a:defRPr/>
            </a:pPr>
            <a:r>
              <a:rPr kumimoji="0" lang="en-US" sz="900" i="0" u="none" strike="noStrike" kern="1200" cap="none" spc="0" normalizeH="0" baseline="0" noProof="0">
                <a:ln>
                  <a:noFill/>
                </a:ln>
                <a:effectLst/>
                <a:uLnTx/>
                <a:uFillTx/>
                <a:latin typeface="Arial"/>
                <a:ea typeface="+mn-ea"/>
                <a:cs typeface="+mn-cs"/>
              </a:rPr>
              <a:t>Customer contacts Dell</a:t>
            </a:r>
          </a:p>
        </p:txBody>
      </p:sp>
      <p:sp>
        <p:nvSpPr>
          <p:cNvPr id="44" name="TextBox 43">
            <a:extLst>
              <a:ext uri="{FF2B5EF4-FFF2-40B4-BE49-F238E27FC236}">
                <a16:creationId xmlns:a16="http://schemas.microsoft.com/office/drawing/2014/main" id="{ED0F78D8-3A7B-4654-957B-0F57E18B5801}"/>
              </a:ext>
            </a:extLst>
          </p:cNvPr>
          <p:cNvSpPr txBox="1"/>
          <p:nvPr/>
        </p:nvSpPr>
        <p:spPr>
          <a:xfrm>
            <a:off x="4848678" y="4400550"/>
            <a:ext cx="561217" cy="307777"/>
          </a:xfrm>
          <a:prstGeom prst="rect">
            <a:avLst/>
          </a:prstGeom>
          <a:noFill/>
        </p:spPr>
        <p:txBody>
          <a:bodyPr wrap="square" lIns="0" tIns="0" rIns="0" bIns="0" rtlCol="0">
            <a:spAutoFit/>
          </a:bodyPr>
          <a:lstStyle/>
          <a:p>
            <a:pPr marL="0" marR="0" lvl="0" indent="0" algn="ctr" defTabSz="685800" rtl="0" eaLnBrk="1" fontAlgn="auto" latinLnBrk="0" hangingPunct="1">
              <a:lnSpc>
                <a:spcPts val="800"/>
              </a:lnSpc>
              <a:spcBef>
                <a:spcPts val="0"/>
              </a:spcBef>
              <a:spcAft>
                <a:spcPts val="0"/>
              </a:spcAft>
              <a:buClrTx/>
              <a:buSzTx/>
              <a:buFontTx/>
              <a:buNone/>
              <a:tabLst/>
              <a:defRPr/>
            </a:pPr>
            <a:r>
              <a:rPr kumimoji="0" lang="en-US" sz="900" i="0" u="none" strike="noStrike" kern="1200" cap="none" spc="0" normalizeH="0" baseline="0" noProof="0">
                <a:ln>
                  <a:noFill/>
                </a:ln>
                <a:effectLst/>
                <a:uLnTx/>
                <a:uFillTx/>
                <a:latin typeface="Arial"/>
                <a:ea typeface="+mn-ea"/>
                <a:cs typeface="+mn-cs"/>
              </a:rPr>
              <a:t>Verify service contract</a:t>
            </a:r>
          </a:p>
        </p:txBody>
      </p:sp>
      <p:sp>
        <p:nvSpPr>
          <p:cNvPr id="46" name="TextBox 45">
            <a:extLst>
              <a:ext uri="{FF2B5EF4-FFF2-40B4-BE49-F238E27FC236}">
                <a16:creationId xmlns:a16="http://schemas.microsoft.com/office/drawing/2014/main" id="{A4CA3D32-4017-451E-A09C-C5871BC8E090}"/>
              </a:ext>
            </a:extLst>
          </p:cNvPr>
          <p:cNvSpPr txBox="1"/>
          <p:nvPr/>
        </p:nvSpPr>
        <p:spPr>
          <a:xfrm>
            <a:off x="5692009" y="4413343"/>
            <a:ext cx="494543" cy="307777"/>
          </a:xfrm>
          <a:prstGeom prst="rect">
            <a:avLst/>
          </a:prstGeom>
          <a:noFill/>
        </p:spPr>
        <p:txBody>
          <a:bodyPr wrap="square" lIns="0" tIns="0" rIns="0" bIns="0" rtlCol="0">
            <a:spAutoFit/>
          </a:bodyPr>
          <a:lstStyle/>
          <a:p>
            <a:pPr marL="0" marR="0" lvl="0" indent="0" algn="ctr" defTabSz="685800" rtl="0" eaLnBrk="1" fontAlgn="auto" latinLnBrk="0" hangingPunct="1">
              <a:lnSpc>
                <a:spcPts val="800"/>
              </a:lnSpc>
              <a:spcBef>
                <a:spcPts val="0"/>
              </a:spcBef>
              <a:spcAft>
                <a:spcPts val="0"/>
              </a:spcAft>
              <a:buClrTx/>
              <a:buSzTx/>
              <a:buFontTx/>
              <a:buNone/>
              <a:tabLst/>
              <a:defRPr/>
            </a:pPr>
            <a:r>
              <a:rPr kumimoji="0" lang="en-US" sz="900" i="0" u="none" strike="noStrike" kern="1200" cap="none" spc="0" normalizeH="0" baseline="0" noProof="0">
                <a:ln>
                  <a:noFill/>
                </a:ln>
                <a:effectLst/>
                <a:uLnTx/>
                <a:uFillTx/>
                <a:latin typeface="Arial"/>
                <a:ea typeface="+mn-ea"/>
                <a:cs typeface="+mn-cs"/>
              </a:rPr>
              <a:t>Manual case creation</a:t>
            </a:r>
          </a:p>
        </p:txBody>
      </p:sp>
      <p:sp>
        <p:nvSpPr>
          <p:cNvPr id="47" name="TextBox 46">
            <a:extLst>
              <a:ext uri="{FF2B5EF4-FFF2-40B4-BE49-F238E27FC236}">
                <a16:creationId xmlns:a16="http://schemas.microsoft.com/office/drawing/2014/main" id="{28A52A9C-F5D8-44CB-8B27-8EA231D07183}"/>
              </a:ext>
            </a:extLst>
          </p:cNvPr>
          <p:cNvSpPr txBox="1"/>
          <p:nvPr/>
        </p:nvSpPr>
        <p:spPr>
          <a:xfrm>
            <a:off x="6395800" y="4413343"/>
            <a:ext cx="561217" cy="308354"/>
          </a:xfrm>
          <a:prstGeom prst="rect">
            <a:avLst/>
          </a:prstGeom>
          <a:noFill/>
        </p:spPr>
        <p:txBody>
          <a:bodyPr wrap="square" lIns="0" tIns="0" rIns="0" bIns="0" rtlCol="0">
            <a:spAutoFit/>
          </a:bodyPr>
          <a:lstStyle/>
          <a:p>
            <a:pPr marL="0" marR="0" lvl="0" indent="0" algn="ctr" defTabSz="685800" rtl="0" eaLnBrk="1" fontAlgn="auto" latinLnBrk="0" hangingPunct="1">
              <a:lnSpc>
                <a:spcPts val="800"/>
              </a:lnSpc>
              <a:spcBef>
                <a:spcPts val="0"/>
              </a:spcBef>
              <a:spcAft>
                <a:spcPts val="0"/>
              </a:spcAft>
              <a:buClrTx/>
              <a:buSzTx/>
              <a:buFontTx/>
              <a:buNone/>
              <a:tabLst/>
              <a:defRPr/>
            </a:pPr>
            <a:r>
              <a:rPr kumimoji="0" lang="en-US" sz="900" i="0" u="none" strike="noStrike" kern="1200" cap="none" spc="0" normalizeH="0" baseline="0" noProof="0">
                <a:ln>
                  <a:noFill/>
                </a:ln>
                <a:effectLst/>
                <a:uLnTx/>
                <a:uFillTx/>
                <a:latin typeface="Arial"/>
                <a:ea typeface="+mn-ea"/>
                <a:cs typeface="+mn-cs"/>
              </a:rPr>
              <a:t>Gather system state data</a:t>
            </a:r>
          </a:p>
        </p:txBody>
      </p:sp>
      <p:sp>
        <p:nvSpPr>
          <p:cNvPr id="48" name="TextBox 47">
            <a:extLst>
              <a:ext uri="{FF2B5EF4-FFF2-40B4-BE49-F238E27FC236}">
                <a16:creationId xmlns:a16="http://schemas.microsoft.com/office/drawing/2014/main" id="{441FE5C2-C948-46A2-9925-44594337E0BB}"/>
              </a:ext>
            </a:extLst>
          </p:cNvPr>
          <p:cNvSpPr txBox="1"/>
          <p:nvPr/>
        </p:nvSpPr>
        <p:spPr>
          <a:xfrm>
            <a:off x="7044616" y="4413343"/>
            <a:ext cx="732725" cy="103170"/>
          </a:xfrm>
          <a:prstGeom prst="rect">
            <a:avLst/>
          </a:prstGeom>
          <a:noFill/>
        </p:spPr>
        <p:txBody>
          <a:bodyPr wrap="square" lIns="0" tIns="0" rIns="0" bIns="0" rtlCol="0">
            <a:spAutoFit/>
          </a:bodyPr>
          <a:lstStyle/>
          <a:p>
            <a:pPr marL="0" marR="0" lvl="0" indent="0" algn="ctr" defTabSz="685800" rtl="0" eaLnBrk="1" fontAlgn="auto" latinLnBrk="0" hangingPunct="1">
              <a:lnSpc>
                <a:spcPts val="800"/>
              </a:lnSpc>
              <a:spcBef>
                <a:spcPts val="0"/>
              </a:spcBef>
              <a:spcAft>
                <a:spcPts val="0"/>
              </a:spcAft>
              <a:buClrTx/>
              <a:buSzTx/>
              <a:buFontTx/>
              <a:buNone/>
              <a:tabLst/>
              <a:defRPr/>
            </a:pPr>
            <a:r>
              <a:rPr kumimoji="0" lang="en-US" sz="900" i="0" u="none" strike="noStrike" kern="1200" cap="none" spc="0" normalizeH="0" baseline="0" noProof="0">
                <a:ln>
                  <a:noFill/>
                </a:ln>
                <a:effectLst/>
                <a:uLnTx/>
                <a:uFillTx/>
                <a:latin typeface="Arial"/>
                <a:ea typeface="+mn-ea"/>
                <a:cs typeface="+mn-cs"/>
              </a:rPr>
              <a:t>Troubleshoot</a:t>
            </a:r>
          </a:p>
        </p:txBody>
      </p:sp>
      <p:sp>
        <p:nvSpPr>
          <p:cNvPr id="49" name="TextBox 48">
            <a:extLst>
              <a:ext uri="{FF2B5EF4-FFF2-40B4-BE49-F238E27FC236}">
                <a16:creationId xmlns:a16="http://schemas.microsoft.com/office/drawing/2014/main" id="{66CDA9E2-475A-4A46-8380-13254C6804C7}"/>
              </a:ext>
            </a:extLst>
          </p:cNvPr>
          <p:cNvSpPr txBox="1"/>
          <p:nvPr/>
        </p:nvSpPr>
        <p:spPr>
          <a:xfrm>
            <a:off x="7672167" y="3704180"/>
            <a:ext cx="831134" cy="153888"/>
          </a:xfrm>
          <a:prstGeom prst="rect">
            <a:avLst/>
          </a:prstGeom>
          <a:noFill/>
        </p:spPr>
        <p:txBody>
          <a:bodyPr wrap="square" lIns="0" tIns="0" rIns="0" bIns="0" rtlCol="0">
            <a:spAutoFit/>
          </a:bodyPr>
          <a:lstStyle/>
          <a:p>
            <a:pPr marL="0" marR="0" lvl="0" indent="0" algn="ctr" defTabSz="685800" rtl="0" eaLnBrk="1" fontAlgn="auto" latinLnBrk="0" hangingPunct="1">
              <a:lnSpc>
                <a:spcPts val="1200"/>
              </a:lnSpc>
              <a:spcBef>
                <a:spcPts val="0"/>
              </a:spcBef>
              <a:spcAft>
                <a:spcPts val="0"/>
              </a:spcAft>
              <a:buClrTx/>
              <a:buSzTx/>
              <a:buFontTx/>
              <a:buNone/>
              <a:tabLst/>
              <a:defRPr/>
            </a:pPr>
            <a:r>
              <a:rPr kumimoji="0" lang="en-US" sz="1050" b="1" i="0" u="none" strike="noStrike" kern="1200" cap="none" spc="0" normalizeH="0" baseline="0" noProof="0">
                <a:ln>
                  <a:noFill/>
                </a:ln>
                <a:effectLst/>
                <a:uLnTx/>
                <a:uFillTx/>
                <a:latin typeface="Arial"/>
                <a:ea typeface="+mn-ea"/>
                <a:cs typeface="+mn-cs"/>
              </a:rPr>
              <a:t>Resolved</a:t>
            </a:r>
          </a:p>
        </p:txBody>
      </p:sp>
      <p:pic>
        <p:nvPicPr>
          <p:cNvPr id="51" name="Picture 50">
            <a:extLst>
              <a:ext uri="{FF2B5EF4-FFF2-40B4-BE49-F238E27FC236}">
                <a16:creationId xmlns:a16="http://schemas.microsoft.com/office/drawing/2014/main" id="{A200FD71-C77B-4818-839A-C382EC73F315}"/>
              </a:ext>
            </a:extLst>
          </p:cNvPr>
          <p:cNvPicPr>
            <a:picLocks noChangeAspect="1"/>
          </p:cNvPicPr>
          <p:nvPr/>
        </p:nvPicPr>
        <p:blipFill>
          <a:blip r:embed="rId9"/>
          <a:stretch>
            <a:fillRect/>
          </a:stretch>
        </p:blipFill>
        <p:spPr>
          <a:xfrm>
            <a:off x="7758651" y="4826794"/>
            <a:ext cx="1099599" cy="142704"/>
          </a:xfrm>
          <a:prstGeom prst="rect">
            <a:avLst/>
          </a:prstGeom>
        </p:spPr>
      </p:pic>
    </p:spTree>
    <p:extLst>
      <p:ext uri="{BB962C8B-B14F-4D97-AF65-F5344CB8AC3E}">
        <p14:creationId xmlns:p14="http://schemas.microsoft.com/office/powerpoint/2010/main" val="388512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01D476A1-8C2D-4D5E-A734-22A6D9065EAD}"/>
              </a:ext>
            </a:extLst>
          </p:cNvPr>
          <p:cNvSpPr/>
          <p:nvPr/>
        </p:nvSpPr>
        <p:spPr>
          <a:xfrm>
            <a:off x="0" y="973058"/>
            <a:ext cx="9144000" cy="4183424"/>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5" name="Rectangle 44">
            <a:extLst>
              <a:ext uri="{FF2B5EF4-FFF2-40B4-BE49-F238E27FC236}">
                <a16:creationId xmlns:a16="http://schemas.microsoft.com/office/drawing/2014/main" id="{1006A154-06E1-4E09-8C86-7C8A861D5A0D}"/>
              </a:ext>
            </a:extLst>
          </p:cNvPr>
          <p:cNvSpPr>
            <a:spLocks/>
          </p:cNvSpPr>
          <p:nvPr/>
        </p:nvSpPr>
        <p:spPr>
          <a:xfrm>
            <a:off x="-9939" y="986039"/>
            <a:ext cx="928790" cy="4157462"/>
          </a:xfrm>
          <a:prstGeom prst="rect">
            <a:avLst/>
          </a:prstGeom>
          <a:gradFill flip="none" rotWithShape="1">
            <a:gsLst>
              <a:gs pos="100000">
                <a:schemeClr val="bg1"/>
              </a:gs>
              <a:gs pos="53000">
                <a:schemeClr val="bg1"/>
              </a:gs>
              <a:gs pos="24000">
                <a:schemeClr val="bg1">
                  <a:lumMod val="75000"/>
                </a:schemeClr>
              </a:gs>
              <a:gs pos="87000">
                <a:schemeClr val="accent6"/>
              </a:gs>
              <a:gs pos="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2" name="Freeform: Shape 41">
            <a:extLst>
              <a:ext uri="{FF2B5EF4-FFF2-40B4-BE49-F238E27FC236}">
                <a16:creationId xmlns:a16="http://schemas.microsoft.com/office/drawing/2014/main" id="{4383A6FF-788C-4AB4-82E5-187CD06AA9C1}"/>
              </a:ext>
            </a:extLst>
          </p:cNvPr>
          <p:cNvSpPr/>
          <p:nvPr/>
        </p:nvSpPr>
        <p:spPr>
          <a:xfrm rot="5400000">
            <a:off x="-9622" y="4087450"/>
            <a:ext cx="1088982" cy="1094325"/>
          </a:xfrm>
          <a:custGeom>
            <a:avLst/>
            <a:gdLst>
              <a:gd name="connsiteX0" fmla="*/ 0 w 1016791"/>
              <a:gd name="connsiteY0" fmla="*/ 1094325 h 1094325"/>
              <a:gd name="connsiteX1" fmla="*/ 0 w 1016791"/>
              <a:gd name="connsiteY1" fmla="*/ 165536 h 1094325"/>
              <a:gd name="connsiteX2" fmla="*/ 275807 w 1016791"/>
              <a:gd name="connsiteY2" fmla="*/ 165536 h 1094325"/>
              <a:gd name="connsiteX3" fmla="*/ 508397 w 1016791"/>
              <a:gd name="connsiteY3" fmla="*/ 0 h 1094325"/>
              <a:gd name="connsiteX4" fmla="*/ 740987 w 1016791"/>
              <a:gd name="connsiteY4" fmla="*/ 165536 h 1094325"/>
              <a:gd name="connsiteX5" fmla="*/ 1016791 w 1016791"/>
              <a:gd name="connsiteY5" fmla="*/ 165536 h 1094325"/>
              <a:gd name="connsiteX6" fmla="*/ 1016791 w 1016791"/>
              <a:gd name="connsiteY6" fmla="*/ 1094325 h 109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791" h="1094325">
                <a:moveTo>
                  <a:pt x="0" y="1094325"/>
                </a:moveTo>
                <a:lnTo>
                  <a:pt x="0" y="165536"/>
                </a:lnTo>
                <a:lnTo>
                  <a:pt x="275807" y="165536"/>
                </a:lnTo>
                <a:lnTo>
                  <a:pt x="508397" y="0"/>
                </a:lnTo>
                <a:lnTo>
                  <a:pt x="740987" y="165536"/>
                </a:lnTo>
                <a:lnTo>
                  <a:pt x="1016791" y="165536"/>
                </a:lnTo>
                <a:lnTo>
                  <a:pt x="1016791" y="1094325"/>
                </a:lnTo>
                <a:close/>
              </a:path>
            </a:pathLst>
          </a:cu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cxnSp>
        <p:nvCxnSpPr>
          <p:cNvPr id="98" name="Straight Connector 97">
            <a:extLst>
              <a:ext uri="{FF2B5EF4-FFF2-40B4-BE49-F238E27FC236}">
                <a16:creationId xmlns:a16="http://schemas.microsoft.com/office/drawing/2014/main" id="{76414593-AA87-4A71-A9B9-68918DAEF9E9}"/>
              </a:ext>
            </a:extLst>
          </p:cNvPr>
          <p:cNvCxnSpPr>
            <a:cxnSpLocks/>
          </p:cNvCxnSpPr>
          <p:nvPr/>
        </p:nvCxnSpPr>
        <p:spPr>
          <a:xfrm>
            <a:off x="0" y="986040"/>
            <a:ext cx="9144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Autofit/>
          </a:bodyPr>
          <a:lstStyle/>
          <a:p>
            <a:r>
              <a:rPr lang="en-US">
                <a:latin typeface="Arial" panose="020B0604020202020204" pitchFamily="34" charset="0"/>
                <a:cs typeface="Arial" panose="020B0604020202020204" pitchFamily="34" charset="0"/>
              </a:rPr>
              <a:t>Simplify PC monitoring, tracking and management </a:t>
            </a:r>
            <a:br>
              <a:rPr lang="en-US">
                <a:latin typeface="Arial" panose="020B0604020202020204" pitchFamily="34" charset="0"/>
                <a:cs typeface="Arial" panose="020B0604020202020204" pitchFamily="34" charset="0"/>
              </a:rPr>
            </a:br>
            <a:endParaRPr lang="en-US" sz="1800">
              <a:solidFill>
                <a:schemeClr val="bg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D28737C-4C67-416F-8E09-D85B10427E7E}"/>
              </a:ext>
            </a:extLst>
          </p:cNvPr>
          <p:cNvSpPr txBox="1"/>
          <p:nvPr/>
        </p:nvSpPr>
        <p:spPr>
          <a:xfrm>
            <a:off x="49829" y="4655404"/>
            <a:ext cx="767396" cy="369332"/>
          </a:xfrm>
          <a:prstGeom prst="rect">
            <a:avLst/>
          </a:prstGeom>
          <a:noFill/>
        </p:spPr>
        <p:txBody>
          <a:bodyPr wrap="square" lIns="0" tIns="0" rIns="0" bIns="0" rtlCol="0">
            <a:spAutoFit/>
          </a:bodyPr>
          <a:lstStyle/>
          <a:p>
            <a:pPr algn="ctr"/>
            <a:r>
              <a:rPr lang="en-US" sz="1200" b="1">
                <a:solidFill>
                  <a:schemeClr val="tx2"/>
                </a:solidFill>
              </a:rPr>
              <a:t>Gain</a:t>
            </a:r>
            <a:r>
              <a:rPr lang="en-US" sz="1200">
                <a:solidFill>
                  <a:schemeClr val="tx2"/>
                </a:solidFill>
              </a:rPr>
              <a:t> </a:t>
            </a:r>
            <a:r>
              <a:rPr lang="en-US" sz="1200" b="1">
                <a:solidFill>
                  <a:schemeClr val="tx2"/>
                </a:solidFill>
              </a:rPr>
              <a:t>insight</a:t>
            </a:r>
          </a:p>
        </p:txBody>
      </p:sp>
      <p:sp>
        <p:nvSpPr>
          <p:cNvPr id="79" name="TextBox 78">
            <a:extLst>
              <a:ext uri="{FF2B5EF4-FFF2-40B4-BE49-F238E27FC236}">
                <a16:creationId xmlns:a16="http://schemas.microsoft.com/office/drawing/2014/main" id="{3CD15994-0897-4D2B-B3A4-8151FB22D3A9}"/>
              </a:ext>
            </a:extLst>
          </p:cNvPr>
          <p:cNvSpPr txBox="1"/>
          <p:nvPr/>
        </p:nvSpPr>
        <p:spPr>
          <a:xfrm>
            <a:off x="-23565" y="2571750"/>
            <a:ext cx="984390" cy="553998"/>
          </a:xfrm>
          <a:prstGeom prst="rect">
            <a:avLst/>
          </a:prstGeom>
          <a:noFill/>
        </p:spPr>
        <p:txBody>
          <a:bodyPr wrap="square" lIns="0" tIns="0" rIns="0" bIns="0" rtlCol="0">
            <a:spAutoFit/>
          </a:bodyPr>
          <a:lstStyle/>
          <a:p>
            <a:pPr algn="ctr"/>
            <a:r>
              <a:rPr lang="en-US" sz="1200">
                <a:solidFill>
                  <a:schemeClr val="tx2"/>
                </a:solidFill>
              </a:rPr>
              <a:t>Optimize, update &amp; protect</a:t>
            </a:r>
          </a:p>
        </p:txBody>
      </p:sp>
      <p:sp>
        <p:nvSpPr>
          <p:cNvPr id="80" name="TextBox 79">
            <a:extLst>
              <a:ext uri="{FF2B5EF4-FFF2-40B4-BE49-F238E27FC236}">
                <a16:creationId xmlns:a16="http://schemas.microsoft.com/office/drawing/2014/main" id="{01B284FD-ED2F-41AE-89E1-86DADF9DB133}"/>
              </a:ext>
            </a:extLst>
          </p:cNvPr>
          <p:cNvSpPr txBox="1"/>
          <p:nvPr/>
        </p:nvSpPr>
        <p:spPr>
          <a:xfrm>
            <a:off x="-77944" y="1669017"/>
            <a:ext cx="1086986" cy="369332"/>
          </a:xfrm>
          <a:prstGeom prst="rect">
            <a:avLst/>
          </a:prstGeom>
          <a:noFill/>
        </p:spPr>
        <p:txBody>
          <a:bodyPr wrap="square" lIns="0" tIns="0" rIns="0" bIns="0" rtlCol="0">
            <a:spAutoFit/>
          </a:bodyPr>
          <a:lstStyle/>
          <a:p>
            <a:pPr algn="ctr"/>
            <a:r>
              <a:rPr lang="en-US" sz="1200">
                <a:solidFill>
                  <a:schemeClr val="tx2"/>
                </a:solidFill>
              </a:rPr>
              <a:t>Centrally</a:t>
            </a:r>
            <a:r>
              <a:rPr lang="en-US" sz="1200" b="1">
                <a:solidFill>
                  <a:schemeClr val="tx2"/>
                </a:solidFill>
              </a:rPr>
              <a:t> </a:t>
            </a:r>
            <a:r>
              <a:rPr lang="en-US" sz="1200">
                <a:solidFill>
                  <a:schemeClr val="tx2"/>
                </a:solidFill>
              </a:rPr>
              <a:t>manage</a:t>
            </a:r>
          </a:p>
        </p:txBody>
      </p:sp>
      <p:sp>
        <p:nvSpPr>
          <p:cNvPr id="78" name="TextBox 77">
            <a:extLst>
              <a:ext uri="{FF2B5EF4-FFF2-40B4-BE49-F238E27FC236}">
                <a16:creationId xmlns:a16="http://schemas.microsoft.com/office/drawing/2014/main" id="{19BCA488-09DC-4454-AB85-9F9F6CF02A33}"/>
              </a:ext>
            </a:extLst>
          </p:cNvPr>
          <p:cNvSpPr txBox="1"/>
          <p:nvPr/>
        </p:nvSpPr>
        <p:spPr>
          <a:xfrm>
            <a:off x="-168135" y="3709794"/>
            <a:ext cx="1203325" cy="369332"/>
          </a:xfrm>
          <a:prstGeom prst="rect">
            <a:avLst/>
          </a:prstGeom>
          <a:noFill/>
        </p:spPr>
        <p:txBody>
          <a:bodyPr wrap="square" lIns="0" tIns="0" rIns="0" bIns="0" rtlCol="0">
            <a:spAutoFit/>
          </a:bodyPr>
          <a:lstStyle/>
          <a:p>
            <a:pPr algn="ctr"/>
            <a:r>
              <a:rPr lang="en-US" sz="1200">
                <a:solidFill>
                  <a:schemeClr val="tx2"/>
                </a:solidFill>
              </a:rPr>
              <a:t>Prevent downtime</a:t>
            </a:r>
          </a:p>
        </p:txBody>
      </p:sp>
      <p:pic>
        <p:nvPicPr>
          <p:cNvPr id="28" name="Graphic 27">
            <a:extLst>
              <a:ext uri="{FF2B5EF4-FFF2-40B4-BE49-F238E27FC236}">
                <a16:creationId xmlns:a16="http://schemas.microsoft.com/office/drawing/2014/main" id="{DDB43909-C3A2-461A-B098-271BCEFFB9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0000">
            <a:off x="301835" y="1221251"/>
            <a:ext cx="320533" cy="320533"/>
          </a:xfrm>
          <a:prstGeom prst="rect">
            <a:avLst/>
          </a:prstGeom>
        </p:spPr>
      </p:pic>
      <p:pic>
        <p:nvPicPr>
          <p:cNvPr id="34" name="Picture 33">
            <a:extLst>
              <a:ext uri="{FF2B5EF4-FFF2-40B4-BE49-F238E27FC236}">
                <a16:creationId xmlns:a16="http://schemas.microsoft.com/office/drawing/2014/main" id="{283B8D31-8842-4468-B20C-FAC3DFC67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941" y="2224754"/>
            <a:ext cx="274320" cy="274320"/>
          </a:xfrm>
          <a:prstGeom prst="rect">
            <a:avLst/>
          </a:prstGeom>
        </p:spPr>
      </p:pic>
      <p:pic>
        <p:nvPicPr>
          <p:cNvPr id="16" name="Picture 15">
            <a:extLst>
              <a:ext uri="{FF2B5EF4-FFF2-40B4-BE49-F238E27FC236}">
                <a16:creationId xmlns:a16="http://schemas.microsoft.com/office/drawing/2014/main" id="{645B0E52-010D-4A2E-9E53-DA179D4D03F0}"/>
              </a:ext>
            </a:extLst>
          </p:cNvPr>
          <p:cNvPicPr>
            <a:picLocks noChangeAspect="1"/>
          </p:cNvPicPr>
          <p:nvPr/>
        </p:nvPicPr>
        <p:blipFill>
          <a:blip r:embed="rId6"/>
          <a:stretch>
            <a:fillRect/>
          </a:stretch>
        </p:blipFill>
        <p:spPr>
          <a:xfrm>
            <a:off x="279221" y="4209293"/>
            <a:ext cx="365760" cy="365760"/>
          </a:xfrm>
          <a:prstGeom prst="rect">
            <a:avLst/>
          </a:prstGeom>
        </p:spPr>
      </p:pic>
      <p:pic>
        <p:nvPicPr>
          <p:cNvPr id="43" name="Picture 42">
            <a:extLst>
              <a:ext uri="{FF2B5EF4-FFF2-40B4-BE49-F238E27FC236}">
                <a16:creationId xmlns:a16="http://schemas.microsoft.com/office/drawing/2014/main" id="{B52884C8-3142-4AD3-A8EB-B60364E17D20}"/>
              </a:ext>
            </a:extLst>
          </p:cNvPr>
          <p:cNvPicPr>
            <a:picLocks noChangeAspect="1"/>
          </p:cNvPicPr>
          <p:nvPr/>
        </p:nvPicPr>
        <p:blipFill>
          <a:blip r:embed="rId7"/>
          <a:stretch>
            <a:fillRect/>
          </a:stretch>
        </p:blipFill>
        <p:spPr>
          <a:xfrm>
            <a:off x="285750" y="3257550"/>
            <a:ext cx="365760" cy="365760"/>
          </a:xfrm>
          <a:prstGeom prst="rect">
            <a:avLst/>
          </a:prstGeom>
        </p:spPr>
      </p:pic>
      <p:sp>
        <p:nvSpPr>
          <p:cNvPr id="23" name="Rectangle 22">
            <a:extLst>
              <a:ext uri="{FF2B5EF4-FFF2-40B4-BE49-F238E27FC236}">
                <a16:creationId xmlns:a16="http://schemas.microsoft.com/office/drawing/2014/main" id="{C7D719CC-6513-464F-B43E-E7D0C557EFE4}"/>
              </a:ext>
            </a:extLst>
          </p:cNvPr>
          <p:cNvSpPr/>
          <p:nvPr/>
        </p:nvSpPr>
        <p:spPr>
          <a:xfrm>
            <a:off x="1753280" y="1355694"/>
            <a:ext cx="6263752" cy="696629"/>
          </a:xfrm>
          <a:prstGeom prst="rect">
            <a:avLst/>
          </a:prstGeom>
          <a:gradFill flip="none" rotWithShape="1">
            <a:gsLst>
              <a:gs pos="0">
                <a:srgbClr val="203560"/>
              </a:gs>
              <a:gs pos="100000">
                <a:srgbClr val="00B0F0"/>
              </a:gs>
            </a:gsLst>
            <a:lin ang="108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4" name="Rectangle 23">
            <a:extLst>
              <a:ext uri="{FF2B5EF4-FFF2-40B4-BE49-F238E27FC236}">
                <a16:creationId xmlns:a16="http://schemas.microsoft.com/office/drawing/2014/main" id="{EDADEC5B-8FBF-4E1D-9E7F-992583690ABD}"/>
              </a:ext>
            </a:extLst>
          </p:cNvPr>
          <p:cNvSpPr/>
          <p:nvPr/>
        </p:nvSpPr>
        <p:spPr>
          <a:xfrm>
            <a:off x="1753280" y="2127752"/>
            <a:ext cx="2041525" cy="63854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5" name="Rectangle 24">
            <a:extLst>
              <a:ext uri="{FF2B5EF4-FFF2-40B4-BE49-F238E27FC236}">
                <a16:creationId xmlns:a16="http://schemas.microsoft.com/office/drawing/2014/main" id="{D0C78496-FD5A-41B5-9E4D-2BA9EF82E2C6}"/>
              </a:ext>
            </a:extLst>
          </p:cNvPr>
          <p:cNvSpPr/>
          <p:nvPr/>
        </p:nvSpPr>
        <p:spPr>
          <a:xfrm>
            <a:off x="5975508" y="2818015"/>
            <a:ext cx="2041525" cy="1783558"/>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200">
              <a:solidFill>
                <a:schemeClr val="bg2"/>
              </a:solidFill>
            </a:endParaRPr>
          </a:p>
        </p:txBody>
      </p:sp>
      <p:sp>
        <p:nvSpPr>
          <p:cNvPr id="26" name="Rectangle 25">
            <a:extLst>
              <a:ext uri="{FF2B5EF4-FFF2-40B4-BE49-F238E27FC236}">
                <a16:creationId xmlns:a16="http://schemas.microsoft.com/office/drawing/2014/main" id="{4C4C0C1F-29D4-4E48-A29C-7A5473CD0A0A}"/>
              </a:ext>
            </a:extLst>
          </p:cNvPr>
          <p:cNvSpPr/>
          <p:nvPr/>
        </p:nvSpPr>
        <p:spPr>
          <a:xfrm>
            <a:off x="5975508" y="2127754"/>
            <a:ext cx="2041525" cy="636486"/>
          </a:xfrm>
          <a:prstGeom prst="rect">
            <a:avLst/>
          </a:prstGeom>
          <a:solidFill>
            <a:srgbClr val="41B6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7" name="Rectangle 26">
            <a:extLst>
              <a:ext uri="{FF2B5EF4-FFF2-40B4-BE49-F238E27FC236}">
                <a16:creationId xmlns:a16="http://schemas.microsoft.com/office/drawing/2014/main" id="{7590CBFB-9603-4D21-8522-3FDC56518FEA}"/>
              </a:ext>
            </a:extLst>
          </p:cNvPr>
          <p:cNvSpPr/>
          <p:nvPr/>
        </p:nvSpPr>
        <p:spPr>
          <a:xfrm>
            <a:off x="1753280" y="2818015"/>
            <a:ext cx="2041525" cy="1783561"/>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solidFill>
                <a:schemeClr val="bg2"/>
              </a:solidFill>
            </a:endParaRPr>
          </a:p>
        </p:txBody>
      </p:sp>
      <p:sp>
        <p:nvSpPr>
          <p:cNvPr id="29" name="TextBox 28">
            <a:extLst>
              <a:ext uri="{FF2B5EF4-FFF2-40B4-BE49-F238E27FC236}">
                <a16:creationId xmlns:a16="http://schemas.microsoft.com/office/drawing/2014/main" id="{8154BEF8-59FC-4595-B3CC-1A11364C41C1}"/>
              </a:ext>
            </a:extLst>
          </p:cNvPr>
          <p:cNvSpPr txBox="1"/>
          <p:nvPr/>
        </p:nvSpPr>
        <p:spPr>
          <a:xfrm>
            <a:off x="1882773" y="2304554"/>
            <a:ext cx="1782539" cy="276999"/>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800">
                <a:solidFill>
                  <a:srgbClr val="FFC000"/>
                </a:solidFill>
              </a:rPr>
              <a:t>Health</a:t>
            </a:r>
            <a:endParaRPr lang="en-US">
              <a:solidFill>
                <a:srgbClr val="FFC000"/>
              </a:solidFill>
              <a:cs typeface="Arial"/>
            </a:endParaRPr>
          </a:p>
        </p:txBody>
      </p:sp>
      <p:sp>
        <p:nvSpPr>
          <p:cNvPr id="31" name="Rectangle 30">
            <a:extLst>
              <a:ext uri="{FF2B5EF4-FFF2-40B4-BE49-F238E27FC236}">
                <a16:creationId xmlns:a16="http://schemas.microsoft.com/office/drawing/2014/main" id="{886A1549-B233-41B2-B7A7-2CC0BD540181}"/>
              </a:ext>
            </a:extLst>
          </p:cNvPr>
          <p:cNvSpPr/>
          <p:nvPr/>
        </p:nvSpPr>
        <p:spPr>
          <a:xfrm>
            <a:off x="3864393" y="2818014"/>
            <a:ext cx="2041525" cy="1783562"/>
          </a:xfrm>
          <a:prstGeom prst="rect">
            <a:avLst/>
          </a:prstGeom>
          <a:gradFill>
            <a:gsLst>
              <a:gs pos="0">
                <a:schemeClr val="accent1">
                  <a:satMod val="103000"/>
                  <a:lumMod val="102000"/>
                  <a:tint val="94000"/>
                </a:schemeClr>
              </a:gs>
              <a:gs pos="0">
                <a:schemeClr val="accent1">
                  <a:satMod val="110000"/>
                  <a:lumMod val="100000"/>
                  <a:shade val="100000"/>
                </a:schemeClr>
              </a:gs>
              <a:gs pos="100000">
                <a:schemeClr val="accent1">
                  <a:lumMod val="99000"/>
                  <a:satMod val="120000"/>
                  <a:shade val="78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solidFill>
                <a:schemeClr val="bg2"/>
              </a:solidFill>
            </a:endParaRPr>
          </a:p>
        </p:txBody>
      </p:sp>
      <p:sp>
        <p:nvSpPr>
          <p:cNvPr id="32" name="Rectangle 31">
            <a:extLst>
              <a:ext uri="{FF2B5EF4-FFF2-40B4-BE49-F238E27FC236}">
                <a16:creationId xmlns:a16="http://schemas.microsoft.com/office/drawing/2014/main" id="{71CD1275-1CE1-40DE-BCCD-AC33DD685521}"/>
              </a:ext>
            </a:extLst>
          </p:cNvPr>
          <p:cNvSpPr/>
          <p:nvPr/>
        </p:nvSpPr>
        <p:spPr>
          <a:xfrm>
            <a:off x="3864393" y="2119815"/>
            <a:ext cx="2041525" cy="646479"/>
          </a:xfrm>
          <a:prstGeom prst="rect">
            <a:avLst/>
          </a:prstGeom>
          <a:solidFill>
            <a:srgbClr val="00447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33" name="TextBox 32">
            <a:extLst>
              <a:ext uri="{FF2B5EF4-FFF2-40B4-BE49-F238E27FC236}">
                <a16:creationId xmlns:a16="http://schemas.microsoft.com/office/drawing/2014/main" id="{7AE10716-535A-472A-82C6-FC6D49396815}"/>
              </a:ext>
            </a:extLst>
          </p:cNvPr>
          <p:cNvSpPr txBox="1"/>
          <p:nvPr/>
        </p:nvSpPr>
        <p:spPr>
          <a:xfrm>
            <a:off x="1930236" y="1412413"/>
            <a:ext cx="6086796" cy="553998"/>
          </a:xfrm>
          <a:prstGeom prst="rect">
            <a:avLst/>
          </a:prstGeom>
          <a:noFill/>
        </p:spPr>
        <p:txBody>
          <a:bodyPr wrap="square" lIns="0" tIns="0" rIns="0" bIns="0" rtlCol="0">
            <a:spAutoFit/>
          </a:bodyPr>
          <a:lstStyle/>
          <a:p>
            <a:r>
              <a:rPr lang="en-US" sz="1800">
                <a:solidFill>
                  <a:schemeClr val="tx2"/>
                </a:solidFill>
              </a:rPr>
              <a:t>Focus on the health, application experience and security of your Dell fleet and take-action from a centralized location</a:t>
            </a:r>
          </a:p>
        </p:txBody>
      </p:sp>
      <p:sp>
        <p:nvSpPr>
          <p:cNvPr id="35" name="TextBox 34">
            <a:extLst>
              <a:ext uri="{FF2B5EF4-FFF2-40B4-BE49-F238E27FC236}">
                <a16:creationId xmlns:a16="http://schemas.microsoft.com/office/drawing/2014/main" id="{B35B1415-827D-4FDC-A03A-81A58CEF7E7B}"/>
              </a:ext>
            </a:extLst>
          </p:cNvPr>
          <p:cNvSpPr txBox="1"/>
          <p:nvPr/>
        </p:nvSpPr>
        <p:spPr>
          <a:xfrm>
            <a:off x="4228397" y="2144977"/>
            <a:ext cx="1313516" cy="553998"/>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800">
                <a:solidFill>
                  <a:srgbClr val="FFC000"/>
                </a:solidFill>
              </a:rPr>
              <a:t>Application Experience</a:t>
            </a:r>
            <a:endParaRPr lang="en-US">
              <a:solidFill>
                <a:srgbClr val="FFC000"/>
              </a:solidFill>
            </a:endParaRPr>
          </a:p>
        </p:txBody>
      </p:sp>
      <p:sp>
        <p:nvSpPr>
          <p:cNvPr id="36" name="TextBox 35">
            <a:extLst>
              <a:ext uri="{FF2B5EF4-FFF2-40B4-BE49-F238E27FC236}">
                <a16:creationId xmlns:a16="http://schemas.microsoft.com/office/drawing/2014/main" id="{0824CD38-FE49-450A-9BE1-CC30A2E88A9D}"/>
              </a:ext>
            </a:extLst>
          </p:cNvPr>
          <p:cNvSpPr txBox="1"/>
          <p:nvPr/>
        </p:nvSpPr>
        <p:spPr>
          <a:xfrm>
            <a:off x="4033486" y="2957805"/>
            <a:ext cx="1700784" cy="1038746"/>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a:solidFill>
                  <a:schemeClr val="tx2"/>
                </a:solidFill>
              </a:rPr>
              <a:t>Keep a pulse on user experience by monitoring application utilization &amp; performance</a:t>
            </a:r>
          </a:p>
        </p:txBody>
      </p:sp>
      <p:sp>
        <p:nvSpPr>
          <p:cNvPr id="37" name="TextBox 36">
            <a:extLst>
              <a:ext uri="{FF2B5EF4-FFF2-40B4-BE49-F238E27FC236}">
                <a16:creationId xmlns:a16="http://schemas.microsoft.com/office/drawing/2014/main" id="{8EB894C7-BB03-41DE-8192-F517842BE2D8}"/>
              </a:ext>
            </a:extLst>
          </p:cNvPr>
          <p:cNvSpPr txBox="1"/>
          <p:nvPr/>
        </p:nvSpPr>
        <p:spPr>
          <a:xfrm>
            <a:off x="1923650" y="2957805"/>
            <a:ext cx="1700784" cy="1508105"/>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a:solidFill>
                  <a:srgbClr val="EEEEEE"/>
                </a:solidFill>
              </a:rPr>
              <a:t>Monitor, detect, track and trend d</a:t>
            </a:r>
            <a:r>
              <a:rPr lang="en-US" sz="1400">
                <a:solidFill>
                  <a:schemeClr val="tx2"/>
                </a:solidFill>
                <a:ea typeface="SimSun"/>
                <a:cs typeface="Arial" panose="020B0604020202020204" pitchFamily="34" charset="0"/>
              </a:rPr>
              <a:t>evice component stability using hardware and software performance and OS crash analysis</a:t>
            </a:r>
          </a:p>
        </p:txBody>
      </p:sp>
      <p:sp>
        <p:nvSpPr>
          <p:cNvPr id="38" name="TextBox 37">
            <a:extLst>
              <a:ext uri="{FF2B5EF4-FFF2-40B4-BE49-F238E27FC236}">
                <a16:creationId xmlns:a16="http://schemas.microsoft.com/office/drawing/2014/main" id="{356EA079-1BF7-45A4-B9A0-AB07B3623890}"/>
              </a:ext>
            </a:extLst>
          </p:cNvPr>
          <p:cNvSpPr txBox="1"/>
          <p:nvPr/>
        </p:nvSpPr>
        <p:spPr>
          <a:xfrm>
            <a:off x="6105001" y="2304554"/>
            <a:ext cx="1782539" cy="276999"/>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800">
                <a:solidFill>
                  <a:srgbClr val="FFC000"/>
                </a:solidFill>
                <a:cs typeface="Arial"/>
              </a:rPr>
              <a:t>Security</a:t>
            </a:r>
            <a:endParaRPr lang="en-US">
              <a:solidFill>
                <a:srgbClr val="FFC000"/>
              </a:solidFill>
              <a:cs typeface="Arial"/>
            </a:endParaRPr>
          </a:p>
        </p:txBody>
      </p:sp>
      <p:sp>
        <p:nvSpPr>
          <p:cNvPr id="39" name="TextBox 38">
            <a:extLst>
              <a:ext uri="{FF2B5EF4-FFF2-40B4-BE49-F238E27FC236}">
                <a16:creationId xmlns:a16="http://schemas.microsoft.com/office/drawing/2014/main" id="{7C0151DD-B487-408C-9D6A-6F6606B7ACD6}"/>
              </a:ext>
            </a:extLst>
          </p:cNvPr>
          <p:cNvSpPr txBox="1"/>
          <p:nvPr/>
        </p:nvSpPr>
        <p:spPr>
          <a:xfrm>
            <a:off x="6154401" y="2957805"/>
            <a:ext cx="1700784" cy="1077218"/>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a:solidFill>
                  <a:srgbClr val="EEEEEE"/>
                </a:solidFill>
              </a:rPr>
              <a:t>Visibility to risks and threats to a single PC or your fleet using assessments from Dell Trusted Device</a:t>
            </a:r>
            <a:endParaRPr lang="en-US" sz="1400">
              <a:solidFill>
                <a:srgbClr val="EEEEEE"/>
              </a:solidFill>
              <a:cs typeface="Arial"/>
            </a:endParaRPr>
          </a:p>
        </p:txBody>
      </p:sp>
      <p:pic>
        <p:nvPicPr>
          <p:cNvPr id="41" name="Picture 40">
            <a:extLst>
              <a:ext uri="{FF2B5EF4-FFF2-40B4-BE49-F238E27FC236}">
                <a16:creationId xmlns:a16="http://schemas.microsoft.com/office/drawing/2014/main" id="{E23FD75C-A230-47F6-A735-87A7D0382500}"/>
              </a:ext>
            </a:extLst>
          </p:cNvPr>
          <p:cNvPicPr>
            <a:picLocks noChangeAspect="1"/>
          </p:cNvPicPr>
          <p:nvPr/>
        </p:nvPicPr>
        <p:blipFill>
          <a:blip r:embed="rId8"/>
          <a:stretch>
            <a:fillRect/>
          </a:stretch>
        </p:blipFill>
        <p:spPr>
          <a:xfrm>
            <a:off x="7758651" y="4826794"/>
            <a:ext cx="1099599" cy="142704"/>
          </a:xfrm>
          <a:prstGeom prst="rect">
            <a:avLst/>
          </a:prstGeom>
        </p:spPr>
      </p:pic>
    </p:spTree>
    <p:extLst>
      <p:ext uri="{BB962C8B-B14F-4D97-AF65-F5344CB8AC3E}">
        <p14:creationId xmlns:p14="http://schemas.microsoft.com/office/powerpoint/2010/main" val="129339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20 Dell Tech templat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Presentation1" id="{2163C19A-6F97-46CB-A4DB-209EE5FF66DF}" vid="{2F638D69-5682-46F6-ADFA-49F8A93586E6}"/>
    </a:ext>
  </a:extLst>
</a:theme>
</file>

<file path=ppt/theme/theme2.xml><?xml version="1.0" encoding="utf-8"?>
<a:theme xmlns:a="http://schemas.openxmlformats.org/drawingml/2006/main" name="Office Them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c7d1c75-889b-49eb-9f1d-185f9f1deaeb">
      <UserInfo>
        <DisplayName>Sobotik, Stephanie</DisplayName>
        <AccountId>33</AccountId>
        <AccountType/>
      </UserInfo>
      <UserInfo>
        <DisplayName>Degollado, Anna</DisplayName>
        <AccountId>86</AccountId>
        <AccountType/>
      </UserInfo>
      <UserInfo>
        <DisplayName>Camp, Rick - Dell Team</DisplayName>
        <AccountId>54</AccountId>
        <AccountType/>
      </UserInfo>
    </SharedWithUsers>
    <NotesorComments xmlns="0dde4800-184d-4f34-94f9-f13b01c872da">This record needs to be updated with the correct asset. (JR);
Update October 1 please
Asset is published -10/1 -(SD)</NotesorComments>
    <ContentOwner xmlns="0dde4800-184d-4f34-94f9-f13b01c872da">
      <UserInfo>
        <DisplayName>Fairchild, Jessica</DisplayName>
        <AccountId>1384</AccountId>
        <AccountType/>
      </UserInfo>
    </ContentOwner>
    <Language xmlns="0dde4800-184d-4f34-94f9-f13b01c872da" xsi:nil="true"/>
    <UploadUrgency xmlns="0dde4800-184d-4f34-94f9-f13b01c872da">Very Urgent - same day publication required</UploadUrgency>
    <SI_x0020_Cancel xmlns="0dde4800-184d-4f34-94f9-f13b01c872da" xsi:nil="true"/>
    <AEMURL xmlns="0dde4800-184d-4f34-94f9-f13b01c872da">https://www.delltechnologies.com/asset/en-us/services/support/selling-competitive/SupportAssist-for-PCs-Customer-Presentation.pptx.external</AEMURL>
    <UploadStatus xmlns="0dde4800-184d-4f34-94f9-f13b01c872da">1. New Request</UploadStatus>
    <MediaLengthInSeconds xmlns="0dde4800-184d-4f34-94f9-f13b01c872d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AFD476CB28534C818996325363A83C" ma:contentTypeVersion="22" ma:contentTypeDescription="Create a new document." ma:contentTypeScope="" ma:versionID="15d840dfbdfd062a0d5e21e732fada95">
  <xsd:schema xmlns:xsd="http://www.w3.org/2001/XMLSchema" xmlns:xs="http://www.w3.org/2001/XMLSchema" xmlns:p="http://schemas.microsoft.com/office/2006/metadata/properties" xmlns:ns1="0dde4800-184d-4f34-94f9-f13b01c872da" xmlns:ns3="0c7d1c75-889b-49eb-9f1d-185f9f1deaeb" targetNamespace="http://schemas.microsoft.com/office/2006/metadata/properties" ma:root="true" ma:fieldsID="51348417477f165fe53fd3f0eb07895e" ns1:_="" ns3:_="">
    <xsd:import namespace="0dde4800-184d-4f34-94f9-f13b01c872da"/>
    <xsd:import namespace="0c7d1c75-889b-49eb-9f1d-185f9f1deaeb"/>
    <xsd:element name="properties">
      <xsd:complexType>
        <xsd:sequence>
          <xsd:element name="documentManagement">
            <xsd:complexType>
              <xsd:all>
                <xsd:element ref="ns1:SI_x0020_Cancel" minOccurs="0"/>
                <xsd:element ref="ns1:AEMURL" minOccurs="0"/>
                <xsd:element ref="ns1:UploadUrgency" minOccurs="0"/>
                <xsd:element ref="ns1:NotesorComments" minOccurs="0"/>
                <xsd:element ref="ns1:ContentOwner" minOccurs="0"/>
                <xsd:element ref="ns1:UploadStatus" minOccurs="0"/>
                <xsd:element ref="ns1:Language" minOccurs="0"/>
                <xsd:element ref="ns1:MediaServiceMetadata" minOccurs="0"/>
                <xsd:element ref="ns1:MediaServiceFastMetadata" minOccurs="0"/>
                <xsd:element ref="ns3:SharedWithUsers" minOccurs="0"/>
                <xsd:element ref="ns3:SharedWithDetails" minOccurs="0"/>
                <xsd:element ref="ns1:MediaServiceDateTaken" minOccurs="0"/>
                <xsd:element ref="ns1:MediaServiceAutoKeyPoints" minOccurs="0"/>
                <xsd:element ref="ns1:MediaServiceKeyPoints"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de4800-184d-4f34-94f9-f13b01c872da" elementFormDefault="qualified">
    <xsd:import namespace="http://schemas.microsoft.com/office/2006/documentManagement/types"/>
    <xsd:import namespace="http://schemas.microsoft.com/office/infopath/2007/PartnerControls"/>
    <xsd:element name="SI_x0020_Cancel" ma:index="0" nillable="true" ma:displayName="SI Cancel" ma:description="This is a temp field to mark identify what assets need to be canceled" ma:format="RadioButtons" ma:hidden="true" ma:internalName="SI_x0020_Cancel" ma:readOnly="false">
      <xsd:simpleType>
        <xsd:restriction base="dms:Choice">
          <xsd:enumeration value="Yes"/>
          <xsd:enumeration value="No"/>
          <xsd:enumeration value="Cancelation Completed"/>
        </xsd:restriction>
      </xsd:simpleType>
    </xsd:element>
    <xsd:element name="AEMURL" ma:index="3" nillable="true" ma:displayName="AEM URL" ma:description="Please provide production AEM URL to existing asset.  English URL preferred." ma:format="Dropdown" ma:internalName="AEMURL" ma:readOnly="false">
      <xsd:simpleType>
        <xsd:restriction base="dms:Text">
          <xsd:maxLength value="255"/>
        </xsd:restriction>
      </xsd:simpleType>
    </xsd:element>
    <xsd:element name="UploadUrgency" ma:index="4" nillable="true" ma:displayName="Upload Urgency" ma:default="Standard - publication within 3 days" ma:format="Dropdown" ma:internalName="UploadUrgency">
      <xsd:simpleType>
        <xsd:restriction base="dms:Choice">
          <xsd:enumeration value="Standard - publication within 3 days"/>
          <xsd:enumeration value="Urgent - publication within 24 hours"/>
          <xsd:enumeration value="Very Urgent - same day publication required"/>
        </xsd:restriction>
      </xsd:simpleType>
    </xsd:element>
    <xsd:element name="NotesorComments" ma:index="5" nillable="true" ma:displayName="Notes or Comments" ma:description="Provide any additional information as needed." ma:format="Dropdown" ma:internalName="NotesorComments" ma:readOnly="false">
      <xsd:simpleType>
        <xsd:restriction base="dms:Note"/>
      </xsd:simpleType>
    </xsd:element>
    <xsd:element name="ContentOwner" ma:index="6" nillable="true" ma:displayName="Content Owner" ma:format="Dropdown" ma:list="UserInfo" ma:SearchPeopleOnly="false" ma:SharePointGroup="0" ma:internalName="Conten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ploadStatus" ma:index="7" nillable="true" ma:displayName="Upload Status" ma:default="1. New Request" ma:format="Dropdown" ma:internalName="UploadStatus">
      <xsd:simpleType>
        <xsd:restriction base="dms:Choice">
          <xsd:enumeration value="1. New Request"/>
          <xsd:enumeration value="2. Additional Information Required"/>
          <xsd:enumeration value="3. Ready to Upload"/>
          <xsd:enumeration value="4. Pending KC Update"/>
          <xsd:enumeration value="Upload Complete - Published live"/>
        </xsd:restriction>
      </xsd:simpleType>
    </xsd:element>
    <xsd:element name="Language" ma:index="8" nillable="true" ma:displayName="Language" ma:description="Please indicate the language of the asset" ma:format="Dropdown" ma:internalName="Language">
      <xsd:simpleType>
        <xsd:restriction base="dms:Choice">
          <xsd:enumeration value="English (EN)"/>
          <xsd:enumeration value="German (DE)"/>
          <xsd:enumeration value="ES-EMEA"/>
          <xsd:enumeration value="ES-XL"/>
          <xsd:enumeration value="French (FR)"/>
          <xsd:enumeration value="Dutch (NL)"/>
          <xsd:enumeration value="Italian (IT)"/>
          <xsd:enumeration value="Japanese (JP)"/>
          <xsd:enumeration value="Korean (KO)"/>
          <xsd:enumeration value="Swedish (SV-SE)"/>
          <xsd:enumeration value="Portuguese Brazil (PT-BR)"/>
          <xsd:enumeration value="RU"/>
          <xsd:enumeration value="ZN-CH"/>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c7d1c75-889b-49eb-9f1d-185f9f1deaeb" elementFormDefault="qualified">
    <xsd:import namespace="http://schemas.microsoft.com/office/2006/documentManagement/types"/>
    <xsd:import namespace="http://schemas.microsoft.com/office/infopath/2007/PartnerControls"/>
    <xsd:element name="SharedWithUsers" ma:index="1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6C8992-CDB8-4E0D-8C49-D648B2A9379D}">
  <ds:schemaRefs>
    <ds:schemaRef ds:uri="http://schemas.microsoft.com/sharepoint/v3/contenttype/forms"/>
  </ds:schemaRefs>
</ds:datastoreItem>
</file>

<file path=customXml/itemProps2.xml><?xml version="1.0" encoding="utf-8"?>
<ds:datastoreItem xmlns:ds="http://schemas.openxmlformats.org/officeDocument/2006/customXml" ds:itemID="{55F0A076-8729-481D-888B-1AA4248980F6}">
  <ds:schemaRefs>
    <ds:schemaRef ds:uri="2112a020-410a-4ced-a610-da6351369270"/>
    <ds:schemaRef ds:uri="7dabf516-125c-4f1d-a6a3-d5f79da682f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A78B99F-8C15-4327-B950-88B105178FD7}"/>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21</Slides>
  <Notes>17</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2020 Dell Tech template</vt:lpstr>
      <vt:lpstr>Services Technology</vt:lpstr>
      <vt:lpstr>Connect and manage PCs with actionable intelligence</vt:lpstr>
      <vt:lpstr>Modern, intelligent PC management at your fingertips</vt:lpstr>
      <vt:lpstr>An enhanced modern PC management experience</vt:lpstr>
      <vt:lpstr>Simplify PC monitoring, tracking and management  </vt:lpstr>
      <vt:lpstr>Deliver hassle-free experience anytime, anywhere</vt:lpstr>
      <vt:lpstr>Get smarter support with AI that predicts issues</vt:lpstr>
      <vt:lpstr>Expedite PC issue resolution in fewer steps</vt:lpstr>
      <vt:lpstr>Simplify PC monitoring, tracking and management  </vt:lpstr>
      <vt:lpstr>Anticipate your team’s needs with data-driven insights</vt:lpstr>
      <vt:lpstr>Why Dell?</vt:lpstr>
      <vt:lpstr>Why TechDirect with SupportAssist?</vt:lpstr>
      <vt:lpstr>Privacy and security is paramount</vt:lpstr>
      <vt:lpstr>Backup</vt:lpstr>
      <vt:lpstr>Connect Dell PCs for uninterrupted performance </vt:lpstr>
      <vt:lpstr>Smarter support, even without an IT team</vt:lpstr>
      <vt:lpstr>PowerPoint Presentation</vt:lpstr>
      <vt:lpstr>PowerPoint Presentation</vt:lpstr>
      <vt:lpstr>Disclaimers</vt:lpstr>
      <vt:lpstr>SupportAssist for business PCs disclaimers</vt:lpstr>
      <vt:lpstr>PowerPoint Presentation</vt:lpstr>
    </vt:vector>
  </TitlesOfParts>
  <Company>Dell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1</dc:title>
  <dc:creator>Housekeeper, Megan</dc:creator>
  <cp:revision>8</cp:revision>
  <cp:lastPrinted>2018-09-10T14:53:10Z</cp:lastPrinted>
  <dcterms:created xsi:type="dcterms:W3CDTF">2020-04-02T14:38:20Z</dcterms:created>
  <dcterms:modified xsi:type="dcterms:W3CDTF">2021-09-09T19:34:12Z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7cb76b2-10b8-4fe1-93d4-2202842406cd_Enabled">
    <vt:lpwstr>True</vt:lpwstr>
  </property>
  <property fmtid="{D5CDD505-2E9C-101B-9397-08002B2CF9AE}" pid="3" name="MSIP_Label_17cb76b2-10b8-4fe1-93d4-2202842406cd_SiteId">
    <vt:lpwstr>945c199a-83a2-4e80-9f8c-5a91be5752dd</vt:lpwstr>
  </property>
  <property fmtid="{D5CDD505-2E9C-101B-9397-08002B2CF9AE}" pid="4" name="MSIP_Label_17cb76b2-10b8-4fe1-93d4-2202842406cd_Owner">
    <vt:lpwstr>denise.leblanc@emc.com</vt:lpwstr>
  </property>
  <property fmtid="{D5CDD505-2E9C-101B-9397-08002B2CF9AE}" pid="5" name="MSIP_Label_17cb76b2-10b8-4fe1-93d4-2202842406cd_SetDate">
    <vt:lpwstr>2020-01-22T16:36:41.6814404Z</vt:lpwstr>
  </property>
  <property fmtid="{D5CDD505-2E9C-101B-9397-08002B2CF9AE}" pid="6" name="MSIP_Label_17cb76b2-10b8-4fe1-93d4-2202842406cd_Name">
    <vt:lpwstr>External Public</vt:lpwstr>
  </property>
  <property fmtid="{D5CDD505-2E9C-101B-9397-08002B2CF9AE}" pid="7" name="MSIP_Label_17cb76b2-10b8-4fe1-93d4-2202842406cd_Application">
    <vt:lpwstr>Microsoft Azure Information Protection</vt:lpwstr>
  </property>
  <property fmtid="{D5CDD505-2E9C-101B-9397-08002B2CF9AE}" pid="8" name="MSIP_Label_17cb76b2-10b8-4fe1-93d4-2202842406cd_Extended_MSFT_Method">
    <vt:lpwstr>Manual</vt:lpwstr>
  </property>
  <property fmtid="{D5CDD505-2E9C-101B-9397-08002B2CF9AE}" pid="9" name="aiplabel">
    <vt:lpwstr>External Public</vt:lpwstr>
  </property>
  <property fmtid="{D5CDD505-2E9C-101B-9397-08002B2CF9AE}" pid="10" name="ContentTypeId">
    <vt:lpwstr>0x010100B0AFD476CB28534C818996325363A83C</vt:lpwstr>
  </property>
  <property fmtid="{D5CDD505-2E9C-101B-9397-08002B2CF9AE}" pid="11" name="Order">
    <vt:lpwstr>496900.000000000</vt:lpwstr>
  </property>
  <property fmtid="{D5CDD505-2E9C-101B-9397-08002B2CF9AE}" pid="12" name="_SourceUrl">
    <vt:lpwstr/>
  </property>
  <property fmtid="{D5CDD505-2E9C-101B-9397-08002B2CF9AE}" pid="13" name="_SharedFileIndex">
    <vt:lpwstr/>
  </property>
  <property fmtid="{D5CDD505-2E9C-101B-9397-08002B2CF9AE}" pid="14" name="ComplianceAssetId">
    <vt:lpwstr/>
  </property>
  <property fmtid="{D5CDD505-2E9C-101B-9397-08002B2CF9AE}" pid="15" name="_ExtendedDescription">
    <vt:lpwstr/>
  </property>
  <property fmtid="{D5CDD505-2E9C-101B-9397-08002B2CF9AE}" pid="16" name="TriggerFlowInfo">
    <vt:lpwstr/>
  </property>
</Properties>
</file>