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7" r:id="rId4"/>
    <p:sldMasterId id="2147484087" r:id="rId5"/>
  </p:sldMasterIdLst>
  <p:notesMasterIdLst>
    <p:notesMasterId r:id="rId61"/>
  </p:notesMasterIdLst>
  <p:handoutMasterIdLst>
    <p:handoutMasterId r:id="rId62"/>
  </p:handoutMasterIdLst>
  <p:sldIdLst>
    <p:sldId id="288" r:id="rId6"/>
    <p:sldId id="2147308836" r:id="rId7"/>
    <p:sldId id="2147310078" r:id="rId8"/>
    <p:sldId id="2147310052" r:id="rId9"/>
    <p:sldId id="1000849" r:id="rId10"/>
    <p:sldId id="2147307400" r:id="rId11"/>
    <p:sldId id="2147308047" r:id="rId12"/>
    <p:sldId id="2147307402" r:id="rId13"/>
    <p:sldId id="2147310021" r:id="rId14"/>
    <p:sldId id="2147310079" r:id="rId15"/>
    <p:sldId id="2147310075" r:id="rId16"/>
    <p:sldId id="2147310080" r:id="rId17"/>
    <p:sldId id="2147308821" r:id="rId18"/>
    <p:sldId id="2147310034" r:id="rId19"/>
    <p:sldId id="2147308064" r:id="rId20"/>
    <p:sldId id="2147310055" r:id="rId21"/>
    <p:sldId id="2147310072" r:id="rId22"/>
    <p:sldId id="2147310048" r:id="rId23"/>
    <p:sldId id="2147310037" r:id="rId24"/>
    <p:sldId id="2147309273" r:id="rId25"/>
    <p:sldId id="2147309258" r:id="rId26"/>
    <p:sldId id="2147309276" r:id="rId27"/>
    <p:sldId id="2147309274" r:id="rId28"/>
    <p:sldId id="2147307463" r:id="rId29"/>
    <p:sldId id="2147309261" r:id="rId30"/>
    <p:sldId id="2147307467" r:id="rId31"/>
    <p:sldId id="2147309272" r:id="rId32"/>
    <p:sldId id="2147307469" r:id="rId33"/>
    <p:sldId id="2147310077" r:id="rId34"/>
    <p:sldId id="2147307634" r:id="rId35"/>
    <p:sldId id="2147310036" r:id="rId36"/>
    <p:sldId id="2147308574" r:id="rId37"/>
    <p:sldId id="2147310038" r:id="rId38"/>
    <p:sldId id="3301" r:id="rId39"/>
    <p:sldId id="2967" r:id="rId40"/>
    <p:sldId id="437" r:id="rId41"/>
    <p:sldId id="3404" r:id="rId42"/>
    <p:sldId id="2147310084" r:id="rId43"/>
    <p:sldId id="312" r:id="rId44"/>
    <p:sldId id="316" r:id="rId45"/>
    <p:sldId id="317" r:id="rId46"/>
    <p:sldId id="3402" r:id="rId47"/>
    <p:sldId id="2147310039" r:id="rId48"/>
    <p:sldId id="3210" r:id="rId49"/>
    <p:sldId id="3258" r:id="rId50"/>
    <p:sldId id="4559" r:id="rId51"/>
    <p:sldId id="2147310040" r:id="rId52"/>
    <p:sldId id="4571" r:id="rId53"/>
    <p:sldId id="4572" r:id="rId54"/>
    <p:sldId id="4573" r:id="rId55"/>
    <p:sldId id="4574" r:id="rId56"/>
    <p:sldId id="4575" r:id="rId57"/>
    <p:sldId id="4576" r:id="rId58"/>
    <p:sldId id="319" r:id="rId59"/>
    <p:sldId id="274" r:id="rId60"/>
  </p:sldIdLst>
  <p:sldSz cx="9144000" cy="5143500" type="screen16x9"/>
  <p:notesSz cx="6934200" cy="9220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3240" userDrawn="1">
          <p15:clr>
            <a:srgbClr val="A4A3A4"/>
          </p15:clr>
        </p15:guide>
        <p15:guide id="4" orient="horz" pos="7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ousekeeper, Megan" initials="HM" lastIdx="38" clrIdx="6">
    <p:extLst>
      <p:ext uri="{19B8F6BF-5375-455C-9EA6-DF929625EA0E}">
        <p15:presenceInfo xmlns:p15="http://schemas.microsoft.com/office/powerpoint/2012/main" userId="S::Megan_Housekeeper@Dell.com::24fd858b-be3b-41c5-be59-1d7f5eade14a" providerId="AD"/>
      </p:ext>
    </p:extLst>
  </p:cmAuthor>
  <p:cmAuthor id="1" name="Connor, Linda" initials="CL" lastIdx="241" clrIdx="0">
    <p:extLst>
      <p:ext uri="{19B8F6BF-5375-455C-9EA6-DF929625EA0E}">
        <p15:presenceInfo xmlns:p15="http://schemas.microsoft.com/office/powerpoint/2012/main" userId="S-1-5-21-1802859667-647903414-1863928812-1993152" providerId="AD"/>
      </p:ext>
    </p:extLst>
  </p:cmAuthor>
  <p:cmAuthor id="8" name="Warren, Emily" initials="WE" lastIdx="3" clrIdx="7">
    <p:extLst>
      <p:ext uri="{19B8F6BF-5375-455C-9EA6-DF929625EA0E}">
        <p15:presenceInfo xmlns:p15="http://schemas.microsoft.com/office/powerpoint/2012/main" userId="S::emily_warren@dell.com::bdc72070-0e57-41d9-ada3-8da7f505f155" providerId="AD"/>
      </p:ext>
    </p:extLst>
  </p:cmAuthor>
  <p:cmAuthor id="2" name="Sobotik, Stephanie" initials="SS" lastIdx="83" clrIdx="1">
    <p:extLst>
      <p:ext uri="{19B8F6BF-5375-455C-9EA6-DF929625EA0E}">
        <p15:presenceInfo xmlns:p15="http://schemas.microsoft.com/office/powerpoint/2012/main" userId="S-1-5-21-1802859667-647903414-1863928812-2550530" providerId="AD"/>
      </p:ext>
    </p:extLst>
  </p:cmAuthor>
  <p:cmAuthor id="9" name="Sobotik, Stephanie" initials="SS [2]" lastIdx="28" clrIdx="8">
    <p:extLst>
      <p:ext uri="{19B8F6BF-5375-455C-9EA6-DF929625EA0E}">
        <p15:presenceInfo xmlns:p15="http://schemas.microsoft.com/office/powerpoint/2012/main" userId="S::Stephanie.Sobotik@dell.com::383cd019-b27f-4f05-a2e5-375cd32ec0e5" providerId="AD"/>
      </p:ext>
    </p:extLst>
  </p:cmAuthor>
  <p:cmAuthor id="3" name="Eller, Matthew - Dell Team" initials="EM-DT" lastIdx="1" clrIdx="2">
    <p:extLst>
      <p:ext uri="{19B8F6BF-5375-455C-9EA6-DF929625EA0E}">
        <p15:presenceInfo xmlns:p15="http://schemas.microsoft.com/office/powerpoint/2012/main" userId="S-1-5-21-1802859667-647903414-1863928812-2554064" providerId="AD"/>
      </p:ext>
    </p:extLst>
  </p:cmAuthor>
  <p:cmAuthor id="10" name="Finnegan, Lauren" initials="FL" lastIdx="7" clrIdx="9">
    <p:extLst>
      <p:ext uri="{19B8F6BF-5375-455C-9EA6-DF929625EA0E}">
        <p15:presenceInfo xmlns:p15="http://schemas.microsoft.com/office/powerpoint/2012/main" userId="S::lauren.finnegan@dell.com::41024a12-6c73-404b-a8b8-2869880230c2" providerId="AD"/>
      </p:ext>
    </p:extLst>
  </p:cmAuthor>
  <p:cmAuthor id="4" name="De Vecchi, Julie" initials="DVJ" lastIdx="8" clrIdx="3">
    <p:extLst>
      <p:ext uri="{19B8F6BF-5375-455C-9EA6-DF929625EA0E}">
        <p15:presenceInfo xmlns:p15="http://schemas.microsoft.com/office/powerpoint/2012/main" userId="S::Julie_De_Vecchi@Dell.com::6d5264e8-0435-464e-b275-8c83f5ac5147" providerId="AD"/>
      </p:ext>
    </p:extLst>
  </p:cmAuthor>
  <p:cmAuthor id="11" name="Jess" initials="J" lastIdx="12" clrIdx="10">
    <p:extLst>
      <p:ext uri="{19B8F6BF-5375-455C-9EA6-DF929625EA0E}">
        <p15:presenceInfo xmlns:p15="http://schemas.microsoft.com/office/powerpoint/2012/main" userId="S::Jessica_Fairchild@Dell.com::ec2d0f6c-d65f-45d0-be80-19896e63f314" providerId="AD"/>
      </p:ext>
    </p:extLst>
  </p:cmAuthor>
  <p:cmAuthor id="5" name="Woodhurst, Tara" initials="WT" lastIdx="22" clrIdx="4">
    <p:extLst>
      <p:ext uri="{19B8F6BF-5375-455C-9EA6-DF929625EA0E}">
        <p15:presenceInfo xmlns:p15="http://schemas.microsoft.com/office/powerpoint/2012/main" userId="S::Tara_Woodhurst@dell.com::8ffe150a-12d3-40da-a641-37a9bd1aee56" providerId="AD"/>
      </p:ext>
    </p:extLst>
  </p:cmAuthor>
  <p:cmAuthor id="12" name="Adrienne Miller" initials="AAM" lastIdx="9" clrIdx="11">
    <p:extLst>
      <p:ext uri="{19B8F6BF-5375-455C-9EA6-DF929625EA0E}">
        <p15:presenceInfo xmlns:p15="http://schemas.microsoft.com/office/powerpoint/2012/main" userId="Adrienne Miller" providerId="None"/>
      </p:ext>
    </p:extLst>
  </p:cmAuthor>
  <p:cmAuthor id="6" name="Price, Amy" initials="PA" lastIdx="1" clrIdx="5">
    <p:extLst>
      <p:ext uri="{19B8F6BF-5375-455C-9EA6-DF929625EA0E}">
        <p15:presenceInfo xmlns:p15="http://schemas.microsoft.com/office/powerpoint/2012/main" userId="S::Amy_Price1@Dell.com::cdb9f854-7711-4646-99ed-98340479de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0076CE"/>
    <a:srgbClr val="D9D9D9"/>
    <a:srgbClr val="000000"/>
    <a:srgbClr val="007DB8"/>
    <a:srgbClr val="595959"/>
    <a:srgbClr val="808080"/>
    <a:srgbClr val="C8C9C7"/>
    <a:srgbClr val="CBD7E6"/>
    <a:srgbClr val="D4B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6224" autoAdjust="0"/>
  </p:normalViewPr>
  <p:slideViewPr>
    <p:cSldViewPr snapToGrid="0" showGuides="1">
      <p:cViewPr varScale="1">
        <p:scale>
          <a:sx n="140" d="100"/>
          <a:sy n="140" d="100"/>
        </p:scale>
        <p:origin x="1134" y="120"/>
      </p:cViewPr>
      <p:guideLst>
        <p:guide pos="3240"/>
        <p:guide orient="horz" pos="756"/>
      </p:guideLst>
    </p:cSldViewPr>
  </p:slideViewPr>
  <p:outlineViewPr>
    <p:cViewPr>
      <p:scale>
        <a:sx n="33" d="100"/>
        <a:sy n="33" d="100"/>
      </p:scale>
      <p:origin x="0" y="-2592"/>
    </p:cViewPr>
  </p:outlineViewPr>
  <p:notesTextViewPr>
    <p:cViewPr>
      <p:scale>
        <a:sx n="3" d="2"/>
        <a:sy n="3" d="2"/>
      </p:scale>
      <p:origin x="0" y="0"/>
    </p:cViewPr>
  </p:notesTextViewPr>
  <p:sorterViewPr>
    <p:cViewPr>
      <p:scale>
        <a:sx n="57" d="100"/>
        <a:sy n="57" d="100"/>
      </p:scale>
      <p:origin x="0" y="0"/>
    </p:cViewPr>
  </p:sorterViewPr>
  <p:notesViewPr>
    <p:cSldViewPr snapToGrid="0" showGuides="1">
      <p:cViewPr>
        <p:scale>
          <a:sx n="103" d="100"/>
          <a:sy n="103" d="100"/>
        </p:scale>
        <p:origin x="2163" y="-261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na_jung\Desktop\Lena\0.%20Pricing\PSP\PSP%20Puneet%20char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ena_jung\Desktop\Lena\0.%20Pricing\PSP\PSP%20Puneet%20char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ena_jung\Desktop\Lena\0.%20Pricing\PSP\PSP%20Puneet%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na_jung\Desktop\Lena\0.%20Pricing\PSP\PSP%20Puneet%20cha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na_jung\Desktop\Lena\0.%20Pricing\PSP\PSP%20Puneet%20char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ena_jung\Desktop\Lena\0.%20Pricing\PSP\PSP%20Puneet%20char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na_jung\Desktop\Lena\0.%20Pricing\PSP\PSP%20Puneet%20char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ena_jung\Desktop\Lena\0.%20Pricing\PSP\PSP%20Puneet%20char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ena_jung\Desktop\Lena\0.%20Pricing\PSP\PSP%20Puneet%20char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ena_jung\Desktop\Lena\0.%20Pricing\PSP\PSP%20Puneet%20char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ena_jung\Desktop\Lena\0.%20Pricing\PSP\PSP%20Puneet%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1"/>
              </a:solidFill>
            </c:spPr>
            <c:extLst>
              <c:ext xmlns:c16="http://schemas.microsoft.com/office/drawing/2014/chart" uri="{C3380CC4-5D6E-409C-BE32-E72D297353CC}">
                <c16:uniqueId val="{00000001-F82E-468F-B29C-0E995BE2DAC9}"/>
              </c:ext>
            </c:extLst>
          </c:dPt>
          <c:dPt>
            <c:idx val="1"/>
            <c:invertIfNegative val="0"/>
            <c:bubble3D val="0"/>
            <c:spPr>
              <a:solidFill>
                <a:schemeClr val="tx1"/>
              </a:solidFill>
            </c:spPr>
            <c:extLst>
              <c:ext xmlns:c16="http://schemas.microsoft.com/office/drawing/2014/chart" uri="{C3380CC4-5D6E-409C-BE32-E72D297353CC}">
                <c16:uniqueId val="{00000003-F82E-468F-B29C-0E995BE2DAC9}"/>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F82E-468F-B29C-0E995BE2DAC9}"/>
              </c:ext>
            </c:extLst>
          </c:dPt>
          <c:dPt>
            <c:idx val="3"/>
            <c:invertIfNegative val="0"/>
            <c:bubble3D val="0"/>
            <c:spPr>
              <a:solidFill>
                <a:schemeClr val="tx1">
                  <a:lumMod val="40000"/>
                  <a:lumOff val="60000"/>
                </a:schemeClr>
              </a:solidFill>
            </c:spPr>
            <c:extLst>
              <c:ext xmlns:c16="http://schemas.microsoft.com/office/drawing/2014/chart" uri="{C3380CC4-5D6E-409C-BE32-E72D297353CC}">
                <c16:uniqueId val="{00000007-F82E-468F-B29C-0E995BE2DAC9}"/>
              </c:ext>
            </c:extLst>
          </c:dPt>
          <c:dPt>
            <c:idx val="4"/>
            <c:invertIfNegative val="0"/>
            <c:bubble3D val="0"/>
            <c:spPr>
              <a:solidFill>
                <a:srgbClr val="7AB800"/>
              </a:solidFill>
            </c:spPr>
            <c:extLst>
              <c:ext xmlns:c16="http://schemas.microsoft.com/office/drawing/2014/chart" uri="{C3380CC4-5D6E-409C-BE32-E72D297353CC}">
                <c16:uniqueId val="{00000009-F82E-468F-B29C-0E995BE2DAC9}"/>
              </c:ext>
            </c:extLst>
          </c:dPt>
          <c:dPt>
            <c:idx val="5"/>
            <c:invertIfNegative val="0"/>
            <c:bubble3D val="0"/>
            <c:spPr>
              <a:solidFill>
                <a:schemeClr val="bg1"/>
              </a:solidFill>
            </c:spPr>
            <c:extLst>
              <c:ext xmlns:c16="http://schemas.microsoft.com/office/drawing/2014/chart" uri="{C3380CC4-5D6E-409C-BE32-E72D297353CC}">
                <c16:uniqueId val="{0000000B-F82E-468F-B29C-0E995BE2DAC9}"/>
              </c:ext>
            </c:extLst>
          </c:dPt>
          <c:dLbls>
            <c:dLbl>
              <c:idx val="0"/>
              <c:layout>
                <c:manualLayout>
                  <c:x val="1.9321682486232933E-3"/>
                  <c:y val="7.3574229876246381E-3"/>
                </c:manualLayout>
              </c:layout>
              <c:tx>
                <c:rich>
                  <a:bodyPr anchor="b" anchorCtr="0"/>
                  <a:lstStyle/>
                  <a:p>
                    <a:pPr>
                      <a:defRPr sz="1400">
                        <a:solidFill>
                          <a:schemeClr val="bg2"/>
                        </a:solidFill>
                      </a:defRPr>
                    </a:pPr>
                    <a:r>
                      <a:rPr lang="en-US" dirty="0"/>
                      <a:t>$249</a:t>
                    </a:r>
                  </a:p>
                </c:rich>
              </c:tx>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82E-468F-B29C-0E995BE2DAC9}"/>
                </c:ext>
              </c:extLst>
            </c:dLbl>
            <c:dLbl>
              <c:idx val="1"/>
              <c:layout>
                <c:manualLayout>
                  <c:x val="4.6686713770007276E-3"/>
                  <c:y val="-1.4716700047697094E-3"/>
                </c:manualLayout>
              </c:layout>
              <c:tx>
                <c:rich>
                  <a:bodyPr anchor="b" anchorCtr="0"/>
                  <a:lstStyle/>
                  <a:p>
                    <a:pPr>
                      <a:defRPr sz="1400">
                        <a:solidFill>
                          <a:schemeClr val="bg2"/>
                        </a:solidFill>
                      </a:defRPr>
                    </a:pPr>
                    <a:r>
                      <a:rPr lang="en-US" dirty="0"/>
                      <a:t>$268</a:t>
                    </a:r>
                  </a:p>
                </c:rich>
              </c:tx>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82E-468F-B29C-0E995BE2DAC9}"/>
                </c:ext>
              </c:extLst>
            </c:dLbl>
            <c:dLbl>
              <c:idx val="2"/>
              <c:layout>
                <c:manualLayout>
                  <c:x val="4.6686713770006426E-3"/>
                  <c:y val="2.9433400095392028E-3"/>
                </c:manualLayout>
              </c:layout>
              <c:tx>
                <c:rich>
                  <a:bodyPr anchor="b" anchorCtr="0"/>
                  <a:lstStyle/>
                  <a:p>
                    <a:pPr>
                      <a:defRPr sz="1400">
                        <a:solidFill>
                          <a:schemeClr val="bg2"/>
                        </a:solidFill>
                      </a:defRPr>
                    </a:pPr>
                    <a:r>
                      <a:rPr lang="en-US" dirty="0"/>
                      <a:t>$248</a:t>
                    </a:r>
                  </a:p>
                </c:rich>
              </c:tx>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82E-468F-B29C-0E995BE2DAC9}"/>
                </c:ext>
              </c:extLst>
            </c:dLbl>
            <c:dLbl>
              <c:idx val="3"/>
              <c:layout>
                <c:manualLayout>
                  <c:x val="0"/>
                  <c:y val="0"/>
                </c:manualLayout>
              </c:layout>
              <c:tx>
                <c:rich>
                  <a:bodyPr anchor="b" anchorCtr="0"/>
                  <a:lstStyle/>
                  <a:p>
                    <a:pPr>
                      <a:defRPr sz="1400">
                        <a:solidFill>
                          <a:schemeClr val="bg2"/>
                        </a:solidFill>
                      </a:defRPr>
                    </a:pPr>
                    <a:r>
                      <a:rPr lang="en-US" dirty="0"/>
                      <a:t>$129</a:t>
                    </a:r>
                  </a:p>
                </c:rich>
              </c:tx>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82E-468F-B29C-0E995BE2DAC9}"/>
                </c:ext>
              </c:extLst>
            </c:dLbl>
            <c:spPr>
              <a:noFill/>
              <a:ln>
                <a:noFill/>
              </a:ln>
              <a:effectLst/>
            </c:spPr>
            <c:txPr>
              <a:bodyPr anchor="b" anchorCtr="0"/>
              <a:lstStyle/>
              <a:p>
                <a:pPr>
                  <a:defRPr sz="1200">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Sheet1!$B$3:$B$6</c:f>
              <c:numCache>
                <c:formatCode>_("$"* #,##0_);_("$"* \(#,##0\);_("$"* "-"??_);_(@_)</c:formatCode>
                <c:ptCount val="4"/>
                <c:pt idx="0">
                  <c:v>213</c:v>
                </c:pt>
                <c:pt idx="1">
                  <c:v>228</c:v>
                </c:pt>
                <c:pt idx="2">
                  <c:v>208</c:v>
                </c:pt>
                <c:pt idx="3">
                  <c:v>99</c:v>
                </c:pt>
              </c:numCache>
            </c:numRef>
          </c:val>
          <c:extLst>
            <c:ext xmlns:c16="http://schemas.microsoft.com/office/drawing/2014/chart" uri="{C3380CC4-5D6E-409C-BE32-E72D297353CC}">
              <c16:uniqueId val="{0000000C-F82E-468F-B29C-0E995BE2DAC9}"/>
            </c:ext>
          </c:extLst>
        </c:ser>
        <c:dLbls>
          <c:showLegendKey val="0"/>
          <c:showVal val="1"/>
          <c:showCatName val="0"/>
          <c:showSerName val="0"/>
          <c:showPercent val="0"/>
          <c:showBubbleSize val="0"/>
        </c:dLbls>
        <c:gapWidth val="75"/>
        <c:axId val="264800792"/>
        <c:axId val="264803928"/>
      </c:barChart>
      <c:catAx>
        <c:axId val="264800792"/>
        <c:scaling>
          <c:orientation val="minMax"/>
        </c:scaling>
        <c:delete val="1"/>
        <c:axPos val="l"/>
        <c:majorTickMark val="none"/>
        <c:minorTickMark val="none"/>
        <c:tickLblPos val="nextTo"/>
        <c:crossAx val="264803928"/>
        <c:crosses val="autoZero"/>
        <c:auto val="1"/>
        <c:lblAlgn val="ctr"/>
        <c:lblOffset val="100"/>
        <c:noMultiLvlLbl val="0"/>
      </c:catAx>
      <c:valAx>
        <c:axId val="264803928"/>
        <c:scaling>
          <c:orientation val="minMax"/>
        </c:scaling>
        <c:delete val="1"/>
        <c:axPos val="b"/>
        <c:numFmt formatCode="_(&quot;$&quot;* #,##0_);_(&quot;$&quot;* \(#,##0\);_(&quot;$&quot;* &quot;-&quot;??_);_(@_)" sourceLinked="1"/>
        <c:majorTickMark val="none"/>
        <c:minorTickMark val="none"/>
        <c:tickLblPos val="nextTo"/>
        <c:crossAx val="264800792"/>
        <c:crosses val="autoZero"/>
        <c:crossBetween val="between"/>
      </c:valAx>
      <c:spPr>
        <a:noFill/>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1"/>
              </a:solidFill>
            </c:spPr>
            <c:extLst>
              <c:ext xmlns:c16="http://schemas.microsoft.com/office/drawing/2014/chart" uri="{C3380CC4-5D6E-409C-BE32-E72D297353CC}">
                <c16:uniqueId val="{00000001-5797-421C-BBA0-FF74EE3BA2A1}"/>
              </c:ext>
            </c:extLst>
          </c:dPt>
          <c:dPt>
            <c:idx val="1"/>
            <c:invertIfNegative val="0"/>
            <c:bubble3D val="0"/>
            <c:spPr>
              <a:solidFill>
                <a:schemeClr val="tx1"/>
              </a:solidFill>
            </c:spPr>
            <c:extLst>
              <c:ext xmlns:c16="http://schemas.microsoft.com/office/drawing/2014/chart" uri="{C3380CC4-5D6E-409C-BE32-E72D297353CC}">
                <c16:uniqueId val="{00000003-5797-421C-BBA0-FF74EE3BA2A1}"/>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5797-421C-BBA0-FF74EE3BA2A1}"/>
              </c:ext>
            </c:extLst>
          </c:dPt>
          <c:dPt>
            <c:idx val="3"/>
            <c:invertIfNegative val="0"/>
            <c:bubble3D val="0"/>
            <c:spPr>
              <a:solidFill>
                <a:schemeClr val="tx1">
                  <a:lumMod val="40000"/>
                  <a:lumOff val="60000"/>
                </a:schemeClr>
              </a:solidFill>
            </c:spPr>
            <c:extLst>
              <c:ext xmlns:c16="http://schemas.microsoft.com/office/drawing/2014/chart" uri="{C3380CC4-5D6E-409C-BE32-E72D297353CC}">
                <c16:uniqueId val="{00000007-5797-421C-BBA0-FF74EE3BA2A1}"/>
              </c:ext>
            </c:extLst>
          </c:dPt>
          <c:dPt>
            <c:idx val="4"/>
            <c:invertIfNegative val="0"/>
            <c:bubble3D val="0"/>
            <c:spPr>
              <a:solidFill>
                <a:srgbClr val="7AB800"/>
              </a:solidFill>
            </c:spPr>
            <c:extLst>
              <c:ext xmlns:c16="http://schemas.microsoft.com/office/drawing/2014/chart" uri="{C3380CC4-5D6E-409C-BE32-E72D297353CC}">
                <c16:uniqueId val="{00000009-5797-421C-BBA0-FF74EE3BA2A1}"/>
              </c:ext>
            </c:extLst>
          </c:dPt>
          <c:dPt>
            <c:idx val="5"/>
            <c:invertIfNegative val="0"/>
            <c:bubble3D val="0"/>
            <c:spPr>
              <a:solidFill>
                <a:schemeClr val="bg1"/>
              </a:solidFill>
            </c:spPr>
            <c:extLst>
              <c:ext xmlns:c16="http://schemas.microsoft.com/office/drawing/2014/chart" uri="{C3380CC4-5D6E-409C-BE32-E72D297353CC}">
                <c16:uniqueId val="{0000000B-5797-421C-BBA0-FF74EE3BA2A1}"/>
              </c:ext>
            </c:extLst>
          </c:dPt>
          <c:dLbls>
            <c:dLbl>
              <c:idx val="0"/>
              <c:tx>
                <c:rich>
                  <a:bodyPr/>
                  <a:lstStyle/>
                  <a:p>
                    <a:r>
                      <a:rPr lang="en-US" dirty="0"/>
                      <a:t>$136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797-421C-BBA0-FF74EE3BA2A1}"/>
                </c:ext>
              </c:extLst>
            </c:dLbl>
            <c:dLbl>
              <c:idx val="1"/>
              <c:tx>
                <c:rich>
                  <a:bodyPr/>
                  <a:lstStyle/>
                  <a:p>
                    <a:r>
                      <a:rPr lang="en-US" dirty="0"/>
                      <a:t>$207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797-421C-BBA0-FF74EE3BA2A1}"/>
                </c:ext>
              </c:extLst>
            </c:dLbl>
            <c:dLbl>
              <c:idx val="2"/>
              <c:layout>
                <c:manualLayout>
                  <c:x val="0"/>
                  <c:y val="-2.044696090541075E-3"/>
                </c:manualLayout>
              </c:layout>
              <c:tx>
                <c:rich>
                  <a:bodyPr/>
                  <a:lstStyle/>
                  <a:p>
                    <a:r>
                      <a:rPr lang="en-US" dirty="0"/>
                      <a:t>$163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797-421C-BBA0-FF74EE3BA2A1}"/>
                </c:ext>
              </c:extLst>
            </c:dLbl>
            <c:dLbl>
              <c:idx val="3"/>
              <c:layout>
                <c:manualLayout>
                  <c:x val="1.8596805156732996E-2"/>
                  <c:y val="-7.1564363168937625E-3"/>
                </c:manualLayout>
              </c:layout>
              <c:tx>
                <c:rich>
                  <a:bodyPr/>
                  <a:lstStyle/>
                  <a:p>
                    <a:r>
                      <a:rPr lang="en-US" dirty="0"/>
                      <a:t>$63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797-421C-BBA0-FF74EE3BA2A1}"/>
                </c:ext>
              </c:extLst>
            </c:dLbl>
            <c:dLbl>
              <c:idx val="4"/>
              <c:layout>
                <c:manualLayout>
                  <c:x val="6.6006669272284267E-3"/>
                  <c:y val="2.6490057016197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97-421C-BBA0-FF74EE3BA2A1}"/>
                </c:ext>
              </c:extLst>
            </c:dLbl>
            <c:spPr>
              <a:noFill/>
              <a:ln>
                <a:noFill/>
              </a:ln>
              <a:effectLst/>
            </c:spPr>
            <c:txPr>
              <a:bodyPr anchor="ctr" anchorCtr="1"/>
              <a:lstStyle/>
              <a:p>
                <a:pPr>
                  <a:defRPr>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Sheet1!$F$3:$F$8</c:f>
              <c:numCache>
                <c:formatCode>_("$"* #,##0_);_("$"* \(#,##0\);_("$"* "-"??_);_(@_)</c:formatCode>
                <c:ptCount val="6"/>
                <c:pt idx="0">
                  <c:v>125</c:v>
                </c:pt>
                <c:pt idx="1">
                  <c:v>150</c:v>
                </c:pt>
                <c:pt idx="2">
                  <c:v>96</c:v>
                </c:pt>
                <c:pt idx="3">
                  <c:v>60</c:v>
                </c:pt>
              </c:numCache>
            </c:numRef>
          </c:val>
          <c:extLst>
            <c:ext xmlns:c16="http://schemas.microsoft.com/office/drawing/2014/chart" uri="{C3380CC4-5D6E-409C-BE32-E72D297353CC}">
              <c16:uniqueId val="{0000000C-5797-421C-BBA0-FF74EE3BA2A1}"/>
            </c:ext>
          </c:extLst>
        </c:ser>
        <c:dLbls>
          <c:showLegendKey val="0"/>
          <c:showVal val="1"/>
          <c:showCatName val="0"/>
          <c:showSerName val="0"/>
          <c:showPercent val="0"/>
          <c:showBubbleSize val="0"/>
        </c:dLbls>
        <c:gapWidth val="75"/>
        <c:axId val="317276432"/>
        <c:axId val="317277216"/>
      </c:barChart>
      <c:catAx>
        <c:axId val="317276432"/>
        <c:scaling>
          <c:orientation val="minMax"/>
        </c:scaling>
        <c:delete val="1"/>
        <c:axPos val="l"/>
        <c:majorTickMark val="none"/>
        <c:minorTickMark val="none"/>
        <c:tickLblPos val="nextTo"/>
        <c:crossAx val="317277216"/>
        <c:crosses val="autoZero"/>
        <c:auto val="1"/>
        <c:lblAlgn val="ctr"/>
        <c:lblOffset val="100"/>
        <c:noMultiLvlLbl val="0"/>
      </c:catAx>
      <c:valAx>
        <c:axId val="317277216"/>
        <c:scaling>
          <c:orientation val="minMax"/>
        </c:scaling>
        <c:delete val="1"/>
        <c:axPos val="b"/>
        <c:numFmt formatCode="_(&quot;$&quot;* #,##0_);_(&quot;$&quot;* \(#,##0\);_(&quot;$&quot;* &quot;-&quot;??_);_(@_)" sourceLinked="1"/>
        <c:majorTickMark val="none"/>
        <c:minorTickMark val="none"/>
        <c:tickLblPos val="nextTo"/>
        <c:crossAx val="317276432"/>
        <c:crosses val="autoZero"/>
        <c:crossBetween val="between"/>
      </c:valAx>
      <c:spPr>
        <a:noFill/>
        <a:ln w="25400">
          <a:noFill/>
        </a:ln>
      </c:spPr>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1"/>
              </a:solidFill>
            </c:spPr>
            <c:extLst>
              <c:ext xmlns:c16="http://schemas.microsoft.com/office/drawing/2014/chart" uri="{C3380CC4-5D6E-409C-BE32-E72D297353CC}">
                <c16:uniqueId val="{00000001-FD9E-4B3E-8F96-4116200CE353}"/>
              </c:ext>
            </c:extLst>
          </c:dPt>
          <c:dPt>
            <c:idx val="1"/>
            <c:invertIfNegative val="0"/>
            <c:bubble3D val="0"/>
            <c:spPr>
              <a:solidFill>
                <a:schemeClr val="tx1"/>
              </a:solidFill>
            </c:spPr>
            <c:extLst>
              <c:ext xmlns:c16="http://schemas.microsoft.com/office/drawing/2014/chart" uri="{C3380CC4-5D6E-409C-BE32-E72D297353CC}">
                <c16:uniqueId val="{00000003-FD9E-4B3E-8F96-4116200CE353}"/>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FD9E-4B3E-8F96-4116200CE353}"/>
              </c:ext>
            </c:extLst>
          </c:dPt>
          <c:dPt>
            <c:idx val="3"/>
            <c:invertIfNegative val="0"/>
            <c:bubble3D val="0"/>
            <c:spPr>
              <a:solidFill>
                <a:schemeClr val="tx1">
                  <a:lumMod val="40000"/>
                  <a:lumOff val="60000"/>
                </a:schemeClr>
              </a:solidFill>
            </c:spPr>
            <c:extLst>
              <c:ext xmlns:c16="http://schemas.microsoft.com/office/drawing/2014/chart" uri="{C3380CC4-5D6E-409C-BE32-E72D297353CC}">
                <c16:uniqueId val="{00000007-FD9E-4B3E-8F96-4116200CE353}"/>
              </c:ext>
            </c:extLst>
          </c:dPt>
          <c:dLbls>
            <c:dLbl>
              <c:idx val="0"/>
              <c:tx>
                <c:rich>
                  <a:bodyPr/>
                  <a:lstStyle/>
                  <a:p>
                    <a:r>
                      <a:rPr lang="en-US" dirty="0"/>
                      <a:t>$107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D9E-4B3E-8F96-4116200CE353}"/>
                </c:ext>
              </c:extLst>
            </c:dLbl>
            <c:dLbl>
              <c:idx val="1"/>
              <c:tx>
                <c:rich>
                  <a:bodyPr/>
                  <a:lstStyle/>
                  <a:p>
                    <a:r>
                      <a:rPr lang="en-US" dirty="0"/>
                      <a:t>$133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D9E-4B3E-8F96-4116200CE353}"/>
                </c:ext>
              </c:extLst>
            </c:dLbl>
            <c:dLbl>
              <c:idx val="2"/>
              <c:layout>
                <c:manualLayout>
                  <c:x val="-6.420792447125785E-3"/>
                  <c:y val="5.8397328988939916E-3"/>
                </c:manualLayout>
              </c:layout>
              <c:tx>
                <c:rich>
                  <a:bodyPr/>
                  <a:lstStyle/>
                  <a:p>
                    <a:r>
                      <a:rPr lang="en-US" dirty="0"/>
                      <a:t>$82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D9E-4B3E-8F96-4116200CE353}"/>
                </c:ext>
              </c:extLst>
            </c:dLbl>
            <c:dLbl>
              <c:idx val="3"/>
              <c:layout>
                <c:manualLayout>
                  <c:x val="1.284158489425157E-2"/>
                  <c:y val="5.8397328988939916E-3"/>
                </c:manualLayout>
              </c:layout>
              <c:tx>
                <c:rich>
                  <a:bodyPr/>
                  <a:lstStyle/>
                  <a:p>
                    <a:r>
                      <a:rPr lang="en-US" dirty="0"/>
                      <a:t>$59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D9E-4B3E-8F96-4116200CE353}"/>
                </c:ext>
              </c:extLst>
            </c:dLbl>
            <c:spPr>
              <a:noFill/>
              <a:ln>
                <a:noFill/>
              </a:ln>
              <a:effectLst/>
            </c:spPr>
            <c:txPr>
              <a:bodyPr anchor="ctr" anchorCtr="1"/>
              <a:lstStyle/>
              <a:p>
                <a:pPr algn="ctr">
                  <a:defRPr lang="en-US" sz="10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Sheet1!$H$3:$H$6</c:f>
              <c:numCache>
                <c:formatCode>_("$"* #,##0_);_("$"* \(#,##0\);_("$"* "-"??_);_(@_)</c:formatCode>
                <c:ptCount val="4"/>
                <c:pt idx="0">
                  <c:v>106</c:v>
                </c:pt>
                <c:pt idx="1">
                  <c:v>125</c:v>
                </c:pt>
                <c:pt idx="2">
                  <c:v>100</c:v>
                </c:pt>
                <c:pt idx="3">
                  <c:v>51</c:v>
                </c:pt>
              </c:numCache>
            </c:numRef>
          </c:val>
          <c:extLst>
            <c:ext xmlns:c16="http://schemas.microsoft.com/office/drawing/2014/chart" uri="{C3380CC4-5D6E-409C-BE32-E72D297353CC}">
              <c16:uniqueId val="{00000008-FD9E-4B3E-8F96-4116200CE353}"/>
            </c:ext>
          </c:extLst>
        </c:ser>
        <c:dLbls>
          <c:showLegendKey val="0"/>
          <c:showVal val="1"/>
          <c:showCatName val="0"/>
          <c:showSerName val="0"/>
          <c:showPercent val="0"/>
          <c:showBubbleSize val="0"/>
        </c:dLbls>
        <c:gapWidth val="75"/>
        <c:axId val="317274472"/>
        <c:axId val="317281528"/>
      </c:barChart>
      <c:catAx>
        <c:axId val="317274472"/>
        <c:scaling>
          <c:orientation val="minMax"/>
        </c:scaling>
        <c:delete val="1"/>
        <c:axPos val="l"/>
        <c:majorTickMark val="none"/>
        <c:minorTickMark val="none"/>
        <c:tickLblPos val="nextTo"/>
        <c:crossAx val="317281528"/>
        <c:crosses val="autoZero"/>
        <c:auto val="1"/>
        <c:lblAlgn val="ctr"/>
        <c:lblOffset val="100"/>
        <c:noMultiLvlLbl val="0"/>
      </c:catAx>
      <c:valAx>
        <c:axId val="317281528"/>
        <c:scaling>
          <c:orientation val="minMax"/>
        </c:scaling>
        <c:delete val="1"/>
        <c:axPos val="b"/>
        <c:numFmt formatCode="_(&quot;$&quot;* #,##0_);_(&quot;$&quot;* \(#,##0\);_(&quot;$&quot;* &quot;-&quot;??_);_(@_)" sourceLinked="1"/>
        <c:majorTickMark val="none"/>
        <c:minorTickMark val="none"/>
        <c:tickLblPos val="nextTo"/>
        <c:crossAx val="317274472"/>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1"/>
              </a:solidFill>
            </c:spPr>
            <c:extLst>
              <c:ext xmlns:c16="http://schemas.microsoft.com/office/drawing/2014/chart" uri="{C3380CC4-5D6E-409C-BE32-E72D297353CC}">
                <c16:uniqueId val="{00000001-39FB-47EA-BDEE-77AD150E7694}"/>
              </c:ext>
            </c:extLst>
          </c:dPt>
          <c:dPt>
            <c:idx val="1"/>
            <c:invertIfNegative val="0"/>
            <c:bubble3D val="0"/>
            <c:spPr>
              <a:solidFill>
                <a:schemeClr val="tx1"/>
              </a:solidFill>
            </c:spPr>
            <c:extLst>
              <c:ext xmlns:c16="http://schemas.microsoft.com/office/drawing/2014/chart" uri="{C3380CC4-5D6E-409C-BE32-E72D297353CC}">
                <c16:uniqueId val="{00000003-39FB-47EA-BDEE-77AD150E7694}"/>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39FB-47EA-BDEE-77AD150E7694}"/>
              </c:ext>
            </c:extLst>
          </c:dPt>
          <c:dPt>
            <c:idx val="3"/>
            <c:invertIfNegative val="0"/>
            <c:bubble3D val="0"/>
            <c:spPr>
              <a:solidFill>
                <a:schemeClr val="tx1">
                  <a:lumMod val="40000"/>
                  <a:lumOff val="60000"/>
                </a:schemeClr>
              </a:solidFill>
            </c:spPr>
            <c:extLst>
              <c:ext xmlns:c16="http://schemas.microsoft.com/office/drawing/2014/chart" uri="{C3380CC4-5D6E-409C-BE32-E72D297353CC}">
                <c16:uniqueId val="{00000007-39FB-47EA-BDEE-77AD150E7694}"/>
              </c:ext>
            </c:extLst>
          </c:dPt>
          <c:dPt>
            <c:idx val="4"/>
            <c:invertIfNegative val="0"/>
            <c:bubble3D val="0"/>
            <c:spPr>
              <a:solidFill>
                <a:srgbClr val="7AB800"/>
              </a:solidFill>
            </c:spPr>
            <c:extLst>
              <c:ext xmlns:c16="http://schemas.microsoft.com/office/drawing/2014/chart" uri="{C3380CC4-5D6E-409C-BE32-E72D297353CC}">
                <c16:uniqueId val="{00000009-39FB-47EA-BDEE-77AD150E7694}"/>
              </c:ext>
            </c:extLst>
          </c:dPt>
          <c:dPt>
            <c:idx val="5"/>
            <c:invertIfNegative val="0"/>
            <c:bubble3D val="0"/>
            <c:spPr>
              <a:solidFill>
                <a:schemeClr val="bg1"/>
              </a:solidFill>
            </c:spPr>
            <c:extLst>
              <c:ext xmlns:c16="http://schemas.microsoft.com/office/drawing/2014/chart" uri="{C3380CC4-5D6E-409C-BE32-E72D297353CC}">
                <c16:uniqueId val="{0000000B-39FB-47EA-BDEE-77AD150E7694}"/>
              </c:ext>
            </c:extLst>
          </c:dPt>
          <c:dLbls>
            <c:dLbl>
              <c:idx val="0"/>
              <c:layout>
                <c:manualLayout>
                  <c:x val="2.1831365310702143E-3"/>
                  <c:y val="1.5336361257747846E-3"/>
                </c:manualLayout>
              </c:layout>
              <c:tx>
                <c:rich>
                  <a:bodyPr/>
                  <a:lstStyle/>
                  <a:p>
                    <a:r>
                      <a:rPr lang="en-US" dirty="0"/>
                      <a:t>$266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9FB-47EA-BDEE-77AD150E7694}"/>
                </c:ext>
              </c:extLst>
            </c:dLbl>
            <c:dLbl>
              <c:idx val="1"/>
              <c:layout>
                <c:manualLayout>
                  <c:x val="4.4170517674989159E-3"/>
                  <c:y val="4.5079607333382132E-3"/>
                </c:manualLayout>
              </c:layout>
              <c:tx>
                <c:rich>
                  <a:bodyPr/>
                  <a:lstStyle/>
                  <a:p>
                    <a:r>
                      <a:rPr lang="en-US" dirty="0"/>
                      <a:t>$275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9FB-47EA-BDEE-77AD150E7694}"/>
                </c:ext>
              </c:extLst>
            </c:dLbl>
            <c:dLbl>
              <c:idx val="2"/>
              <c:layout>
                <c:manualLayout>
                  <c:x val="8.0978346935372845E-17"/>
                  <c:y val="2.9743246075634288E-3"/>
                </c:manualLayout>
              </c:layout>
              <c:tx>
                <c:rich>
                  <a:bodyPr/>
                  <a:lstStyle/>
                  <a:p>
                    <a:r>
                      <a:rPr lang="en-US" dirty="0"/>
                      <a:t>$262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9FB-47EA-BDEE-77AD150E7694}"/>
                </c:ext>
              </c:extLst>
            </c:dLbl>
            <c:dLbl>
              <c:idx val="3"/>
              <c:layout>
                <c:manualLayout>
                  <c:x val="-3.4779935177156819E-7"/>
                  <c:y val="4.6473821993178575E-5"/>
                </c:manualLayout>
              </c:layout>
              <c:tx>
                <c:rich>
                  <a:bodyPr/>
                  <a:lstStyle/>
                  <a:p>
                    <a:r>
                      <a:rPr lang="en-US" dirty="0"/>
                      <a:t>$153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9FB-47EA-BDEE-77AD150E7694}"/>
                </c:ext>
              </c:extLst>
            </c:dLbl>
            <c:spPr>
              <a:noFill/>
              <a:ln>
                <a:noFill/>
              </a:ln>
              <a:effectLst/>
            </c:spPr>
            <c:txPr>
              <a:bodyPr anchor="b" anchorCtr="0"/>
              <a:lstStyle/>
              <a:p>
                <a:pPr>
                  <a:defRPr sz="1400">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Sheet1!$B$3:$B$6</c:f>
              <c:numCache>
                <c:formatCode>_("$"* #,##0_);_("$"* \(#,##0\);_("$"* "-"??_);_(@_)</c:formatCode>
                <c:ptCount val="4"/>
                <c:pt idx="0">
                  <c:v>196</c:v>
                </c:pt>
                <c:pt idx="1">
                  <c:v>212</c:v>
                </c:pt>
                <c:pt idx="2">
                  <c:v>180</c:v>
                </c:pt>
                <c:pt idx="3">
                  <c:v>94</c:v>
                </c:pt>
              </c:numCache>
            </c:numRef>
          </c:val>
          <c:extLst>
            <c:ext xmlns:c16="http://schemas.microsoft.com/office/drawing/2014/chart" uri="{C3380CC4-5D6E-409C-BE32-E72D297353CC}">
              <c16:uniqueId val="{0000000C-39FB-47EA-BDEE-77AD150E7694}"/>
            </c:ext>
          </c:extLst>
        </c:ser>
        <c:dLbls>
          <c:showLegendKey val="0"/>
          <c:showVal val="1"/>
          <c:showCatName val="0"/>
          <c:showSerName val="0"/>
          <c:showPercent val="0"/>
          <c:showBubbleSize val="0"/>
        </c:dLbls>
        <c:gapWidth val="75"/>
        <c:axId val="264798832"/>
        <c:axId val="264805496"/>
      </c:barChart>
      <c:catAx>
        <c:axId val="264798832"/>
        <c:scaling>
          <c:orientation val="minMax"/>
        </c:scaling>
        <c:delete val="1"/>
        <c:axPos val="l"/>
        <c:majorTickMark val="none"/>
        <c:minorTickMark val="none"/>
        <c:tickLblPos val="nextTo"/>
        <c:crossAx val="264805496"/>
        <c:crosses val="autoZero"/>
        <c:auto val="1"/>
        <c:lblAlgn val="ctr"/>
        <c:lblOffset val="100"/>
        <c:noMultiLvlLbl val="0"/>
      </c:catAx>
      <c:valAx>
        <c:axId val="264805496"/>
        <c:scaling>
          <c:orientation val="minMax"/>
        </c:scaling>
        <c:delete val="1"/>
        <c:axPos val="b"/>
        <c:numFmt formatCode="_(&quot;$&quot;* #,##0_);_(&quot;$&quot;* \(#,##0\);_(&quot;$&quot;* &quot;-&quot;??_);_(@_)" sourceLinked="1"/>
        <c:majorTickMark val="none"/>
        <c:minorTickMark val="none"/>
        <c:tickLblPos val="nextTo"/>
        <c:crossAx val="264798832"/>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1"/>
              </a:solidFill>
            </c:spPr>
            <c:extLst>
              <c:ext xmlns:c16="http://schemas.microsoft.com/office/drawing/2014/chart" uri="{C3380CC4-5D6E-409C-BE32-E72D297353CC}">
                <c16:uniqueId val="{00000001-15D2-4E8B-AE73-8CF7A1060B66}"/>
              </c:ext>
            </c:extLst>
          </c:dPt>
          <c:dPt>
            <c:idx val="1"/>
            <c:invertIfNegative val="0"/>
            <c:bubble3D val="0"/>
            <c:spPr>
              <a:solidFill>
                <a:schemeClr val="tx1"/>
              </a:solidFill>
            </c:spPr>
            <c:extLst>
              <c:ext xmlns:c16="http://schemas.microsoft.com/office/drawing/2014/chart" uri="{C3380CC4-5D6E-409C-BE32-E72D297353CC}">
                <c16:uniqueId val="{00000003-15D2-4E8B-AE73-8CF7A1060B66}"/>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15D2-4E8B-AE73-8CF7A1060B66}"/>
              </c:ext>
            </c:extLst>
          </c:dPt>
          <c:dPt>
            <c:idx val="3"/>
            <c:invertIfNegative val="0"/>
            <c:bubble3D val="0"/>
            <c:spPr>
              <a:solidFill>
                <a:schemeClr val="tx1">
                  <a:lumMod val="40000"/>
                  <a:lumOff val="60000"/>
                </a:schemeClr>
              </a:solidFill>
            </c:spPr>
            <c:extLst>
              <c:ext xmlns:c16="http://schemas.microsoft.com/office/drawing/2014/chart" uri="{C3380CC4-5D6E-409C-BE32-E72D297353CC}">
                <c16:uniqueId val="{00000007-15D2-4E8B-AE73-8CF7A1060B66}"/>
              </c:ext>
            </c:extLst>
          </c:dPt>
          <c:dPt>
            <c:idx val="4"/>
            <c:invertIfNegative val="0"/>
            <c:bubble3D val="0"/>
            <c:spPr>
              <a:solidFill>
                <a:srgbClr val="7AB800"/>
              </a:solidFill>
            </c:spPr>
            <c:extLst>
              <c:ext xmlns:c16="http://schemas.microsoft.com/office/drawing/2014/chart" uri="{C3380CC4-5D6E-409C-BE32-E72D297353CC}">
                <c16:uniqueId val="{00000009-15D2-4E8B-AE73-8CF7A1060B66}"/>
              </c:ext>
            </c:extLst>
          </c:dPt>
          <c:dPt>
            <c:idx val="5"/>
            <c:invertIfNegative val="0"/>
            <c:bubble3D val="0"/>
            <c:spPr>
              <a:solidFill>
                <a:schemeClr val="bg1"/>
              </a:solidFill>
            </c:spPr>
            <c:extLst>
              <c:ext xmlns:c16="http://schemas.microsoft.com/office/drawing/2014/chart" uri="{C3380CC4-5D6E-409C-BE32-E72D297353CC}">
                <c16:uniqueId val="{0000000B-15D2-4E8B-AE73-8CF7A1060B66}"/>
              </c:ext>
            </c:extLst>
          </c:dPt>
          <c:dLbls>
            <c:dLbl>
              <c:idx val="0"/>
              <c:layout>
                <c:manualLayout>
                  <c:x val="6.6005220850912693E-3"/>
                  <c:y val="1.4716700047697094E-3"/>
                </c:manualLayout>
              </c:layout>
              <c:tx>
                <c:rich>
                  <a:bodyPr/>
                  <a:lstStyle/>
                  <a:p>
                    <a:r>
                      <a:rPr lang="en-US" dirty="0"/>
                      <a:t>$129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D2-4E8B-AE73-8CF7A1060B66}"/>
                </c:ext>
              </c:extLst>
            </c:dLbl>
            <c:dLbl>
              <c:idx val="1"/>
              <c:layout>
                <c:manualLayout>
                  <c:x val="5.0568034312999405E-3"/>
                  <c:y val="-1.4716700047697094E-3"/>
                </c:manualLayout>
              </c:layout>
              <c:tx>
                <c:rich>
                  <a:bodyPr/>
                  <a:lstStyle/>
                  <a:p>
                    <a:r>
                      <a:rPr lang="en-US" dirty="0"/>
                      <a:t>$158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5D2-4E8B-AE73-8CF7A1060B66}"/>
                </c:ext>
              </c:extLst>
            </c:dLbl>
            <c:dLbl>
              <c:idx val="2"/>
              <c:layout>
                <c:manualLayout>
                  <c:x val="1.968967950218664E-3"/>
                  <c:y val="-4.4159370505323352E-3"/>
                </c:manualLayout>
              </c:layout>
              <c:tx>
                <c:rich>
                  <a:bodyPr/>
                  <a:lstStyle/>
                  <a:p>
                    <a:r>
                      <a:rPr lang="en-US" dirty="0"/>
                      <a:t>$109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5D2-4E8B-AE73-8CF7A1060B66}"/>
                </c:ext>
              </c:extLst>
            </c:dLbl>
            <c:dLbl>
              <c:idx val="3"/>
              <c:layout>
                <c:manualLayout>
                  <c:x val="5.0568034312999405E-3"/>
                  <c:y val="-1.3490152537661405E-17"/>
                </c:manualLayout>
              </c:layout>
              <c:tx>
                <c:rich>
                  <a:bodyPr/>
                  <a:lstStyle/>
                  <a:p>
                    <a:r>
                      <a:rPr lang="en-US" dirty="0"/>
                      <a:t>$89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5D2-4E8B-AE73-8CF7A1060B66}"/>
                </c:ext>
              </c:extLst>
            </c:dLbl>
            <c:spPr>
              <a:noFill/>
              <a:ln>
                <a:noFill/>
              </a:ln>
              <a:effectLst/>
            </c:spPr>
            <c:txPr>
              <a:bodyPr anchor="b" anchorCtr="0"/>
              <a:lstStyle/>
              <a:p>
                <a:pPr>
                  <a:defRPr sz="1400">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Sheet1!$B$3:$B$6</c:f>
              <c:numCache>
                <c:formatCode>_("$"* #,##0_);_("$"* \(#,##0\);_("$"* "-"??_);_(@_)</c:formatCode>
                <c:ptCount val="4"/>
                <c:pt idx="0">
                  <c:v>109</c:v>
                </c:pt>
                <c:pt idx="1">
                  <c:v>148</c:v>
                </c:pt>
                <c:pt idx="2">
                  <c:v>99</c:v>
                </c:pt>
                <c:pt idx="3">
                  <c:v>79</c:v>
                </c:pt>
              </c:numCache>
            </c:numRef>
          </c:val>
          <c:extLst>
            <c:ext xmlns:c16="http://schemas.microsoft.com/office/drawing/2014/chart" uri="{C3380CC4-5D6E-409C-BE32-E72D297353CC}">
              <c16:uniqueId val="{0000000C-15D2-4E8B-AE73-8CF7A1060B66}"/>
            </c:ext>
          </c:extLst>
        </c:ser>
        <c:dLbls>
          <c:showLegendKey val="0"/>
          <c:showVal val="1"/>
          <c:showCatName val="0"/>
          <c:showSerName val="0"/>
          <c:showPercent val="0"/>
          <c:showBubbleSize val="0"/>
        </c:dLbls>
        <c:gapWidth val="75"/>
        <c:axId val="264803144"/>
        <c:axId val="264800008"/>
      </c:barChart>
      <c:catAx>
        <c:axId val="264803144"/>
        <c:scaling>
          <c:orientation val="minMax"/>
        </c:scaling>
        <c:delete val="1"/>
        <c:axPos val="l"/>
        <c:majorTickMark val="none"/>
        <c:minorTickMark val="none"/>
        <c:tickLblPos val="nextTo"/>
        <c:crossAx val="264800008"/>
        <c:crosses val="autoZero"/>
        <c:auto val="1"/>
        <c:lblAlgn val="ctr"/>
        <c:lblOffset val="100"/>
        <c:noMultiLvlLbl val="0"/>
      </c:catAx>
      <c:valAx>
        <c:axId val="264800008"/>
        <c:scaling>
          <c:orientation val="minMax"/>
        </c:scaling>
        <c:delete val="1"/>
        <c:axPos val="b"/>
        <c:numFmt formatCode="_(&quot;$&quot;* #,##0_);_(&quot;$&quot;* \(#,##0\);_(&quot;$&quot;* &quot;-&quot;??_);_(@_)" sourceLinked="1"/>
        <c:majorTickMark val="none"/>
        <c:minorTickMark val="none"/>
        <c:tickLblPos val="nextTo"/>
        <c:crossAx val="264803144"/>
        <c:crosses val="autoZero"/>
        <c:crossBetween val="between"/>
      </c:valAx>
      <c:spPr>
        <a:noFill/>
        <a:ln w="25400">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1"/>
              </a:solidFill>
            </c:spPr>
            <c:extLst>
              <c:ext xmlns:c16="http://schemas.microsoft.com/office/drawing/2014/chart" uri="{C3380CC4-5D6E-409C-BE32-E72D297353CC}">
                <c16:uniqueId val="{00000001-AFF0-4067-B20E-29AF162B9F4A}"/>
              </c:ext>
            </c:extLst>
          </c:dPt>
          <c:dPt>
            <c:idx val="1"/>
            <c:invertIfNegative val="0"/>
            <c:bubble3D val="0"/>
            <c:spPr>
              <a:solidFill>
                <a:schemeClr val="tx1"/>
              </a:solidFill>
            </c:spPr>
            <c:extLst>
              <c:ext xmlns:c16="http://schemas.microsoft.com/office/drawing/2014/chart" uri="{C3380CC4-5D6E-409C-BE32-E72D297353CC}">
                <c16:uniqueId val="{00000003-AFF0-4067-B20E-29AF162B9F4A}"/>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AFF0-4067-B20E-29AF162B9F4A}"/>
              </c:ext>
            </c:extLst>
          </c:dPt>
          <c:dPt>
            <c:idx val="3"/>
            <c:invertIfNegative val="0"/>
            <c:bubble3D val="0"/>
            <c:spPr>
              <a:solidFill>
                <a:schemeClr val="tx1">
                  <a:lumMod val="40000"/>
                  <a:lumOff val="60000"/>
                </a:schemeClr>
              </a:solidFill>
            </c:spPr>
            <c:extLst>
              <c:ext xmlns:c16="http://schemas.microsoft.com/office/drawing/2014/chart" uri="{C3380CC4-5D6E-409C-BE32-E72D297353CC}">
                <c16:uniqueId val="{00000007-AFF0-4067-B20E-29AF162B9F4A}"/>
              </c:ext>
            </c:extLst>
          </c:dPt>
          <c:dPt>
            <c:idx val="4"/>
            <c:invertIfNegative val="0"/>
            <c:bubble3D val="0"/>
            <c:spPr>
              <a:solidFill>
                <a:srgbClr val="7AB800"/>
              </a:solidFill>
            </c:spPr>
            <c:extLst>
              <c:ext xmlns:c16="http://schemas.microsoft.com/office/drawing/2014/chart" uri="{C3380CC4-5D6E-409C-BE32-E72D297353CC}">
                <c16:uniqueId val="{00000009-AFF0-4067-B20E-29AF162B9F4A}"/>
              </c:ext>
            </c:extLst>
          </c:dPt>
          <c:dPt>
            <c:idx val="5"/>
            <c:invertIfNegative val="0"/>
            <c:bubble3D val="0"/>
            <c:spPr>
              <a:solidFill>
                <a:schemeClr val="bg1"/>
              </a:solidFill>
            </c:spPr>
            <c:extLst>
              <c:ext xmlns:c16="http://schemas.microsoft.com/office/drawing/2014/chart" uri="{C3380CC4-5D6E-409C-BE32-E72D297353CC}">
                <c16:uniqueId val="{0000000B-AFF0-4067-B20E-29AF162B9F4A}"/>
              </c:ext>
            </c:extLst>
          </c:dPt>
          <c:dLbls>
            <c:dLbl>
              <c:idx val="0"/>
              <c:layout>
                <c:manualLayout>
                  <c:x val="1.328263909874834E-3"/>
                  <c:y val="7.435811518908572E-3"/>
                </c:manualLayout>
              </c:layout>
              <c:tx>
                <c:rich>
                  <a:bodyPr/>
                  <a:lstStyle/>
                  <a:p>
                    <a:r>
                      <a:rPr lang="en-US" dirty="0"/>
                      <a:t>$135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FF0-4067-B20E-29AF162B9F4A}"/>
                </c:ext>
              </c:extLst>
            </c:dLbl>
            <c:dLbl>
              <c:idx val="1"/>
              <c:layout>
                <c:manualLayout>
                  <c:x val="4.0569869301131292E-3"/>
                  <c:y val="4.5079607333382132E-3"/>
                </c:manualLayout>
              </c:layout>
              <c:tx>
                <c:rich>
                  <a:bodyPr/>
                  <a:lstStyle/>
                  <a:p>
                    <a:r>
                      <a:rPr lang="en-US" dirty="0"/>
                      <a:t>$150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FF0-4067-B20E-29AF162B9F4A}"/>
                </c:ext>
              </c:extLst>
            </c:dLbl>
            <c:dLbl>
              <c:idx val="2"/>
              <c:layout>
                <c:manualLayout>
                  <c:x val="3.0267678080961383E-3"/>
                  <c:y val="-4.30719382232779E-3"/>
                </c:manualLayout>
              </c:layout>
              <c:tx>
                <c:rich>
                  <a:bodyPr/>
                  <a:lstStyle/>
                  <a:p>
                    <a:r>
                      <a:rPr lang="en-US" dirty="0"/>
                      <a:t>$92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FF0-4067-B20E-29AF162B9F4A}"/>
                </c:ext>
              </c:extLst>
            </c:dLbl>
            <c:dLbl>
              <c:idx val="3"/>
              <c:layout>
                <c:manualLayout>
                  <c:x val="4.0569869301131292E-3"/>
                  <c:y val="4.647382199316505E-5"/>
                </c:manualLayout>
              </c:layout>
              <c:tx>
                <c:rich>
                  <a:bodyPr/>
                  <a:lstStyle/>
                  <a:p>
                    <a:r>
                      <a:rPr lang="en-US" dirty="0"/>
                      <a:t>$76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FF0-4067-B20E-29AF162B9F4A}"/>
                </c:ext>
              </c:extLst>
            </c:dLbl>
            <c:spPr>
              <a:noFill/>
              <a:ln>
                <a:noFill/>
              </a:ln>
              <a:effectLst/>
            </c:spPr>
            <c:txPr>
              <a:bodyPr anchor="b" anchorCtr="0"/>
              <a:lstStyle/>
              <a:p>
                <a:pPr>
                  <a:defRPr sz="1400">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Sheet1!$B$3:$B$6</c:f>
              <c:numCache>
                <c:formatCode>_("$"* #,##0_);_("$"* \(#,##0\);_("$"* "-"??_);_(@_)</c:formatCode>
                <c:ptCount val="4"/>
                <c:pt idx="0">
                  <c:v>115</c:v>
                </c:pt>
                <c:pt idx="1">
                  <c:v>157</c:v>
                </c:pt>
                <c:pt idx="2">
                  <c:v>102</c:v>
                </c:pt>
                <c:pt idx="3">
                  <c:v>60</c:v>
                </c:pt>
              </c:numCache>
            </c:numRef>
          </c:val>
          <c:extLst>
            <c:ext xmlns:c16="http://schemas.microsoft.com/office/drawing/2014/chart" uri="{C3380CC4-5D6E-409C-BE32-E72D297353CC}">
              <c16:uniqueId val="{0000000C-AFF0-4067-B20E-29AF162B9F4A}"/>
            </c:ext>
          </c:extLst>
        </c:ser>
        <c:dLbls>
          <c:showLegendKey val="0"/>
          <c:showVal val="1"/>
          <c:showCatName val="0"/>
          <c:showSerName val="0"/>
          <c:showPercent val="0"/>
          <c:showBubbleSize val="0"/>
        </c:dLbls>
        <c:gapWidth val="75"/>
        <c:axId val="264805104"/>
        <c:axId val="264802360"/>
      </c:barChart>
      <c:catAx>
        <c:axId val="264805104"/>
        <c:scaling>
          <c:orientation val="minMax"/>
        </c:scaling>
        <c:delete val="1"/>
        <c:axPos val="l"/>
        <c:majorTickMark val="none"/>
        <c:minorTickMark val="none"/>
        <c:tickLblPos val="nextTo"/>
        <c:crossAx val="264802360"/>
        <c:crosses val="autoZero"/>
        <c:auto val="1"/>
        <c:lblAlgn val="ctr"/>
        <c:lblOffset val="100"/>
        <c:noMultiLvlLbl val="0"/>
      </c:catAx>
      <c:valAx>
        <c:axId val="264802360"/>
        <c:scaling>
          <c:orientation val="minMax"/>
        </c:scaling>
        <c:delete val="1"/>
        <c:axPos val="b"/>
        <c:numFmt formatCode="_(&quot;$&quot;* #,##0_);_(&quot;$&quot;* \(#,##0\);_(&quot;$&quot;* &quot;-&quot;??_);_(@_)" sourceLinked="1"/>
        <c:majorTickMark val="none"/>
        <c:minorTickMark val="none"/>
        <c:tickLblPos val="nextTo"/>
        <c:crossAx val="264805104"/>
        <c:crosses val="autoZero"/>
        <c:crossBetween val="between"/>
      </c:valAx>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1"/>
              </a:solidFill>
            </c:spPr>
            <c:extLst>
              <c:ext xmlns:c16="http://schemas.microsoft.com/office/drawing/2014/chart" uri="{C3380CC4-5D6E-409C-BE32-E72D297353CC}">
                <c16:uniqueId val="{00000001-5D26-44DD-86B2-E62A17C89A9C}"/>
              </c:ext>
            </c:extLst>
          </c:dPt>
          <c:dPt>
            <c:idx val="1"/>
            <c:invertIfNegative val="0"/>
            <c:bubble3D val="0"/>
            <c:spPr>
              <a:solidFill>
                <a:schemeClr val="tx1"/>
              </a:solidFill>
            </c:spPr>
            <c:extLst>
              <c:ext xmlns:c16="http://schemas.microsoft.com/office/drawing/2014/chart" uri="{C3380CC4-5D6E-409C-BE32-E72D297353CC}">
                <c16:uniqueId val="{00000003-5D26-44DD-86B2-E62A17C89A9C}"/>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5D26-44DD-86B2-E62A17C89A9C}"/>
              </c:ext>
            </c:extLst>
          </c:dPt>
          <c:dPt>
            <c:idx val="3"/>
            <c:invertIfNegative val="0"/>
            <c:bubble3D val="0"/>
            <c:spPr>
              <a:solidFill>
                <a:schemeClr val="tx1">
                  <a:lumMod val="40000"/>
                  <a:lumOff val="60000"/>
                </a:schemeClr>
              </a:solidFill>
            </c:spPr>
            <c:extLst>
              <c:ext xmlns:c16="http://schemas.microsoft.com/office/drawing/2014/chart" uri="{C3380CC4-5D6E-409C-BE32-E72D297353CC}">
                <c16:uniqueId val="{00000007-5D26-44DD-86B2-E62A17C89A9C}"/>
              </c:ext>
            </c:extLst>
          </c:dPt>
          <c:dPt>
            <c:idx val="4"/>
            <c:invertIfNegative val="0"/>
            <c:bubble3D val="0"/>
            <c:spPr>
              <a:solidFill>
                <a:srgbClr val="7AB800"/>
              </a:solidFill>
            </c:spPr>
            <c:extLst>
              <c:ext xmlns:c16="http://schemas.microsoft.com/office/drawing/2014/chart" uri="{C3380CC4-5D6E-409C-BE32-E72D297353CC}">
                <c16:uniqueId val="{00000009-5D26-44DD-86B2-E62A17C89A9C}"/>
              </c:ext>
            </c:extLst>
          </c:dPt>
          <c:dPt>
            <c:idx val="5"/>
            <c:invertIfNegative val="0"/>
            <c:bubble3D val="0"/>
            <c:spPr>
              <a:solidFill>
                <a:schemeClr val="bg1"/>
              </a:solidFill>
            </c:spPr>
            <c:extLst>
              <c:ext xmlns:c16="http://schemas.microsoft.com/office/drawing/2014/chart" uri="{C3380CC4-5D6E-409C-BE32-E72D297353CC}">
                <c16:uniqueId val="{0000000B-5D26-44DD-86B2-E62A17C89A9C}"/>
              </c:ext>
            </c:extLst>
          </c:dPt>
          <c:dLbls>
            <c:dLbl>
              <c:idx val="0"/>
              <c:layout>
                <c:manualLayout>
                  <c:x val="-5.7700075010097517E-3"/>
                  <c:y val="-1.4974105452183204E-16"/>
                </c:manualLayout>
              </c:layout>
              <c:tx>
                <c:rich>
                  <a:bodyPr/>
                  <a:lstStyle/>
                  <a:p>
                    <a:r>
                      <a:rPr lang="en-US" dirty="0"/>
                      <a:t>$331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D26-44DD-86B2-E62A17C89A9C}"/>
                </c:ext>
              </c:extLst>
            </c:dLbl>
            <c:dLbl>
              <c:idx val="1"/>
              <c:layout>
                <c:manualLayout>
                  <c:x val="-5.7700075010098575E-3"/>
                  <c:y val="0"/>
                </c:manualLayout>
              </c:layout>
              <c:tx>
                <c:rich>
                  <a:bodyPr/>
                  <a:lstStyle/>
                  <a:p>
                    <a:r>
                      <a:rPr lang="en-US" dirty="0"/>
                      <a:t>$425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D26-44DD-86B2-E62A17C89A9C}"/>
                </c:ext>
              </c:extLst>
            </c:dLbl>
            <c:dLbl>
              <c:idx val="2"/>
              <c:layout>
                <c:manualLayout>
                  <c:x val="0"/>
                  <c:y val="-2.0503077873429512E-3"/>
                </c:manualLayout>
              </c:layout>
              <c:tx>
                <c:rich>
                  <a:bodyPr/>
                  <a:lstStyle/>
                  <a:p>
                    <a:r>
                      <a:rPr lang="en-US" dirty="0"/>
                      <a:t>$407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D26-44DD-86B2-E62A17C89A9C}"/>
                </c:ext>
              </c:extLst>
            </c:dLbl>
            <c:dLbl>
              <c:idx val="3"/>
              <c:layout>
                <c:manualLayout>
                  <c:x val="0"/>
                  <c:y val="1.0003932757879424E-3"/>
                </c:manualLayout>
              </c:layout>
              <c:tx>
                <c:rich>
                  <a:bodyPr/>
                  <a:lstStyle/>
                  <a:p>
                    <a:r>
                      <a:rPr lang="en-US" dirty="0"/>
                      <a:t>$118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D26-44DD-86B2-E62A17C89A9C}"/>
                </c:ext>
              </c:extLst>
            </c:dLbl>
            <c:dLbl>
              <c:idx val="4"/>
              <c:layout>
                <c:manualLayout>
                  <c:x val="6.6006669272284267E-3"/>
                  <c:y val="2.6490057016197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26-44DD-86B2-E62A17C89A9C}"/>
                </c:ext>
              </c:extLst>
            </c:dLbl>
            <c:spPr>
              <a:noFill/>
              <a:ln>
                <a:noFill/>
              </a:ln>
              <a:effectLst/>
            </c:spPr>
            <c:txPr>
              <a:bodyPr anchor="ctr" anchorCtr="1"/>
              <a:lstStyle/>
              <a:p>
                <a:pPr>
                  <a:defRPr sz="900">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Sheet1!$F$3:$F$8</c:f>
              <c:numCache>
                <c:formatCode>_("$"* #,##0_);_("$"* \(#,##0\);_("$"* "-"??_);_(@_)</c:formatCode>
                <c:ptCount val="6"/>
                <c:pt idx="0">
                  <c:v>215</c:v>
                </c:pt>
                <c:pt idx="1">
                  <c:v>253</c:v>
                </c:pt>
                <c:pt idx="2">
                  <c:v>239</c:v>
                </c:pt>
                <c:pt idx="3">
                  <c:v>102</c:v>
                </c:pt>
              </c:numCache>
            </c:numRef>
          </c:val>
          <c:extLst>
            <c:ext xmlns:c16="http://schemas.microsoft.com/office/drawing/2014/chart" uri="{C3380CC4-5D6E-409C-BE32-E72D297353CC}">
              <c16:uniqueId val="{0000000C-5D26-44DD-86B2-E62A17C89A9C}"/>
            </c:ext>
          </c:extLst>
        </c:ser>
        <c:dLbls>
          <c:showLegendKey val="0"/>
          <c:showVal val="1"/>
          <c:showCatName val="0"/>
          <c:showSerName val="0"/>
          <c:showPercent val="0"/>
          <c:showBubbleSize val="0"/>
        </c:dLbls>
        <c:gapWidth val="75"/>
        <c:axId val="264301080"/>
        <c:axId val="264301472"/>
      </c:barChart>
      <c:catAx>
        <c:axId val="264301080"/>
        <c:scaling>
          <c:orientation val="minMax"/>
        </c:scaling>
        <c:delete val="1"/>
        <c:axPos val="l"/>
        <c:majorTickMark val="none"/>
        <c:minorTickMark val="none"/>
        <c:tickLblPos val="nextTo"/>
        <c:crossAx val="264301472"/>
        <c:crosses val="autoZero"/>
        <c:auto val="1"/>
        <c:lblAlgn val="ctr"/>
        <c:lblOffset val="100"/>
        <c:noMultiLvlLbl val="0"/>
      </c:catAx>
      <c:valAx>
        <c:axId val="264301472"/>
        <c:scaling>
          <c:orientation val="minMax"/>
        </c:scaling>
        <c:delete val="1"/>
        <c:axPos val="b"/>
        <c:numFmt formatCode="_(&quot;$&quot;* #,##0_);_(&quot;$&quot;* \(#,##0\);_(&quot;$&quot;* &quot;-&quot;??_);_(@_)" sourceLinked="1"/>
        <c:majorTickMark val="none"/>
        <c:minorTickMark val="none"/>
        <c:tickLblPos val="nextTo"/>
        <c:crossAx val="264301080"/>
        <c:crosses val="autoZero"/>
        <c:crossBetween val="between"/>
      </c:valAx>
      <c:spPr>
        <a:noFill/>
        <a:ln w="25400">
          <a:noFill/>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1"/>
              </a:solidFill>
            </c:spPr>
            <c:extLst>
              <c:ext xmlns:c16="http://schemas.microsoft.com/office/drawing/2014/chart" uri="{C3380CC4-5D6E-409C-BE32-E72D297353CC}">
                <c16:uniqueId val="{00000001-8596-46A0-872C-15A2AF288AF1}"/>
              </c:ext>
            </c:extLst>
          </c:dPt>
          <c:dPt>
            <c:idx val="1"/>
            <c:invertIfNegative val="0"/>
            <c:bubble3D val="0"/>
            <c:spPr>
              <a:solidFill>
                <a:schemeClr val="tx1"/>
              </a:solidFill>
            </c:spPr>
            <c:extLst>
              <c:ext xmlns:c16="http://schemas.microsoft.com/office/drawing/2014/chart" uri="{C3380CC4-5D6E-409C-BE32-E72D297353CC}">
                <c16:uniqueId val="{00000003-8596-46A0-872C-15A2AF288AF1}"/>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8596-46A0-872C-15A2AF288AF1}"/>
              </c:ext>
            </c:extLst>
          </c:dPt>
          <c:dPt>
            <c:idx val="3"/>
            <c:invertIfNegative val="0"/>
            <c:bubble3D val="0"/>
            <c:spPr>
              <a:solidFill>
                <a:schemeClr val="tx1">
                  <a:lumMod val="40000"/>
                  <a:lumOff val="60000"/>
                </a:schemeClr>
              </a:solidFill>
            </c:spPr>
            <c:extLst>
              <c:ext xmlns:c16="http://schemas.microsoft.com/office/drawing/2014/chart" uri="{C3380CC4-5D6E-409C-BE32-E72D297353CC}">
                <c16:uniqueId val="{00000007-8596-46A0-872C-15A2AF288AF1}"/>
              </c:ext>
            </c:extLst>
          </c:dPt>
          <c:dPt>
            <c:idx val="4"/>
            <c:invertIfNegative val="0"/>
            <c:bubble3D val="0"/>
            <c:spPr>
              <a:solidFill>
                <a:srgbClr val="7AB800"/>
              </a:solidFill>
            </c:spPr>
            <c:extLst>
              <c:ext xmlns:c16="http://schemas.microsoft.com/office/drawing/2014/chart" uri="{C3380CC4-5D6E-409C-BE32-E72D297353CC}">
                <c16:uniqueId val="{00000009-8596-46A0-872C-15A2AF288AF1}"/>
              </c:ext>
            </c:extLst>
          </c:dPt>
          <c:dPt>
            <c:idx val="5"/>
            <c:invertIfNegative val="0"/>
            <c:bubble3D val="0"/>
            <c:spPr>
              <a:solidFill>
                <a:schemeClr val="bg1"/>
              </a:solidFill>
            </c:spPr>
            <c:extLst>
              <c:ext xmlns:c16="http://schemas.microsoft.com/office/drawing/2014/chart" uri="{C3380CC4-5D6E-409C-BE32-E72D297353CC}">
                <c16:uniqueId val="{0000000B-8596-46A0-872C-15A2AF288AF1}"/>
              </c:ext>
            </c:extLst>
          </c:dPt>
          <c:dLbls>
            <c:dLbl>
              <c:idx val="0"/>
              <c:tx>
                <c:rich>
                  <a:bodyPr/>
                  <a:lstStyle/>
                  <a:p>
                    <a:r>
                      <a:rPr lang="en-US" sz="900" dirty="0"/>
                      <a:t>$118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596-46A0-872C-15A2AF288AF1}"/>
                </c:ext>
              </c:extLst>
            </c:dLbl>
            <c:dLbl>
              <c:idx val="1"/>
              <c:tx>
                <c:rich>
                  <a:bodyPr/>
                  <a:lstStyle/>
                  <a:p>
                    <a:r>
                      <a:rPr lang="en-US" sz="900" dirty="0"/>
                      <a:t>$143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596-46A0-872C-15A2AF288AF1}"/>
                </c:ext>
              </c:extLst>
            </c:dLbl>
            <c:dLbl>
              <c:idx val="2"/>
              <c:tx>
                <c:rich>
                  <a:bodyPr/>
                  <a:lstStyle/>
                  <a:p>
                    <a:r>
                      <a:rPr lang="en-US" sz="900" dirty="0"/>
                      <a:t>$123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596-46A0-872C-15A2AF288AF1}"/>
                </c:ext>
              </c:extLst>
            </c:dLbl>
            <c:dLbl>
              <c:idx val="3"/>
              <c:layout>
                <c:manualLayout>
                  <c:x val="-7.7941557333686831E-3"/>
                  <c:y val="4.0950423869131475E-3"/>
                </c:manualLayout>
              </c:layout>
              <c:tx>
                <c:rich>
                  <a:bodyPr/>
                  <a:lstStyle/>
                  <a:p>
                    <a:r>
                      <a:rPr lang="en-US" dirty="0"/>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596-46A0-872C-15A2AF288AF1}"/>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Sheet1!$F$3:$F$8</c:f>
              <c:numCache>
                <c:formatCode>_("$"* #,##0_);_("$"* \(#,##0\);_("$"* "-"??_);_(@_)</c:formatCode>
                <c:ptCount val="6"/>
                <c:pt idx="0">
                  <c:v>100</c:v>
                </c:pt>
                <c:pt idx="1">
                  <c:v>106</c:v>
                </c:pt>
                <c:pt idx="2">
                  <c:v>91</c:v>
                </c:pt>
                <c:pt idx="3">
                  <c:v>32</c:v>
                </c:pt>
              </c:numCache>
            </c:numRef>
          </c:val>
          <c:extLst>
            <c:ext xmlns:c16="http://schemas.microsoft.com/office/drawing/2014/chart" uri="{C3380CC4-5D6E-409C-BE32-E72D297353CC}">
              <c16:uniqueId val="{0000000C-8596-46A0-872C-15A2AF288AF1}"/>
            </c:ext>
          </c:extLst>
        </c:ser>
        <c:dLbls>
          <c:showLegendKey val="0"/>
          <c:showVal val="1"/>
          <c:showCatName val="0"/>
          <c:showSerName val="0"/>
          <c:showPercent val="0"/>
          <c:showBubbleSize val="0"/>
        </c:dLbls>
        <c:gapWidth val="75"/>
        <c:axId val="264298336"/>
        <c:axId val="264296768"/>
      </c:barChart>
      <c:catAx>
        <c:axId val="264298336"/>
        <c:scaling>
          <c:orientation val="minMax"/>
        </c:scaling>
        <c:delete val="1"/>
        <c:axPos val="l"/>
        <c:majorTickMark val="none"/>
        <c:minorTickMark val="none"/>
        <c:tickLblPos val="nextTo"/>
        <c:crossAx val="264296768"/>
        <c:crosses val="autoZero"/>
        <c:auto val="1"/>
        <c:lblAlgn val="ctr"/>
        <c:lblOffset val="100"/>
        <c:noMultiLvlLbl val="0"/>
      </c:catAx>
      <c:valAx>
        <c:axId val="264296768"/>
        <c:scaling>
          <c:orientation val="minMax"/>
        </c:scaling>
        <c:delete val="1"/>
        <c:axPos val="b"/>
        <c:numFmt formatCode="_(&quot;$&quot;* #,##0_);_(&quot;$&quot;* \(#,##0\);_(&quot;$&quot;* &quot;-&quot;??_);_(@_)" sourceLinked="1"/>
        <c:majorTickMark val="none"/>
        <c:minorTickMark val="none"/>
        <c:tickLblPos val="nextTo"/>
        <c:crossAx val="264298336"/>
        <c:crosses val="autoZero"/>
        <c:crossBetween val="between"/>
      </c:valAx>
      <c:spPr>
        <a:noFill/>
        <a:ln w="25400">
          <a:no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1"/>
              </a:solidFill>
            </c:spPr>
            <c:extLst>
              <c:ext xmlns:c16="http://schemas.microsoft.com/office/drawing/2014/chart" uri="{C3380CC4-5D6E-409C-BE32-E72D297353CC}">
                <c16:uniqueId val="{00000001-C2A0-42D4-A76B-CAD9C4EB49F2}"/>
              </c:ext>
            </c:extLst>
          </c:dPt>
          <c:dPt>
            <c:idx val="1"/>
            <c:invertIfNegative val="0"/>
            <c:bubble3D val="0"/>
            <c:spPr>
              <a:solidFill>
                <a:schemeClr val="tx1"/>
              </a:solidFill>
            </c:spPr>
            <c:extLst>
              <c:ext xmlns:c16="http://schemas.microsoft.com/office/drawing/2014/chart" uri="{C3380CC4-5D6E-409C-BE32-E72D297353CC}">
                <c16:uniqueId val="{00000003-C2A0-42D4-A76B-CAD9C4EB49F2}"/>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C2A0-42D4-A76B-CAD9C4EB49F2}"/>
              </c:ext>
            </c:extLst>
          </c:dPt>
          <c:dPt>
            <c:idx val="3"/>
            <c:invertIfNegative val="0"/>
            <c:bubble3D val="0"/>
            <c:spPr>
              <a:solidFill>
                <a:schemeClr val="tx1">
                  <a:lumMod val="40000"/>
                  <a:lumOff val="60000"/>
                </a:schemeClr>
              </a:solidFill>
            </c:spPr>
            <c:extLst>
              <c:ext xmlns:c16="http://schemas.microsoft.com/office/drawing/2014/chart" uri="{C3380CC4-5D6E-409C-BE32-E72D297353CC}">
                <c16:uniqueId val="{00000007-C2A0-42D4-A76B-CAD9C4EB49F2}"/>
              </c:ext>
            </c:extLst>
          </c:dPt>
          <c:dLbls>
            <c:dLbl>
              <c:idx val="0"/>
              <c:tx>
                <c:rich>
                  <a:bodyPr/>
                  <a:lstStyle/>
                  <a:p>
                    <a:r>
                      <a:rPr lang="en-US" dirty="0"/>
                      <a:t>$135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A0-42D4-A76B-CAD9C4EB49F2}"/>
                </c:ext>
              </c:extLst>
            </c:dLbl>
            <c:dLbl>
              <c:idx val="1"/>
              <c:tx>
                <c:rich>
                  <a:bodyPr/>
                  <a:lstStyle/>
                  <a:p>
                    <a:r>
                      <a:rPr lang="en-US" dirty="0"/>
                      <a:t>$171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A0-42D4-A76B-CAD9C4EB49F2}"/>
                </c:ext>
              </c:extLst>
            </c:dLbl>
            <c:dLbl>
              <c:idx val="2"/>
              <c:tx>
                <c:rich>
                  <a:bodyPr/>
                  <a:lstStyle/>
                  <a:p>
                    <a:r>
                      <a:rPr lang="en-US" dirty="0"/>
                      <a:t>$124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2A0-42D4-A76B-CAD9C4EB49F2}"/>
                </c:ext>
              </c:extLst>
            </c:dLbl>
            <c:dLbl>
              <c:idx val="3"/>
              <c:layout>
                <c:manualLayout>
                  <c:x val="-7.0187014324760138E-3"/>
                  <c:y val="5.7057392998294118E-3"/>
                </c:manualLayout>
              </c:layout>
              <c:tx>
                <c:rich>
                  <a:bodyPr/>
                  <a:lstStyle/>
                  <a:p>
                    <a:r>
                      <a:rPr lang="en-US" dirty="0"/>
                      <a:t>$55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2A0-42D4-A76B-CAD9C4EB49F2}"/>
                </c:ext>
              </c:extLst>
            </c:dLbl>
            <c:spPr>
              <a:noFill/>
              <a:ln>
                <a:noFill/>
              </a:ln>
              <a:effectLst/>
            </c:spPr>
            <c:txPr>
              <a:bodyPr anchor="ctr" anchorCtr="1"/>
              <a:lstStyle/>
              <a:p>
                <a:pPr algn="ctr">
                  <a:defRPr lang="en-US" sz="9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Sheet1!$H$3:$H$6</c:f>
              <c:numCache>
                <c:formatCode>_("$"* #,##0_);_("$"* \(#,##0\);_("$"* "-"??_);_(@_)</c:formatCode>
                <c:ptCount val="4"/>
                <c:pt idx="0">
                  <c:v>125</c:v>
                </c:pt>
                <c:pt idx="1">
                  <c:v>160</c:v>
                </c:pt>
                <c:pt idx="2">
                  <c:v>110</c:v>
                </c:pt>
                <c:pt idx="3">
                  <c:v>42</c:v>
                </c:pt>
              </c:numCache>
            </c:numRef>
          </c:val>
          <c:extLst>
            <c:ext xmlns:c16="http://schemas.microsoft.com/office/drawing/2014/chart" uri="{C3380CC4-5D6E-409C-BE32-E72D297353CC}">
              <c16:uniqueId val="{00000008-C2A0-42D4-A76B-CAD9C4EB49F2}"/>
            </c:ext>
          </c:extLst>
        </c:ser>
        <c:dLbls>
          <c:showLegendKey val="0"/>
          <c:showVal val="1"/>
          <c:showCatName val="0"/>
          <c:showSerName val="0"/>
          <c:showPercent val="0"/>
          <c:showBubbleSize val="0"/>
        </c:dLbls>
        <c:gapWidth val="75"/>
        <c:axId val="264299512"/>
        <c:axId val="264300296"/>
      </c:barChart>
      <c:catAx>
        <c:axId val="264299512"/>
        <c:scaling>
          <c:orientation val="minMax"/>
        </c:scaling>
        <c:delete val="1"/>
        <c:axPos val="l"/>
        <c:majorTickMark val="none"/>
        <c:minorTickMark val="none"/>
        <c:tickLblPos val="nextTo"/>
        <c:crossAx val="264300296"/>
        <c:crosses val="autoZero"/>
        <c:auto val="1"/>
        <c:lblAlgn val="ctr"/>
        <c:lblOffset val="100"/>
        <c:noMultiLvlLbl val="0"/>
      </c:catAx>
      <c:valAx>
        <c:axId val="264300296"/>
        <c:scaling>
          <c:orientation val="minMax"/>
        </c:scaling>
        <c:delete val="1"/>
        <c:axPos val="b"/>
        <c:numFmt formatCode="_(&quot;$&quot;* #,##0_);_(&quot;$&quot;* \(#,##0\);_(&quot;$&quot;* &quot;-&quot;??_);_(@_)" sourceLinked="1"/>
        <c:majorTickMark val="none"/>
        <c:minorTickMark val="none"/>
        <c:tickLblPos val="nextTo"/>
        <c:crossAx val="264299512"/>
        <c:crosses val="autoZero"/>
        <c:crossBetween val="between"/>
      </c:valAx>
      <c:spPr>
        <a:noFill/>
        <a:ln w="25400">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1"/>
              </a:solidFill>
            </c:spPr>
            <c:extLst>
              <c:ext xmlns:c16="http://schemas.microsoft.com/office/drawing/2014/chart" uri="{C3380CC4-5D6E-409C-BE32-E72D297353CC}">
                <c16:uniqueId val="{00000001-EBEF-4EFA-B8BF-CBE7CF80EE91}"/>
              </c:ext>
            </c:extLst>
          </c:dPt>
          <c:dPt>
            <c:idx val="1"/>
            <c:invertIfNegative val="0"/>
            <c:bubble3D val="0"/>
            <c:spPr>
              <a:solidFill>
                <a:schemeClr val="tx1"/>
              </a:solidFill>
            </c:spPr>
            <c:extLst>
              <c:ext xmlns:c16="http://schemas.microsoft.com/office/drawing/2014/chart" uri="{C3380CC4-5D6E-409C-BE32-E72D297353CC}">
                <c16:uniqueId val="{00000003-EBEF-4EFA-B8BF-CBE7CF80EE91}"/>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EBEF-4EFA-B8BF-CBE7CF80EE91}"/>
              </c:ext>
            </c:extLst>
          </c:dPt>
          <c:dPt>
            <c:idx val="3"/>
            <c:invertIfNegative val="0"/>
            <c:bubble3D val="0"/>
            <c:spPr>
              <a:solidFill>
                <a:schemeClr val="tx1">
                  <a:lumMod val="40000"/>
                  <a:lumOff val="60000"/>
                </a:schemeClr>
              </a:solidFill>
            </c:spPr>
            <c:extLst>
              <c:ext xmlns:c16="http://schemas.microsoft.com/office/drawing/2014/chart" uri="{C3380CC4-5D6E-409C-BE32-E72D297353CC}">
                <c16:uniqueId val="{00000007-EBEF-4EFA-B8BF-CBE7CF80EE91}"/>
              </c:ext>
            </c:extLst>
          </c:dPt>
          <c:dPt>
            <c:idx val="4"/>
            <c:invertIfNegative val="0"/>
            <c:bubble3D val="0"/>
            <c:spPr>
              <a:solidFill>
                <a:srgbClr val="7AB800"/>
              </a:solidFill>
            </c:spPr>
            <c:extLst>
              <c:ext xmlns:c16="http://schemas.microsoft.com/office/drawing/2014/chart" uri="{C3380CC4-5D6E-409C-BE32-E72D297353CC}">
                <c16:uniqueId val="{00000009-EBEF-4EFA-B8BF-CBE7CF80EE91}"/>
              </c:ext>
            </c:extLst>
          </c:dPt>
          <c:dPt>
            <c:idx val="5"/>
            <c:invertIfNegative val="0"/>
            <c:bubble3D val="0"/>
            <c:spPr>
              <a:solidFill>
                <a:schemeClr val="bg1"/>
              </a:solidFill>
            </c:spPr>
            <c:extLst>
              <c:ext xmlns:c16="http://schemas.microsoft.com/office/drawing/2014/chart" uri="{C3380CC4-5D6E-409C-BE32-E72D297353CC}">
                <c16:uniqueId val="{0000000B-EBEF-4EFA-B8BF-CBE7CF80EE91}"/>
              </c:ext>
            </c:extLst>
          </c:dPt>
          <c:dLbls>
            <c:dLbl>
              <c:idx val="0"/>
              <c:layout>
                <c:manualLayout>
                  <c:x val="0"/>
                  <c:y val="0"/>
                </c:manualLayout>
              </c:layout>
              <c:tx>
                <c:rich>
                  <a:bodyPr/>
                  <a:lstStyle/>
                  <a:p>
                    <a:r>
                      <a:rPr lang="en-US" dirty="0"/>
                      <a:t>$52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BEF-4EFA-B8BF-CBE7CF80EE91}"/>
                </c:ext>
              </c:extLst>
            </c:dLbl>
            <c:dLbl>
              <c:idx val="1"/>
              <c:tx>
                <c:rich>
                  <a:bodyPr/>
                  <a:lstStyle/>
                  <a:p>
                    <a:r>
                      <a:rPr lang="en-US" dirty="0"/>
                      <a:t>$62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BEF-4EFA-B8BF-CBE7CF80EE91}"/>
                </c:ext>
              </c:extLst>
            </c:dLbl>
            <c:dLbl>
              <c:idx val="2"/>
              <c:layout>
                <c:manualLayout>
                  <c:x val="-1.8746880564302348E-2"/>
                  <c:y val="6.0718641055021259E-3"/>
                </c:manualLayout>
              </c:layout>
              <c:tx>
                <c:rich>
                  <a:bodyPr/>
                  <a:lstStyle/>
                  <a:p>
                    <a:r>
                      <a:rPr lang="en-US" dirty="0"/>
                      <a:t>$48</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18464889287872091"/>
                      <c:h val="5.895775244019142E-2"/>
                    </c:manualLayout>
                  </c15:layout>
                  <c15:showDataLabelsRange val="0"/>
                </c:ext>
                <c:ext xmlns:c16="http://schemas.microsoft.com/office/drawing/2014/chart" uri="{C3380CC4-5D6E-409C-BE32-E72D297353CC}">
                  <c16:uniqueId val="{00000005-EBEF-4EFA-B8BF-CBE7CF80EE91}"/>
                </c:ext>
              </c:extLst>
            </c:dLbl>
            <c:dLbl>
              <c:idx val="3"/>
              <c:layout>
                <c:manualLayout>
                  <c:x val="-1.1494252873563218E-2"/>
                  <c:y val="-1.5314833175642808E-2"/>
                </c:manualLayout>
              </c:layout>
              <c:tx>
                <c:rich>
                  <a:bodyPr/>
                  <a:lstStyle/>
                  <a:p>
                    <a:r>
                      <a:rPr lang="en-US" dirty="0"/>
                      <a:t>$35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BEF-4EFA-B8BF-CBE7CF80EE91}"/>
                </c:ext>
              </c:extLst>
            </c:dLbl>
            <c:dLbl>
              <c:idx val="5"/>
              <c:layout>
                <c:manualLayout>
                  <c:x val="-6.6006669272284267E-3"/>
                  <c:y val="-1.76600380107983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EF-4EFA-B8BF-CBE7CF80EE91}"/>
                </c:ext>
              </c:extLst>
            </c:dLbl>
            <c:spPr>
              <a:noFill/>
              <a:ln>
                <a:noFill/>
              </a:ln>
              <a:effectLst/>
            </c:spPr>
            <c:txPr>
              <a:bodyPr anchor="ctr" anchorCtr="1"/>
              <a:lstStyle/>
              <a:p>
                <a:pPr>
                  <a:defRPr>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Sheet1!$D$3:$D$8</c:f>
              <c:numCache>
                <c:formatCode>_("$"* #,##0_);_("$"* \(#,##0\);_("$"* "-"??_);_(@_)</c:formatCode>
                <c:ptCount val="6"/>
                <c:pt idx="0">
                  <c:v>50</c:v>
                </c:pt>
                <c:pt idx="1">
                  <c:v>63</c:v>
                </c:pt>
                <c:pt idx="2">
                  <c:v>43</c:v>
                </c:pt>
                <c:pt idx="3">
                  <c:v>28</c:v>
                </c:pt>
              </c:numCache>
            </c:numRef>
          </c:val>
          <c:extLst>
            <c:ext xmlns:c16="http://schemas.microsoft.com/office/drawing/2014/chart" uri="{C3380CC4-5D6E-409C-BE32-E72D297353CC}">
              <c16:uniqueId val="{0000000C-EBEF-4EFA-B8BF-CBE7CF80EE91}"/>
            </c:ext>
          </c:extLst>
        </c:ser>
        <c:dLbls>
          <c:showLegendKey val="0"/>
          <c:showVal val="1"/>
          <c:showCatName val="0"/>
          <c:showSerName val="0"/>
          <c:showPercent val="0"/>
          <c:showBubbleSize val="0"/>
        </c:dLbls>
        <c:gapWidth val="75"/>
        <c:axId val="264297552"/>
        <c:axId val="264297944"/>
      </c:barChart>
      <c:catAx>
        <c:axId val="264297552"/>
        <c:scaling>
          <c:orientation val="minMax"/>
        </c:scaling>
        <c:delete val="1"/>
        <c:axPos val="l"/>
        <c:majorTickMark val="none"/>
        <c:minorTickMark val="none"/>
        <c:tickLblPos val="nextTo"/>
        <c:crossAx val="264297944"/>
        <c:crosses val="autoZero"/>
        <c:auto val="1"/>
        <c:lblAlgn val="ctr"/>
        <c:lblOffset val="100"/>
        <c:noMultiLvlLbl val="0"/>
      </c:catAx>
      <c:valAx>
        <c:axId val="264297944"/>
        <c:scaling>
          <c:orientation val="minMax"/>
        </c:scaling>
        <c:delete val="1"/>
        <c:axPos val="b"/>
        <c:numFmt formatCode="_(&quot;$&quot;* #,##0_);_(&quot;$&quot;* \(#,##0\);_(&quot;$&quot;* &quot;-&quot;??_);_(@_)" sourceLinked="1"/>
        <c:majorTickMark val="none"/>
        <c:minorTickMark val="none"/>
        <c:tickLblPos val="nextTo"/>
        <c:crossAx val="264297552"/>
        <c:crosses val="autoZero"/>
        <c:crossBetween val="between"/>
      </c:valAx>
      <c:spPr>
        <a:noFill/>
        <a:ln w="25400">
          <a:noFill/>
        </a:ln>
      </c:spPr>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1"/>
              </a:solidFill>
            </c:spPr>
            <c:extLst>
              <c:ext xmlns:c16="http://schemas.microsoft.com/office/drawing/2014/chart" uri="{C3380CC4-5D6E-409C-BE32-E72D297353CC}">
                <c16:uniqueId val="{00000001-1A59-47E2-A973-D413C1596AB0}"/>
              </c:ext>
            </c:extLst>
          </c:dPt>
          <c:dPt>
            <c:idx val="1"/>
            <c:invertIfNegative val="0"/>
            <c:bubble3D val="0"/>
            <c:spPr>
              <a:solidFill>
                <a:schemeClr val="tx1"/>
              </a:solidFill>
            </c:spPr>
            <c:extLst>
              <c:ext xmlns:c16="http://schemas.microsoft.com/office/drawing/2014/chart" uri="{C3380CC4-5D6E-409C-BE32-E72D297353CC}">
                <c16:uniqueId val="{00000003-1A59-47E2-A973-D413C1596AB0}"/>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1A59-47E2-A973-D413C1596AB0}"/>
              </c:ext>
            </c:extLst>
          </c:dPt>
          <c:dPt>
            <c:idx val="3"/>
            <c:invertIfNegative val="0"/>
            <c:bubble3D val="0"/>
            <c:spPr>
              <a:solidFill>
                <a:schemeClr val="tx1">
                  <a:lumMod val="40000"/>
                  <a:lumOff val="60000"/>
                </a:schemeClr>
              </a:solidFill>
            </c:spPr>
            <c:extLst>
              <c:ext xmlns:c16="http://schemas.microsoft.com/office/drawing/2014/chart" uri="{C3380CC4-5D6E-409C-BE32-E72D297353CC}">
                <c16:uniqueId val="{00000007-1A59-47E2-A973-D413C1596AB0}"/>
              </c:ext>
            </c:extLst>
          </c:dPt>
          <c:dPt>
            <c:idx val="4"/>
            <c:invertIfNegative val="0"/>
            <c:bubble3D val="0"/>
            <c:spPr>
              <a:solidFill>
                <a:srgbClr val="7AB800"/>
              </a:solidFill>
            </c:spPr>
            <c:extLst>
              <c:ext xmlns:c16="http://schemas.microsoft.com/office/drawing/2014/chart" uri="{C3380CC4-5D6E-409C-BE32-E72D297353CC}">
                <c16:uniqueId val="{00000009-1A59-47E2-A973-D413C1596AB0}"/>
              </c:ext>
            </c:extLst>
          </c:dPt>
          <c:dPt>
            <c:idx val="5"/>
            <c:invertIfNegative val="0"/>
            <c:bubble3D val="0"/>
            <c:spPr>
              <a:solidFill>
                <a:schemeClr val="bg1"/>
              </a:solidFill>
            </c:spPr>
            <c:extLst>
              <c:ext xmlns:c16="http://schemas.microsoft.com/office/drawing/2014/chart" uri="{C3380CC4-5D6E-409C-BE32-E72D297353CC}">
                <c16:uniqueId val="{0000000B-1A59-47E2-A973-D413C1596AB0}"/>
              </c:ext>
            </c:extLst>
          </c:dPt>
          <c:dLbls>
            <c:dLbl>
              <c:idx val="0"/>
              <c:tx>
                <c:rich>
                  <a:bodyPr/>
                  <a:lstStyle/>
                  <a:p>
                    <a:r>
                      <a:rPr lang="en-US" dirty="0"/>
                      <a:t>$64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A59-47E2-A973-D413C1596AB0}"/>
                </c:ext>
              </c:extLst>
            </c:dLbl>
            <c:dLbl>
              <c:idx val="1"/>
              <c:tx>
                <c:rich>
                  <a:bodyPr/>
                  <a:lstStyle/>
                  <a:p>
                    <a:r>
                      <a:rPr lang="en-US" dirty="0"/>
                      <a:t>$78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A59-47E2-A973-D413C1596AB0}"/>
                </c:ext>
              </c:extLst>
            </c:dLbl>
            <c:dLbl>
              <c:idx val="2"/>
              <c:layout>
                <c:manualLayout>
                  <c:x val="-3.1290653210864508E-2"/>
                  <c:y val="6.0802668315769939E-3"/>
                </c:manualLayout>
              </c:layout>
              <c:tx>
                <c:rich>
                  <a:bodyPr/>
                  <a:lstStyle/>
                  <a:p>
                    <a:r>
                      <a:rPr lang="en-US" dirty="0"/>
                      <a:t>$58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A59-47E2-A973-D413C1596AB0}"/>
                </c:ext>
              </c:extLst>
            </c:dLbl>
            <c:dLbl>
              <c:idx val="3"/>
              <c:layout>
                <c:manualLayout>
                  <c:x val="-2.3467989908148381E-2"/>
                  <c:y val="9.5054261075744946E-4"/>
                </c:manualLayout>
              </c:layout>
              <c:tx>
                <c:rich>
                  <a:bodyPr/>
                  <a:lstStyle/>
                  <a:p>
                    <a:r>
                      <a:rPr lang="en-US" dirty="0"/>
                      <a:t>$32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A59-47E2-A973-D413C1596AB0}"/>
                </c:ext>
              </c:extLst>
            </c:dLbl>
            <c:dLbl>
              <c:idx val="4"/>
              <c:layout>
                <c:manualLayout>
                  <c:x val="6.6006669272284267E-3"/>
                  <c:y val="2.6490057016197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59-47E2-A973-D413C1596AB0}"/>
                </c:ext>
              </c:extLst>
            </c:dLbl>
            <c:spPr>
              <a:noFill/>
              <a:ln>
                <a:noFill/>
              </a:ln>
              <a:effectLst/>
            </c:spPr>
            <c:txPr>
              <a:bodyPr anchor="ctr" anchorCtr="1"/>
              <a:lstStyle/>
              <a:p>
                <a:pPr>
                  <a:defRPr>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Sheet1!$F$3:$F$8</c:f>
              <c:numCache>
                <c:formatCode>_("$"* #,##0_);_("$"* \(#,##0\);_("$"* "-"??_);_(@_)</c:formatCode>
                <c:ptCount val="6"/>
                <c:pt idx="0">
                  <c:v>50</c:v>
                </c:pt>
                <c:pt idx="1">
                  <c:v>60</c:v>
                </c:pt>
                <c:pt idx="2">
                  <c:v>40</c:v>
                </c:pt>
                <c:pt idx="3">
                  <c:v>25</c:v>
                </c:pt>
              </c:numCache>
            </c:numRef>
          </c:val>
          <c:extLst>
            <c:ext xmlns:c16="http://schemas.microsoft.com/office/drawing/2014/chart" uri="{C3380CC4-5D6E-409C-BE32-E72D297353CC}">
              <c16:uniqueId val="{0000000C-1A59-47E2-A973-D413C1596AB0}"/>
            </c:ext>
          </c:extLst>
        </c:ser>
        <c:dLbls>
          <c:showLegendKey val="0"/>
          <c:showVal val="1"/>
          <c:showCatName val="0"/>
          <c:showSerName val="0"/>
          <c:showPercent val="0"/>
          <c:showBubbleSize val="0"/>
        </c:dLbls>
        <c:gapWidth val="75"/>
        <c:axId val="317281136"/>
        <c:axId val="317281920"/>
      </c:barChart>
      <c:catAx>
        <c:axId val="317281136"/>
        <c:scaling>
          <c:orientation val="minMax"/>
        </c:scaling>
        <c:delete val="1"/>
        <c:axPos val="l"/>
        <c:majorTickMark val="none"/>
        <c:minorTickMark val="none"/>
        <c:tickLblPos val="nextTo"/>
        <c:crossAx val="317281920"/>
        <c:crosses val="autoZero"/>
        <c:auto val="1"/>
        <c:lblAlgn val="ctr"/>
        <c:lblOffset val="100"/>
        <c:noMultiLvlLbl val="0"/>
      </c:catAx>
      <c:valAx>
        <c:axId val="317281920"/>
        <c:scaling>
          <c:orientation val="minMax"/>
        </c:scaling>
        <c:delete val="1"/>
        <c:axPos val="b"/>
        <c:numFmt formatCode="_(&quot;$&quot;* #,##0_);_(&quot;$&quot;* \(#,##0\);_(&quot;$&quot;* &quot;-&quot;??_);_(@_)" sourceLinked="1"/>
        <c:majorTickMark val="none"/>
        <c:minorTickMark val="none"/>
        <c:tickLblPos val="nextTo"/>
        <c:crossAx val="317281136"/>
        <c:crosses val="autoZero"/>
        <c:crossBetween val="between"/>
      </c:valAx>
      <c:spPr>
        <a:noFill/>
        <a:ln w="25400">
          <a:no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2019 Dell Inc.</a:t>
            </a:r>
          </a:p>
        </p:txBody>
      </p:sp>
      <p:sp>
        <p:nvSpPr>
          <p:cNvPr id="7" name="TextBox 6"/>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422713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6888" y="173038"/>
            <a:ext cx="5940425" cy="3341687"/>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462280" y="3803332"/>
            <a:ext cx="6009640" cy="449484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2019 Dell Inc.</a:t>
            </a:r>
          </a:p>
        </p:txBody>
      </p:sp>
      <p:sp>
        <p:nvSpPr>
          <p:cNvPr id="9" name="TextBox 8"/>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2384313598"/>
      </p:ext>
    </p:extLst>
  </p:cSld>
  <p:clrMap bg1="lt1" tx1="dk1" bg2="lt2" tx2="dk2" accent1="accent1" accent2="accent2" accent3="accent3" accent4="accent4" accent5="accent5" accent6="accent6" hlink="hlink" folHlink="folHlink"/>
  <p:notesStyle>
    <a:lvl1pPr marL="0" algn="l" defTabSz="685800" rtl="0" eaLnBrk="1" latinLnBrk="0" hangingPunct="1">
      <a:spcBef>
        <a:spcPts val="0"/>
      </a:spcBef>
      <a:defRPr sz="1100" kern="1200">
        <a:solidFill>
          <a:schemeClr val="bg2"/>
        </a:solidFill>
        <a:latin typeface="Arial" panose="020B0604020202020204" pitchFamily="34" charset="0"/>
        <a:ea typeface="+mn-ea"/>
        <a:cs typeface="+mn-cs"/>
      </a:defRPr>
    </a:lvl1pPr>
    <a:lvl2pPr marL="5143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2pPr>
    <a:lvl3pPr marL="8572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3pPr>
    <a:lvl4pPr marL="12001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4pPr>
    <a:lvl5pPr marL="1543050" indent="-171450" algn="l" defTabSz="685800" rtl="0" eaLnBrk="1" latinLnBrk="0" hangingPunct="1">
      <a:spcBef>
        <a:spcPts val="300"/>
      </a:spcBef>
      <a:buClrTx/>
      <a:buFont typeface="Arial" panose="020B0604020202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dell.com/sites/csdocuments/Shared-Content_data-Sheets_Documents/en/aa/CSG-EN-XX-ALL-IDC-Article-on-ProSupport-Plus-for-PCs-and-tablet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facts.pt/ddv0ne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facts.pt/ddv0ne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5503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Arial" panose="020B0604020202020204" pitchFamily="34" charset="0"/>
              </a:rPr>
              <a:t>*Based on </a:t>
            </a:r>
            <a:r>
              <a:rPr lang="en-US" sz="1200" dirty="0">
                <a:latin typeface="Arial" panose="020B0604020202020204" pitchFamily="34" charset="0"/>
                <a:hlinkClick r:id="rId3"/>
              </a:rPr>
              <a:t>IDC Link report </a:t>
            </a:r>
            <a:r>
              <a:rPr lang="en-US" sz="1200" dirty="0">
                <a:latin typeface="Arial" panose="020B0604020202020204" pitchFamily="34" charset="0"/>
              </a:rPr>
              <a:t>“Proactive, Predictive, Prescriptive Deskside and Mobile Worker Support” by Rob Brothers. March 17, 2015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9C81F-D61F-4AF6-B303-5A2D71F335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43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84175"/>
            <a:ext cx="6096000" cy="3430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A98EF96-F92C-4D6B-BDD3-7444609D44B4}"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127520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8" y="390525"/>
            <a:ext cx="7094537" cy="3990975"/>
          </a:xfrm>
        </p:spPr>
      </p:sp>
      <p:sp>
        <p:nvSpPr>
          <p:cNvPr id="3" name="Notes Placeholder 2"/>
          <p:cNvSpPr>
            <a:spLocks noGrp="1"/>
          </p:cNvSpPr>
          <p:nvPr>
            <p:ph type="body" idx="1"/>
          </p:nvPr>
        </p:nvSpPr>
        <p:spPr/>
        <p:txBody>
          <a:bodyPr/>
          <a:lstStyle/>
          <a:p>
            <a:r>
              <a:rPr lang="en-US" dirty="0"/>
              <a:t>Provide a brand new experience for IT Admins and their end users that will forever change the way they think about support.</a:t>
            </a:r>
          </a:p>
          <a:p>
            <a:endParaRPr lang="en-US" dirty="0"/>
          </a:p>
          <a:p>
            <a:r>
              <a:rPr lang="en-US" dirty="0"/>
              <a:t>You can add KYHD and Accidental Damage to ProSupport. However, it’s not the best option for your customer as it’s more expensive than ProSupport Plus (without all the advantages of ProSupport Plus).</a:t>
            </a:r>
          </a:p>
        </p:txBody>
      </p:sp>
      <p:sp>
        <p:nvSpPr>
          <p:cNvPr id="4" name="Slide Number Placeholder 3"/>
          <p:cNvSpPr>
            <a:spLocks noGrp="1"/>
          </p:cNvSpPr>
          <p:nvPr>
            <p:ph type="sldNum" sz="quarter" idx="10"/>
          </p:nvPr>
        </p:nvSpPr>
        <p:spPr>
          <a:xfrm>
            <a:off x="6473487" y="9238287"/>
            <a:ext cx="684557" cy="217012"/>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a:t>
            </a:fld>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397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84175"/>
            <a:ext cx="6096000" cy="34305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922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Times New Roman" panose="02020603050405020304" pitchFamily="18" charset="0"/>
              </a:rPr>
              <a:t>ProSupport for PCs is best for customers needing more than basic warranty service. </a:t>
            </a:r>
            <a:r>
              <a:rPr lang="en-US" sz="800" dirty="0"/>
              <a:t>For customers wanting automated and customizable support, the most complete support package is ProSupport Plus.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Times New Roman" panose="02020603050405020304" pitchFamily="18" charset="0"/>
              </a:rPr>
              <a:t>*Based on a Principled Technologies report, “Diagnose and resolve a hard drive issue in less time with Dell ProSupport Plus” May 2020. Testing commissioned by Dell, conducted in the United States.  Actual results may vary. Full report: </a:t>
            </a:r>
            <a:r>
              <a:rPr lang="en-US" sz="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http://facts.pt/ddv0ne9</a:t>
            </a:r>
            <a:endParaRPr lang="en-US" sz="800" dirty="0"/>
          </a:p>
          <a:p>
            <a:endParaRPr lang="en-US" dirty="0"/>
          </a:p>
          <a:p>
            <a:endParaRPr lang="en-US" dirty="0"/>
          </a:p>
          <a:p>
            <a:r>
              <a:rPr lang="en-US" dirty="0"/>
              <a:t>Our AI-driven scores take the telemetry from your devices and provide a holistic view of your fleet.</a:t>
            </a:r>
          </a:p>
          <a:p>
            <a:endParaRPr lang="en-US" dirty="0"/>
          </a:p>
          <a:p>
            <a:r>
              <a:rPr lang="en-US" dirty="0"/>
              <a:t>Customers may ask the following questions…</a:t>
            </a:r>
          </a:p>
          <a:p>
            <a:endParaRPr lang="en-US" dirty="0"/>
          </a:p>
          <a:p>
            <a:pPr marL="228600" indent="-228600">
              <a:buAutoNum type="arabicPeriod"/>
            </a:pPr>
            <a:r>
              <a:rPr lang="en-US" b="1" dirty="0"/>
              <a:t>How does Dell get the information used by </a:t>
            </a:r>
            <a:r>
              <a:rPr lang="en-US" b="1" dirty="0" err="1"/>
              <a:t>SupportAssist</a:t>
            </a:r>
            <a:r>
              <a:rPr lang="en-US" b="1" dirty="0"/>
              <a:t> and how does Dell protect the data and privacy.</a:t>
            </a:r>
          </a:p>
          <a:p>
            <a:pPr marL="0" indent="0">
              <a:buNone/>
            </a:pPr>
            <a:r>
              <a:rPr lang="en-US" sz="1100" kern="1200" dirty="0">
                <a:solidFill>
                  <a:schemeClr val="bg2"/>
                </a:solidFill>
                <a:effectLst/>
                <a:latin typeface="Arial" panose="020B0604020202020204" pitchFamily="34" charset="0"/>
                <a:ea typeface="+mn-ea"/>
                <a:cs typeface="+mn-cs"/>
              </a:rPr>
              <a:t>Please let your customers know personal and business data are not collected – privacy and security is paramount. </a:t>
            </a:r>
            <a:r>
              <a:rPr lang="en-US" sz="1100" kern="1200" dirty="0" err="1">
                <a:solidFill>
                  <a:schemeClr val="bg2"/>
                </a:solidFill>
                <a:effectLst/>
                <a:latin typeface="Arial" panose="020B0604020202020204" pitchFamily="34" charset="0"/>
                <a:ea typeface="+mn-ea"/>
                <a:cs typeface="+mn-cs"/>
              </a:rPr>
              <a:t>SupportAssist</a:t>
            </a:r>
            <a:r>
              <a:rPr lang="en-US" sz="1100" kern="1200" dirty="0">
                <a:solidFill>
                  <a:schemeClr val="bg2"/>
                </a:solidFill>
                <a:effectLst/>
                <a:latin typeface="Arial" panose="020B0604020202020204" pitchFamily="34" charset="0"/>
                <a:ea typeface="+mn-ea"/>
                <a:cs typeface="+mn-cs"/>
              </a:rPr>
              <a:t> collects system state information, including configuration information, event notifications and system diagnostic information. </a:t>
            </a:r>
          </a:p>
          <a:p>
            <a:pPr marL="0" indent="0">
              <a:buNone/>
            </a:pPr>
            <a:endParaRPr lang="en-US" sz="1100" kern="1200" dirty="0">
              <a:solidFill>
                <a:schemeClr val="bg2"/>
              </a:solidFill>
              <a:effectLst/>
              <a:latin typeface="Arial" panose="020B0604020202020204" pitchFamily="34" charset="0"/>
              <a:ea typeface="+mn-ea"/>
              <a:cs typeface="+mn-cs"/>
            </a:endParaRPr>
          </a:p>
          <a:p>
            <a:pPr marL="0" indent="0">
              <a:buNone/>
            </a:pPr>
            <a:r>
              <a:rPr lang="en-US" sz="1100" kern="1200" dirty="0">
                <a:solidFill>
                  <a:schemeClr val="bg2"/>
                </a:solidFill>
                <a:effectLst/>
                <a:latin typeface="Arial" panose="020B0604020202020204" pitchFamily="34" charset="0"/>
                <a:ea typeface="+mn-ea"/>
                <a:cs typeface="+mn-cs"/>
              </a:rPr>
              <a:t>The customer is in control as they must authorize their system state and software inventory information to be collected before this information is used to diagnose or troubleshoot issues.</a:t>
            </a:r>
          </a:p>
          <a:p>
            <a:pPr marL="0" indent="0">
              <a:buNone/>
            </a:pPr>
            <a:endParaRPr lang="en-US" sz="1100" kern="1200" dirty="0">
              <a:solidFill>
                <a:schemeClr val="bg2"/>
              </a:solidFill>
              <a:effectLst/>
              <a:latin typeface="Arial" panose="020B0604020202020204" pitchFamily="34" charset="0"/>
              <a:ea typeface="+mn-ea"/>
              <a:cs typeface="+mn-cs"/>
            </a:endParaRPr>
          </a:p>
          <a:p>
            <a:pPr marL="0" indent="0">
              <a:buNone/>
            </a:pPr>
            <a:r>
              <a:rPr lang="en-US" sz="1100" baseline="0" dirty="0">
                <a:solidFill>
                  <a:srgbClr val="444444"/>
                </a:solidFill>
              </a:rPr>
              <a:t>System state information is protected during transport and storage. During transport, the information is encrypted (256 bit encryption) and communication is only allowed to go one-way – from the customer to Dell through secure web ports. Additionally, device usage and login credentials are never collected</a:t>
            </a:r>
          </a:p>
          <a:p>
            <a:pPr marL="0" indent="0">
              <a:buNone/>
            </a:pPr>
            <a:endParaRPr lang="en-US" sz="1100" baseline="0" dirty="0">
              <a:solidFill>
                <a:srgbClr val="444444"/>
              </a:solidFill>
            </a:endParaRPr>
          </a:p>
          <a:p>
            <a:pPr marL="0" indent="0">
              <a:buNone/>
            </a:pPr>
            <a:r>
              <a:rPr lang="en-US" sz="1100" b="1" baseline="0" dirty="0">
                <a:solidFill>
                  <a:srgbClr val="444444"/>
                </a:solidFill>
              </a:rPr>
              <a:t>2. How does Dell create the security score?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bg2"/>
                </a:solidFill>
                <a:effectLst/>
                <a:latin typeface="Arial" panose="020B0604020202020204" pitchFamily="34" charset="0"/>
                <a:ea typeface="+mn-ea"/>
                <a:cs typeface="+mn-cs"/>
              </a:rPr>
              <a:t>We use seven different data points, visible in </a:t>
            </a:r>
            <a:r>
              <a:rPr lang="en-US" sz="1100" kern="1200" dirty="0" err="1">
                <a:solidFill>
                  <a:schemeClr val="bg2"/>
                </a:solidFill>
                <a:effectLst/>
                <a:latin typeface="Arial" panose="020B0604020202020204" pitchFamily="34" charset="0"/>
                <a:ea typeface="+mn-ea"/>
                <a:cs typeface="+mn-cs"/>
              </a:rPr>
              <a:t>TechDirect</a:t>
            </a:r>
            <a:r>
              <a:rPr lang="en-US" sz="1100" kern="1200" dirty="0">
                <a:solidFill>
                  <a:schemeClr val="bg2"/>
                </a:solidFill>
                <a:effectLst/>
                <a:latin typeface="Arial" panose="020B0604020202020204" pitchFamily="34" charset="0"/>
                <a:ea typeface="+mn-ea"/>
                <a:cs typeface="+mn-cs"/>
              </a:rPr>
              <a:t>, to generate the security risk assessment. Security scores are generated using Dell Trusted Device.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kern="1200" dirty="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kern="1200" dirty="0">
                <a:solidFill>
                  <a:schemeClr val="bg2"/>
                </a:solidFill>
                <a:effectLst/>
                <a:latin typeface="Arial" panose="020B0604020202020204" pitchFamily="34" charset="0"/>
                <a:ea typeface="+mn-ea"/>
                <a:cs typeface="+mn-cs"/>
              </a:rPr>
              <a:t>3. What apps do we measure for application experience score?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bg2"/>
                </a:solidFill>
                <a:effectLst/>
                <a:latin typeface="Arial" panose="020B0604020202020204" pitchFamily="34" charset="0"/>
                <a:ea typeface="+mn-ea"/>
                <a:cs typeface="+mn-cs"/>
              </a:rPr>
              <a:t>Application experience scores are based on installed applications in the customer’s fleet…anything the end-user/employee is using on their systems. Doesn’t include web applications.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kern="1200" dirty="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kern="1200" dirty="0">
                <a:solidFill>
                  <a:schemeClr val="bg2"/>
                </a:solidFill>
                <a:effectLst/>
                <a:latin typeface="Arial" panose="020B0604020202020204" pitchFamily="34" charset="0"/>
                <a:ea typeface="+mn-ea"/>
                <a:cs typeface="+mn-cs"/>
              </a:rPr>
              <a:t>4. And how are health scores created?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bg2"/>
                </a:solidFill>
                <a:effectLst/>
                <a:latin typeface="Arial" panose="020B0604020202020204" pitchFamily="34" charset="0"/>
                <a:ea typeface="+mn-ea"/>
                <a:cs typeface="+mn-cs"/>
              </a:rPr>
              <a:t>By looking at the hardware utilization, software performance and alerts, as well as OS crashes.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B37F5E-E6EC-4E7D-AFD6-15EC6134B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5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8" y="390525"/>
            <a:ext cx="7094537" cy="3990975"/>
          </a:xfrm>
        </p:spPr>
      </p:sp>
      <p:sp>
        <p:nvSpPr>
          <p:cNvPr id="3" name="Notes Placeholder 2"/>
          <p:cNvSpPr>
            <a:spLocks noGrp="1"/>
          </p:cNvSpPr>
          <p:nvPr>
            <p:ph type="body" idx="1"/>
          </p:nvPr>
        </p:nvSpPr>
        <p:spPr/>
        <p:txBody>
          <a:bodyPr/>
          <a:lstStyle/>
          <a:p>
            <a:r>
              <a:rPr lang="en-US" dirty="0"/>
              <a:t>Provide a brand new experience for IT Admins and their end users that will forever change the way they think about support.</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IE" altLang="en-US" sz="800" b="0" i="0" u="none" strike="noStrike" kern="1200" cap="none" spc="0" normalizeH="0" baseline="30000" noProof="0" dirty="0">
                <a:ln>
                  <a:noFill/>
                </a:ln>
                <a:solidFill>
                  <a:srgbClr val="444444"/>
                </a:solidFill>
                <a:effectLst/>
                <a:uLnTx/>
                <a:uFillTx/>
                <a:latin typeface="Arial"/>
                <a:ea typeface="+mn-ea"/>
                <a:cs typeface="Arial" pitchFamily="34" charset="0"/>
              </a:rPr>
              <a:t>1 </a:t>
            </a:r>
            <a:r>
              <a:rPr kumimoji="0" lang="en-US" sz="800" b="0" i="0" u="none" strike="noStrike" kern="1200" cap="none" spc="0" normalizeH="0" baseline="0" noProof="0" dirty="0">
                <a:ln>
                  <a:noFill/>
                </a:ln>
                <a:solidFill>
                  <a:srgbClr val="444444"/>
                </a:solidFill>
                <a:effectLst/>
                <a:uLnTx/>
                <a:uFillTx/>
                <a:latin typeface="Arial" pitchFamily="34" charset="0"/>
                <a:ea typeface="+mn-ea"/>
                <a:cs typeface="+mn-cs"/>
              </a:rPr>
              <a:t>Onsite availability varies by country and service purchased. Onsite service after remote diagnosis.</a:t>
            </a:r>
            <a:r>
              <a:rPr kumimoji="0" lang="en-US" sz="8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2</a:t>
            </a:r>
            <a:r>
              <a:rPr kumimoji="0" lang="en-US" sz="8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Software support with collaborative 3</a:t>
            </a:r>
            <a:r>
              <a:rPr kumimoji="0" lang="en-US" sz="8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rd</a:t>
            </a:r>
            <a:r>
              <a:rPr kumimoji="0" lang="en-US" sz="8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party assistance. </a:t>
            </a:r>
            <a:r>
              <a:rPr kumimoji="0" lang="en-US" sz="8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3</a:t>
            </a:r>
            <a:r>
              <a:rPr kumimoji="0" lang="en-US" sz="8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SupportAssist not available on Linux, Windows RT, Ubuntu or Chrome based products. </a:t>
            </a:r>
            <a:r>
              <a:rPr kumimoji="0" lang="en-US" sz="800" b="0" i="0" u="none" strike="noStrike" kern="1200" cap="none" spc="0" normalizeH="0" baseline="0" noProof="0" dirty="0" err="1">
                <a:ln>
                  <a:noFill/>
                </a:ln>
                <a:solidFill>
                  <a:srgbClr val="444444"/>
                </a:solidFill>
                <a:effectLst/>
                <a:uLnTx/>
                <a:uFillTx/>
                <a:latin typeface="Arial" pitchFamily="34" charset="0"/>
                <a:ea typeface="+mn-ea"/>
                <a:cs typeface="Arial" panose="020B0604020202020204" pitchFamily="34" charset="0"/>
              </a:rPr>
              <a:t>SupportAssist</a:t>
            </a:r>
            <a:r>
              <a:rPr kumimoji="0" lang="en-US" sz="8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444444"/>
                </a:solidFill>
                <a:effectLst/>
                <a:uLnTx/>
                <a:uFillTx/>
                <a:latin typeface="Arial" pitchFamily="34" charset="0"/>
                <a:ea typeface="+mn-ea"/>
                <a:cs typeface="+mn-cs"/>
              </a:rPr>
              <a:t>automatically detects and proactively alerts Dell to: operating system issues, software upgrades, driver update=es and patches, malware, virus infected files, failures of hard drives, batteries, memory, internal cables, thermal sensors, heat sinks, fans, solid state drives and video cards.</a:t>
            </a:r>
            <a:r>
              <a:rPr kumimoji="0" lang="en-US" sz="800" b="0" i="0" u="none" strike="noStrike" kern="1200" cap="none" spc="0" normalizeH="0" baseline="0" noProof="0" dirty="0">
                <a:ln>
                  <a:noFill/>
                </a:ln>
                <a:solidFill>
                  <a:srgbClr val="FF0000"/>
                </a:solidFill>
                <a:effectLst/>
                <a:uLnTx/>
                <a:uFillTx/>
                <a:latin typeface="Arial"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Predictive analysis failure detection includes hard drives, solid state drives, batteries and fans.</a:t>
            </a:r>
            <a:r>
              <a:rPr kumimoji="0" lang="en-US" sz="800" b="0" i="0" u="none" strike="noStrike" kern="0" cap="none" spc="0" normalizeH="0" baseline="30000" noProof="0" dirty="0">
                <a:ln>
                  <a:noFill/>
                </a:ln>
                <a:solidFill>
                  <a:srgbClr val="444444"/>
                </a:solidFill>
                <a:effectLst/>
                <a:uLnTx/>
                <a:uFillTx/>
                <a:latin typeface="Arial"/>
                <a:ea typeface="+mn-ea"/>
                <a:cs typeface="+mn-cs"/>
              </a:rPr>
              <a:t>4</a:t>
            </a:r>
            <a:r>
              <a:rPr kumimoji="0" lang="en-US" sz="8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Accidental Damage service excludes theft, loss, and damage due to fire, flood, or other acts of nature, or intentional damage. Customer must return damaged unit. Limit of 1 qualified incident per contract year. </a:t>
            </a:r>
            <a:r>
              <a:rPr kumimoji="0" lang="en-US" sz="8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5</a:t>
            </a:r>
            <a:r>
              <a:rPr kumimoji="0" lang="en-US" sz="800" b="0" i="0" u="none" strike="noStrike" kern="0" cap="none" spc="0" normalizeH="0" baseline="0" noProof="0" dirty="0">
                <a:ln>
                  <a:noFill/>
                </a:ln>
                <a:solidFill>
                  <a:srgbClr val="444444"/>
                </a:solidFill>
                <a:effectLst/>
                <a:uLnTx/>
                <a:uFillTx/>
                <a:latin typeface="Arial"/>
                <a:ea typeface="+mn-ea"/>
                <a:cs typeface="+mn-cs"/>
              </a:rPr>
              <a:t> </a:t>
            </a:r>
            <a:r>
              <a:rPr kumimoji="0" lang="en-US" sz="800" b="0" i="0" u="none" strike="noStrike" kern="1200" cap="none" spc="0" normalizeH="0" baseline="0" noProof="0" dirty="0">
                <a:ln>
                  <a:noFill/>
                </a:ln>
                <a:solidFill>
                  <a:srgbClr val="444444"/>
                </a:solidFill>
                <a:effectLst/>
                <a:uLnTx/>
                <a:uFillTx/>
                <a:latin typeface="Arial" pitchFamily="34" charset="0"/>
                <a:ea typeface="+mn-ea"/>
                <a:cs typeface="+mn-cs"/>
              </a:rPr>
              <a:t>Hard drive retention is not available on models with a soldered hard drive, Chromebooks or Venue tablets, except the Venue 11 Pro.</a:t>
            </a:r>
            <a:r>
              <a:rPr kumimoji="0" lang="en-US" sz="800" b="0" i="0" u="none" strike="noStrike" kern="0" cap="none" spc="0" normalizeH="0" baseline="0" noProof="0" dirty="0">
                <a:ln>
                  <a:noFill/>
                </a:ln>
                <a:solidFill>
                  <a:srgbClr val="444444"/>
                </a:solidFill>
                <a:effectLst/>
                <a:uLnTx/>
                <a:uFillTx/>
                <a:latin typeface="Arial"/>
                <a:ea typeface="+mn-ea"/>
                <a:cs typeface="+mn-cs"/>
              </a:rPr>
              <a:t>. </a:t>
            </a:r>
            <a:r>
              <a:rPr kumimoji="0" lang="en-US" sz="800" b="0" i="0" u="none" strike="noStrike" kern="0" cap="none" spc="0" normalizeH="0" baseline="30000" noProof="0" dirty="0">
                <a:ln>
                  <a:noFill/>
                </a:ln>
                <a:solidFill>
                  <a:srgbClr val="444444"/>
                </a:solidFill>
                <a:effectLst/>
                <a:uLnTx/>
                <a:uFillTx/>
                <a:latin typeface="Arial"/>
                <a:ea typeface="+mn-ea"/>
                <a:cs typeface="Arial" panose="020B0604020202020204" pitchFamily="34" charset="0"/>
              </a:rPr>
              <a:t>6</a:t>
            </a:r>
            <a:r>
              <a:rPr kumimoji="0" lang="en-US" sz="800" b="0" i="0" u="none" strike="noStrike" kern="0" cap="none" spc="0" normalizeH="0" baseline="0" noProof="0" dirty="0">
                <a:ln>
                  <a:noFill/>
                </a:ln>
                <a:solidFill>
                  <a:srgbClr val="444444"/>
                </a:solidFill>
                <a:effectLst/>
                <a:uLnTx/>
                <a:uFillTx/>
                <a:latin typeface="Arial"/>
                <a:ea typeface="+mn-ea"/>
                <a:cs typeface="+mn-cs"/>
              </a:rPr>
              <a:t>A</a:t>
            </a:r>
            <a:r>
              <a:rPr kumimoji="0" lang="en-US" sz="800" b="0" i="0" u="none" strike="noStrike" kern="1200" cap="none" spc="0" normalizeH="0" baseline="0" noProof="0" dirty="0">
                <a:ln>
                  <a:noFill/>
                </a:ln>
                <a:solidFill>
                  <a:srgbClr val="444444"/>
                </a:solidFill>
                <a:effectLst/>
                <a:uLnTx/>
                <a:uFillTx/>
                <a:latin typeface="Arial"/>
                <a:ea typeface="+mn-ea"/>
                <a:cs typeface="+mn-cs"/>
              </a:rPr>
              <a:t>vailable for ProSupport Plus customers with 500 or more ProSupport Plus systems </a:t>
            </a:r>
            <a:r>
              <a:rPr kumimoji="0" lang="en-US" sz="800" b="0" i="0" u="none" strike="noStrike" kern="1200" cap="none" spc="0" normalizeH="0" baseline="30000" noProof="0" dirty="0">
                <a:ln>
                  <a:noFill/>
                </a:ln>
                <a:solidFill>
                  <a:srgbClr val="444444"/>
                </a:solidFill>
                <a:effectLst/>
                <a:uLnTx/>
                <a:uFillTx/>
                <a:latin typeface="Arial"/>
                <a:ea typeface="+mn-ea"/>
                <a:cs typeface="Arial" pitchFamily="34" charset="0"/>
              </a:rPr>
              <a:t>7</a:t>
            </a:r>
            <a:r>
              <a:rPr kumimoji="0" lang="en-US" sz="800" b="0" i="0" u="none" strike="noStrike" kern="1200" cap="none" spc="0" normalizeH="0" baseline="0" noProof="0" dirty="0">
                <a:ln>
                  <a:noFill/>
                </a:ln>
                <a:solidFill>
                  <a:srgbClr val="444444"/>
                </a:solidFill>
                <a:effectLst/>
                <a:uLnTx/>
                <a:uFillTx/>
                <a:latin typeface="Arial"/>
                <a:ea typeface="+mn-ea"/>
                <a:cs typeface="Arial" panose="020B0604020202020204" pitchFamily="34" charset="0"/>
              </a:rPr>
              <a:t>Customers must commit to purchase 1,000 Dell client assets with ProSupport Flex within 12 months.</a:t>
            </a:r>
            <a:endParaRPr lang="en-US" dirty="0"/>
          </a:p>
          <a:p>
            <a:endParaRPr lang="en-US" dirty="0"/>
          </a:p>
          <a:p>
            <a:r>
              <a:rPr lang="en-US" dirty="0"/>
              <a:t>You can add KYHD and Accidental Damage to ProSupport. However, it’s not the best option for your customer as it’s more expensive than ProSupport Plus (without all the advantages of ProSupport Plus).</a:t>
            </a:r>
          </a:p>
        </p:txBody>
      </p:sp>
      <p:sp>
        <p:nvSpPr>
          <p:cNvPr id="4" name="Slide Number Placeholder 3"/>
          <p:cNvSpPr>
            <a:spLocks noGrp="1"/>
          </p:cNvSpPr>
          <p:nvPr>
            <p:ph type="sldNum" sz="quarter" idx="10"/>
          </p:nvPr>
        </p:nvSpPr>
        <p:spPr>
          <a:xfrm>
            <a:off x="6473487" y="9238287"/>
            <a:ext cx="684557" cy="217012"/>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17</a:t>
            </a:fld>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3970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aseline="30000" dirty="0"/>
              <a:t>1</a:t>
            </a:r>
            <a:r>
              <a:rPr lang="en-US" sz="1100" dirty="0"/>
              <a:t>Based on Dell analysis, August 2021. </a:t>
            </a:r>
            <a:r>
              <a:rPr lang="en-US" sz="1100" b="1" dirty="0"/>
              <a:t>Geographic Restrictions:</a:t>
            </a:r>
            <a:r>
              <a:rPr lang="en-US" sz="1100" dirty="0"/>
              <a:t> Do not use these claims in Chile, China, Colombia, Costa Rica, Guatemala, Hong Kong, Korea, Malaysia, Russia, South Africa, Taiwan, Ukraine, Venezuela or Vietnam.</a:t>
            </a:r>
          </a:p>
          <a:p>
            <a:r>
              <a:rPr lang="en-US" sz="1100" baseline="30000" dirty="0"/>
              <a:t>2</a:t>
            </a:r>
            <a:r>
              <a:rPr lang="en-US" sz="1100" dirty="0"/>
              <a:t>Based on a Principled Technologies report, “Diagnose and resolve a hard drive issue in less time with Dell ProSupport Plus” May 2020. Testing commissioned by Dell, conducted in the United States.  Actual results may vary. Full report: </a:t>
            </a:r>
            <a:r>
              <a:rPr lang="en-US" sz="1100" u="sng" dirty="0">
                <a:hlinkClick r:id="rId3"/>
              </a:rPr>
              <a:t>http://facts.pt/ddv0ne9</a:t>
            </a:r>
            <a:r>
              <a:rPr lang="en-US" sz="1100" u="sng" dirty="0"/>
              <a:t> </a:t>
            </a:r>
            <a:endParaRPr lang="en-US" sz="1100" b="0" i="0" u="none" strike="noStrike" kern="1200" baseline="0" dirty="0">
              <a:solidFill>
                <a:schemeClr val="bg2"/>
              </a:solidFill>
              <a:latin typeface="Arial" panose="020B0604020202020204" pitchFamily="34" charset="0"/>
              <a:ea typeface="+mn-ea"/>
              <a:cs typeface="+mn-cs"/>
            </a:endParaRPr>
          </a:p>
          <a:p>
            <a:r>
              <a:rPr lang="en-US" sz="1100" b="0" i="0" u="none" strike="noStrike" kern="1200" baseline="0" dirty="0">
                <a:solidFill>
                  <a:schemeClr val="bg2"/>
                </a:solidFill>
                <a:latin typeface="Arial" panose="020B0604020202020204" pitchFamily="34" charset="0"/>
                <a:ea typeface="+mn-ea"/>
                <a:cs typeface="+mn-cs"/>
              </a:rPr>
              <a:t> </a:t>
            </a:r>
            <a:r>
              <a:rPr lang="en-US" sz="1100" b="1" i="0" u="none" strike="noStrike" kern="1200" baseline="0" dirty="0">
                <a:solidFill>
                  <a:schemeClr val="bg2"/>
                </a:solidFill>
                <a:latin typeface="Arial" panose="020B0604020202020204" pitchFamily="34" charset="0"/>
                <a:ea typeface="+mn-ea"/>
                <a:cs typeface="+mn-cs"/>
              </a:rPr>
              <a:t>(Dell vs. Named Competitors) -- </a:t>
            </a:r>
            <a:r>
              <a:rPr lang="en-US" sz="1100" b="0" i="0" u="none" strike="noStrike" kern="1200" baseline="0" dirty="0">
                <a:solidFill>
                  <a:schemeClr val="bg2"/>
                </a:solidFill>
                <a:latin typeface="Arial" panose="020B0604020202020204" pitchFamily="34" charset="0"/>
                <a:ea typeface="+mn-ea"/>
                <a:cs typeface="+mn-cs"/>
              </a:rPr>
              <a:t>Do not use in Argentina, Brazil, China, El Salvador, Guatemala, Honduras, Indonesia, Morocco, Nicaragua, Philippines, Turkey, Venezuela and Vietnam </a:t>
            </a:r>
            <a:endParaRPr lang="en-US" sz="1100" b="0" u="sng"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p>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18</a:t>
            </a:fld>
            <a:endParaRPr lang="en-US"/>
          </a:p>
        </p:txBody>
      </p:sp>
    </p:spTree>
    <p:extLst>
      <p:ext uri="{BB962C8B-B14F-4D97-AF65-F5344CB8AC3E}">
        <p14:creationId xmlns:p14="http://schemas.microsoft.com/office/powerpoint/2010/main" val="418245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marL="0" marR="0" lvl="0" indent="0" algn="l" defTabSz="685681" rtl="0" eaLnBrk="1" fontAlgn="t" latinLnBrk="0" hangingPunct="1">
              <a:lnSpc>
                <a:spcPct val="100000"/>
              </a:lnSpc>
              <a:spcBef>
                <a:spcPts val="1200"/>
              </a:spcBef>
              <a:spcAft>
                <a:spcPts val="0"/>
              </a:spcAft>
              <a:buClr>
                <a:srgbClr val="AAAAAA"/>
              </a:buClr>
              <a:buSzTx/>
              <a:buFont typeface="Arial" pitchFamily="34" charset="0"/>
              <a:buNone/>
              <a:tabLst/>
              <a:defRPr/>
            </a:pPr>
            <a:r>
              <a:rPr lang="en-US" sz="1100" kern="1200">
                <a:solidFill>
                  <a:schemeClr val="bg2"/>
                </a:solidFill>
                <a:effectLst/>
                <a:latin typeface="Arial" panose="020B0604020202020204" pitchFamily="34" charset="0"/>
                <a:ea typeface="+mn-ea"/>
                <a:cs typeface="+mn-cs"/>
              </a:rPr>
              <a:t>Once you connect your PC fleet with </a:t>
            </a:r>
            <a:r>
              <a:rPr lang="en-US" sz="1100" kern="1200" err="1">
                <a:solidFill>
                  <a:schemeClr val="bg2"/>
                </a:solidFill>
                <a:effectLst/>
                <a:latin typeface="Arial" panose="020B0604020202020204" pitchFamily="34" charset="0"/>
                <a:ea typeface="+mn-ea"/>
                <a:cs typeface="+mn-cs"/>
              </a:rPr>
              <a:t>SupportAssist</a:t>
            </a:r>
            <a:r>
              <a:rPr lang="en-US" sz="1100" kern="1200">
                <a:solidFill>
                  <a:schemeClr val="bg2"/>
                </a:solidFill>
                <a:effectLst/>
                <a:latin typeface="Arial" panose="020B0604020202020204" pitchFamily="34" charset="0"/>
                <a:ea typeface="+mn-ea"/>
                <a:cs typeface="+mn-cs"/>
              </a:rPr>
              <a:t>, you can centrally monitor and manage it from </a:t>
            </a:r>
            <a:r>
              <a:rPr lang="en-US" sz="1100" kern="1200" err="1">
                <a:solidFill>
                  <a:schemeClr val="bg2"/>
                </a:solidFill>
                <a:effectLst/>
                <a:latin typeface="Arial" panose="020B0604020202020204" pitchFamily="34" charset="0"/>
                <a:ea typeface="+mn-ea"/>
                <a:cs typeface="+mn-cs"/>
              </a:rPr>
              <a:t>TechDirect</a:t>
            </a:r>
            <a:r>
              <a:rPr lang="en-US" sz="1100" kern="1200">
                <a:solidFill>
                  <a:schemeClr val="bg2"/>
                </a:solidFill>
                <a:effectLst/>
                <a:latin typeface="Arial" panose="020B0604020202020204" pitchFamily="34" charset="0"/>
                <a:ea typeface="+mn-ea"/>
                <a:cs typeface="+mn-cs"/>
              </a:rPr>
              <a:t>, anytime, anywhere.</a:t>
            </a:r>
          </a:p>
          <a:p>
            <a:pPr marL="0" marR="0" lvl="0" indent="0" algn="l" defTabSz="685681" rtl="0" eaLnBrk="1" fontAlgn="t" latinLnBrk="0" hangingPunct="1">
              <a:lnSpc>
                <a:spcPct val="100000"/>
              </a:lnSpc>
              <a:spcBef>
                <a:spcPts val="1200"/>
              </a:spcBef>
              <a:spcAft>
                <a:spcPts val="0"/>
              </a:spcAft>
              <a:buClr>
                <a:srgbClr val="AAAAAA"/>
              </a:buClr>
              <a:buSzTx/>
              <a:buFont typeface="Arial" pitchFamily="34" charset="0"/>
              <a:buNone/>
              <a:tabLst/>
              <a:defRPr/>
            </a:pPr>
            <a:endParaRPr lang="en-US" sz="1100">
              <a:effectLst/>
              <a:latin typeface="Arial" panose="020B0604020202020204" pitchFamily="34" charset="0"/>
            </a:endParaRPr>
          </a:p>
          <a:p>
            <a:pPr marL="0" marR="0" lvl="0" indent="0" algn="l" defTabSz="685681" rtl="0" eaLnBrk="1" fontAlgn="t" latinLnBrk="0" hangingPunct="1">
              <a:lnSpc>
                <a:spcPct val="100000"/>
              </a:lnSpc>
              <a:spcBef>
                <a:spcPts val="1200"/>
              </a:spcBef>
              <a:spcAft>
                <a:spcPts val="0"/>
              </a:spcAft>
              <a:buClr>
                <a:srgbClr val="AAAAAA"/>
              </a:buClr>
              <a:buSzTx/>
              <a:buFont typeface="Arial" pitchFamily="34" charset="0"/>
              <a:buNone/>
              <a:tabLst/>
              <a:defRPr/>
            </a:pPr>
            <a:r>
              <a:rPr kumimoji="0" lang="en-US" sz="1100" b="0" i="0" u="none" strike="noStrike" kern="1200" cap="none" spc="0" normalizeH="0" baseline="0" noProof="0">
                <a:ln>
                  <a:noFill/>
                </a:ln>
                <a:solidFill>
                  <a:srgbClr val="FFFFFF"/>
                </a:solidFill>
                <a:effectLst/>
                <a:uLnTx/>
                <a:uFillTx/>
                <a:latin typeface="Arial"/>
                <a:cs typeface="Arial" panose="020B0604020202020204" pitchFamily="34" charset="0"/>
              </a:rPr>
              <a:t>Our ProSupport Suite for PCs provides a range of support options to meet the needs of businesses from small companies to large enterprises using </a:t>
            </a:r>
            <a:r>
              <a:rPr kumimoji="0" lang="en-US" sz="1100" b="0" i="0" u="none" strike="noStrike" kern="1200" cap="none" spc="0" normalizeH="0" baseline="0" noProof="0" err="1">
                <a:ln>
                  <a:noFill/>
                </a:ln>
                <a:solidFill>
                  <a:srgbClr val="FFFFFF"/>
                </a:solidFill>
                <a:effectLst/>
                <a:uLnTx/>
                <a:uFillTx/>
                <a:latin typeface="Arial"/>
                <a:cs typeface="Arial" panose="020B0604020202020204" pitchFamily="34" charset="0"/>
              </a:rPr>
              <a:t>SupportAssist</a:t>
            </a:r>
            <a:r>
              <a:rPr kumimoji="0" lang="en-US" sz="1100" b="0" i="0" u="none" strike="noStrike" kern="1200" cap="none" spc="0" normalizeH="0" baseline="0" noProof="0">
                <a:ln>
                  <a:noFill/>
                </a:ln>
                <a:solidFill>
                  <a:srgbClr val="FFFFFF"/>
                </a:solidFill>
                <a:effectLst/>
                <a:uLnTx/>
                <a:uFillTx/>
                <a:latin typeface="Arial"/>
                <a:cs typeface="Arial" panose="020B0604020202020204" pitchFamily="34" charset="0"/>
              </a:rPr>
              <a:t>, our proactive and predictive technology and </a:t>
            </a:r>
            <a:r>
              <a:rPr lang="en-US" sz="1100" kern="1200">
                <a:solidFill>
                  <a:schemeClr val="bg2"/>
                </a:solidFill>
                <a:effectLst/>
                <a:latin typeface="Arial" panose="020B0604020202020204" pitchFamily="34" charset="0"/>
                <a:ea typeface="+mn-ea"/>
                <a:cs typeface="+mn-cs"/>
              </a:rPr>
              <a:t>anticipate your team’s needs with data-driven insights on Health, Application Experience and Security.</a:t>
            </a:r>
            <a:endParaRPr kumimoji="0" lang="en-US" sz="1100" b="0" i="0" u="none" strike="noStrike" kern="1200" cap="none" spc="0" normalizeH="0" baseline="0" noProof="0">
              <a:ln>
                <a:noFill/>
              </a:ln>
              <a:solidFill>
                <a:srgbClr val="FFFFFF"/>
              </a:solidFill>
              <a:effectLst/>
              <a:uLnTx/>
              <a:uFillTx/>
              <a:latin typeface="Arial"/>
              <a:cs typeface="Arial" panose="020B0604020202020204" pitchFamily="34" charset="0"/>
            </a:endParaRPr>
          </a:p>
          <a:p>
            <a:pPr marL="0" marR="0" lvl="0" indent="0" algn="l" defTabSz="685681" rtl="0" eaLnBrk="1" fontAlgn="t" latinLnBrk="0" hangingPunct="1">
              <a:lnSpc>
                <a:spcPct val="100000"/>
              </a:lnSpc>
              <a:spcBef>
                <a:spcPts val="1200"/>
              </a:spcBef>
              <a:spcAft>
                <a:spcPts val="0"/>
              </a:spcAft>
              <a:buClr>
                <a:srgbClr val="AAAAAA"/>
              </a:buClr>
              <a:buSzTx/>
              <a:buFont typeface="Arial" pitchFamily="34" charset="0"/>
              <a:buNone/>
              <a:tabLst/>
              <a:defRPr/>
            </a:pPr>
            <a:endParaRPr kumimoji="0" lang="en-US" sz="1100" b="0" i="0" u="none" strike="noStrike" kern="1200" cap="none" spc="0" normalizeH="0" baseline="0" noProof="0">
              <a:ln>
                <a:noFill/>
              </a:ln>
              <a:solidFill>
                <a:srgbClr val="FFFFFF"/>
              </a:solidFill>
              <a:effectLst/>
              <a:uLnTx/>
              <a:uFillTx/>
              <a:latin typeface="Arial"/>
              <a:cs typeface="Arial" panose="020B0604020202020204" pitchFamily="34" charset="0"/>
            </a:endParaRPr>
          </a:p>
          <a:p>
            <a:pPr marL="0" marR="0" lvl="0" indent="0" algn="l" defTabSz="685681" rtl="0" eaLnBrk="1" fontAlgn="t" latinLnBrk="0" hangingPunct="1">
              <a:lnSpc>
                <a:spcPct val="100000"/>
              </a:lnSpc>
              <a:spcBef>
                <a:spcPts val="1200"/>
              </a:spcBef>
              <a:spcAft>
                <a:spcPts val="0"/>
              </a:spcAft>
              <a:buClr>
                <a:srgbClr val="AAAAAA"/>
              </a:buClr>
              <a:buSzTx/>
              <a:buFont typeface="Arial" pitchFamily="34" charset="0"/>
              <a:buNone/>
              <a:tabLst/>
              <a:defRPr/>
            </a:pPr>
            <a:r>
              <a:rPr kumimoji="0" lang="en-US" sz="1100" b="0" i="0" u="none" strike="noStrike" kern="1200" cap="none" spc="0" normalizeH="0" baseline="0" noProof="0">
                <a:ln>
                  <a:noFill/>
                </a:ln>
                <a:solidFill>
                  <a:srgbClr val="FFFFFF"/>
                </a:solidFill>
                <a:effectLst/>
                <a:uLnTx/>
                <a:uFillTx/>
                <a:latin typeface="Arial"/>
                <a:cs typeface="Arial" panose="020B0604020202020204" pitchFamily="34" charset="0"/>
              </a:rPr>
              <a:t>If you need support to reduce IT time spent on routine tasks, we have you covered with 24x7 direct access to ProSupport engineers, onsite repairs on the next business day and automated, proactive issue resolution with telemetry driven insights.</a:t>
            </a:r>
          </a:p>
          <a:p>
            <a:pPr marL="0" lvl="0" indent="0" defTabSz="685681" fontAlgn="t">
              <a:buNone/>
              <a:defRPr/>
            </a:pPr>
            <a:endParaRPr kumimoji="0" lang="en-US" sz="1100" b="0" i="0" u="none" strike="noStrike" kern="1200" cap="none" spc="0" normalizeH="0" baseline="0" noProof="0">
              <a:ln>
                <a:noFill/>
              </a:ln>
              <a:solidFill>
                <a:srgbClr val="FFFFFF"/>
              </a:solidFill>
              <a:effectLst/>
              <a:uLnTx/>
              <a:uFillTx/>
              <a:latin typeface="Arial"/>
              <a:cs typeface="Arial" panose="020B0604020202020204" pitchFamily="34" charset="0"/>
            </a:endParaRPr>
          </a:p>
          <a:p>
            <a:pPr marL="0" lvl="0" indent="0" defTabSz="685681" fontAlgn="t">
              <a:buNone/>
              <a:defRPr/>
            </a:pPr>
            <a:r>
              <a:rPr kumimoji="0" lang="en-US" sz="1100" b="0" i="0" u="none" strike="noStrike" kern="1200" cap="none" spc="0" normalizeH="0" baseline="0" noProof="0">
                <a:ln>
                  <a:noFill/>
                </a:ln>
                <a:solidFill>
                  <a:srgbClr val="FFFFFF"/>
                </a:solidFill>
                <a:effectLst/>
                <a:uLnTx/>
                <a:uFillTx/>
                <a:latin typeface="Arial"/>
                <a:cs typeface="Arial" panose="020B0604020202020204" pitchFamily="34" charset="0"/>
              </a:rPr>
              <a:t>Or if you need the highest level of support, </a:t>
            </a:r>
            <a:r>
              <a:rPr kumimoji="0" lang="en-US" sz="1100" b="1" i="0" u="none" strike="noStrike" kern="1200" cap="none" spc="0" normalizeH="0" baseline="0" noProof="0">
                <a:ln>
                  <a:noFill/>
                </a:ln>
                <a:solidFill>
                  <a:srgbClr val="FFFFFF"/>
                </a:solidFill>
                <a:effectLst/>
                <a:uLnTx/>
                <a:uFillTx/>
                <a:latin typeface="Arial"/>
                <a:cs typeface="Arial" panose="020B0604020202020204" pitchFamily="34" charset="0"/>
              </a:rPr>
              <a:t>ProSupport Plus </a:t>
            </a:r>
            <a:r>
              <a:rPr kumimoji="0" lang="en-US" sz="1100" b="0" i="0" u="none" strike="noStrike" kern="1200" cap="none" spc="0" normalizeH="0" baseline="0" noProof="0">
                <a:ln>
                  <a:noFill/>
                </a:ln>
                <a:solidFill>
                  <a:srgbClr val="FFFFFF"/>
                </a:solidFill>
                <a:effectLst/>
                <a:uLnTx/>
                <a:uFillTx/>
                <a:latin typeface="Arial"/>
                <a:cs typeface="Arial" panose="020B0604020202020204" pitchFamily="34" charset="0"/>
              </a:rPr>
              <a:t>includes all the features and benefits of ProSupport, as well as Accidental Damage service, </a:t>
            </a:r>
            <a:r>
              <a:rPr kumimoji="0" lang="en-US" sz="1100" b="0" i="0" u="none" strike="noStrike" kern="1200" cap="none" spc="0" normalizeH="0" baseline="0" noProof="0">
                <a:ln>
                  <a:noFill/>
                </a:ln>
                <a:solidFill>
                  <a:schemeClr val="tx2"/>
                </a:solidFill>
                <a:effectLst/>
                <a:uLnTx/>
                <a:uFillTx/>
                <a:latin typeface="Arial"/>
                <a:cs typeface="Arial" panose="020B0604020202020204" pitchFamily="34" charset="0"/>
              </a:rPr>
              <a:t>actionable telemetry-driven insights and recommendations into PC performance</a:t>
            </a:r>
            <a:r>
              <a:rPr lang="en-US">
                <a:solidFill>
                  <a:schemeClr val="tx2"/>
                </a:solidFill>
                <a:cs typeface="Arial" panose="020B0604020202020204" pitchFamily="34" charset="0"/>
              </a:rPr>
              <a:t> </a:t>
            </a:r>
            <a:r>
              <a:rPr lang="en-US">
                <a:solidFill>
                  <a:srgbClr val="FFFFFF"/>
                </a:solidFill>
                <a:cs typeface="Arial" panose="020B0604020202020204" pitchFamily="34" charset="0"/>
              </a:rPr>
              <a:t>and predictive technology that virtually eliminates unplanned downtime. </a:t>
            </a:r>
            <a:endParaRPr kumimoji="0" lang="en-US" sz="1100" b="0" i="0" u="none" strike="noStrike" kern="1200" cap="none" spc="0" normalizeH="0" baseline="0" noProof="0">
              <a:ln>
                <a:noFill/>
              </a:ln>
              <a:solidFill>
                <a:srgbClr val="FFFFFF"/>
              </a:solidFill>
              <a:effectLst/>
              <a:uLnTx/>
              <a:uFillTx/>
              <a:latin typeface="Arial"/>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a:xfrm>
            <a:off x="6332759" y="9086840"/>
            <a:ext cx="669675" cy="213454"/>
          </a:xfrm>
          <a:prstGeom prst="rect">
            <a:avLst/>
          </a:prstGeom>
        </p:spPr>
        <p:txBody>
          <a:bodyPr/>
          <a:lstStyle/>
          <a:p>
            <a:pPr>
              <a:defRPr/>
            </a:pPr>
            <a:fld id="{FA04BB6B-BEDE-48E4-970F-8DFC0D4B5AE7}" type="slidenum">
              <a:rPr lang="en-US" smtClean="0"/>
              <a:pPr>
                <a:defRPr/>
              </a:pPr>
              <a:t>20</a:t>
            </a:fld>
            <a:endParaRPr lang="en-US"/>
          </a:p>
        </p:txBody>
      </p:sp>
    </p:spTree>
    <p:extLst>
      <p:ext uri="{BB962C8B-B14F-4D97-AF65-F5344CB8AC3E}">
        <p14:creationId xmlns:p14="http://schemas.microsoft.com/office/powerpoint/2010/main" val="126544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a:lnSpc>
                <a:spcPct val="107000"/>
              </a:lnSpc>
              <a:spcAft>
                <a:spcPts val="1200"/>
              </a:spcAft>
            </a:pPr>
            <a:r>
              <a:rPr kumimoji="0" lang="en-US" sz="1200" b="0" i="0" u="none" strike="noStrike" kern="1200" cap="none" spc="0" normalizeH="0" baseline="0" noProof="0">
                <a:ln>
                  <a:noFill/>
                </a:ln>
                <a:solidFill>
                  <a:srgbClr val="FFFFFF"/>
                </a:solidFill>
                <a:effectLst/>
                <a:uLnTx/>
                <a:uFillTx/>
                <a:latin typeface="Arial"/>
                <a:ea typeface="+mn-ea"/>
                <a:cs typeface="+mn-cs"/>
              </a:rPr>
              <a:t>When IT is under pressure to deliver a better </a:t>
            </a:r>
            <a:r>
              <a:rPr kumimoji="0" lang="en-US" sz="1200" b="1" i="0" u="none" strike="noStrike" kern="1200" cap="none" spc="0" normalizeH="0" baseline="0" noProof="0">
                <a:ln>
                  <a:noFill/>
                </a:ln>
                <a:solidFill>
                  <a:srgbClr val="FFFFFF"/>
                </a:solidFill>
                <a:effectLst/>
                <a:uLnTx/>
                <a:uFillTx/>
                <a:latin typeface="Arial"/>
                <a:ea typeface="+mn-ea"/>
                <a:cs typeface="+mn-cs"/>
              </a:rPr>
              <a:t>end-to-end PC experience</a:t>
            </a:r>
            <a:r>
              <a:rPr kumimoji="0" lang="en-US" sz="1200" b="0" i="0" u="none" strike="noStrike" kern="1200" cap="none" spc="0" normalizeH="0" baseline="0" noProof="0">
                <a:ln>
                  <a:noFill/>
                </a:ln>
                <a:solidFill>
                  <a:srgbClr val="FFFFFF"/>
                </a:solidFill>
                <a:effectLst/>
                <a:uLnTx/>
                <a:uFillTx/>
                <a:latin typeface="Arial"/>
                <a:ea typeface="+mn-ea"/>
                <a:cs typeface="+mn-cs"/>
              </a:rPr>
              <a:t>, </a:t>
            </a:r>
            <a:r>
              <a:rPr kumimoji="0" lang="en-US" sz="1200" b="0" i="0" u="none" strike="noStrike" kern="1200" cap="none" spc="0" normalizeH="0" baseline="0" noProof="0" err="1">
                <a:ln>
                  <a:noFill/>
                </a:ln>
                <a:solidFill>
                  <a:srgbClr val="FFFFFF"/>
                </a:solidFill>
                <a:effectLst/>
                <a:uLnTx/>
                <a:uFillTx/>
                <a:latin typeface="Arial"/>
                <a:ea typeface="+mn-ea"/>
                <a:cs typeface="+mn-cs"/>
              </a:rPr>
              <a:t>TechDirect</a:t>
            </a:r>
            <a:r>
              <a:rPr kumimoji="0" lang="en-US" sz="1200" b="0" i="0" u="none" strike="noStrike" kern="1200" cap="none" spc="0" normalizeH="0" baseline="0" noProof="0">
                <a:ln>
                  <a:noFill/>
                </a:ln>
                <a:solidFill>
                  <a:srgbClr val="FFFFFF"/>
                </a:solidFill>
                <a:effectLst/>
                <a:uLnTx/>
                <a:uFillTx/>
                <a:latin typeface="Arial"/>
                <a:ea typeface="+mn-ea"/>
                <a:cs typeface="+mn-cs"/>
              </a:rPr>
              <a:t> shows both the big picture and your next step across your entire team </a:t>
            </a:r>
            <a:r>
              <a:rPr kumimoji="0" lang="en-US" sz="1200" b="1" i="0" u="none" strike="noStrike" kern="1200" cap="none" spc="0" normalizeH="0" baseline="0" noProof="0">
                <a:ln>
                  <a:noFill/>
                </a:ln>
                <a:solidFill>
                  <a:srgbClr val="FFFFFF"/>
                </a:solidFill>
                <a:effectLst/>
                <a:uLnTx/>
                <a:uFillTx/>
                <a:latin typeface="Arial"/>
                <a:ea typeface="+mn-ea"/>
                <a:cs typeface="+mn-cs"/>
              </a:rPr>
              <a:t>anytime, anywhere</a:t>
            </a:r>
            <a:r>
              <a:rPr kumimoji="0" lang="en-US" sz="1200" b="0" i="0" u="none" strike="noStrike" kern="1200" cap="none" spc="0" normalizeH="0" baseline="0" noProof="0">
                <a:ln>
                  <a:noFill/>
                </a:ln>
                <a:solidFill>
                  <a:srgbClr val="FFFFFF"/>
                </a:solidFill>
                <a:effectLst/>
                <a:uLnTx/>
                <a:uFillTx/>
                <a:latin typeface="Arial"/>
                <a:ea typeface="+mn-ea"/>
                <a:cs typeface="+mn-cs"/>
              </a:rPr>
              <a:t>. </a:t>
            </a:r>
          </a:p>
          <a:p>
            <a:pPr>
              <a:lnSpc>
                <a:spcPct val="107000"/>
              </a:lnSpc>
              <a:spcAft>
                <a:spcPts val="1200"/>
              </a:spcAft>
            </a:pPr>
            <a:endParaRPr kumimoji="0" lang="en-US" sz="1200" b="0" i="0" u="none" strike="noStrike" kern="1200" cap="none" spc="0" normalizeH="0" baseline="0" noProof="0">
              <a:ln>
                <a:noFill/>
              </a:ln>
              <a:solidFill>
                <a:srgbClr val="FFFFFF"/>
              </a:solidFill>
              <a:effectLst/>
              <a:uLnTx/>
              <a:uFillTx/>
              <a:latin typeface="Arial"/>
              <a:ea typeface="+mn-ea"/>
              <a:cs typeface="+mn-cs"/>
            </a:endParaRPr>
          </a:p>
          <a:p>
            <a:pPr>
              <a:lnSpc>
                <a:spcPct val="107000"/>
              </a:lnSpc>
              <a:spcAft>
                <a:spcPts val="1200"/>
              </a:spcAft>
            </a:pPr>
            <a:r>
              <a:rPr lang="en-US" sz="1200" kern="1200">
                <a:solidFill>
                  <a:schemeClr val="bg1"/>
                </a:solidFill>
                <a:latin typeface="Arial" panose="020B0604020202020204" pitchFamily="34" charset="0"/>
                <a:ea typeface="Calibri" panose="020F0502020204030204" pitchFamily="34" charset="0"/>
                <a:cs typeface="Times New Roman" panose="02020603050405020304" pitchFamily="18" charset="0"/>
              </a:rPr>
              <a:t>With </a:t>
            </a:r>
            <a:r>
              <a:rPr lang="en-US" sz="1200" kern="1200" err="1">
                <a:solidFill>
                  <a:schemeClr val="bg1"/>
                </a:solidFill>
                <a:latin typeface="Arial" panose="020B0604020202020204" pitchFamily="34" charset="0"/>
                <a:ea typeface="Calibri" panose="020F0502020204030204" pitchFamily="34" charset="0"/>
                <a:cs typeface="Times New Roman" panose="02020603050405020304" pitchFamily="18" charset="0"/>
              </a:rPr>
              <a:t>TechDirect</a:t>
            </a:r>
            <a:r>
              <a:rPr lang="en-US" sz="1200" kern="120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1200" b="1" kern="1200">
                <a:solidFill>
                  <a:schemeClr val="bg1"/>
                </a:solidFill>
                <a:latin typeface="Arial" panose="020B0604020202020204" pitchFamily="34" charset="0"/>
                <a:ea typeface="Calibri" panose="020F0502020204030204" pitchFamily="34" charset="0"/>
                <a:cs typeface="Times New Roman" panose="02020603050405020304" pitchFamily="18" charset="0"/>
              </a:rPr>
              <a:t>we’re taking a potentially complicated path that could require countless tools </a:t>
            </a:r>
            <a:r>
              <a:rPr lang="en-US" sz="1200" kern="1200">
                <a:solidFill>
                  <a:schemeClr val="bg1"/>
                </a:solidFill>
                <a:latin typeface="Arial" panose="020B0604020202020204" pitchFamily="34" charset="0"/>
                <a:ea typeface="Calibri" panose="020F0502020204030204" pitchFamily="34" charset="0"/>
                <a:cs typeface="Times New Roman" panose="02020603050405020304" pitchFamily="18" charset="0"/>
              </a:rPr>
              <a:t>and </a:t>
            </a:r>
            <a:r>
              <a:rPr lang="en-US" sz="1200" b="1" kern="1200">
                <a:solidFill>
                  <a:schemeClr val="bg1"/>
                </a:solidFill>
                <a:latin typeface="Arial" panose="020B0604020202020204" pitchFamily="34" charset="0"/>
                <a:ea typeface="Calibri" panose="020F0502020204030204" pitchFamily="34" charset="0"/>
                <a:cs typeface="Times New Roman" panose="02020603050405020304" pitchFamily="18" charset="0"/>
              </a:rPr>
              <a:t>making it simple. </a:t>
            </a:r>
            <a:r>
              <a:rPr lang="en-US" sz="1200" b="0" kern="1200">
                <a:solidFill>
                  <a:schemeClr val="bg1"/>
                </a:solidFill>
                <a:latin typeface="Arial" panose="020B0604020202020204" pitchFamily="34" charset="0"/>
                <a:ea typeface="Calibri" panose="020F0502020204030204" pitchFamily="34" charset="0"/>
                <a:cs typeface="Times New Roman" panose="02020603050405020304" pitchFamily="18" charset="0"/>
              </a:rPr>
              <a:t>Delivering the results IT leaders need for a </a:t>
            </a:r>
            <a:r>
              <a:rPr lang="en-US" sz="1200" b="1" kern="1200">
                <a:solidFill>
                  <a:schemeClr val="bg1"/>
                </a:solidFill>
                <a:latin typeface="Arial" panose="020B0604020202020204" pitchFamily="34" charset="0"/>
                <a:ea typeface="Calibri" panose="020F0502020204030204" pitchFamily="34" charset="0"/>
                <a:cs typeface="Times New Roman" panose="02020603050405020304" pitchFamily="18" charset="0"/>
              </a:rPr>
              <a:t>modern, intelligent, self-service portal </a:t>
            </a:r>
            <a:r>
              <a:rPr lang="en-US" sz="1200" b="0" kern="1200">
                <a:solidFill>
                  <a:schemeClr val="bg1"/>
                </a:solidFill>
                <a:latin typeface="Arial" panose="020B0604020202020204" pitchFamily="34" charset="0"/>
                <a:ea typeface="Calibri" panose="020F0502020204030204" pitchFamily="34" charset="0"/>
                <a:cs typeface="Times New Roman" panose="02020603050405020304" pitchFamily="18" charset="0"/>
              </a:rPr>
              <a:t>with an </a:t>
            </a:r>
            <a:r>
              <a:rPr lang="en-US" sz="1200" b="1" kern="1200">
                <a:solidFill>
                  <a:schemeClr val="bg1"/>
                </a:solidFill>
                <a:latin typeface="Arial" panose="020B0604020202020204" pitchFamily="34" charset="0"/>
                <a:ea typeface="Calibri" panose="020F0502020204030204" pitchFamily="34" charset="0"/>
                <a:cs typeface="Times New Roman" panose="02020603050405020304" pitchFamily="18" charset="0"/>
              </a:rPr>
              <a:t>AI powered connectivity solution. </a:t>
            </a:r>
          </a:p>
          <a:p>
            <a:pPr>
              <a:lnSpc>
                <a:spcPct val="107000"/>
              </a:lnSpc>
              <a:spcAft>
                <a:spcPts val="1200"/>
              </a:spcAft>
            </a:pPr>
            <a:endParaRPr lang="en-US" sz="1200" kern="12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b="1" kern="1200">
                <a:solidFill>
                  <a:schemeClr val="bg1"/>
                </a:solidFill>
                <a:latin typeface="Arial" panose="020B0604020202020204" pitchFamily="34" charset="0"/>
                <a:ea typeface="Calibri" panose="020F0502020204030204" pitchFamily="34" charset="0"/>
                <a:cs typeface="Times New Roman" panose="02020603050405020304" pitchFamily="18" charset="0"/>
              </a:rPr>
              <a:t>You will have a clear path for PC management at every step in our centralized, online customer portal.  </a:t>
            </a:r>
          </a:p>
          <a:p>
            <a:pPr>
              <a:lnSpc>
                <a:spcPct val="107000"/>
              </a:lnSpc>
              <a:spcAft>
                <a:spcPts val="1200"/>
              </a:spcAft>
            </a:pPr>
            <a:endParaRPr lang="en-US" sz="1200">
              <a:solidFill>
                <a:schemeClr val="bg1"/>
              </a:solidFill>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0A52469-780E-487A-BD62-F9ABA9A5E228}" type="slidenum">
              <a:rPr kumimoji="0" lang="en-US"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21</a:t>
            </a:fld>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056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r>
              <a:rPr lang="en-US">
                <a:latin typeface="Arial"/>
                <a:cs typeface="Arial"/>
              </a:rPr>
              <a:t>At-a-glance, lets look at the data driven differentiators and features you want with </a:t>
            </a:r>
            <a:r>
              <a:rPr lang="en-US" err="1">
                <a:latin typeface="Arial"/>
                <a:cs typeface="Arial"/>
              </a:rPr>
              <a:t>TechDirect</a:t>
            </a:r>
            <a:r>
              <a:rPr lang="en-US">
                <a:latin typeface="Arial"/>
                <a:cs typeface="Arial"/>
              </a:rPr>
              <a:t> and </a:t>
            </a:r>
            <a:r>
              <a:rPr lang="en-US" err="1">
                <a:latin typeface="Arial"/>
                <a:cs typeface="Arial"/>
              </a:rPr>
              <a:t>SupportAssist</a:t>
            </a:r>
            <a:r>
              <a:rPr lang="en-US">
                <a:latin typeface="Arial"/>
                <a:cs typeface="Arial"/>
              </a:rPr>
              <a:t>:</a:t>
            </a:r>
          </a:p>
          <a:p>
            <a:endParaRPr lang="en-US"/>
          </a:p>
          <a:p>
            <a:r>
              <a:rPr lang="en-US" sz="1100" kern="1200">
                <a:solidFill>
                  <a:schemeClr val="bg2"/>
                </a:solidFill>
                <a:effectLst/>
                <a:latin typeface="Arial"/>
                <a:cs typeface="Arial"/>
              </a:rPr>
              <a:t>We now have an ultra-modern user-interface, look &amp; feel, that is more intuitive to support offer activation and navigation. An easier activation of advanced features, like </a:t>
            </a:r>
            <a:r>
              <a:rPr lang="en-US" sz="1100" kern="1200" err="1">
                <a:solidFill>
                  <a:schemeClr val="bg2"/>
                </a:solidFill>
                <a:effectLst/>
                <a:latin typeface="Arial"/>
                <a:cs typeface="Arial"/>
              </a:rPr>
              <a:t>SupportAssist</a:t>
            </a:r>
            <a:r>
              <a:rPr lang="en-US" sz="1100" kern="1200">
                <a:solidFill>
                  <a:schemeClr val="bg2"/>
                </a:solidFill>
                <a:effectLst/>
                <a:latin typeface="Arial"/>
                <a:cs typeface="Arial"/>
              </a:rPr>
              <a:t> for business PCs.</a:t>
            </a:r>
            <a:endParaRPr lang="en-US">
              <a:latin typeface="Arial"/>
              <a:cs typeface="Arial"/>
            </a:endParaRPr>
          </a:p>
          <a:p>
            <a:pPr marL="0" lvl="1" indent="0" defTabSz="342900">
              <a:lnSpc>
                <a:spcPct val="110000"/>
              </a:lnSpc>
              <a:spcAft>
                <a:spcPts val="400"/>
              </a:spcAft>
              <a:buNone/>
              <a:defRPr/>
            </a:pPr>
            <a:endParaRPr lang="en-US" sz="1200"/>
          </a:p>
          <a:p>
            <a:pPr marL="0" lvl="1" indent="0" defTabSz="342900">
              <a:lnSpc>
                <a:spcPct val="110000"/>
              </a:lnSpc>
              <a:spcAft>
                <a:spcPts val="400"/>
              </a:spcAft>
              <a:buNone/>
              <a:defRPr/>
            </a:pPr>
            <a:r>
              <a:rPr lang="en-US" sz="1200">
                <a:latin typeface="Arial"/>
                <a:cs typeface="Arial"/>
              </a:rPr>
              <a:t>You can easily monitor, detect and track your entire Dell fleet or a single PC from a customized dashboard showcasing:</a:t>
            </a:r>
          </a:p>
          <a:p>
            <a:pPr marL="171450" lvl="1" indent="-171450" defTabSz="342900">
              <a:spcBef>
                <a:spcPts val="100"/>
              </a:spcBef>
              <a:spcAft>
                <a:spcPts val="100"/>
              </a:spcAft>
              <a:buFont typeface="Arial"/>
              <a:buChar char="•"/>
              <a:defRPr/>
            </a:pPr>
            <a:r>
              <a:rPr lang="en-US" sz="1200">
                <a:latin typeface="Arial"/>
                <a:cs typeface="Arial"/>
              </a:rPr>
              <a:t>Hardware &amp; OS performance (health data)</a:t>
            </a:r>
          </a:p>
          <a:p>
            <a:pPr marL="171450" lvl="1" indent="-171450" defTabSz="342900">
              <a:spcBef>
                <a:spcPts val="100"/>
              </a:spcBef>
              <a:spcAft>
                <a:spcPts val="100"/>
              </a:spcAft>
              <a:buFont typeface="Arial"/>
              <a:buChar char="•"/>
              <a:defRPr/>
            </a:pPr>
            <a:r>
              <a:rPr lang="en-US" sz="1200">
                <a:latin typeface="Arial"/>
                <a:cs typeface="Arial"/>
              </a:rPr>
              <a:t>Security scores</a:t>
            </a:r>
          </a:p>
          <a:p>
            <a:pPr marL="171450" lvl="1" indent="-171450" defTabSz="342900">
              <a:spcBef>
                <a:spcPts val="100"/>
              </a:spcBef>
              <a:spcAft>
                <a:spcPts val="100"/>
              </a:spcAft>
              <a:buFont typeface="Arial"/>
              <a:buChar char="•"/>
              <a:defRPr/>
            </a:pPr>
            <a:r>
              <a:rPr lang="en-US" sz="1200">
                <a:latin typeface="Arial"/>
                <a:cs typeface="Arial"/>
              </a:rPr>
              <a:t>Application experience</a:t>
            </a:r>
          </a:p>
          <a:p>
            <a:pPr marL="171450" lvl="1" indent="-171450" defTabSz="342900">
              <a:spcBef>
                <a:spcPts val="100"/>
              </a:spcBef>
              <a:spcAft>
                <a:spcPts val="100"/>
              </a:spcAft>
              <a:buFont typeface="Arial"/>
              <a:buChar char="•"/>
              <a:defRPr/>
            </a:pPr>
            <a:r>
              <a:rPr lang="en-US" sz="1200">
                <a:latin typeface="Arial"/>
                <a:cs typeface="Arial"/>
              </a:rPr>
              <a:t>Issue remediation</a:t>
            </a:r>
          </a:p>
          <a:p>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Arial"/>
                <a:cs typeface="Arial"/>
              </a:rPr>
              <a:t>Create custom catalogs to automate and control the performance of your Dell PC fleet. And create custom remediation rules to manage your Dell PC fleet performance.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Arial"/>
                <a:cs typeface="Arial"/>
              </a:rPr>
              <a:t>This monitored and improved PC performance leads to fewer headaches and a more productive workforce.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Arial"/>
                <a:cs typeface="Arial"/>
              </a:rPr>
              <a:t>Act on proactive and predictive data to prevent and resolve issues remotely, saving on downtime.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a:p>
          <a:p>
            <a:endParaRPr lang="en-US"/>
          </a:p>
        </p:txBody>
      </p:sp>
    </p:spTree>
    <p:extLst>
      <p:ext uri="{BB962C8B-B14F-4D97-AF65-F5344CB8AC3E}">
        <p14:creationId xmlns:p14="http://schemas.microsoft.com/office/powerpoint/2010/main" val="37510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 addition to proactive and predictive issue detection and resolution, sales can focus on new benefits for our customers. Our customers will now be able to: </a:t>
            </a:r>
          </a:p>
          <a:p>
            <a:pPr marL="285750" indent="-285750">
              <a:buFont typeface="Arial" panose="020B0604020202020204" pitchFamily="34" charset="0"/>
              <a:buChar char="•"/>
            </a:pPr>
            <a:r>
              <a:rPr lang="en-US" sz="1100" dirty="0"/>
              <a:t>See the health of their entire fleet or zoom in on a particular device </a:t>
            </a:r>
          </a:p>
          <a:p>
            <a:pPr marL="285750" indent="-285750">
              <a:buFont typeface="Arial" panose="020B0604020202020204" pitchFamily="34" charset="0"/>
              <a:buChar char="•"/>
            </a:pPr>
            <a:r>
              <a:rPr lang="en-US" sz="1100" dirty="0"/>
              <a:t>Root cause issues and apply it to the rest of the fleet</a:t>
            </a:r>
          </a:p>
          <a:p>
            <a:pPr marL="285750" indent="-285750">
              <a:buFont typeface="Arial" panose="020B0604020202020204" pitchFamily="34" charset="0"/>
              <a:buChar char="•"/>
            </a:pPr>
            <a:r>
              <a:rPr lang="en-US" sz="1100" dirty="0"/>
              <a:t>Better support remote employees and IT staff</a:t>
            </a:r>
          </a:p>
          <a:p>
            <a:pPr marL="285750" indent="-285750">
              <a:buFont typeface="Arial" panose="020B0604020202020204" pitchFamily="34" charset="0"/>
              <a:buChar char="•"/>
            </a:pPr>
            <a:r>
              <a:rPr lang="en-US" sz="1100" dirty="0"/>
              <a:t>Customize and automate their IT support</a:t>
            </a:r>
          </a:p>
          <a:p>
            <a:pPr marL="285750" indent="-285750">
              <a:buFont typeface="Arial" panose="020B0604020202020204" pitchFamily="34" charset="0"/>
              <a:buChar char="•"/>
            </a:pPr>
            <a:r>
              <a:rPr lang="en-US" sz="1100" dirty="0"/>
              <a:t>Act on tailored recommendations for optimization</a:t>
            </a:r>
          </a:p>
          <a:p>
            <a:pPr marL="285750" indent="-285750">
              <a:buFont typeface="Arial" panose="020B0604020202020204" pitchFamily="34" charset="0"/>
              <a:buChar char="•"/>
            </a:pPr>
            <a:endParaRPr lang="en-US" sz="11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These new automated and customized IT capabilities will allow teams to support end-users in a new way – resolving issues faster and eliminating end-user frustration.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They are built on our foundational support of 24x7 support, onsite next business day service, hardware and software support and direct or priority access to in-region ProSupport experts.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We have not removed any features…we’ve just added features, creating more value for our customers – at no additional charge per offer.</a:t>
            </a:r>
          </a:p>
          <a:p>
            <a:endParaRPr lang="en-US" dirty="0"/>
          </a:p>
        </p:txBody>
      </p:sp>
    </p:spTree>
    <p:extLst>
      <p:ext uri="{BB962C8B-B14F-4D97-AF65-F5344CB8AC3E}">
        <p14:creationId xmlns:p14="http://schemas.microsoft.com/office/powerpoint/2010/main" val="1315195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baseline="0"/>
              <a:t>TechDirect can help you </a:t>
            </a:r>
            <a:r>
              <a:rPr lang="en-US" b="1" baseline="0"/>
              <a:t>simplify asset management and alerts for your Dell PCs</a:t>
            </a:r>
            <a:r>
              <a:rPr lang="en-US" baseline="0"/>
              <a:t>. It can be configured to send PC issue alerts to your account if you have ProSupport, ProSupport Flex or ProSupport Plus. This way you have one centralized place from which to manage all your end user alerts, from KPIs to audit trails.</a:t>
            </a:r>
          </a:p>
          <a:p>
            <a:endParaRPr lang="en-US" baseline="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a:t>Depending on your IT policies and preferences, </a:t>
            </a:r>
            <a:r>
              <a:rPr lang="en-US" sz="1100" b="1"/>
              <a:t>you can choose to enable the end-user interface </a:t>
            </a:r>
            <a:r>
              <a:rPr lang="en-US" sz="1100"/>
              <a:t>as well as </a:t>
            </a:r>
            <a:r>
              <a:rPr lang="en-US" sz="1100" b="1"/>
              <a:t>configure</a:t>
            </a:r>
            <a:r>
              <a:rPr lang="en-US" sz="1100"/>
              <a:t> </a:t>
            </a:r>
            <a:r>
              <a:rPr lang="en-US" sz="1100" b="1"/>
              <a:t>the functionality that will be accessible to your employees</a:t>
            </a:r>
            <a:r>
              <a:rPr lang="en-US" sz="1100"/>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a:t>You will have the flexibility to disable any of the features. </a:t>
            </a:r>
          </a:p>
          <a:p>
            <a:endParaRPr lang="en-US" baseline="0"/>
          </a:p>
          <a:p>
            <a:r>
              <a:rPr lang="en-US" baseline="0"/>
              <a:t>Configuration settings put you in control of how incoming alerts are managed. </a:t>
            </a:r>
            <a:r>
              <a:rPr lang="en-US" b="1" baseline="0"/>
              <a:t>You can configure alert settings to auto-forward alerts to Dell </a:t>
            </a:r>
            <a:r>
              <a:rPr lang="en-US" baseline="0"/>
              <a:t>to become support requests, setup auto-dispatches or your</a:t>
            </a:r>
            <a:r>
              <a:rPr lang="en-US" b="1" baseline="0"/>
              <a:t> alerts can be individually managed </a:t>
            </a:r>
            <a:r>
              <a:rPr lang="en-US" baseline="0"/>
              <a:t>from the Alerts list. </a:t>
            </a:r>
          </a:p>
          <a:p>
            <a:endParaRPr lang="en-US" baseline="0"/>
          </a:p>
          <a:p>
            <a:r>
              <a:rPr lang="en-US" b="1" baseline="0"/>
              <a:t>Notifications will be sent to you via email </a:t>
            </a:r>
            <a:r>
              <a:rPr lang="en-US" baseline="0"/>
              <a:t>or the </a:t>
            </a:r>
            <a:r>
              <a:rPr lang="en-US" b="1" baseline="0"/>
              <a:t>TechDirect Message Center </a:t>
            </a:r>
            <a:r>
              <a:rPr lang="en-US" baseline="0"/>
              <a:t>if you haven’t acted upon an alert after a specified number of days. All of these configuration settings are designed to </a:t>
            </a:r>
            <a:r>
              <a:rPr lang="en-US" b="1" baseline="0"/>
              <a:t>make managing PC support easier</a:t>
            </a:r>
            <a:r>
              <a:rPr lang="en-US" baseline="0"/>
              <a:t>. You can even have notifications routed to your existing tools, like ServiceNow. </a:t>
            </a:r>
          </a:p>
          <a:p>
            <a:endParaRPr lang="en-US" sz="1200" kern="0" baseline="0">
              <a:solidFill>
                <a:schemeClr val="tx1"/>
              </a:solidFill>
              <a:latin typeface="Museo Sans For Dell" pitchFamily="2" charset="0"/>
              <a:ea typeface="SimSun"/>
              <a:cs typeface="Times New Roman"/>
            </a:endParaRPr>
          </a:p>
          <a:p>
            <a:endParaRPr lang="en-US" sz="1200" kern="0">
              <a:solidFill>
                <a:schemeClr val="tx1"/>
              </a:solidFill>
              <a:latin typeface="Museo Sans For Dell" pitchFamily="2" charset="0"/>
              <a:ea typeface="SimSun"/>
              <a:cs typeface="Times New Roman"/>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a:xfrm>
            <a:off x="6332759" y="9086840"/>
            <a:ext cx="669675" cy="213454"/>
          </a:xfrm>
          <a:prstGeom prst="rect">
            <a:avLst/>
          </a:prstGeom>
        </p:spPr>
        <p:txBody>
          <a:bodyPr/>
          <a:lstStyle/>
          <a:p>
            <a:pPr>
              <a:defRPr/>
            </a:pPr>
            <a:fld id="{FA04BB6B-BEDE-48E4-970F-8DFC0D4B5AE7}" type="slidenum">
              <a:rPr lang="en-US" smtClean="0"/>
              <a:pPr>
                <a:defRPr/>
              </a:pPr>
              <a:t>23</a:t>
            </a:fld>
            <a:endParaRPr lang="en-US"/>
          </a:p>
        </p:txBody>
      </p:sp>
    </p:spTree>
    <p:extLst>
      <p:ext uri="{BB962C8B-B14F-4D97-AF65-F5344CB8AC3E}">
        <p14:creationId xmlns:p14="http://schemas.microsoft.com/office/powerpoint/2010/main" val="2600468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a:t>There are many factors that could be impacting PC performance. Our health, security and application experience scores help you to stay on top of these issues. </a:t>
            </a:r>
          </a:p>
          <a:p>
            <a:endParaRPr lang="en-US"/>
          </a:p>
          <a:p>
            <a:r>
              <a:rPr lang="en-US"/>
              <a:t>Whether an end-user is requesting a fix for an un-diagnosed issue or IT is looking to get ahead of potential performance issues, you can now take action directly from </a:t>
            </a:r>
            <a:r>
              <a:rPr lang="en-US" err="1"/>
              <a:t>TechDirect</a:t>
            </a:r>
            <a:r>
              <a:rPr lang="en-US"/>
              <a:t>. </a:t>
            </a:r>
          </a:p>
          <a:p>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You have a dashboard view that shows </a:t>
            </a:r>
            <a:r>
              <a:rPr lang="en-US" b="1"/>
              <a:t>PC recommendations across your fleet</a:t>
            </a:r>
            <a:r>
              <a:rPr lang="en-US"/>
              <a:t>, with the ability to customize the list of PCs and actions taken for multiple systems in your environment. With SupportAssist, you have  customized catalog creation based on detected install base and direct deployment via our integration with cloud-based technology. (DCRM)</a:t>
            </a:r>
          </a:p>
          <a:p>
            <a:endParaRPr lang="en-US" b="1"/>
          </a:p>
          <a:p>
            <a:r>
              <a:rPr lang="en-US" b="1"/>
              <a:t>With our remediation platform</a:t>
            </a:r>
            <a:r>
              <a:rPr lang="en-US" b="0"/>
              <a:t>, we provide flexibility for IT admins to tailor their remote remediation using customized rules for workflow creation, execution and reporting. IT admins will be able to generate their own scripts at the time of launch with additional scripts post-launch.  </a:t>
            </a:r>
          </a:p>
          <a:p>
            <a:endParaRPr lang="en-US" b="0"/>
          </a:p>
          <a:p>
            <a:pPr marL="171450" lvl="0" indent="-171450" fontAlgn="auto">
              <a:lnSpc>
                <a:spcPct val="100000"/>
              </a:lnSpc>
              <a:spcBef>
                <a:spcPts val="0"/>
              </a:spcBef>
              <a:spcAft>
                <a:spcPts val="1400"/>
              </a:spcAft>
              <a:buClr>
                <a:srgbClr val="0070C0"/>
              </a:buClr>
              <a:buSzPct val="125000"/>
              <a:defRPr/>
            </a:pPr>
            <a:r>
              <a:rPr lang="en-US" sz="1100" kern="1200">
                <a:solidFill>
                  <a:schemeClr val="tx1"/>
                </a:solidFill>
                <a:latin typeface="Arial" panose="020B0604020202020204" pitchFamily="34" charset="0"/>
                <a:ea typeface="+mn-ea"/>
                <a:cs typeface="+mn-cs"/>
              </a:rPr>
              <a:t>Updates are queued for the next time PCs are online. Recommendations are classified as </a:t>
            </a:r>
            <a:r>
              <a:rPr lang="en-US" sz="1100" b="1" kern="1200">
                <a:solidFill>
                  <a:schemeClr val="tx1"/>
                </a:solidFill>
                <a:latin typeface="Arial" panose="020B0604020202020204" pitchFamily="34" charset="0"/>
                <a:ea typeface="+mn-ea"/>
                <a:cs typeface="+mn-cs"/>
              </a:rPr>
              <a:t>critical, recommended </a:t>
            </a:r>
            <a:r>
              <a:rPr lang="en-US" sz="1100" kern="1200">
                <a:solidFill>
                  <a:schemeClr val="tx1"/>
                </a:solidFill>
                <a:latin typeface="Arial" panose="020B0604020202020204" pitchFamily="34" charset="0"/>
                <a:ea typeface="+mn-ea"/>
                <a:cs typeface="+mn-cs"/>
              </a:rPr>
              <a:t>and </a:t>
            </a:r>
            <a:r>
              <a:rPr lang="en-US" sz="1100" b="1" kern="1200">
                <a:solidFill>
                  <a:schemeClr val="tx1"/>
                </a:solidFill>
                <a:latin typeface="Arial" panose="020B0604020202020204" pitchFamily="34" charset="0"/>
                <a:ea typeface="+mn-ea"/>
                <a:cs typeface="+mn-cs"/>
              </a:rPr>
              <a:t>optional</a:t>
            </a:r>
            <a:r>
              <a:rPr lang="en-US" sz="1100" kern="1200">
                <a:solidFill>
                  <a:schemeClr val="tx1"/>
                </a:solidFill>
                <a:latin typeface="Arial" panose="020B0604020202020204" pitchFamily="34" charset="0"/>
                <a:ea typeface="+mn-ea"/>
                <a:cs typeface="+mn-cs"/>
              </a:rPr>
              <a:t> – and </a:t>
            </a:r>
            <a:r>
              <a:rPr lang="en-US" sz="1100" b="1" kern="1200">
                <a:solidFill>
                  <a:schemeClr val="tx1"/>
                </a:solidFill>
                <a:latin typeface="Arial" panose="020B0604020202020204" pitchFamily="34" charset="0"/>
                <a:ea typeface="+mn-ea"/>
                <a:cs typeface="+mn-cs"/>
              </a:rPr>
              <a:t>you</a:t>
            </a:r>
            <a:r>
              <a:rPr lang="en-US" sz="1100" kern="1200">
                <a:solidFill>
                  <a:schemeClr val="tx1"/>
                </a:solidFill>
                <a:latin typeface="Arial" panose="020B0604020202020204" pitchFamily="34" charset="0"/>
                <a:ea typeface="+mn-ea"/>
                <a:cs typeface="+mn-cs"/>
              </a:rPr>
              <a:t> are in control of who receives updates.</a:t>
            </a:r>
          </a:p>
          <a:p>
            <a:pPr marL="171450" lvl="0" indent="-171450" fontAlgn="auto">
              <a:lnSpc>
                <a:spcPct val="100000"/>
              </a:lnSpc>
              <a:spcBef>
                <a:spcPts val="0"/>
              </a:spcBef>
              <a:spcAft>
                <a:spcPts val="1400"/>
              </a:spcAft>
              <a:buClr>
                <a:srgbClr val="0070C0"/>
              </a:buClr>
              <a:buSzPct val="125000"/>
              <a:defRPr/>
            </a:pPr>
            <a:r>
              <a:rPr lang="en-US" sz="1100" kern="1200">
                <a:solidFill>
                  <a:schemeClr val="tx1"/>
                </a:solidFill>
                <a:latin typeface="Arial" panose="020B0604020202020204" pitchFamily="34" charset="0"/>
                <a:ea typeface="+mn-ea"/>
                <a:cs typeface="+mn-cs"/>
              </a:rPr>
              <a:t>Your dashboard allows you to easily review current status anytime, anywhere.</a:t>
            </a:r>
          </a:p>
          <a:p>
            <a:pPr marL="171450" lvl="0" indent="-171450" fontAlgn="auto">
              <a:lnSpc>
                <a:spcPct val="100000"/>
              </a:lnSpc>
              <a:spcBef>
                <a:spcPts val="0"/>
              </a:spcBef>
              <a:spcAft>
                <a:spcPts val="1400"/>
              </a:spcAft>
              <a:buClr>
                <a:srgbClr val="0070C0"/>
              </a:buClr>
              <a:buSzPct val="125000"/>
              <a:defRPr/>
            </a:pPr>
            <a:endParaRPr lang="en-US" sz="1100" kern="120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1400"/>
              </a:spcAft>
              <a:buClr>
                <a:srgbClr val="0070C0"/>
              </a:buClr>
              <a:buSzPct val="125000"/>
              <a:buFontTx/>
              <a:buNone/>
              <a:tabLst/>
              <a:defRPr/>
            </a:pPr>
            <a:r>
              <a:rPr lang="en-US"/>
              <a:t>Our hassle-free experience allows you to drill down into </a:t>
            </a:r>
            <a:r>
              <a:rPr lang="en-US" b="1"/>
              <a:t>PC Recommendations and take action immediately with a remote session. </a:t>
            </a:r>
          </a:p>
          <a:p>
            <a:pPr marL="171450" lvl="0" indent="-171450" fontAlgn="auto">
              <a:lnSpc>
                <a:spcPct val="100000"/>
              </a:lnSpc>
              <a:spcBef>
                <a:spcPts val="0"/>
              </a:spcBef>
              <a:spcAft>
                <a:spcPts val="1400"/>
              </a:spcAft>
              <a:buClr>
                <a:srgbClr val="0070C0"/>
              </a:buClr>
              <a:buSzPct val="125000"/>
              <a:defRPr/>
            </a:pPr>
            <a:endParaRPr lang="en-US" sz="1100" kern="1200">
              <a:solidFill>
                <a:schemeClr val="tx1"/>
              </a:solidFill>
              <a:latin typeface="Arial" panose="020B0604020202020204" pitchFamily="34" charset="0"/>
              <a:ea typeface="+mn-ea"/>
              <a:cs typeface="+mn-cs"/>
            </a:endParaRPr>
          </a:p>
          <a:p>
            <a:endParaRPr lang="en-US"/>
          </a:p>
          <a:p>
            <a:endParaRPr lang="en-US"/>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a:xfrm>
            <a:off x="6332759" y="9086840"/>
            <a:ext cx="669675" cy="213454"/>
          </a:xfrm>
          <a:prstGeom prst="rect">
            <a:avLst/>
          </a:prstGeom>
        </p:spPr>
        <p:txBody>
          <a:bodyPr/>
          <a:lstStyle/>
          <a:p>
            <a:pPr>
              <a:defRPr/>
            </a:pPr>
            <a:fld id="{FA04BB6B-BEDE-48E4-970F-8DFC0D4B5AE7}" type="slidenum">
              <a:rPr lang="en-US" smtClean="0"/>
              <a:pPr>
                <a:defRPr/>
              </a:pPr>
              <a:t>24</a:t>
            </a:fld>
            <a:endParaRPr lang="en-US"/>
          </a:p>
        </p:txBody>
      </p:sp>
    </p:spTree>
    <p:extLst>
      <p:ext uri="{BB962C8B-B14F-4D97-AF65-F5344CB8AC3E}">
        <p14:creationId xmlns:p14="http://schemas.microsoft.com/office/powerpoint/2010/main" val="375119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a:t>When</a:t>
            </a:r>
            <a:r>
              <a:rPr lang="en-US" baseline="0"/>
              <a:t> sharing the predictive support feature with customers, we often get the question “How does it work?”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a:t>The technology behind our predictive capabilities uses artificial intelligence to get ahead of issues. </a:t>
            </a:r>
            <a:r>
              <a:rPr lang="en-US" baseline="0"/>
              <a:t>This example scenario shows an end user with </a:t>
            </a:r>
            <a:r>
              <a:rPr lang="en-US" baseline="0" err="1"/>
              <a:t>SupportAssist</a:t>
            </a:r>
            <a:r>
              <a:rPr lang="en-US" baseline="0"/>
              <a:t> enabled on a ProSupport Plus device.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a:t>Telemetry data that is processed by our AI engine, applying machine learning to the data, identifying patterns that indicate a potential failure.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a:t>The end user’s IT manager automatically receives a predictive alert warning about a hard drive failure.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a:t>The IT manager adds a note to the alert detailing the end user’s contact information.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a:t>The alert is then forwarded to Dell to become a support request.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a:t>The troubleshooting information Dell needs to begin working the issue is attached to the request.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a:t>Dell then contacts the end user directly and replaces the hard drive. </a:t>
            </a:r>
          </a:p>
          <a:p>
            <a:endParaRPr lang="en-US" baseline="0"/>
          </a:p>
          <a:p>
            <a:r>
              <a:rPr lang="en-US" b="1" baseline="0"/>
              <a:t>Results</a:t>
            </a:r>
          </a:p>
          <a:p>
            <a:r>
              <a:rPr lang="en-US" b="0" baseline="0"/>
              <a:t>The inconvenience to the end user is minimal as the drive was replaced at a time convenient for them. The end user was also able to back up their data before the scheduled drive replacement. Additionally, the IT manager’s effort was minimal as he only had to add a note and forward the alert to Dell.</a:t>
            </a:r>
          </a:p>
          <a:p>
            <a:endParaRPr lang="en-US" b="0" baseline="0"/>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a:xfrm>
            <a:off x="6332759" y="9086840"/>
            <a:ext cx="669675" cy="213454"/>
          </a:xfrm>
          <a:prstGeom prst="rect">
            <a:avLst/>
          </a:prstGeom>
        </p:spPr>
        <p:txBody>
          <a:bodyPr/>
          <a:lstStyle/>
          <a:p>
            <a:pPr>
              <a:defRPr/>
            </a:pPr>
            <a:fld id="{FA04BB6B-BEDE-48E4-970F-8DFC0D4B5AE7}" type="slidenum">
              <a:rPr lang="en-US" smtClean="0"/>
              <a:pPr>
                <a:defRPr/>
              </a:pPr>
              <a:t>25</a:t>
            </a:fld>
            <a:endParaRPr lang="en-US"/>
          </a:p>
        </p:txBody>
      </p:sp>
    </p:spTree>
    <p:extLst>
      <p:ext uri="{BB962C8B-B14F-4D97-AF65-F5344CB8AC3E}">
        <p14:creationId xmlns:p14="http://schemas.microsoft.com/office/powerpoint/2010/main" val="3814875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err="1"/>
              <a:t>SupportAssist</a:t>
            </a:r>
            <a:r>
              <a:rPr lang="en-US"/>
              <a:t> is a smarter way to get resolution and the </a:t>
            </a:r>
            <a:r>
              <a:rPr lang="en-US" b="1"/>
              <a:t>key benefit </a:t>
            </a:r>
            <a:r>
              <a:rPr lang="en-US"/>
              <a:t>is</a:t>
            </a:r>
            <a:r>
              <a:rPr lang="en-US" baseline="0"/>
              <a:t> </a:t>
            </a:r>
            <a:r>
              <a:rPr lang="en-US" b="1"/>
              <a:t>expedited issue resolution</a:t>
            </a:r>
            <a:r>
              <a:rPr lang="en-US"/>
              <a:t>. </a:t>
            </a:r>
          </a:p>
          <a:p>
            <a:endParaRPr lang="en-US" baseline="0"/>
          </a:p>
          <a:p>
            <a:r>
              <a:rPr lang="en-US" baseline="0"/>
              <a:t>Let’s walk through this illustration:</a:t>
            </a:r>
          </a:p>
          <a:p>
            <a:r>
              <a:rPr lang="en-US" baseline="0"/>
              <a:t>The grey box at the bottom of this slide shows traditional support and the many manual steps it requires for customers to get resolution after a fault has occurs. The blue boxes represent the path to resolution when </a:t>
            </a:r>
            <a:r>
              <a:rPr lang="en-US" baseline="0" err="1"/>
              <a:t>SupportAssist’s</a:t>
            </a:r>
            <a:r>
              <a:rPr lang="en-US" baseline="0"/>
              <a:t> predictive and proactive automated support is enabled through the ProSupport Suite for PCs. You can see the </a:t>
            </a:r>
            <a:r>
              <a:rPr lang="en-US" b="0" baseline="0"/>
              <a:t>steps are reduced by almost half with proactive resolution</a:t>
            </a:r>
            <a:r>
              <a:rPr lang="en-US" baseline="0"/>
              <a:t>. When a fault occurs, a support request is automatically created, and we proactively contact you about resolution. With predictive, the failure is prevented before you would initiate a typical support process – greatly reducing impact to the customer. </a:t>
            </a:r>
          </a:p>
          <a:p>
            <a:endParaRPr lang="en-US" baseline="0"/>
          </a:p>
          <a:p>
            <a:r>
              <a:rPr lang="en-US" baseline="0"/>
              <a:t>With </a:t>
            </a:r>
            <a:r>
              <a:rPr lang="en-US" baseline="0" err="1"/>
              <a:t>SupportAssist</a:t>
            </a:r>
            <a:r>
              <a:rPr lang="en-US" baseline="0"/>
              <a:t>, the customer </a:t>
            </a:r>
            <a:r>
              <a:rPr lang="en-US" u="sng" baseline="0"/>
              <a:t>no longer</a:t>
            </a:r>
            <a:r>
              <a:rPr lang="en-US" u="none" baseline="0"/>
              <a:t> </a:t>
            </a:r>
            <a:r>
              <a:rPr lang="en-US" baseline="0"/>
              <a:t>needs to</a:t>
            </a:r>
          </a:p>
          <a:p>
            <a:pPr marL="628650" lvl="1" indent="-171450">
              <a:buFont typeface="Arial" panose="020B0604020202020204" pitchFamily="34" charset="0"/>
              <a:buChar char="•"/>
            </a:pPr>
            <a:r>
              <a:rPr lang="en-US" baseline="0"/>
              <a:t>Identify a fault has occurred</a:t>
            </a:r>
          </a:p>
          <a:p>
            <a:pPr marL="628650" lvl="1" indent="-171450">
              <a:buFont typeface="Arial" panose="020B0604020202020204" pitchFamily="34" charset="0"/>
              <a:buChar char="•"/>
            </a:pPr>
            <a:r>
              <a:rPr lang="en-US" baseline="0"/>
              <a:t>Locate their service tag</a:t>
            </a:r>
          </a:p>
          <a:p>
            <a:pPr marL="628650" lvl="1" indent="-171450">
              <a:buFont typeface="Arial" panose="020B0604020202020204" pitchFamily="34" charset="0"/>
              <a:buChar char="•"/>
            </a:pPr>
            <a:r>
              <a:rPr lang="en-US" baseline="0"/>
              <a:t>Remember their service contract details</a:t>
            </a:r>
          </a:p>
          <a:p>
            <a:pPr marL="628650" lvl="1" indent="-171450">
              <a:buFont typeface="Arial" panose="020B0604020202020204" pitchFamily="34" charset="0"/>
              <a:buChar char="•"/>
            </a:pPr>
            <a:r>
              <a:rPr lang="en-US" baseline="0"/>
              <a:t>Find tech support’s phone number</a:t>
            </a:r>
          </a:p>
          <a:p>
            <a:pPr marL="628650" lvl="1" indent="-171450">
              <a:buFont typeface="Arial" panose="020B0604020202020204" pitchFamily="34" charset="0"/>
              <a:buChar char="•"/>
            </a:pPr>
            <a:r>
              <a:rPr lang="en-US" baseline="0"/>
              <a:t>Describe the issue</a:t>
            </a:r>
          </a:p>
          <a:p>
            <a:pPr marL="628650" lvl="1" indent="-171450">
              <a:buFont typeface="Arial" panose="020B0604020202020204" pitchFamily="34" charset="0"/>
              <a:buChar char="•"/>
            </a:pPr>
            <a:r>
              <a:rPr lang="en-US" baseline="0"/>
              <a:t>Gather system logs</a:t>
            </a:r>
          </a:p>
          <a:p>
            <a:pPr marL="628650" lvl="1" indent="-171450">
              <a:buFont typeface="Arial" panose="020B0604020202020204" pitchFamily="34" charset="0"/>
              <a:buChar char="•"/>
            </a:pPr>
            <a:r>
              <a:rPr lang="en-US" baseline="0"/>
              <a:t>Send system logs to Dell</a:t>
            </a:r>
          </a:p>
          <a:p>
            <a:pPr marL="628650" lvl="1" indent="-171450">
              <a:buFont typeface="Arial" panose="020B0604020202020204" pitchFamily="34" charset="0"/>
              <a:buChar char="•"/>
            </a:pPr>
            <a:r>
              <a:rPr lang="en-US" baseline="0"/>
              <a:t>Hold while tech support troubleshoots</a:t>
            </a:r>
            <a:endParaRPr lang="en-US"/>
          </a:p>
          <a:p>
            <a:endParaRPr lang="en-US" baseline="0"/>
          </a:p>
          <a:p>
            <a:r>
              <a:rPr lang="en-US" b="0" baseline="0"/>
              <a:t>The key thing to remember is with ProSupport or ProSupport Plus with </a:t>
            </a:r>
            <a:r>
              <a:rPr lang="en-US" b="0" baseline="0" err="1"/>
              <a:t>SupportAssist</a:t>
            </a:r>
            <a:r>
              <a:rPr lang="en-US" b="0" baseline="0"/>
              <a:t> </a:t>
            </a:r>
            <a:r>
              <a:rPr lang="en-US" b="1" baseline="0"/>
              <a:t>the steps to resolution are reduced by almost half. </a:t>
            </a:r>
          </a:p>
          <a:p>
            <a:endParaRPr lang="en-US" b="1"/>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a:xfrm>
            <a:off x="6332759" y="9086840"/>
            <a:ext cx="669675" cy="213454"/>
          </a:xfrm>
          <a:prstGeom prst="rect">
            <a:avLst/>
          </a:prstGeom>
        </p:spPr>
        <p:txBody>
          <a:bodyPr/>
          <a:lstStyle/>
          <a:p>
            <a:pPr>
              <a:defRPr/>
            </a:pPr>
            <a:fld id="{FA04BB6B-BEDE-48E4-970F-8DFC0D4B5AE7}" type="slidenum">
              <a:rPr lang="en-US" smtClean="0"/>
              <a:pPr>
                <a:defRPr/>
              </a:pPr>
              <a:t>26</a:t>
            </a:fld>
            <a:endParaRPr lang="en-US"/>
          </a:p>
        </p:txBody>
      </p:sp>
    </p:spTree>
    <p:extLst>
      <p:ext uri="{BB962C8B-B14F-4D97-AF65-F5344CB8AC3E}">
        <p14:creationId xmlns:p14="http://schemas.microsoft.com/office/powerpoint/2010/main" val="3004823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Your customizable dashboard allows the IT admin to zoom in on the end-user experience by identifying areas of success and opportunities for improvement with device health, application experience and security from a single Dell PC or your entire Dell fleet.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You can easily monitor, detect, track and trend device health across hardware and OS.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Application experience allows you to keep a pulse on your end-user experience by monitoring performance.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The security score helps you understand the percentage of your Dell fleet that may have greater risk using binary assessment of BIOS </a:t>
            </a:r>
            <a:r>
              <a:rPr lang="en-US" err="1"/>
              <a:t>IoA</a:t>
            </a:r>
            <a:r>
              <a:rPr lang="en-US"/>
              <a:t>, BIOS verification, TPM enabled, BIOS admin password enabled, antivirus, firewall and disk encryption enabled. </a:t>
            </a:r>
          </a:p>
        </p:txBody>
      </p:sp>
      <p:sp>
        <p:nvSpPr>
          <p:cNvPr id="4" name="Slide Number Placeholder 3"/>
          <p:cNvSpPr>
            <a:spLocks noGrp="1"/>
          </p:cNvSpPr>
          <p:nvPr>
            <p:ph type="sldNum" sz="quarter" idx="10"/>
          </p:nvPr>
        </p:nvSpPr>
        <p:spPr>
          <a:xfrm>
            <a:off x="6332759" y="9086840"/>
            <a:ext cx="669675" cy="213454"/>
          </a:xfrm>
          <a:prstGeom prst="rect">
            <a:avLst/>
          </a:prstGeom>
        </p:spPr>
        <p:txBody>
          <a:bodyPr/>
          <a:lstStyle/>
          <a:p>
            <a:pPr>
              <a:defRPr/>
            </a:pPr>
            <a:fld id="{FA04BB6B-BEDE-48E4-970F-8DFC0D4B5AE7}" type="slidenum">
              <a:rPr lang="en-US" smtClean="0"/>
              <a:pPr>
                <a:defRPr/>
              </a:pPr>
              <a:t>27</a:t>
            </a:fld>
            <a:endParaRPr lang="en-US"/>
          </a:p>
        </p:txBody>
      </p:sp>
    </p:spTree>
    <p:extLst>
      <p:ext uri="{BB962C8B-B14F-4D97-AF65-F5344CB8AC3E}">
        <p14:creationId xmlns:p14="http://schemas.microsoft.com/office/powerpoint/2010/main" val="855843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When performance issues happen in your business, you hear about them and are expected to solve the problem as quickly as possible to mitigate downtime. What if you had insight into performance issues and could begin implementing solutions before you are alerted to the problem by the end user?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Our </a:t>
            </a:r>
            <a:r>
              <a:rPr lang="en-US" err="1"/>
              <a:t>SupportAssist</a:t>
            </a:r>
            <a:r>
              <a:rPr lang="en-US"/>
              <a:t> KPI reports illustrate the positive way the offer benefits you.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IT managers and decision-makers can </a:t>
            </a:r>
            <a:r>
              <a:rPr lang="en-US" b="1"/>
              <a:t>gain insight into key performance metrics </a:t>
            </a:r>
            <a:r>
              <a:rPr lang="en-US"/>
              <a:t>like </a:t>
            </a:r>
            <a:r>
              <a:rPr lang="en-US" b="1"/>
              <a:t>hardware utilization, software utilization, device stability </a:t>
            </a:r>
            <a:r>
              <a:rPr lang="en-US"/>
              <a:t>and </a:t>
            </a:r>
            <a:r>
              <a:rPr lang="en-US" b="1"/>
              <a:t>device age </a:t>
            </a:r>
            <a:r>
              <a:rPr lang="en-US" b="0"/>
              <a:t>b</a:t>
            </a:r>
            <a:r>
              <a:rPr lang="en-US"/>
              <a:t>y monitoring the health of PCs from a central dashboard. You can now </a:t>
            </a:r>
            <a:r>
              <a:rPr lang="en-US" b="1"/>
              <a:t>proactively identify and resolve issues with visibility and ease</a:t>
            </a:r>
            <a:r>
              <a:rPr lang="en-US"/>
              <a:t>. When it comes time for refreshes, </a:t>
            </a:r>
            <a:r>
              <a:rPr lang="en-US" b="1"/>
              <a:t>you have more data at your fingertips to make better decisions.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a:p>
          <a:p>
            <a:pPr marL="0" marR="0" lvl="0" indent="0" algn="l" defTabSz="685800" rtl="0" eaLnBrk="1" fontAlgn="auto" latinLnBrk="0" hangingPunct="1">
              <a:lnSpc>
                <a:spcPct val="100000"/>
              </a:lnSpc>
              <a:spcBef>
                <a:spcPts val="0"/>
              </a:spcBef>
              <a:spcAft>
                <a:spcPts val="0"/>
              </a:spcAft>
              <a:buClrTx/>
              <a:buSzTx/>
              <a:buFontTx/>
              <a:buNone/>
              <a:tabLst/>
              <a:defRPr/>
            </a:pPr>
            <a:r>
              <a:rPr lang="en-US"/>
              <a:t>From your customized, central dashboard, you can view these insights </a:t>
            </a:r>
            <a:r>
              <a:rPr lang="en-US" b="1"/>
              <a:t>on each PC or the entire Dell fleet </a:t>
            </a:r>
            <a:r>
              <a:rPr lang="en-US"/>
              <a:t>to zoom in on specific issues and needs for your end-users.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a:xfrm>
            <a:off x="6332759" y="9086840"/>
            <a:ext cx="669675" cy="213454"/>
          </a:xfrm>
          <a:prstGeom prst="rect">
            <a:avLst/>
          </a:prstGeom>
        </p:spPr>
        <p:txBody>
          <a:bodyPr/>
          <a:lstStyle/>
          <a:p>
            <a:pPr>
              <a:defRPr/>
            </a:pPr>
            <a:fld id="{FA04BB6B-BEDE-48E4-970F-8DFC0D4B5AE7}" type="slidenum">
              <a:rPr lang="en-US" smtClean="0"/>
              <a:pPr>
                <a:defRPr/>
              </a:pPr>
              <a:t>28</a:t>
            </a:fld>
            <a:endParaRPr lang="en-US"/>
          </a:p>
        </p:txBody>
      </p:sp>
    </p:spTree>
    <p:extLst>
      <p:ext uri="{BB962C8B-B14F-4D97-AF65-F5344CB8AC3E}">
        <p14:creationId xmlns:p14="http://schemas.microsoft.com/office/powerpoint/2010/main" val="622210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you’re probably thinking, all service providers provide a customer portal – </a:t>
            </a:r>
            <a:r>
              <a:rPr lang="en-US" b="1"/>
              <a:t>what’s the big deal? </a:t>
            </a:r>
          </a:p>
          <a:p>
            <a:endParaRPr lang="en-US"/>
          </a:p>
          <a:p>
            <a:r>
              <a:rPr lang="en-US" err="1"/>
              <a:t>TechDirect</a:t>
            </a:r>
            <a:r>
              <a:rPr lang="en-US"/>
              <a:t> is a portal that has evolved to provide a </a:t>
            </a:r>
            <a:r>
              <a:rPr lang="en-US" b="1"/>
              <a:t>single-stop solution for end-to-end PC management. If you need enterprise solutions, we have that too. </a:t>
            </a:r>
            <a:r>
              <a:rPr lang="en-US"/>
              <a:t>Leveraging our scope and scale to save you from multiple tool headaches for…</a:t>
            </a:r>
          </a:p>
          <a:p>
            <a:endParaRPr lang="en-US"/>
          </a:p>
          <a:p>
            <a:r>
              <a:rPr lang="en-US" b="1"/>
              <a:t>Better, self-service support experiences:</a:t>
            </a:r>
          </a:p>
          <a:p>
            <a:pPr marL="171450" indent="-171450">
              <a:buFont typeface="Arial" panose="020B0604020202020204" pitchFamily="34" charset="0"/>
              <a:buChar char="•"/>
            </a:pPr>
            <a:r>
              <a:rPr lang="en-US"/>
              <a:t>With </a:t>
            </a:r>
            <a:r>
              <a:rPr lang="en-US" b="1"/>
              <a:t>more than a decade of self-service online support</a:t>
            </a:r>
            <a:r>
              <a:rPr lang="en-US"/>
              <a:t>, bringing in </a:t>
            </a:r>
            <a:r>
              <a:rPr lang="en-US" b="1"/>
              <a:t>250K support requests</a:t>
            </a:r>
            <a:r>
              <a:rPr lang="en-US"/>
              <a:t> and </a:t>
            </a:r>
            <a:r>
              <a:rPr lang="en-US" b="1"/>
              <a:t>1.2 million self-dispatches globally, each year.</a:t>
            </a:r>
          </a:p>
          <a:p>
            <a:pPr marL="0" indent="0">
              <a:buFont typeface="Arial" panose="020B0604020202020204" pitchFamily="34" charset="0"/>
              <a:buNone/>
            </a:pPr>
            <a:endParaRPr lang="en-US" b="1"/>
          </a:p>
          <a:p>
            <a:pPr marL="0" indent="0">
              <a:buFont typeface="Arial" panose="020B0604020202020204" pitchFamily="34" charset="0"/>
              <a:buNone/>
            </a:pPr>
            <a:r>
              <a:rPr lang="en-US" b="1"/>
              <a:t>A secure, connected device experience:</a:t>
            </a:r>
          </a:p>
          <a:p>
            <a:pPr marL="171450" indent="-171450">
              <a:buFont typeface="Arial" panose="020B0604020202020204" pitchFamily="34" charset="0"/>
              <a:buChar char="•"/>
            </a:pPr>
            <a:r>
              <a:rPr lang="en-US" b="0"/>
              <a:t>With real time monitoring that </a:t>
            </a:r>
            <a:r>
              <a:rPr lang="en-US" b="1"/>
              <a:t>collects only the information needed to resolve issues</a:t>
            </a:r>
            <a:r>
              <a:rPr lang="en-US" b="0"/>
              <a:t>, keeping it </a:t>
            </a:r>
            <a:r>
              <a:rPr lang="en-US" b="1"/>
              <a:t>secure in the process </a:t>
            </a:r>
          </a:p>
          <a:p>
            <a:pPr marL="171450" indent="-171450">
              <a:buFont typeface="Arial" panose="020B0604020202020204" pitchFamily="34" charset="0"/>
              <a:buChar char="•"/>
            </a:pPr>
            <a:r>
              <a:rPr lang="en-US" b="0"/>
              <a:t>Install base of </a:t>
            </a:r>
            <a:r>
              <a:rPr lang="en-US" b="1"/>
              <a:t>80 million and counting connected devices that rely on automated, proactive support and help inform evolving data science that can detect and resolve issues with acuity </a:t>
            </a:r>
          </a:p>
          <a:p>
            <a:pPr marL="171450" indent="-171450">
              <a:buFont typeface="Arial" panose="020B0604020202020204" pitchFamily="34" charset="0"/>
              <a:buChar char="•"/>
            </a:pPr>
            <a:endParaRPr lang="en-US" b="1"/>
          </a:p>
          <a:p>
            <a:pPr marL="0" indent="0">
              <a:buFont typeface="Arial" panose="020B0604020202020204" pitchFamily="34" charset="0"/>
              <a:buNone/>
            </a:pPr>
            <a:r>
              <a:rPr lang="en-US" b="1"/>
              <a:t>With an existing reputation to get global direct and partner customers what they need to </a:t>
            </a:r>
            <a:r>
              <a:rPr lang="en-US" b="0"/>
              <a:t>centrally managing their PCs:</a:t>
            </a:r>
          </a:p>
          <a:p>
            <a:pPr marL="171450" indent="-171450">
              <a:buFont typeface="Arial" panose="020B0604020202020204" pitchFamily="34" charset="0"/>
              <a:buChar char="•"/>
            </a:pPr>
            <a:r>
              <a:rPr lang="en-US" b="1"/>
              <a:t>45K enrolled businesses in the portal</a:t>
            </a:r>
          </a:p>
          <a:p>
            <a:pPr marL="171450" indent="-171450">
              <a:buFont typeface="Arial" panose="020B0604020202020204" pitchFamily="34" charset="0"/>
              <a:buChar char="•"/>
            </a:pPr>
            <a:r>
              <a:rPr lang="en-US" b="1"/>
              <a:t>2,5000 channel partners  </a:t>
            </a:r>
          </a:p>
          <a:p>
            <a:pPr marL="0" indent="0">
              <a:buFont typeface="Arial" panose="020B0604020202020204" pitchFamily="34" charset="0"/>
              <a:buNone/>
            </a:pPr>
            <a:endParaRPr lang="en-US" b="1"/>
          </a:p>
          <a:p>
            <a:endParaRPr lang="en-US"/>
          </a:p>
          <a:p>
            <a:endParaRPr lang="en-US"/>
          </a:p>
        </p:txBody>
      </p:sp>
      <p:sp>
        <p:nvSpPr>
          <p:cNvPr id="4" name="Slide Number Placeholder 3"/>
          <p:cNvSpPr>
            <a:spLocks noGrp="1"/>
          </p:cNvSpPr>
          <p:nvPr>
            <p:ph type="sldNum" sz="quarter" idx="10"/>
          </p:nvPr>
        </p:nvSpPr>
        <p:spPr/>
        <p:txBody>
          <a:bodyPr/>
          <a:lstStyle/>
          <a:p>
            <a:fld id="{78CE94A7-C4C0-4312-9A43-1209F3AEDD1F}" type="slidenum">
              <a:rPr lang="en-US" smtClean="0"/>
              <a:t>29</a:t>
            </a:fld>
            <a:endParaRPr lang="en-US"/>
          </a:p>
        </p:txBody>
      </p:sp>
    </p:spTree>
    <p:extLst>
      <p:ext uri="{BB962C8B-B14F-4D97-AF65-F5344CB8AC3E}">
        <p14:creationId xmlns:p14="http://schemas.microsoft.com/office/powerpoint/2010/main" val="2395859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0" dirty="0">
                <a:solidFill>
                  <a:srgbClr val="444444"/>
                </a:solidFill>
              </a:rPr>
              <a:t>One of the main questions we get from</a:t>
            </a:r>
            <a:r>
              <a:rPr lang="en-US" sz="1100" b="0" baseline="0" dirty="0">
                <a:solidFill>
                  <a:srgbClr val="444444"/>
                </a:solidFill>
              </a:rPr>
              <a:t> customers is around data security and privacy.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1" baseline="0" dirty="0">
              <a:solidFill>
                <a:srgbClr val="444444"/>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0" baseline="0" dirty="0">
                <a:solidFill>
                  <a:srgbClr val="444444"/>
                </a:solidFill>
              </a:rPr>
              <a:t>Please let your customers know </a:t>
            </a:r>
            <a:r>
              <a:rPr lang="en-US" sz="1100" b="1" baseline="0" dirty="0">
                <a:solidFill>
                  <a:srgbClr val="444444"/>
                </a:solidFill>
              </a:rPr>
              <a:t>p</a:t>
            </a:r>
            <a:r>
              <a:rPr lang="en-US" sz="1100" b="1" dirty="0">
                <a:solidFill>
                  <a:srgbClr val="444444"/>
                </a:solidFill>
              </a:rPr>
              <a:t>ersonal and business data are not collected – privacy and security is paramount</a:t>
            </a:r>
            <a:r>
              <a:rPr lang="en-US" sz="1100" dirty="0">
                <a:solidFill>
                  <a:srgbClr val="444444"/>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1" dirty="0">
              <a:solidFill>
                <a:srgbClr val="444444"/>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err="1">
                <a:solidFill>
                  <a:srgbClr val="444444"/>
                </a:solidFill>
              </a:rPr>
              <a:t>SupportAssist</a:t>
            </a:r>
            <a:r>
              <a:rPr lang="en-US" sz="1100" b="1" dirty="0">
                <a:solidFill>
                  <a:srgbClr val="444444"/>
                </a:solidFill>
              </a:rPr>
              <a:t> collects system state information</a:t>
            </a:r>
            <a:r>
              <a:rPr lang="en-US" sz="1100" dirty="0">
                <a:solidFill>
                  <a:srgbClr val="444444"/>
                </a:solidFill>
              </a:rPr>
              <a:t>, including configuration information, event notifications and system diagnostic information.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solidFill>
                <a:srgbClr val="444444"/>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a:solidFill>
                  <a:srgbClr val="444444"/>
                </a:solidFill>
              </a:rPr>
              <a:t>The customer is in control.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a:solidFill>
                  <a:srgbClr val="444444"/>
                </a:solidFill>
              </a:rPr>
              <a:t>They must authorize their system state and software inventory information to be collected before this information is used to diagnose or troubleshoot issues.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a:solidFill>
                <a:srgbClr val="444444"/>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baseline="0" dirty="0">
                <a:solidFill>
                  <a:srgbClr val="444444"/>
                </a:solidFill>
              </a:rPr>
              <a:t>Their system state information is safe.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a:solidFill>
                  <a:srgbClr val="444444"/>
                </a:solidFill>
              </a:rPr>
              <a:t>System state information is protected during transport and storage. During transport, the information is encrypted and communication is only allowed to go one-way – from the customer to Dell. Additionally, device usage and login credentials are never collected.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a:solidFill>
                <a:srgbClr val="444444"/>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a:solidFill>
                  <a:srgbClr val="444444"/>
                </a:solidFill>
              </a:rPr>
              <a:t>During storage, supplied proxy credentials are encrypted and never leave the customer site. An added layer of safety is provided with Dell MyAccount’s anti-forgery mechanisms. You can learn more about our privacy and security measures in this security white paper.</a:t>
            </a:r>
            <a:endParaRPr lang="en-US" sz="1100" dirty="0">
              <a:solidFill>
                <a:srgbClr val="444444"/>
              </a:solidFill>
            </a:endParaRPr>
          </a:p>
          <a:p>
            <a:endParaRPr lang="en-US" dirty="0"/>
          </a:p>
        </p:txBody>
      </p:sp>
    </p:spTree>
    <p:extLst>
      <p:ext uri="{BB962C8B-B14F-4D97-AF65-F5344CB8AC3E}">
        <p14:creationId xmlns:p14="http://schemas.microsoft.com/office/powerpoint/2010/main" val="1119176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Dell services are often the differentiator in making a sale. Our internal research shows that hardware deals with services attached close at a 2x higher rate than deals for just hardware or product. Customers happy with the support they receive often return to the same vendor for repeat sales. Currently our CSAT score is 90% for every region and both ProSupport and ProSupport Plus.</a:t>
            </a:r>
          </a:p>
          <a:p>
            <a:endParaRPr lang="en-US" dirty="0"/>
          </a:p>
          <a:p>
            <a:r>
              <a:rPr lang="en-US" dirty="0"/>
              <a:t>When you upsell services to ProSupport and ProSupport Plus, support calls go directly to the helpdesk. When customers buy basic warranty service, the majority of calls flow directly from the customer to the salesperson as you are their primary contact for the hardware. To reduce the number of calls you (salesperson) receive for support, share the value of ProSupport and ProSupport Plus with your customers and let the ProSupport experts field their calls 24x7 and provide onsite support with proactive and predictive support.</a:t>
            </a:r>
          </a:p>
          <a:p>
            <a:endParaRPr lang="en-US" dirty="0"/>
          </a:p>
        </p:txBody>
      </p:sp>
    </p:spTree>
    <p:extLst>
      <p:ext uri="{BB962C8B-B14F-4D97-AF65-F5344CB8AC3E}">
        <p14:creationId xmlns:p14="http://schemas.microsoft.com/office/powerpoint/2010/main" val="1880210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279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AI-driven scores take the telemetry from your devices and provide a holistic view of your fleet.</a:t>
            </a:r>
          </a:p>
          <a:p>
            <a:endParaRPr lang="en-US" dirty="0"/>
          </a:p>
          <a:p>
            <a:r>
              <a:rPr lang="en-US" dirty="0"/>
              <a:t>Customers may ask the following questions…</a:t>
            </a:r>
          </a:p>
          <a:p>
            <a:endParaRPr lang="en-US" dirty="0"/>
          </a:p>
          <a:p>
            <a:pPr marL="228600" indent="-228600">
              <a:buAutoNum type="arabicPeriod"/>
            </a:pPr>
            <a:r>
              <a:rPr lang="en-US" b="1" dirty="0"/>
              <a:t>How does Dell get the information used by </a:t>
            </a:r>
            <a:r>
              <a:rPr lang="en-US" b="1" dirty="0" err="1"/>
              <a:t>SupportAssist</a:t>
            </a:r>
            <a:r>
              <a:rPr lang="en-US" b="1" dirty="0"/>
              <a:t> and how does Dell protect the data and privacy.</a:t>
            </a:r>
          </a:p>
          <a:p>
            <a:pPr marL="0" indent="0">
              <a:buNone/>
            </a:pPr>
            <a:r>
              <a:rPr lang="en-US" sz="1100" kern="1200" dirty="0">
                <a:solidFill>
                  <a:schemeClr val="bg2"/>
                </a:solidFill>
                <a:effectLst/>
                <a:latin typeface="Arial" panose="020B0604020202020204" pitchFamily="34" charset="0"/>
                <a:ea typeface="+mn-ea"/>
                <a:cs typeface="+mn-cs"/>
              </a:rPr>
              <a:t>Please let your customers know personal and business data are not collected – privacy and security is paramount. </a:t>
            </a:r>
            <a:r>
              <a:rPr lang="en-US" sz="1100" kern="1200" dirty="0" err="1">
                <a:solidFill>
                  <a:schemeClr val="bg2"/>
                </a:solidFill>
                <a:effectLst/>
                <a:latin typeface="Arial" panose="020B0604020202020204" pitchFamily="34" charset="0"/>
                <a:ea typeface="+mn-ea"/>
                <a:cs typeface="+mn-cs"/>
              </a:rPr>
              <a:t>SupportAssist</a:t>
            </a:r>
            <a:r>
              <a:rPr lang="en-US" sz="1100" kern="1200" dirty="0">
                <a:solidFill>
                  <a:schemeClr val="bg2"/>
                </a:solidFill>
                <a:effectLst/>
                <a:latin typeface="Arial" panose="020B0604020202020204" pitchFamily="34" charset="0"/>
                <a:ea typeface="+mn-ea"/>
                <a:cs typeface="+mn-cs"/>
              </a:rPr>
              <a:t> collects system state information, including configuration information, event notifications and system diagnostic information. </a:t>
            </a:r>
          </a:p>
          <a:p>
            <a:pPr marL="0" indent="0">
              <a:buNone/>
            </a:pPr>
            <a:endParaRPr lang="en-US" sz="1100" kern="1200" dirty="0">
              <a:solidFill>
                <a:schemeClr val="bg2"/>
              </a:solidFill>
              <a:effectLst/>
              <a:latin typeface="Arial" panose="020B0604020202020204" pitchFamily="34" charset="0"/>
              <a:ea typeface="+mn-ea"/>
              <a:cs typeface="+mn-cs"/>
            </a:endParaRPr>
          </a:p>
          <a:p>
            <a:pPr marL="0" indent="0">
              <a:buNone/>
            </a:pPr>
            <a:r>
              <a:rPr lang="en-US" sz="1100" kern="1200" dirty="0">
                <a:solidFill>
                  <a:schemeClr val="bg2"/>
                </a:solidFill>
                <a:effectLst/>
                <a:latin typeface="Arial" panose="020B0604020202020204" pitchFamily="34" charset="0"/>
                <a:ea typeface="+mn-ea"/>
                <a:cs typeface="+mn-cs"/>
              </a:rPr>
              <a:t>The customer is in control as they must authorize their system state and software inventory information to be collected before this information is used to diagnose or troubleshoot issues.</a:t>
            </a:r>
          </a:p>
          <a:p>
            <a:pPr marL="0" indent="0">
              <a:buNone/>
            </a:pPr>
            <a:endParaRPr lang="en-US" sz="1100" kern="1200" dirty="0">
              <a:solidFill>
                <a:schemeClr val="bg2"/>
              </a:solidFill>
              <a:effectLst/>
              <a:latin typeface="Arial" panose="020B0604020202020204" pitchFamily="34" charset="0"/>
              <a:ea typeface="+mn-ea"/>
              <a:cs typeface="+mn-cs"/>
            </a:endParaRPr>
          </a:p>
          <a:p>
            <a:pPr marL="0" indent="0">
              <a:buNone/>
            </a:pPr>
            <a:r>
              <a:rPr lang="en-US" sz="1100" baseline="0" dirty="0">
                <a:solidFill>
                  <a:srgbClr val="444444"/>
                </a:solidFill>
              </a:rPr>
              <a:t>System state information is protected during transport and storage. During transport, the information is encrypted (256 bit encryption) and communication is only allowed to go one-way – from the customer to Dell through secure web ports. Additionally, device usage and login credentials are never collected</a:t>
            </a:r>
          </a:p>
          <a:p>
            <a:pPr marL="0" indent="0">
              <a:buNone/>
            </a:pPr>
            <a:endParaRPr lang="en-US" sz="1100" baseline="0" dirty="0">
              <a:solidFill>
                <a:srgbClr val="444444"/>
              </a:solidFill>
            </a:endParaRPr>
          </a:p>
          <a:p>
            <a:pPr marL="0" indent="0">
              <a:buNone/>
            </a:pPr>
            <a:r>
              <a:rPr lang="en-US" sz="1100" b="1" baseline="0" dirty="0">
                <a:solidFill>
                  <a:srgbClr val="444444"/>
                </a:solidFill>
              </a:rPr>
              <a:t>2. How does Dell create the security score?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bg2"/>
                </a:solidFill>
                <a:effectLst/>
                <a:latin typeface="Arial" panose="020B0604020202020204" pitchFamily="34" charset="0"/>
                <a:ea typeface="+mn-ea"/>
                <a:cs typeface="+mn-cs"/>
              </a:rPr>
              <a:t>We use seven different data points, visible in </a:t>
            </a:r>
            <a:r>
              <a:rPr lang="en-US" sz="1100" kern="1200" dirty="0" err="1">
                <a:solidFill>
                  <a:schemeClr val="bg2"/>
                </a:solidFill>
                <a:effectLst/>
                <a:latin typeface="Arial" panose="020B0604020202020204" pitchFamily="34" charset="0"/>
                <a:ea typeface="+mn-ea"/>
                <a:cs typeface="+mn-cs"/>
              </a:rPr>
              <a:t>TechDirect</a:t>
            </a:r>
            <a:r>
              <a:rPr lang="en-US" sz="1100" kern="1200" dirty="0">
                <a:solidFill>
                  <a:schemeClr val="bg2"/>
                </a:solidFill>
                <a:effectLst/>
                <a:latin typeface="Arial" panose="020B0604020202020204" pitchFamily="34" charset="0"/>
                <a:ea typeface="+mn-ea"/>
                <a:cs typeface="+mn-cs"/>
              </a:rPr>
              <a:t>, to generate the security risk assessment. Security scores are generated using Dell Trusted Device.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kern="1200" dirty="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kern="1200" dirty="0">
                <a:solidFill>
                  <a:schemeClr val="bg2"/>
                </a:solidFill>
                <a:effectLst/>
                <a:latin typeface="Arial" panose="020B0604020202020204" pitchFamily="34" charset="0"/>
                <a:ea typeface="+mn-ea"/>
                <a:cs typeface="+mn-cs"/>
              </a:rPr>
              <a:t>3. What apps do we measure for application experience score?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bg2"/>
                </a:solidFill>
                <a:effectLst/>
                <a:latin typeface="Arial" panose="020B0604020202020204" pitchFamily="34" charset="0"/>
                <a:ea typeface="+mn-ea"/>
                <a:cs typeface="+mn-cs"/>
              </a:rPr>
              <a:t>Application experience scores are based on installed applications in the customer’s fleet…anything the end-user/employee is using on their systems. Doesn’t include web applications.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kern="1200" dirty="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kern="1200" dirty="0">
                <a:solidFill>
                  <a:schemeClr val="bg2"/>
                </a:solidFill>
                <a:effectLst/>
                <a:latin typeface="Arial" panose="020B0604020202020204" pitchFamily="34" charset="0"/>
                <a:ea typeface="+mn-ea"/>
                <a:cs typeface="+mn-cs"/>
              </a:rPr>
              <a:t>4. And how are health scores created?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bg2"/>
                </a:solidFill>
                <a:effectLst/>
                <a:latin typeface="Arial" panose="020B0604020202020204" pitchFamily="34" charset="0"/>
                <a:ea typeface="+mn-ea"/>
                <a:cs typeface="+mn-cs"/>
              </a:rPr>
              <a:t>By looking at the hardware utilization, software performance and alerts, as well as OS crashes.</a:t>
            </a:r>
          </a:p>
        </p:txBody>
      </p:sp>
    </p:spTree>
    <p:extLst>
      <p:ext uri="{BB962C8B-B14F-4D97-AF65-F5344CB8AC3E}">
        <p14:creationId xmlns:p14="http://schemas.microsoft.com/office/powerpoint/2010/main" val="1010655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useo Sans For Dell" pitchFamily="2" charset="0"/>
                <a:ea typeface="+mn-ea"/>
                <a:cs typeface="+mn-cs"/>
              </a:rPr>
              <a:t>*</a:t>
            </a:r>
            <a:r>
              <a:rPr lang="en-US" sz="1200" kern="1200" baseline="0" dirty="0">
                <a:solidFill>
                  <a:schemeClr val="tx1"/>
                </a:solidFill>
                <a:effectLst/>
                <a:latin typeface="Museo Sans For Dell" pitchFamily="2" charset="0"/>
                <a:ea typeface="+mn-ea"/>
                <a:cs typeface="+mn-cs"/>
              </a:rPr>
              <a:t> This pricing information is being updated to include 7x24 4 hour onsite options. For more information, please contact jeff_swiatek@dell.com</a:t>
            </a:r>
            <a:endParaRPr lang="en-US" sz="1200" kern="1200" dirty="0">
              <a:solidFill>
                <a:schemeClr val="tx1"/>
              </a:solidFill>
              <a:effectLst/>
              <a:latin typeface="Museo Sans For Dell" pitchFamily="2"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useo Sans For Dell" pitchFamily="2" charset="0"/>
                <a:ea typeface="+mn-ea"/>
                <a:cs typeface="+mn-cs"/>
              </a:rPr>
              <a:t>Here is the pricing example for the OptiPlex 7010.  The only thing that’s different from the Latitude example is that there is a slightly bigger discount.  Other than that, the strategy is the same.</a:t>
            </a:r>
          </a:p>
          <a:p>
            <a:endParaRPr lang="en-US" dirty="0"/>
          </a:p>
        </p:txBody>
      </p:sp>
      <p:sp>
        <p:nvSpPr>
          <p:cNvPr id="4" name="Slide Number Placeholder 3"/>
          <p:cNvSpPr>
            <a:spLocks noGrp="1"/>
          </p:cNvSpPr>
          <p:nvPr>
            <p:ph type="sldNum" sz="quarter" idx="10"/>
          </p:nvPr>
        </p:nvSpPr>
        <p:spPr/>
        <p:txBody>
          <a:bodyPr/>
          <a:lstStyle/>
          <a:p>
            <a:pPr marL="0" marR="0" lvl="0" indent="0" algn="r" defTabSz="909185" rtl="0" eaLnBrk="0" fontAlgn="base" latinLnBrk="0" hangingPunct="0">
              <a:lnSpc>
                <a:spcPct val="100000"/>
              </a:lnSpc>
              <a:spcBef>
                <a:spcPct val="0"/>
              </a:spcBef>
              <a:spcAft>
                <a:spcPct val="0"/>
              </a:spcAft>
              <a:buClrTx/>
              <a:buSzTx/>
              <a:buFontTx/>
              <a:buNone/>
              <a:tabLst/>
              <a:defRPr/>
            </a:pPr>
            <a:fld id="{AA1535AE-04EB-4A20-8665-8D1E237617FC}" type="slidenum">
              <a:rPr kumimoji="0" lang="en-US" sz="1000" b="0" i="0" u="none" strike="noStrike" kern="1200" cap="none" spc="0" normalizeH="0" baseline="0" noProof="0" smtClean="0">
                <a:ln>
                  <a:noFill/>
                </a:ln>
                <a:solidFill>
                  <a:prstClr val="black"/>
                </a:solidFill>
                <a:effectLst/>
                <a:uLnTx/>
                <a:uFillTx/>
                <a:latin typeface="Museo Sans For Dell" pitchFamily="2" charset="0"/>
                <a:ea typeface="+mn-ea"/>
                <a:cs typeface="+mn-cs"/>
              </a:rPr>
              <a:pPr marL="0" marR="0" lvl="0" indent="0" algn="r" defTabSz="909185" rtl="0" eaLnBrk="0" fontAlgn="base" latinLnBrk="0" hangingPunct="0">
                <a:lnSpc>
                  <a:spcPct val="100000"/>
                </a:lnSpc>
                <a:spcBef>
                  <a:spcPct val="0"/>
                </a:spcBef>
                <a:spcAft>
                  <a:spcPct val="0"/>
                </a:spcAft>
                <a:buClrTx/>
                <a:buSzTx/>
                <a:buFontTx/>
                <a:buNone/>
                <a:tabLst/>
                <a:defRPr/>
              </a:pPr>
              <a:t>36</a:t>
            </a:fld>
            <a:endParaRPr kumimoji="0" lang="en-US" sz="1000" b="0" i="0" u="none" strike="noStrike" kern="1200" cap="none" spc="0" normalizeH="0" baseline="0" noProof="0" dirty="0">
              <a:ln>
                <a:noFill/>
              </a:ln>
              <a:solidFill>
                <a:prstClr val="black"/>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2439274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useo Sans For Dell" pitchFamily="2" charset="0"/>
                <a:ea typeface="+mn-ea"/>
                <a:cs typeface="+mn-cs"/>
              </a:rPr>
              <a:t>*</a:t>
            </a:r>
            <a:r>
              <a:rPr lang="en-US" sz="1200" kern="1200" baseline="0" dirty="0">
                <a:solidFill>
                  <a:schemeClr val="tx1"/>
                </a:solidFill>
                <a:effectLst/>
                <a:latin typeface="Museo Sans For Dell" pitchFamily="2" charset="0"/>
                <a:ea typeface="+mn-ea"/>
                <a:cs typeface="+mn-cs"/>
              </a:rPr>
              <a:t> This pricing information is being updated to include 7x24 4 hour onsite options. For more information, please contact jeff_swiatek@dell.com</a:t>
            </a:r>
            <a:endParaRPr lang="en-US" sz="1200" kern="1200" dirty="0">
              <a:solidFill>
                <a:schemeClr val="tx1"/>
              </a:solidFill>
              <a:effectLst/>
              <a:latin typeface="Museo Sans For Dell" pitchFamily="2"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useo Sans For Dell" pitchFamily="2" charset="0"/>
                <a:ea typeface="+mn-ea"/>
                <a:cs typeface="+mn-cs"/>
              </a:rPr>
              <a:t>Here is the pricing example for the OptiPlex 7010.  The only thing that’s different from the Latitude example is that there is a slightly bigger discount.  Other than that, the strategy is the same.</a:t>
            </a:r>
          </a:p>
          <a:p>
            <a:endParaRPr lang="en-US" dirty="0"/>
          </a:p>
        </p:txBody>
      </p:sp>
      <p:sp>
        <p:nvSpPr>
          <p:cNvPr id="4" name="Slide Number Placeholder 3"/>
          <p:cNvSpPr>
            <a:spLocks noGrp="1"/>
          </p:cNvSpPr>
          <p:nvPr>
            <p:ph type="sldNum" sz="quarter" idx="10"/>
          </p:nvPr>
        </p:nvSpPr>
        <p:spPr/>
        <p:txBody>
          <a:bodyPr/>
          <a:lstStyle/>
          <a:p>
            <a:pPr marL="0" marR="0" lvl="0" indent="0" algn="r" defTabSz="909185" rtl="0" eaLnBrk="0" fontAlgn="base" latinLnBrk="0" hangingPunct="0">
              <a:lnSpc>
                <a:spcPct val="100000"/>
              </a:lnSpc>
              <a:spcBef>
                <a:spcPct val="0"/>
              </a:spcBef>
              <a:spcAft>
                <a:spcPct val="0"/>
              </a:spcAft>
              <a:buClrTx/>
              <a:buSzTx/>
              <a:buFontTx/>
              <a:buNone/>
              <a:tabLst/>
              <a:defRPr/>
            </a:pPr>
            <a:fld id="{AA1535AE-04EB-4A20-8665-8D1E237617FC}" type="slidenum">
              <a:rPr kumimoji="0" lang="en-US" sz="1000" b="0" i="0" u="none" strike="noStrike" kern="1200" cap="none" spc="0" normalizeH="0" baseline="0" noProof="0" smtClean="0">
                <a:ln>
                  <a:noFill/>
                </a:ln>
                <a:solidFill>
                  <a:prstClr val="black"/>
                </a:solidFill>
                <a:effectLst/>
                <a:uLnTx/>
                <a:uFillTx/>
                <a:latin typeface="Museo Sans For Dell" pitchFamily="2" charset="0"/>
                <a:ea typeface="+mn-ea"/>
                <a:cs typeface="+mn-cs"/>
              </a:rPr>
              <a:pPr marL="0" marR="0" lvl="0" indent="0" algn="r" defTabSz="909185" rtl="0" eaLnBrk="0" fontAlgn="base" latinLnBrk="0" hangingPunct="0">
                <a:lnSpc>
                  <a:spcPct val="100000"/>
                </a:lnSpc>
                <a:spcBef>
                  <a:spcPct val="0"/>
                </a:spcBef>
                <a:spcAft>
                  <a:spcPct val="0"/>
                </a:spcAft>
                <a:buClrTx/>
                <a:buSzTx/>
                <a:buFontTx/>
                <a:buNone/>
                <a:tabLst/>
                <a:defRPr/>
              </a:pPr>
              <a:t>37</a:t>
            </a:fld>
            <a:endParaRPr kumimoji="0" lang="en-US" sz="1000" b="0" i="0" u="none" strike="noStrike" kern="1200" cap="none" spc="0" normalizeH="0" baseline="0" noProof="0" dirty="0">
              <a:ln>
                <a:noFill/>
              </a:ln>
              <a:solidFill>
                <a:prstClr val="black"/>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3615458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useo Sans For Dell" pitchFamily="2" charset="0"/>
                <a:ea typeface="+mn-ea"/>
                <a:cs typeface="+mn-cs"/>
              </a:rPr>
              <a:t>*</a:t>
            </a:r>
            <a:r>
              <a:rPr lang="en-US" sz="1200" kern="1200" baseline="0" dirty="0">
                <a:solidFill>
                  <a:schemeClr val="tx1"/>
                </a:solidFill>
                <a:effectLst/>
                <a:latin typeface="Museo Sans For Dell" pitchFamily="2" charset="0"/>
                <a:ea typeface="+mn-ea"/>
                <a:cs typeface="+mn-cs"/>
              </a:rPr>
              <a:t> This pricing information is being updated to include 7x24 4 hour onsite options. For more information, please contact jeff_swiatek@dell.com</a:t>
            </a:r>
            <a:endParaRPr lang="en-US" sz="1200" kern="1200" dirty="0">
              <a:solidFill>
                <a:schemeClr val="tx1"/>
              </a:solidFill>
              <a:effectLst/>
              <a:latin typeface="Museo Sans For Dell" pitchFamily="2" charset="0"/>
              <a:ea typeface="+mn-ea"/>
              <a:cs typeface="+mn-cs"/>
            </a:endParaRPr>
          </a:p>
          <a:p>
            <a:endParaRPr lang="en-US" sz="1200" kern="1200" dirty="0">
              <a:solidFill>
                <a:schemeClr val="tx1"/>
              </a:solidFill>
              <a:effectLst/>
              <a:latin typeface="Museo Sans For Dell" pitchFamily="2" charset="0"/>
              <a:ea typeface="+mn-ea"/>
              <a:cs typeface="+mn-cs"/>
            </a:endParaRPr>
          </a:p>
          <a:p>
            <a:endParaRPr lang="en-US" sz="1200" kern="1200" dirty="0">
              <a:solidFill>
                <a:schemeClr val="tx1"/>
              </a:solidFill>
              <a:effectLst/>
              <a:latin typeface="Museo Sans For Dell" pitchFamily="2" charset="0"/>
              <a:ea typeface="+mn-ea"/>
              <a:cs typeface="+mn-cs"/>
            </a:endParaRPr>
          </a:p>
          <a:p>
            <a:r>
              <a:rPr lang="en-US" sz="1200" kern="1200" dirty="0">
                <a:solidFill>
                  <a:schemeClr val="tx1"/>
                </a:solidFill>
                <a:effectLst/>
                <a:latin typeface="Museo Sans For Dell" pitchFamily="2" charset="0"/>
                <a:ea typeface="+mn-ea"/>
                <a:cs typeface="+mn-cs"/>
              </a:rPr>
              <a:t>Now we move into ProSupport Plus pricing examples.  If you look at the Latitude e6440 for US and Canada, three years of ProSupport costs $99.  If you add Accidental Damage to that, you are now at $208 and if you add in Keep Your Hard Drive, you’re now up to $228.  </a:t>
            </a:r>
          </a:p>
          <a:p>
            <a:endParaRPr lang="en-US" sz="1200" kern="1200" dirty="0">
              <a:solidFill>
                <a:schemeClr val="tx1"/>
              </a:solidFill>
              <a:effectLst/>
              <a:latin typeface="Museo Sans For Dell" pitchFamily="2" charset="0"/>
              <a:ea typeface="+mn-ea"/>
              <a:cs typeface="+mn-cs"/>
            </a:endParaRPr>
          </a:p>
          <a:p>
            <a:r>
              <a:rPr lang="en-US" sz="1200" kern="1200" dirty="0">
                <a:solidFill>
                  <a:schemeClr val="tx1"/>
                </a:solidFill>
                <a:effectLst/>
                <a:latin typeface="Museo Sans For Dell" pitchFamily="2" charset="0"/>
                <a:ea typeface="+mn-ea"/>
                <a:cs typeface="+mn-cs"/>
              </a:rPr>
              <a:t>Now take a look at 3 years of ProSupport Plus.  You’ll see it’s less than the a la carte price of ProSupport, Accidental Damage and Keep Your Hard Drive combined.  We are giving customers a discount over the price of the a la carte offerings.</a:t>
            </a:r>
          </a:p>
          <a:p>
            <a:endParaRPr lang="en-US" sz="1200" kern="1200" dirty="0">
              <a:solidFill>
                <a:schemeClr val="tx1"/>
              </a:solidFill>
              <a:effectLst/>
              <a:latin typeface="Museo Sans For Dell" pitchFamily="2" charset="0"/>
              <a:ea typeface="+mn-ea"/>
              <a:cs typeface="+mn-cs"/>
            </a:endParaRPr>
          </a:p>
          <a:p>
            <a:r>
              <a:rPr lang="en-US" sz="1200" kern="1200" dirty="0">
                <a:solidFill>
                  <a:schemeClr val="tx1"/>
                </a:solidFill>
                <a:effectLst/>
                <a:latin typeface="Museo Sans For Dell" pitchFamily="2" charset="0"/>
                <a:ea typeface="+mn-ea"/>
                <a:cs typeface="+mn-cs"/>
              </a:rPr>
              <a:t>What you don’t see here is that ProSupport Plus is actually more profitable, as well.  When customers buy bundles, they tend to not use all the features that are included like they would if they bought each service separately.  For example, historically, when customers bought ProSupport and Accidental Damage, they were less likely to use Accidental Damage than if they purchased Accidental Damage separately.  Even with the bundle discount for ProSupport Plus, it will actually be more profitable in the long run because you’re getting the margin, but the customer isn’t actually using the service.  Customers may buy based on the value of the offer but then may not use all the features. </a:t>
            </a:r>
            <a:endParaRPr lang="en-US" dirty="0"/>
          </a:p>
        </p:txBody>
      </p:sp>
      <p:sp>
        <p:nvSpPr>
          <p:cNvPr id="4" name="Slide Number Placeholder 3"/>
          <p:cNvSpPr>
            <a:spLocks noGrp="1"/>
          </p:cNvSpPr>
          <p:nvPr>
            <p:ph type="sldNum" sz="quarter" idx="10"/>
          </p:nvPr>
        </p:nvSpPr>
        <p:spPr/>
        <p:txBody>
          <a:bodyPr/>
          <a:lstStyle/>
          <a:p>
            <a:pPr marL="0" marR="0" lvl="0" indent="0" algn="r" defTabSz="909185" rtl="0" eaLnBrk="0" fontAlgn="base" latinLnBrk="0" hangingPunct="0">
              <a:lnSpc>
                <a:spcPct val="100000"/>
              </a:lnSpc>
              <a:spcBef>
                <a:spcPct val="0"/>
              </a:spcBef>
              <a:spcAft>
                <a:spcPct val="0"/>
              </a:spcAft>
              <a:buClrTx/>
              <a:buSzTx/>
              <a:buFontTx/>
              <a:buNone/>
              <a:tabLst/>
              <a:defRPr/>
            </a:pPr>
            <a:fld id="{AA1535AE-04EB-4A20-8665-8D1E237617FC}" type="slidenum">
              <a:rPr kumimoji="0" lang="en-US" sz="1000" b="0" i="0" u="none" strike="noStrike" kern="1200" cap="none" spc="0" normalizeH="0" baseline="0" noProof="0" smtClean="0">
                <a:ln>
                  <a:noFill/>
                </a:ln>
                <a:solidFill>
                  <a:prstClr val="black"/>
                </a:solidFill>
                <a:effectLst/>
                <a:uLnTx/>
                <a:uFillTx/>
                <a:latin typeface="Museo Sans For Dell" pitchFamily="2" charset="0"/>
                <a:ea typeface="+mn-ea"/>
                <a:cs typeface="+mn-cs"/>
              </a:rPr>
              <a:pPr marL="0" marR="0" lvl="0" indent="0" algn="r" defTabSz="909185" rtl="0" eaLnBrk="0" fontAlgn="base" latinLnBrk="0" hangingPunct="0">
                <a:lnSpc>
                  <a:spcPct val="100000"/>
                </a:lnSpc>
                <a:spcBef>
                  <a:spcPct val="0"/>
                </a:spcBef>
                <a:spcAft>
                  <a:spcPct val="0"/>
                </a:spcAft>
                <a:buClrTx/>
                <a:buSzTx/>
                <a:buFontTx/>
                <a:buNone/>
                <a:tabLst/>
                <a:defRPr/>
              </a:pPr>
              <a:t>38</a:t>
            </a:fld>
            <a:endParaRPr kumimoji="0" lang="en-US" sz="1000" b="0" i="0" u="none" strike="noStrike" kern="1200" cap="none" spc="0" normalizeH="0" baseline="0" noProof="0" dirty="0">
              <a:ln>
                <a:noFill/>
              </a:ln>
              <a:solidFill>
                <a:prstClr val="black"/>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2330870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useo Sans For Dell" pitchFamily="2" charset="0"/>
                <a:ea typeface="+mn-ea"/>
                <a:cs typeface="+mn-cs"/>
              </a:rPr>
              <a:t>*</a:t>
            </a:r>
            <a:r>
              <a:rPr lang="en-US" sz="1200" kern="1200" baseline="0" dirty="0">
                <a:solidFill>
                  <a:schemeClr val="tx1"/>
                </a:solidFill>
                <a:effectLst/>
                <a:latin typeface="Museo Sans For Dell" pitchFamily="2" charset="0"/>
                <a:ea typeface="+mn-ea"/>
                <a:cs typeface="+mn-cs"/>
              </a:rPr>
              <a:t> This pricing information is being updated to include 7x24 4 hour onsite options. For more information, please contact jeff_swiatek@dell.com</a:t>
            </a:r>
            <a:endParaRPr lang="en-US" sz="1200" kern="1200" dirty="0">
              <a:solidFill>
                <a:schemeClr val="tx1"/>
              </a:solidFill>
              <a:effectLst/>
              <a:latin typeface="Museo Sans For Dell" pitchFamily="2" charset="0"/>
              <a:ea typeface="+mn-ea"/>
              <a:cs typeface="+mn-cs"/>
            </a:endParaRPr>
          </a:p>
          <a:p>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useo Sans For Dell" pitchFamily="2" charset="0"/>
                <a:ea typeface="+mn-ea"/>
                <a:cs typeface="+mn-cs"/>
              </a:rPr>
              <a:t>Here is the pricing example for the OptiPlex 7010.  The only thing that’s different from the Latitude example is that there is a bigger discount.  Other than that, the strategy is the same.</a:t>
            </a:r>
          </a:p>
        </p:txBody>
      </p:sp>
      <p:sp>
        <p:nvSpPr>
          <p:cNvPr id="4" name="Slide Number Placeholder 3"/>
          <p:cNvSpPr>
            <a:spLocks noGrp="1"/>
          </p:cNvSpPr>
          <p:nvPr>
            <p:ph type="sldNum" sz="quarter" idx="10"/>
          </p:nvPr>
        </p:nvSpPr>
        <p:spPr/>
        <p:txBody>
          <a:bodyPr/>
          <a:lstStyle/>
          <a:p>
            <a:pPr marL="0" marR="0" lvl="0" indent="0" algn="r" defTabSz="909185" rtl="0" eaLnBrk="0" fontAlgn="base" latinLnBrk="0" hangingPunct="0">
              <a:lnSpc>
                <a:spcPct val="100000"/>
              </a:lnSpc>
              <a:spcBef>
                <a:spcPct val="0"/>
              </a:spcBef>
              <a:spcAft>
                <a:spcPct val="0"/>
              </a:spcAft>
              <a:buClrTx/>
              <a:buSzTx/>
              <a:buFontTx/>
              <a:buNone/>
              <a:tabLst/>
              <a:defRPr/>
            </a:pPr>
            <a:fld id="{AA1535AE-04EB-4A20-8665-8D1E237617FC}" type="slidenum">
              <a:rPr kumimoji="0" lang="en-US" sz="1000" b="0" i="0" u="none" strike="noStrike" kern="1200" cap="none" spc="0" normalizeH="0" baseline="0" noProof="0" smtClean="0">
                <a:ln>
                  <a:noFill/>
                </a:ln>
                <a:solidFill>
                  <a:prstClr val="black"/>
                </a:solidFill>
                <a:effectLst/>
                <a:uLnTx/>
                <a:uFillTx/>
                <a:latin typeface="Museo Sans For Dell" pitchFamily="2" charset="0"/>
                <a:ea typeface="+mn-ea"/>
                <a:cs typeface="+mn-cs"/>
              </a:rPr>
              <a:pPr marL="0" marR="0" lvl="0" indent="0" algn="r" defTabSz="909185" rtl="0" eaLnBrk="0" fontAlgn="base" latinLnBrk="0" hangingPunct="0">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solidFill>
                <a:prstClr val="black"/>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2353349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useo Sans For Dell" pitchFamily="2" charset="0"/>
                <a:ea typeface="+mn-ea"/>
                <a:cs typeface="+mn-cs"/>
              </a:rPr>
              <a:t>*</a:t>
            </a:r>
            <a:r>
              <a:rPr lang="en-US" sz="1200" kern="1200" baseline="0" dirty="0">
                <a:solidFill>
                  <a:schemeClr val="tx1"/>
                </a:solidFill>
                <a:effectLst/>
                <a:latin typeface="Museo Sans For Dell" pitchFamily="2" charset="0"/>
                <a:ea typeface="+mn-ea"/>
                <a:cs typeface="+mn-cs"/>
              </a:rPr>
              <a:t> This pricing information is being updated to include 7x24 4 hour onsite options. For more information, please contact jeff_swiatek@dell.com</a:t>
            </a:r>
            <a:endParaRPr lang="en-US" sz="1200" kern="1200" dirty="0">
              <a:solidFill>
                <a:schemeClr val="tx1"/>
              </a:solidFill>
              <a:effectLst/>
              <a:latin typeface="Museo Sans For Dell" pitchFamily="2"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endParaRPr lang="en-US" sz="1200" kern="1200" dirty="0">
              <a:solidFill>
                <a:schemeClr val="tx1"/>
              </a:solidFill>
              <a:effectLst/>
              <a:latin typeface="Museo Sans For Dell" pitchFamily="2" charset="0"/>
              <a:ea typeface="+mn-ea"/>
              <a:cs typeface="+mn-cs"/>
            </a:endParaRPr>
          </a:p>
          <a:p>
            <a:endParaRPr lang="en-US" sz="1200" kern="1200" dirty="0">
              <a:solidFill>
                <a:schemeClr val="tx1"/>
              </a:solidFill>
              <a:effectLst/>
              <a:latin typeface="Museo Sans For Dell" pitchFamily="2" charset="0"/>
              <a:ea typeface="+mn-ea"/>
              <a:cs typeface="+mn-cs"/>
            </a:endParaRPr>
          </a:p>
          <a:p>
            <a:r>
              <a:rPr lang="en-US" sz="1200" kern="1200" dirty="0">
                <a:solidFill>
                  <a:schemeClr val="tx1"/>
                </a:solidFill>
                <a:effectLst/>
                <a:latin typeface="Museo Sans For Dell" pitchFamily="2" charset="0"/>
                <a:ea typeface="+mn-ea"/>
                <a:cs typeface="+mn-cs"/>
              </a:rPr>
              <a:t>Now we move into ProSupport Plus pricing examples.  If you look at the Latitude e6440 for Australia, as an example, three years of ProSupport costs $102.  If you add Accidental Damage to that, you are now at $239 and if you add in Keep Your Hard Drive, you’re now up to $253.  </a:t>
            </a:r>
          </a:p>
          <a:p>
            <a:endParaRPr lang="en-US" sz="1200" kern="1200" dirty="0">
              <a:solidFill>
                <a:schemeClr val="tx1"/>
              </a:solidFill>
              <a:effectLst/>
              <a:latin typeface="Museo Sans For Dell" pitchFamily="2" charset="0"/>
              <a:ea typeface="+mn-ea"/>
              <a:cs typeface="+mn-cs"/>
            </a:endParaRPr>
          </a:p>
          <a:p>
            <a:r>
              <a:rPr lang="en-US" sz="1200" kern="1200" dirty="0">
                <a:solidFill>
                  <a:schemeClr val="tx1"/>
                </a:solidFill>
                <a:effectLst/>
                <a:latin typeface="Museo Sans For Dell" pitchFamily="2" charset="0"/>
                <a:ea typeface="+mn-ea"/>
                <a:cs typeface="+mn-cs"/>
              </a:rPr>
              <a:t>Now take a look at 3 years of ProSupport Plus.  You’ll see it’s less than the a la carte price of ProSupport, Accidental Damage and Keep Your Hard Drive combined.  We are giving customers a discount over the price of the a la carte offerings.</a:t>
            </a:r>
          </a:p>
          <a:p>
            <a:endParaRPr lang="en-US" sz="1200" kern="1200" dirty="0">
              <a:solidFill>
                <a:schemeClr val="tx1"/>
              </a:solidFill>
              <a:effectLst/>
              <a:latin typeface="Museo Sans For Dell" pitchFamily="2" charset="0"/>
              <a:ea typeface="+mn-ea"/>
              <a:cs typeface="+mn-cs"/>
            </a:endParaRPr>
          </a:p>
          <a:p>
            <a:r>
              <a:rPr lang="en-US" sz="1200" kern="1200" dirty="0">
                <a:solidFill>
                  <a:schemeClr val="tx1"/>
                </a:solidFill>
                <a:effectLst/>
                <a:latin typeface="Museo Sans For Dell" pitchFamily="2" charset="0"/>
                <a:ea typeface="+mn-ea"/>
                <a:cs typeface="+mn-cs"/>
              </a:rPr>
              <a:t>What you don’t see here is that ProSupport Plus is actually more profitable, as well.  When customers buy bundles, they tend to not use all the features that are included like they would if they bought each service separately.  For example, historically, when customers bought ProSupport and Accidental Damage, they were less likely to use Accidental Damage than if they purchased Accidental Damage separately.  Even with the bundle discount for ProSupport Plus, it will actually be more profitable in the long run because you’re getting the margin, but the customer isn’t actually using the service.  Customers may buy based on the value of the offer but then may not use all the features. </a:t>
            </a:r>
            <a:endParaRPr lang="en-US" dirty="0"/>
          </a:p>
        </p:txBody>
      </p:sp>
      <p:sp>
        <p:nvSpPr>
          <p:cNvPr id="4" name="Slide Number Placeholder 3"/>
          <p:cNvSpPr>
            <a:spLocks noGrp="1"/>
          </p:cNvSpPr>
          <p:nvPr>
            <p:ph type="sldNum" sz="quarter" idx="10"/>
          </p:nvPr>
        </p:nvSpPr>
        <p:spPr/>
        <p:txBody>
          <a:bodyPr/>
          <a:lstStyle/>
          <a:p>
            <a:pPr marL="0" marR="0" lvl="0" indent="0" algn="r" defTabSz="909185" rtl="0" eaLnBrk="0" fontAlgn="base" latinLnBrk="0" hangingPunct="0">
              <a:lnSpc>
                <a:spcPct val="100000"/>
              </a:lnSpc>
              <a:spcBef>
                <a:spcPct val="0"/>
              </a:spcBef>
              <a:spcAft>
                <a:spcPct val="0"/>
              </a:spcAft>
              <a:buClrTx/>
              <a:buSzTx/>
              <a:buFontTx/>
              <a:buNone/>
              <a:tabLst/>
              <a:defRPr/>
            </a:pPr>
            <a:fld id="{AA1535AE-04EB-4A20-8665-8D1E237617FC}" type="slidenum">
              <a:rPr kumimoji="0" lang="en-US" sz="1000" b="0" i="0" u="none" strike="noStrike" kern="1200" cap="none" spc="0" normalizeH="0" baseline="0" noProof="0" smtClean="0">
                <a:ln>
                  <a:noFill/>
                </a:ln>
                <a:solidFill>
                  <a:prstClr val="black"/>
                </a:solidFill>
                <a:effectLst/>
                <a:uLnTx/>
                <a:uFillTx/>
                <a:latin typeface="Museo Sans For Dell" pitchFamily="2" charset="0"/>
                <a:ea typeface="+mn-ea"/>
                <a:cs typeface="+mn-cs"/>
              </a:rPr>
              <a:pPr marL="0" marR="0" lvl="0" indent="0" algn="r" defTabSz="909185" rtl="0" eaLnBrk="0" fontAlgn="base" latinLnBrk="0" hangingPunct="0">
                <a:lnSpc>
                  <a:spcPct val="100000"/>
                </a:lnSpc>
                <a:spcBef>
                  <a:spcPct val="0"/>
                </a:spcBef>
                <a:spcAft>
                  <a:spcPct val="0"/>
                </a:spcAft>
                <a:buClrTx/>
                <a:buSzTx/>
                <a:buFontTx/>
                <a:buNone/>
                <a:tabLst/>
                <a:defRPr/>
              </a:pPr>
              <a:t>40</a:t>
            </a:fld>
            <a:endParaRPr kumimoji="0" lang="en-US" sz="1000" b="0" i="0" u="none" strike="noStrike" kern="1200" cap="none" spc="0" normalizeH="0" baseline="0" noProof="0" dirty="0">
              <a:ln>
                <a:noFill/>
              </a:ln>
              <a:solidFill>
                <a:prstClr val="black"/>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3467462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useo Sans For Dell" pitchFamily="2" charset="0"/>
                <a:ea typeface="+mn-ea"/>
                <a:cs typeface="+mn-cs"/>
              </a:rPr>
              <a:t>*</a:t>
            </a:r>
            <a:r>
              <a:rPr lang="en-US" sz="1200" kern="1200" baseline="0" dirty="0">
                <a:solidFill>
                  <a:schemeClr val="tx1"/>
                </a:solidFill>
                <a:effectLst/>
                <a:latin typeface="Museo Sans For Dell" pitchFamily="2" charset="0"/>
                <a:ea typeface="+mn-ea"/>
                <a:cs typeface="+mn-cs"/>
              </a:rPr>
              <a:t> This pricing information is being updated to include 7x24 4 hour onsite options. For more information, please contact jeff_swiatek@dell.com</a:t>
            </a:r>
            <a:endParaRPr lang="en-US" sz="1200" kern="1200" dirty="0">
              <a:solidFill>
                <a:schemeClr val="tx1"/>
              </a:solidFill>
              <a:effectLst/>
              <a:latin typeface="Museo Sans For Dell" pitchFamily="2"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useo Sans For Dell" pitchFamily="2" charset="0"/>
                <a:ea typeface="+mn-ea"/>
                <a:cs typeface="+mn-cs"/>
              </a:rPr>
              <a:t>Here is the pricing example for the OptiPlex 7010.  The only thing that’s different from the Latitude example is that there is a slightly bigger discount.  Other than that, the strategy is the same.</a:t>
            </a:r>
          </a:p>
          <a:p>
            <a:endParaRPr lang="en-US" dirty="0"/>
          </a:p>
        </p:txBody>
      </p:sp>
      <p:sp>
        <p:nvSpPr>
          <p:cNvPr id="4" name="Slide Number Placeholder 3"/>
          <p:cNvSpPr>
            <a:spLocks noGrp="1"/>
          </p:cNvSpPr>
          <p:nvPr>
            <p:ph type="sldNum" sz="quarter" idx="10"/>
          </p:nvPr>
        </p:nvSpPr>
        <p:spPr/>
        <p:txBody>
          <a:bodyPr/>
          <a:lstStyle/>
          <a:p>
            <a:pPr marL="0" marR="0" lvl="0" indent="0" algn="r" defTabSz="909185" rtl="0" eaLnBrk="0" fontAlgn="base" latinLnBrk="0" hangingPunct="0">
              <a:lnSpc>
                <a:spcPct val="100000"/>
              </a:lnSpc>
              <a:spcBef>
                <a:spcPct val="0"/>
              </a:spcBef>
              <a:spcAft>
                <a:spcPct val="0"/>
              </a:spcAft>
              <a:buClrTx/>
              <a:buSzTx/>
              <a:buFontTx/>
              <a:buNone/>
              <a:tabLst/>
              <a:defRPr/>
            </a:pPr>
            <a:fld id="{AA1535AE-04EB-4A20-8665-8D1E237617FC}" type="slidenum">
              <a:rPr kumimoji="0" lang="en-US" sz="1000" b="0" i="0" u="none" strike="noStrike" kern="1200" cap="none" spc="0" normalizeH="0" baseline="0" noProof="0" smtClean="0">
                <a:ln>
                  <a:noFill/>
                </a:ln>
                <a:solidFill>
                  <a:prstClr val="black"/>
                </a:solidFill>
                <a:effectLst/>
                <a:uLnTx/>
                <a:uFillTx/>
                <a:latin typeface="Museo Sans For Dell" pitchFamily="2" charset="0"/>
                <a:ea typeface="+mn-ea"/>
                <a:cs typeface="+mn-cs"/>
              </a:rPr>
              <a:pPr marL="0" marR="0" lvl="0" indent="0" algn="r" defTabSz="909185" rtl="0" eaLnBrk="0" fontAlgn="base" latinLnBrk="0" hangingPunct="0">
                <a:lnSpc>
                  <a:spcPct val="100000"/>
                </a:lnSpc>
                <a:spcBef>
                  <a:spcPct val="0"/>
                </a:spcBef>
                <a:spcAft>
                  <a:spcPct val="0"/>
                </a:spcAft>
                <a:buClrTx/>
                <a:buSzTx/>
                <a:buFontTx/>
                <a:buNone/>
                <a:tabLst/>
                <a:defRPr/>
              </a:pPr>
              <a:t>41</a:t>
            </a:fld>
            <a:endParaRPr kumimoji="0" lang="en-US" sz="1000" b="0" i="0" u="none" strike="noStrike" kern="1200" cap="none" spc="0" normalizeH="0" baseline="0" noProof="0" dirty="0">
              <a:ln>
                <a:noFill/>
              </a:ln>
              <a:solidFill>
                <a:prstClr val="black"/>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1537893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688975"/>
            <a:ext cx="6267450" cy="352583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011365" y="0"/>
            <a:ext cx="3006927" cy="45923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42</a:t>
            </a:fld>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00649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1547712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4200772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46</a:t>
            </a:fld>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8357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84175"/>
            <a:ext cx="6096000" cy="3430588"/>
          </a:xfrm>
        </p:spPr>
      </p:sp>
      <p:sp>
        <p:nvSpPr>
          <p:cNvPr id="3" name="Notes Placeholder 2"/>
          <p:cNvSpPr>
            <a:spLocks noGrp="1"/>
          </p:cNvSpPr>
          <p:nvPr>
            <p:ph type="body" idx="1"/>
          </p:nvPr>
        </p:nvSpPr>
        <p:spPr/>
        <p:txBody>
          <a:bodyPr/>
          <a:lstStyle/>
          <a:p>
            <a:r>
              <a:rPr lang="en-US" sz="1100" dirty="0"/>
              <a:t>Dell ProSupport Plus is the only / first support service to provide all three actionable scores on one dashboard: fleet health, security and application experience scores* </a:t>
            </a:r>
          </a:p>
          <a:p>
            <a:r>
              <a:rPr lang="en-US" sz="1100" dirty="0"/>
              <a:t>Dell ProSupport Plus is the only / first support service to provide fleet health, security and application experience actionable scores, all on one dashboard*</a:t>
            </a:r>
          </a:p>
          <a:p>
            <a:r>
              <a:rPr lang="en-US" sz="1100" dirty="0"/>
              <a:t>Dell ProSupport Plus is the only / first support service to provide automated custom update catalog management and deployment*</a:t>
            </a:r>
          </a:p>
          <a:p>
            <a:r>
              <a:rPr lang="en-US" sz="1100" dirty="0"/>
              <a:t>Dell ProSupport Plus is the only / first support service to provide automated remote remediation*</a:t>
            </a:r>
          </a:p>
          <a:p>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t>Geographic Restrictions:</a:t>
            </a:r>
            <a:r>
              <a:rPr lang="en-US" sz="1100" dirty="0"/>
              <a:t> Do not use these claims in Chile, China, Colombia, Costa Rica, Guatemala, Hong Kong, Korea, Malaysia, Russia, South Africa, Taiwan, Ukraine, Venezuela or Vietnam.</a:t>
            </a:r>
          </a:p>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A98EF96-F92C-4D6B-BDD3-7444609D44B4}"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2905309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0997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83421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t>Source: IT Leaders Leverage Outside Expertise to Achieve Business Outcomes: A Spotlight on IT Service Providers– A Forrester Consulting Thought Leadership Spotlight Commissioned by Dell Technologies, May 2021</a:t>
            </a:r>
            <a:endParaRPr lang="en-US" sz="1100" kern="1200" dirty="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p>
          <a:p>
            <a:endParaRPr lang="en-US" u="sng" dirty="0"/>
          </a:p>
        </p:txBody>
      </p:sp>
      <p:sp>
        <p:nvSpPr>
          <p:cNvPr id="4" name="Slide Number Placeholder 3"/>
          <p:cNvSpPr>
            <a:spLocks noGrp="1"/>
          </p:cNvSpPr>
          <p:nvPr>
            <p:ph type="sldNum" sz="quarter" idx="5"/>
          </p:nvPr>
        </p:nvSpPr>
        <p:spPr/>
        <p:txBody>
          <a:bodyPr/>
          <a:lstStyle/>
          <a:p>
            <a:fld id="{8DA9C4FE-F3E8-4A28-A347-238F950EE0DC}" type="slidenum">
              <a:rPr lang="en-US" smtClean="0"/>
              <a:t>5</a:t>
            </a:fld>
            <a:endParaRPr lang="en-US"/>
          </a:p>
        </p:txBody>
      </p:sp>
    </p:spTree>
    <p:extLst>
      <p:ext uri="{BB962C8B-B14F-4D97-AF65-F5344CB8AC3E}">
        <p14:creationId xmlns:p14="http://schemas.microsoft.com/office/powerpoint/2010/main" val="176919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world is entering the third generation of support. </a:t>
            </a:r>
          </a:p>
          <a:p>
            <a:endParaRPr lang="en-US" sz="1100" dirty="0"/>
          </a:p>
          <a:p>
            <a:r>
              <a:rPr lang="en-US" sz="1100" dirty="0"/>
              <a:t>Today, the majority of customers are focused on second gen areas, such as driving out costs, standardizing catalogs and automating where possible. However, approximately a quarter of IT departments are now focused on the overall customer experience as it’s a key and developing retention issue for employees, not to mention productivity.</a:t>
            </a:r>
          </a:p>
          <a:p>
            <a:endParaRPr lang="en-US" sz="1100" dirty="0"/>
          </a:p>
          <a:p>
            <a:r>
              <a:rPr lang="en-US" sz="1100" dirty="0"/>
              <a:t>Dell Technologies is leading our customers toward a more employee-centric paradigm, where the starting point is truly understanding what employees need from IT and then optimizing and standardizing the IT services to meet those needs. In most cases it is about offering the right mix of services to the right user group.</a:t>
            </a:r>
          </a:p>
          <a:p>
            <a:endParaRPr lang="en-US" sz="1100" dirty="0"/>
          </a:p>
          <a:p>
            <a:r>
              <a:rPr lang="en-US" sz="1100" dirty="0"/>
              <a:t>With more companies (70% according to Forrester) investing in “work anywhere” teams, AI-driven, modern support is becoming more and more important. </a:t>
            </a:r>
          </a:p>
          <a:p>
            <a:endParaRPr lang="en-US" sz="1100" dirty="0"/>
          </a:p>
          <a:p>
            <a:r>
              <a:rPr lang="en-US" sz="1100" dirty="0"/>
              <a:t>This is where ProSupport Suite for PCs (specifically ProSupport Plus) is a game changer for IT staff and employees alike.</a:t>
            </a:r>
          </a:p>
          <a:p>
            <a:endParaRPr lang="en-US" sz="1100" dirty="0"/>
          </a:p>
          <a:p>
            <a:r>
              <a:rPr lang="en-US" sz="1100" dirty="0"/>
              <a:t>ProSupport Suite for PCs allows IT to see all a holistic view of their Dell fleet. </a:t>
            </a:r>
          </a:p>
          <a:p>
            <a:pPr marL="171450" indent="-171450">
              <a:buFont typeface="Arial" panose="020B0604020202020204" pitchFamily="34" charset="0"/>
              <a:buChar char="•"/>
            </a:pPr>
            <a:r>
              <a:rPr lang="en-US" sz="1100" dirty="0"/>
              <a:t>Health, application experience and security scores all on one dashboard in a single portal.</a:t>
            </a:r>
          </a:p>
          <a:p>
            <a:pPr marL="171450" indent="-171450">
              <a:buFont typeface="Arial" panose="020B0604020202020204" pitchFamily="34" charset="0"/>
              <a:buChar char="•"/>
            </a:pPr>
            <a:r>
              <a:rPr lang="en-US" sz="1100" dirty="0"/>
              <a:t>It allows them to zoom into an employee’s experience on a single device, root cause it and then apply it to the entire fleet, if needed. </a:t>
            </a:r>
          </a:p>
          <a:p>
            <a:pPr marL="171450" indent="-171450">
              <a:buFont typeface="Arial" panose="020B0604020202020204" pitchFamily="34" charset="0"/>
              <a:buChar char="•"/>
            </a:pPr>
            <a:r>
              <a:rPr lang="en-US" sz="1100" dirty="0"/>
              <a:t>They can see issues as they develop and resolve them remotely. </a:t>
            </a:r>
          </a:p>
          <a:p>
            <a:pPr marL="171450" indent="-171450">
              <a:buFont typeface="Arial" panose="020B0604020202020204" pitchFamily="34" charset="0"/>
              <a:buChar char="•"/>
            </a:pPr>
            <a:r>
              <a:rPr lang="en-US" sz="1100" dirty="0"/>
              <a:t>The new ProSupport Plus also allows IT to automate and customize how they do their jobs…</a:t>
            </a:r>
          </a:p>
          <a:p>
            <a:pPr marL="685800" lvl="1" indent="-171450">
              <a:buFont typeface="Arial" panose="020B0604020202020204" pitchFamily="34" charset="0"/>
              <a:buChar char="•"/>
            </a:pPr>
            <a:r>
              <a:rPr lang="en-US" sz="1100" dirty="0"/>
              <a:t>They can customize rules allowing them to orchestrate the delivery of remote remediation on developing issues…for example, maybe they want 1x/day for critical systems or 1x/month for the entire Dell fleet.</a:t>
            </a:r>
          </a:p>
          <a:p>
            <a:pPr marL="685800" lvl="1" indent="-171450">
              <a:buFont typeface="Arial" panose="020B0604020202020204" pitchFamily="34" charset="0"/>
              <a:buChar char="•"/>
            </a:pPr>
            <a:r>
              <a:rPr lang="en-US" sz="1100" dirty="0"/>
              <a:t>They can choose whether to have Dell automatically fix issues as they arise or whether the IT team wants to drive the automated resolutions.</a:t>
            </a:r>
          </a:p>
          <a:p>
            <a:pPr marL="685800" lvl="1" indent="-171450">
              <a:buFont typeface="Arial" panose="020B0604020202020204" pitchFamily="34" charset="0"/>
              <a:buChar char="•"/>
            </a:pPr>
            <a:r>
              <a:rPr lang="en-US" sz="1100" dirty="0"/>
              <a:t>They can also automate custom update catalog management and deployment, which reduces a time-consuming and tedious task for IT teams.</a:t>
            </a:r>
          </a:p>
          <a:p>
            <a:pPr marL="171450" lvl="0" indent="-171450">
              <a:buFont typeface="Arial" panose="020B0604020202020204" pitchFamily="34" charset="0"/>
              <a:buChar char="•"/>
            </a:pPr>
            <a:r>
              <a:rPr lang="en-US" sz="1100" dirty="0"/>
              <a:t>All of this is on top of our foundational services: 24x7 support, onsite next business day service, direct or priority access to ProSupport experts, predictive and proactive issue detection and resolution and, with ProSupport Plus, coverage for accidental damage and the ability to retain your hard drive, and its data, if it needs to be replaced.</a:t>
            </a:r>
          </a:p>
          <a:p>
            <a:pPr marL="171450" indent="-171450">
              <a:buFont typeface="Arial" panose="020B0604020202020204" pitchFamily="34" charset="0"/>
              <a:buChar char="•"/>
            </a:pPr>
            <a:r>
              <a:rPr lang="en-US" sz="1100" dirty="0"/>
              <a:t>And they can ProSupport Plus improves productivity, employee experience and company performance.</a:t>
            </a:r>
          </a:p>
          <a:p>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Ask your customer how they see their services shifting? Where do they feel they are in the generational model? Are they mostly optimizing for cost of delivery or are they starting to optimize based on employee satisfaction and experience? How are they collecting feedback on how employees are using their devices? How are they measuring their productivity? Chances are the modern, intelligent support found in the ProSupport Suite will accelerate the productivity of employees and the success of the IT team.</a:t>
            </a:r>
          </a:p>
          <a:p>
            <a:endParaRPr lang="en-US" sz="1100" dirty="0"/>
          </a:p>
          <a:p>
            <a:endParaRPr lang="en-US" sz="1100" dirty="0"/>
          </a:p>
          <a:p>
            <a:r>
              <a:rPr lang="en-US" dirty="0"/>
              <a:t>https://www2.everestgrp.com/reportaction/EGR-2019-29-R-3219/Marketing   </a:t>
            </a:r>
          </a:p>
          <a:p>
            <a:endParaRPr lang="en-US" dirty="0"/>
          </a:p>
        </p:txBody>
      </p:sp>
    </p:spTree>
    <p:extLst>
      <p:ext uri="{BB962C8B-B14F-4D97-AF65-F5344CB8AC3E}">
        <p14:creationId xmlns:p14="http://schemas.microsoft.com/office/powerpoint/2010/main" val="315996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Concerns via customer feedback on employee experience and IT gaps</a:t>
            </a:r>
          </a:p>
        </p:txBody>
      </p:sp>
    </p:spTree>
    <p:extLst>
      <p:ext uri="{BB962C8B-B14F-4D97-AF65-F5344CB8AC3E}">
        <p14:creationId xmlns:p14="http://schemas.microsoft.com/office/powerpoint/2010/main" val="259038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bg2"/>
                </a:solidFill>
                <a:effectLst/>
                <a:latin typeface="Arial" panose="020B0604020202020204" pitchFamily="34" charset="0"/>
                <a:ea typeface="+mn-ea"/>
                <a:cs typeface="+mn-cs"/>
              </a:rPr>
              <a:t> </a:t>
            </a:r>
          </a:p>
          <a:p>
            <a:r>
              <a:rPr lang="en-US" sz="1100" b="1" kern="1200" dirty="0">
                <a:solidFill>
                  <a:schemeClr val="bg2"/>
                </a:solidFill>
                <a:effectLst/>
                <a:latin typeface="Arial" panose="020B0604020202020204" pitchFamily="34" charset="0"/>
                <a:ea typeface="+mn-ea"/>
                <a:cs typeface="+mn-cs"/>
              </a:rPr>
              <a:t>Are you able to detect issues and resolve them before they cause employee frustration for your remote workforce?</a:t>
            </a:r>
            <a:endParaRPr lang="en-US" sz="1100" kern="1200" dirty="0">
              <a:solidFill>
                <a:schemeClr val="bg2"/>
              </a:solidFill>
              <a:effectLst/>
              <a:latin typeface="Arial" panose="020B0604020202020204" pitchFamily="34" charset="0"/>
              <a:ea typeface="+mn-ea"/>
              <a:cs typeface="+mn-cs"/>
            </a:endParaRPr>
          </a:p>
          <a:p>
            <a:r>
              <a:rPr lang="en-US" sz="1100" kern="1200" dirty="0">
                <a:solidFill>
                  <a:schemeClr val="bg2"/>
                </a:solidFill>
                <a:effectLst/>
                <a:latin typeface="Arial" panose="020B0604020202020204" pitchFamily="34" charset="0"/>
                <a:ea typeface="+mn-ea"/>
                <a:cs typeface="+mn-cs"/>
              </a:rPr>
              <a:t>Yes – Glad to hear it. Are there gaps in that coverage, perhaps around predictive HW failures? If so, you might consider ProSupport Plus.</a:t>
            </a:r>
          </a:p>
          <a:p>
            <a:r>
              <a:rPr lang="en-US" sz="1100" kern="1200" dirty="0">
                <a:solidFill>
                  <a:schemeClr val="bg2"/>
                </a:solidFill>
                <a:effectLst/>
                <a:latin typeface="Arial" panose="020B0604020202020204" pitchFamily="34" charset="0"/>
                <a:ea typeface="+mn-ea"/>
                <a:cs typeface="+mn-cs"/>
              </a:rPr>
              <a:t>No – We can help! ProSupport Plus gives you access to remotely remediate issues and access to enriched telemetry and trends that give you visibility into developing issues before they impact user productivity. ProSupport Plus can also predict HW failures before they occur.</a:t>
            </a:r>
            <a:endParaRPr lang="en-US" sz="1100" b="1" kern="1200" dirty="0">
              <a:solidFill>
                <a:schemeClr val="bg2"/>
              </a:solidFill>
              <a:effectLst/>
              <a:latin typeface="Arial" panose="020B0604020202020204" pitchFamily="34" charset="0"/>
              <a:ea typeface="+mn-ea"/>
              <a:cs typeface="+mn-cs"/>
            </a:endParaRPr>
          </a:p>
          <a:p>
            <a:endParaRPr lang="en-US" sz="1100" b="1" kern="1200" dirty="0">
              <a:solidFill>
                <a:schemeClr val="bg2"/>
              </a:solidFill>
              <a:effectLst/>
              <a:latin typeface="Arial" panose="020B0604020202020204" pitchFamily="34" charset="0"/>
              <a:ea typeface="+mn-ea"/>
              <a:cs typeface="+mn-cs"/>
            </a:endParaRPr>
          </a:p>
          <a:p>
            <a:r>
              <a:rPr lang="en-US" sz="1100" b="1" kern="1200" dirty="0">
                <a:solidFill>
                  <a:schemeClr val="bg2"/>
                </a:solidFill>
                <a:effectLst/>
                <a:latin typeface="Arial" panose="020B0604020202020204" pitchFamily="34" charset="0"/>
                <a:ea typeface="+mn-ea"/>
                <a:cs typeface="+mn-cs"/>
              </a:rPr>
              <a:t>Do you have a data driven or AI-driven process to measure employee experience?</a:t>
            </a:r>
            <a:endParaRPr lang="en-US" sz="1100" kern="1200" dirty="0">
              <a:solidFill>
                <a:schemeClr val="bg2"/>
              </a:solidFill>
              <a:effectLst/>
              <a:latin typeface="Arial" panose="020B0604020202020204" pitchFamily="34" charset="0"/>
              <a:ea typeface="+mn-ea"/>
              <a:cs typeface="+mn-cs"/>
            </a:endParaRPr>
          </a:p>
          <a:p>
            <a:r>
              <a:rPr lang="en-US" sz="1100" kern="1200" dirty="0">
                <a:solidFill>
                  <a:schemeClr val="bg2"/>
                </a:solidFill>
                <a:effectLst/>
                <a:latin typeface="Arial" panose="020B0604020202020204" pitchFamily="34" charset="0"/>
                <a:ea typeface="+mn-ea"/>
                <a:cs typeface="+mn-cs"/>
              </a:rPr>
              <a:t>Yes – &lt;Ask what they use for context.&gt; Does that solution deliver comprehensive hardware insights / telemetry from your Dell systems? If not, you might consider ProSupport or ProSupport Plus as a complement to your existing solution.</a:t>
            </a:r>
          </a:p>
          <a:p>
            <a:r>
              <a:rPr lang="en-US" sz="1100" kern="1200" dirty="0">
                <a:solidFill>
                  <a:schemeClr val="bg2"/>
                </a:solidFill>
                <a:effectLst/>
                <a:latin typeface="Arial" panose="020B0604020202020204" pitchFamily="34" charset="0"/>
                <a:ea typeface="+mn-ea"/>
                <a:cs typeface="+mn-cs"/>
              </a:rPr>
              <a:t>No – We can help! ProSupport and ProSupport Plus both provide access to enriched telemetry and trends that can help you get ahead of employee issues. ProSupport Plus takes it a step further and gives you access to remotely remediate issues.</a:t>
            </a:r>
          </a:p>
          <a:p>
            <a:endParaRPr lang="en-US" sz="1100" kern="1200" dirty="0">
              <a:solidFill>
                <a:schemeClr val="bg2"/>
              </a:solidFill>
              <a:effectLst/>
              <a:latin typeface="Arial" panose="020B0604020202020204" pitchFamily="34" charset="0"/>
              <a:ea typeface="+mn-ea"/>
              <a:cs typeface="+mn-cs"/>
            </a:endParaRPr>
          </a:p>
          <a:p>
            <a:r>
              <a:rPr lang="en-US" sz="1100" b="1" kern="1200" dirty="0">
                <a:solidFill>
                  <a:schemeClr val="bg2"/>
                </a:solidFill>
                <a:effectLst/>
                <a:latin typeface="Arial" panose="020B0604020202020204" pitchFamily="34" charset="0"/>
                <a:ea typeface="+mn-ea"/>
                <a:cs typeface="+mn-cs"/>
              </a:rPr>
              <a:t>Do you have an efficient process in place to get employees back to productivity after hardware failures?</a:t>
            </a:r>
            <a:endParaRPr lang="en-US" sz="1100" kern="1200" dirty="0">
              <a:solidFill>
                <a:schemeClr val="bg2"/>
              </a:solidFill>
              <a:effectLst/>
              <a:latin typeface="Arial" panose="020B0604020202020204" pitchFamily="34" charset="0"/>
              <a:ea typeface="+mn-ea"/>
              <a:cs typeface="+mn-cs"/>
            </a:endParaRPr>
          </a:p>
          <a:p>
            <a:r>
              <a:rPr lang="en-US" sz="1100" kern="1200" dirty="0">
                <a:solidFill>
                  <a:schemeClr val="bg2"/>
                </a:solidFill>
                <a:effectLst/>
                <a:latin typeface="Arial" panose="020B0604020202020204" pitchFamily="34" charset="0"/>
                <a:ea typeface="+mn-ea"/>
                <a:cs typeface="+mn-cs"/>
              </a:rPr>
              <a:t>Yes – Great! Do you need coverage for accidents? If so, ProSupport Plus is the right choice for you.</a:t>
            </a:r>
          </a:p>
          <a:p>
            <a:r>
              <a:rPr lang="en-US" sz="1100" kern="1200" dirty="0">
                <a:solidFill>
                  <a:schemeClr val="bg2"/>
                </a:solidFill>
                <a:effectLst/>
                <a:latin typeface="Arial" panose="020B0604020202020204" pitchFamily="34" charset="0"/>
                <a:ea typeface="+mn-ea"/>
                <a:cs typeface="+mn-cs"/>
              </a:rPr>
              <a:t>No – We can help! ProSupport Plus gives you the most comprehensive coverage for HW repairs, including accidents. And, it’s easy to contact Dell ProSupport experts when you need them.</a:t>
            </a:r>
          </a:p>
          <a:p>
            <a:r>
              <a:rPr lang="en-US" sz="1100" b="1" kern="1200" dirty="0">
                <a:solidFill>
                  <a:schemeClr val="bg2"/>
                </a:solidFill>
                <a:effectLst/>
                <a:latin typeface="Arial" panose="020B0604020202020204" pitchFamily="34" charset="0"/>
                <a:ea typeface="+mn-ea"/>
                <a:cs typeface="+mn-cs"/>
              </a:rPr>
              <a:t> </a:t>
            </a:r>
            <a:endParaRPr lang="en-US" sz="1100" kern="1200" dirty="0">
              <a:solidFill>
                <a:schemeClr val="bg2"/>
              </a:solidFill>
              <a:effectLst/>
              <a:latin typeface="Arial" panose="020B0604020202020204" pitchFamily="34" charset="0"/>
              <a:ea typeface="+mn-ea"/>
              <a:cs typeface="+mn-cs"/>
            </a:endParaRPr>
          </a:p>
          <a:p>
            <a:r>
              <a:rPr lang="en-US" sz="1100" b="1" kern="1200" dirty="0">
                <a:solidFill>
                  <a:schemeClr val="bg2"/>
                </a:solidFill>
                <a:effectLst/>
                <a:latin typeface="Arial" panose="020B0604020202020204" pitchFamily="34" charset="0"/>
                <a:ea typeface="+mn-ea"/>
                <a:cs typeface="+mn-cs"/>
              </a:rPr>
              <a:t>Do you have ways to automate IT tasks and customize the way you solve issues?</a:t>
            </a:r>
            <a:endParaRPr lang="en-US" sz="1100" kern="1200" dirty="0">
              <a:solidFill>
                <a:schemeClr val="bg2"/>
              </a:solidFill>
              <a:effectLst/>
              <a:latin typeface="Arial" panose="020B0604020202020204" pitchFamily="34" charset="0"/>
              <a:ea typeface="+mn-ea"/>
              <a:cs typeface="+mn-cs"/>
            </a:endParaRPr>
          </a:p>
          <a:p>
            <a:r>
              <a:rPr lang="en-US" sz="1100" kern="1200" dirty="0">
                <a:solidFill>
                  <a:schemeClr val="bg2"/>
                </a:solidFill>
                <a:effectLst/>
                <a:latin typeface="Arial" panose="020B0604020202020204" pitchFamily="34" charset="0"/>
                <a:ea typeface="+mn-ea"/>
                <a:cs typeface="+mn-cs"/>
              </a:rPr>
              <a:t>Yes – Super. Does your solution automatically handle Dell update and firmware catalog creation and deployment? If not, you might want to consider ProSupport Plus.</a:t>
            </a:r>
          </a:p>
          <a:p>
            <a:r>
              <a:rPr lang="en-US" sz="1100" kern="1200" dirty="0">
                <a:solidFill>
                  <a:schemeClr val="bg2"/>
                </a:solidFill>
                <a:effectLst/>
                <a:latin typeface="Arial" panose="020B0604020202020204" pitchFamily="34" charset="0"/>
                <a:ea typeface="+mn-ea"/>
                <a:cs typeface="+mn-cs"/>
              </a:rPr>
              <a:t>No – We can help! With ProSupport Plus, use our rules engine to orchestrate remediation workflows for the systems and times that work for you. ProSupport Plus also entitles you to allow our system to create custom update and firmware catalogs that you can automatically deploy or deploy using your tool of choice.</a:t>
            </a:r>
          </a:p>
        </p:txBody>
      </p:sp>
    </p:spTree>
    <p:extLst>
      <p:ext uri="{BB962C8B-B14F-4D97-AF65-F5344CB8AC3E}">
        <p14:creationId xmlns:p14="http://schemas.microsoft.com/office/powerpoint/2010/main" val="57033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solidFill>
                <a:srgbClr val="222222"/>
              </a:solidFill>
              <a:latin typeface="Arial" panose="020B0604020202020204" pitchFamily="34" charset="0"/>
              <a:ea typeface="+mn-ea"/>
              <a:cs typeface="+mn-cs"/>
            </a:endParaRPr>
          </a:p>
          <a:p>
            <a:pPr marL="0" lvl="1" indent="0">
              <a:buNone/>
              <a:tabLst>
                <a:tab pos="0" algn="l"/>
              </a:tabLst>
            </a:pPr>
            <a:r>
              <a:rPr lang="en-US" sz="1100" kern="1200" dirty="0">
                <a:solidFill>
                  <a:srgbClr val="222222"/>
                </a:solidFill>
                <a:latin typeface="Arial" panose="020B0604020202020204" pitchFamily="34" charset="0"/>
                <a:ea typeface="+mn-ea"/>
                <a:cs typeface="+mn-cs"/>
              </a:rPr>
              <a:t>By providing IT admins:</a:t>
            </a:r>
          </a:p>
          <a:p>
            <a:pPr marL="171450" lvl="1" indent="-171450">
              <a:tabLst>
                <a:tab pos="0" algn="l"/>
              </a:tabLst>
            </a:pPr>
            <a:r>
              <a:rPr lang="en-US" sz="1100" kern="1200" dirty="0">
                <a:solidFill>
                  <a:srgbClr val="222222"/>
                </a:solidFill>
                <a:latin typeface="Arial" panose="020B0604020202020204" pitchFamily="34" charset="0"/>
                <a:ea typeface="+mn-ea"/>
                <a:cs typeface="+mn-cs"/>
              </a:rPr>
              <a:t>health, application experience and security scores in one location</a:t>
            </a:r>
          </a:p>
          <a:p>
            <a:pPr marL="171450" lvl="1" indent="-171450">
              <a:tabLst>
                <a:tab pos="0" algn="l"/>
              </a:tabLst>
            </a:pPr>
            <a:r>
              <a:rPr lang="en-US" sz="1100" kern="1200" dirty="0">
                <a:solidFill>
                  <a:srgbClr val="222222"/>
                </a:solidFill>
                <a:latin typeface="Arial" panose="020B0604020202020204" pitchFamily="34" charset="0"/>
                <a:ea typeface="+mn-ea"/>
                <a:cs typeface="+mn-cs"/>
              </a:rPr>
              <a:t>actionable recommendations for remote resolution and upgrades</a:t>
            </a:r>
          </a:p>
          <a:p>
            <a:pPr marL="171450" lvl="1" indent="-171450">
              <a:tabLst>
                <a:tab pos="0" algn="l"/>
              </a:tabLst>
            </a:pPr>
            <a:r>
              <a:rPr lang="en-US" sz="1100" kern="1200" dirty="0">
                <a:solidFill>
                  <a:srgbClr val="222222"/>
                </a:solidFill>
                <a:latin typeface="Arial" panose="020B0604020202020204" pitchFamily="34" charset="0"/>
                <a:ea typeface="+mn-ea"/>
                <a:cs typeface="+mn-cs"/>
              </a:rPr>
              <a:t>customizable rules and catalogs, and</a:t>
            </a:r>
          </a:p>
          <a:p>
            <a:pPr marL="171450" lvl="1" indent="-171450">
              <a:tabLst>
                <a:tab pos="0" algn="l"/>
              </a:tabLst>
            </a:pPr>
            <a:r>
              <a:rPr lang="en-US" sz="1100" kern="1200" dirty="0">
                <a:solidFill>
                  <a:srgbClr val="222222"/>
                </a:solidFill>
                <a:latin typeface="Arial" panose="020B0604020202020204" pitchFamily="34" charset="0"/>
                <a:ea typeface="+mn-ea"/>
                <a:cs typeface="+mn-cs"/>
              </a:rPr>
              <a:t>the ability to manage your fleet of Dell PCs from anywhere at anytime</a:t>
            </a:r>
          </a:p>
          <a:p>
            <a:pPr marL="0" lvl="1" indent="0">
              <a:buNone/>
              <a:tabLst>
                <a:tab pos="0" algn="l"/>
              </a:tabLst>
            </a:pPr>
            <a:r>
              <a:rPr lang="en-US" sz="1100" kern="1200" dirty="0">
                <a:solidFill>
                  <a:srgbClr val="222222"/>
                </a:solidFill>
                <a:latin typeface="Arial" panose="020B0604020202020204" pitchFamily="34" charset="0"/>
                <a:ea typeface="+mn-ea"/>
                <a:cs typeface="+mn-cs"/>
              </a:rPr>
              <a:t>we allow you to do more, faster, for your employees – no matter where they (or you) are in the world. </a:t>
            </a:r>
          </a:p>
          <a:p>
            <a:pPr marL="0" lvl="1" indent="0">
              <a:buNone/>
              <a:tabLst>
                <a:tab pos="0" algn="l"/>
              </a:tabLst>
            </a:pPr>
            <a:endParaRPr lang="en-US" sz="1100" kern="1200" dirty="0">
              <a:solidFill>
                <a:srgbClr val="222222"/>
              </a:solidFill>
              <a:latin typeface="Arial" panose="020B0604020202020204" pitchFamily="34" charset="0"/>
              <a:ea typeface="+mn-ea"/>
              <a:cs typeface="+mn-cs"/>
            </a:endParaRPr>
          </a:p>
        </p:txBody>
      </p:sp>
    </p:spTree>
    <p:extLst>
      <p:ext uri="{BB962C8B-B14F-4D97-AF65-F5344CB8AC3E}">
        <p14:creationId xmlns:p14="http://schemas.microsoft.com/office/powerpoint/2010/main" val="2565256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Tree>
    <p:extLst>
      <p:ext uri="{BB962C8B-B14F-4D97-AF65-F5344CB8AC3E}">
        <p14:creationId xmlns:p14="http://schemas.microsoft.com/office/powerpoint/2010/main" val="3859323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26378" y="2254304"/>
            <a:ext cx="5093208" cy="660231"/>
          </a:xfrm>
          <a:prstGeom prst="rect">
            <a:avLst/>
          </a:prstGeom>
        </p:spPr>
      </p:pic>
    </p:spTree>
    <p:extLst>
      <p:ext uri="{BB962C8B-B14F-4D97-AF65-F5344CB8AC3E}">
        <p14:creationId xmlns:p14="http://schemas.microsoft.com/office/powerpoint/2010/main" val="362380292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W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882747"/>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Blu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048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9739" y="4823672"/>
            <a:ext cx="260349" cy="114299"/>
          </a:xfrm>
          <a:prstGeom prst="rect">
            <a:avLst/>
          </a:prstGeom>
        </p:spPr>
        <p:txBody>
          <a:bodyPr vert="horz" lIns="0" tIns="0" rIns="91390" bIns="0" rtlCol="0" anchor="ctr"/>
          <a:lstStyle>
            <a:lvl1pPr algn="l">
              <a:defRPr sz="675">
                <a:solidFill>
                  <a:schemeClr val="bg2">
                    <a:lumMod val="60000"/>
                    <a:lumOff val="40000"/>
                  </a:schemeClr>
                </a:solidFill>
                <a:latin typeface="Museo Sans For Dell" pitchFamily="2" charset="0"/>
              </a:defRPr>
            </a:lvl1pPr>
          </a:lstStyle>
          <a:p>
            <a:fld id="{DBD5246C-868F-410A-AE52-FE248EDADC46}" type="slidenum">
              <a:rPr lang="en-US" smtClean="0"/>
              <a:pPr/>
              <a:t>‹#›</a:t>
            </a:fld>
            <a:endParaRPr lang="en-US" dirty="0"/>
          </a:p>
        </p:txBody>
      </p:sp>
      <p:sp>
        <p:nvSpPr>
          <p:cNvPr id="7" name="Footer Placeholder 4"/>
          <p:cNvSpPr>
            <a:spLocks noGrp="1"/>
          </p:cNvSpPr>
          <p:nvPr>
            <p:ph type="ftr" sz="quarter" idx="3"/>
          </p:nvPr>
        </p:nvSpPr>
        <p:spPr>
          <a:xfrm>
            <a:off x="742950" y="4822031"/>
            <a:ext cx="1885950" cy="114300"/>
          </a:xfrm>
          <a:prstGeom prst="rect">
            <a:avLst/>
          </a:prstGeom>
        </p:spPr>
        <p:txBody>
          <a:bodyPr vert="horz" lIns="0" tIns="0" rIns="91390" bIns="0" rtlCol="0" anchor="ctr"/>
          <a:lstStyle>
            <a:lvl1pPr algn="l">
              <a:defRPr sz="825">
                <a:solidFill>
                  <a:schemeClr val="bg2">
                    <a:lumMod val="60000"/>
                    <a:lumOff val="40000"/>
                  </a:schemeClr>
                </a:solidFill>
                <a:latin typeface="Museo Sans For Dell" pitchFamily="2" charset="0"/>
              </a:defRPr>
            </a:lvl1pPr>
          </a:lstStyle>
          <a:p>
            <a:r>
              <a:rPr lang="en-US" dirty="0"/>
              <a:t>Confidential</a:t>
            </a:r>
          </a:p>
        </p:txBody>
      </p:sp>
      <p:sp>
        <p:nvSpPr>
          <p:cNvPr id="10" name="Title 1"/>
          <p:cNvSpPr>
            <a:spLocks noGrp="1"/>
          </p:cNvSpPr>
          <p:nvPr>
            <p:ph type="title" hasCustomPrompt="1"/>
          </p:nvPr>
        </p:nvSpPr>
        <p:spPr>
          <a:xfrm>
            <a:off x="425904" y="196171"/>
            <a:ext cx="8239126" cy="640170"/>
          </a:xfrm>
          <a:prstGeom prst="rect">
            <a:avLst/>
          </a:prstGeom>
        </p:spPr>
        <p:txBody>
          <a:bodyPr wrap="square" anchor="t"/>
          <a:lstStyle>
            <a:lvl1pPr>
              <a:lnSpc>
                <a:spcPct val="90000"/>
              </a:lnSpc>
              <a:defRPr sz="2400" b="0">
                <a:solidFill>
                  <a:schemeClr val="accent1"/>
                </a:solidFill>
                <a:latin typeface="Museo For Dell" pitchFamily="2" charset="0"/>
              </a:defRPr>
            </a:lvl1pPr>
          </a:lstStyle>
          <a:p>
            <a:r>
              <a:rPr lang="en-US" dirty="0"/>
              <a:t>Click to edit Master title style</a:t>
            </a:r>
            <a:br>
              <a:rPr lang="en-US" dirty="0"/>
            </a:br>
            <a:endParaRPr lang="en-US" dirty="0"/>
          </a:p>
        </p:txBody>
      </p:sp>
      <p:sp>
        <p:nvSpPr>
          <p:cNvPr id="11" name="Date Placeholder 8"/>
          <p:cNvSpPr>
            <a:spLocks noGrp="1"/>
          </p:cNvSpPr>
          <p:nvPr>
            <p:ph type="dt" sz="half" idx="2"/>
          </p:nvPr>
        </p:nvSpPr>
        <p:spPr>
          <a:xfrm>
            <a:off x="1828803" y="4821200"/>
            <a:ext cx="914401" cy="114299"/>
          </a:xfrm>
          <a:prstGeom prst="rect">
            <a:avLst/>
          </a:prstGeom>
        </p:spPr>
        <p:txBody>
          <a:bodyPr vert="horz" lIns="91390" tIns="45718" rIns="91390" bIns="45718" rtlCol="0" anchor="ctr"/>
          <a:lstStyle>
            <a:lvl1pPr algn="l" rtl="0" fontAlgn="base">
              <a:spcBef>
                <a:spcPct val="0"/>
              </a:spcBef>
              <a:spcAft>
                <a:spcPct val="0"/>
              </a:spcAft>
              <a:defRPr lang="en-US" sz="825" kern="1200" smtClean="0">
                <a:solidFill>
                  <a:schemeClr val="bg2">
                    <a:lumMod val="60000"/>
                    <a:lumOff val="40000"/>
                  </a:schemeClr>
                </a:solidFill>
                <a:latin typeface="Museo Sans For Dell" pitchFamily="2" charset="0"/>
                <a:ea typeface="+mn-ea"/>
                <a:cs typeface="+mn-cs"/>
              </a:defRPr>
            </a:lvl1pPr>
          </a:lstStyle>
          <a:p>
            <a:fld id="{BEC21B2A-3096-494E-9123-2989D3AEA588}" type="datetime1">
              <a:rPr lang="en-US" smtClean="0"/>
              <a:pPr/>
              <a:t>10/7/2021</a:t>
            </a:fld>
            <a:endParaRPr lang="en-US" dirty="0"/>
          </a:p>
        </p:txBody>
      </p:sp>
    </p:spTree>
    <p:extLst>
      <p:ext uri="{BB962C8B-B14F-4D97-AF65-F5344CB8AC3E}">
        <p14:creationId xmlns:p14="http://schemas.microsoft.com/office/powerpoint/2010/main" val="203609861"/>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F0E544F-1555-DC41-95A1-F7571B8F56CC}"/>
              </a:ext>
            </a:extLst>
          </p:cNvPr>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endParaRPr lang="en-US"/>
          </a:p>
        </p:txBody>
      </p:sp>
      <p:sp>
        <p:nvSpPr>
          <p:cNvPr id="4" name="Content Placeholder 2">
            <a:extLst>
              <a:ext uri="{FF2B5EF4-FFF2-40B4-BE49-F238E27FC236}">
                <a16:creationId xmlns:a16="http://schemas.microsoft.com/office/drawing/2014/main" id="{656FC2D9-82AD-9647-A6A6-7803EFDDDAED}"/>
              </a:ext>
            </a:extLst>
          </p:cNvPr>
          <p:cNvSpPr>
            <a:spLocks noGrp="1"/>
          </p:cNvSpPr>
          <p:nvPr>
            <p:ph idx="1"/>
          </p:nvPr>
        </p:nvSpPr>
        <p:spPr>
          <a:xfrm>
            <a:off x="285750" y="947928"/>
            <a:ext cx="8572500" cy="3722314"/>
          </a:xfrm>
          <a:prstGeom prst="rect">
            <a:avLst/>
          </a:prstGeom>
        </p:spPr>
        <p:txBody>
          <a:bodyPr lIns="0" tIns="0" rIns="0" bIns="0"/>
          <a:lstStyle>
            <a:lvl1pPr marL="171446" indent="-171446">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458777" indent="-115885">
              <a:lnSpc>
                <a:spcPct val="100000"/>
              </a:lnSpc>
              <a:spcBef>
                <a:spcPts val="300"/>
              </a:spcBef>
              <a:buClr>
                <a:srgbClr val="808080"/>
              </a:buClr>
              <a:buFont typeface="Arial" panose="020B0604020202020204" pitchFamily="34" charset="0"/>
              <a:buChar char="•"/>
              <a:tabLst/>
              <a:defRPr sz="1400">
                <a:solidFill>
                  <a:schemeClr val="bg2"/>
                </a:solidFill>
                <a:latin typeface="Arial" panose="020B0604020202020204" pitchFamily="34" charset="0"/>
              </a:defRPr>
            </a:lvl2pPr>
            <a:lvl3pPr marL="800080" indent="-114297">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20" indent="-171446">
              <a:lnSpc>
                <a:spcPct val="100000"/>
              </a:lnSpc>
              <a:spcBef>
                <a:spcPts val="300"/>
              </a:spcBef>
              <a:buClr>
                <a:schemeClr val="bg1">
                  <a:lumMod val="60000"/>
                  <a:lumOff val="40000"/>
                </a:schemeClr>
              </a:buClr>
              <a:buFont typeface="Arial" panose="020B0604020202020204" pitchFamily="34" charset="0"/>
              <a:buChar char="•"/>
              <a:defRPr sz="900"/>
            </a:lvl4pPr>
            <a:lvl5pPr marL="1543012" indent="-171446">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1051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7690B07-0322-4F6C-BD7C-8469E61CF15E}"/>
              </a:ext>
            </a:extLst>
          </p:cNvPr>
          <p:cNvSpPr>
            <a:spLocks noGrp="1"/>
          </p:cNvSpPr>
          <p:nvPr>
            <p:ph type="pic" sz="quarter" idx="10"/>
          </p:nvPr>
        </p:nvSpPr>
        <p:spPr>
          <a:xfrm>
            <a:off x="320038" y="1716205"/>
            <a:ext cx="1972994" cy="2838157"/>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1" name="Picture Placeholder 10">
            <a:extLst>
              <a:ext uri="{FF2B5EF4-FFF2-40B4-BE49-F238E27FC236}">
                <a16:creationId xmlns:a16="http://schemas.microsoft.com/office/drawing/2014/main" id="{C76E0937-B39D-4BBA-B6C9-D092D851693C}"/>
              </a:ext>
            </a:extLst>
          </p:cNvPr>
          <p:cNvSpPr>
            <a:spLocks noGrp="1"/>
          </p:cNvSpPr>
          <p:nvPr>
            <p:ph type="pic" sz="quarter" idx="11"/>
          </p:nvPr>
        </p:nvSpPr>
        <p:spPr>
          <a:xfrm>
            <a:off x="2497015" y="1716205"/>
            <a:ext cx="1972994" cy="2838157"/>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4" name="Picture Placeholder 13">
            <a:extLst>
              <a:ext uri="{FF2B5EF4-FFF2-40B4-BE49-F238E27FC236}">
                <a16:creationId xmlns:a16="http://schemas.microsoft.com/office/drawing/2014/main" id="{77EE665D-552A-48F7-BADB-5A654D93D9E4}"/>
              </a:ext>
            </a:extLst>
          </p:cNvPr>
          <p:cNvSpPr>
            <a:spLocks noGrp="1"/>
          </p:cNvSpPr>
          <p:nvPr>
            <p:ph type="pic" sz="quarter" idx="12"/>
          </p:nvPr>
        </p:nvSpPr>
        <p:spPr>
          <a:xfrm>
            <a:off x="4673992" y="1716205"/>
            <a:ext cx="1972994" cy="2838157"/>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7" name="Picture Placeholder 16">
            <a:extLst>
              <a:ext uri="{FF2B5EF4-FFF2-40B4-BE49-F238E27FC236}">
                <a16:creationId xmlns:a16="http://schemas.microsoft.com/office/drawing/2014/main" id="{17EC4F4F-BBD3-4C6B-A30B-95E2252451CF}"/>
              </a:ext>
            </a:extLst>
          </p:cNvPr>
          <p:cNvSpPr>
            <a:spLocks noGrp="1"/>
          </p:cNvSpPr>
          <p:nvPr>
            <p:ph type="pic" sz="quarter" idx="13"/>
          </p:nvPr>
        </p:nvSpPr>
        <p:spPr>
          <a:xfrm>
            <a:off x="6850968" y="1716204"/>
            <a:ext cx="1972994" cy="2838157"/>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Tree>
    <p:extLst>
      <p:ext uri="{BB962C8B-B14F-4D97-AF65-F5344CB8AC3E}">
        <p14:creationId xmlns:p14="http://schemas.microsoft.com/office/powerpoint/2010/main" val="252746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 blue gradient bkgd">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p>
        </p:txBody>
      </p:sp>
      <p:sp>
        <p:nvSpPr>
          <p:cNvPr id="5" name="Content Placeholder 9">
            <a:extLst>
              <a:ext uri="{FF2B5EF4-FFF2-40B4-BE49-F238E27FC236}">
                <a16:creationId xmlns:a16="http://schemas.microsoft.com/office/drawing/2014/main" id="{D15ED969-63D3-438B-9E65-72DF1F8CDA95}"/>
              </a:ext>
            </a:extLst>
          </p:cNvPr>
          <p:cNvSpPr>
            <a:spLocks noGrp="1"/>
          </p:cNvSpPr>
          <p:nvPr>
            <p:ph sz="quarter" idx="10"/>
          </p:nvPr>
        </p:nvSpPr>
        <p:spPr>
          <a:xfrm>
            <a:off x="285750" y="1085850"/>
            <a:ext cx="4057650" cy="3314700"/>
          </a:xfrm>
          <a:prstGeom prst="rect">
            <a:avLst/>
          </a:prstGeom>
        </p:spPr>
        <p:txBody>
          <a:bodyPr lIns="0" tIns="0" rIns="0" bIns="0"/>
          <a:lstStyle>
            <a:lvl1pPr>
              <a:lnSpc>
                <a:spcPct val="100000"/>
              </a:lnSpc>
              <a:spcBef>
                <a:spcPts val="1200"/>
              </a:spcBef>
              <a:buClrTx/>
              <a:defRPr sz="1800">
                <a:solidFill>
                  <a:schemeClr val="tx2"/>
                </a:solidFill>
              </a:defRPr>
            </a:lvl1pPr>
            <a:lvl2pPr marL="514350" indent="-171450">
              <a:lnSpc>
                <a:spcPct val="100000"/>
              </a:lnSpc>
              <a:spcBef>
                <a:spcPts val="300"/>
              </a:spcBef>
              <a:buClr>
                <a:schemeClr val="tx2"/>
              </a:buClr>
              <a:buFont typeface="Arial" panose="020B0604020202020204" pitchFamily="34" charset="0"/>
              <a:buChar char="–"/>
              <a:defRPr sz="1400">
                <a:solidFill>
                  <a:schemeClr val="tx2"/>
                </a:solidFill>
              </a:defRPr>
            </a:lvl2pPr>
            <a:lvl3pPr marL="857250" indent="-171450">
              <a:lnSpc>
                <a:spcPct val="100000"/>
              </a:lnSpc>
              <a:spcBef>
                <a:spcPts val="300"/>
              </a:spcBef>
              <a:buClrTx/>
              <a:buFont typeface="Wingdings" panose="05000000000000000000" pitchFamily="2" charset="2"/>
              <a:buChar char="§"/>
              <a:defRPr sz="1100">
                <a:solidFill>
                  <a:schemeClr val="tx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2961741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lan by segm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p>
        </p:txBody>
      </p:sp>
      <p:grpSp>
        <p:nvGrpSpPr>
          <p:cNvPr id="3" name="Group 2">
            <a:extLst>
              <a:ext uri="{FF2B5EF4-FFF2-40B4-BE49-F238E27FC236}">
                <a16:creationId xmlns:a16="http://schemas.microsoft.com/office/drawing/2014/main" id="{234DEFB3-9903-4AA3-9C00-CB6B02DEDBE9}"/>
              </a:ext>
              <a:ext uri="{C183D7F6-B498-43B3-948B-1728B52AA6E4}">
                <adec:decorative xmlns:adec="http://schemas.microsoft.com/office/drawing/2017/decorative" val="1"/>
              </a:ext>
            </a:extLst>
          </p:cNvPr>
          <p:cNvGrpSpPr/>
          <p:nvPr userDrawn="1"/>
        </p:nvGrpSpPr>
        <p:grpSpPr>
          <a:xfrm>
            <a:off x="0" y="857250"/>
            <a:ext cx="9144000" cy="1200150"/>
            <a:chOff x="0" y="804862"/>
            <a:chExt cx="9144000" cy="1200150"/>
          </a:xfrm>
        </p:grpSpPr>
        <p:sp>
          <p:nvSpPr>
            <p:cNvPr id="9" name="Rectangle 8">
              <a:extLst>
                <a:ext uri="{FF2B5EF4-FFF2-40B4-BE49-F238E27FC236}">
                  <a16:creationId xmlns:a16="http://schemas.microsoft.com/office/drawing/2014/main" id="{EF347D35-F780-47CE-9073-D9AAD2199B00}"/>
                </a:ext>
              </a:extLst>
            </p:cNvPr>
            <p:cNvSpPr/>
            <p:nvPr userDrawn="1"/>
          </p:nvSpPr>
          <p:spPr>
            <a:xfrm>
              <a:off x="0" y="804862"/>
              <a:ext cx="9144000" cy="1200150"/>
            </a:xfrm>
            <a:prstGeom prst="rect">
              <a:avLst/>
            </a:prstGeom>
            <a:gradFill>
              <a:gsLst>
                <a:gs pos="0">
                  <a:schemeClr val="accent6"/>
                </a:gs>
                <a:gs pos="26000">
                  <a:schemeClr val="bg1"/>
                </a:gs>
                <a:gs pos="100000">
                  <a:schemeClr val="accent1"/>
                </a:gs>
              </a:gsLst>
              <a:lin ang="36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nvGrpSpPr>
            <p:cNvPr id="17" name="Group 16"/>
            <p:cNvGrpSpPr/>
            <p:nvPr userDrawn="1"/>
          </p:nvGrpSpPr>
          <p:grpSpPr>
            <a:xfrm>
              <a:off x="0" y="804862"/>
              <a:ext cx="9144000" cy="1195388"/>
              <a:chOff x="0" y="1200150"/>
              <a:chExt cx="9144000" cy="2743200"/>
            </a:xfrm>
          </p:grpSpPr>
          <p:cxnSp>
            <p:nvCxnSpPr>
              <p:cNvPr id="18" name="Straight Connector 17"/>
              <p:cNvCxnSpPr/>
              <p:nvPr/>
            </p:nvCxnSpPr>
            <p:spPr>
              <a:xfrm>
                <a:off x="0" y="1200150"/>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3943350"/>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27" name="Subtitle 2"/>
          <p:cNvSpPr>
            <a:spLocks noGrp="1"/>
          </p:cNvSpPr>
          <p:nvPr>
            <p:ph type="subTitle" idx="1"/>
          </p:nvPr>
        </p:nvSpPr>
        <p:spPr>
          <a:xfrm>
            <a:off x="285750" y="800100"/>
            <a:ext cx="1314450" cy="1314450"/>
          </a:xfrm>
          <a:prstGeom prst="ellipse">
            <a:avLst/>
          </a:prstGeom>
          <a:gradFill>
            <a:gsLst>
              <a:gs pos="50000">
                <a:schemeClr val="accent3"/>
              </a:gs>
              <a:gs pos="100000">
                <a:schemeClr val="accent4"/>
              </a:gs>
              <a:gs pos="0">
                <a:schemeClr val="accent3">
                  <a:lumMod val="60000"/>
                  <a:lumOff val="4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lgn="ctr">
              <a:lnSpc>
                <a:spcPct val="100000"/>
              </a:lnSpc>
              <a:spcBef>
                <a:spcPts val="0"/>
              </a:spcBef>
              <a:buNone/>
              <a:defRPr lang="en-US" sz="1200" baseline="0" dirty="0">
                <a:solidFill>
                  <a:schemeClr val="bg2"/>
                </a:solidFill>
              </a:defRPr>
            </a:lvl1pPr>
          </a:lstStyle>
          <a:p>
            <a:pPr marL="0" lvl="0" indent="0" algn="ctr"/>
            <a:r>
              <a:rPr lang="en-US"/>
              <a:t>Click to edit Master subtitle style</a:t>
            </a:r>
          </a:p>
        </p:txBody>
      </p:sp>
      <p:sp>
        <p:nvSpPr>
          <p:cNvPr id="11" name="Content Placeholder 9">
            <a:extLst>
              <a:ext uri="{FF2B5EF4-FFF2-40B4-BE49-F238E27FC236}">
                <a16:creationId xmlns:a16="http://schemas.microsoft.com/office/drawing/2014/main" id="{120A03CF-5AF9-433E-97EB-7EB2D04B0E1F}"/>
              </a:ext>
            </a:extLst>
          </p:cNvPr>
          <p:cNvSpPr>
            <a:spLocks noGrp="1"/>
          </p:cNvSpPr>
          <p:nvPr>
            <p:ph sz="quarter" idx="17"/>
          </p:nvPr>
        </p:nvSpPr>
        <p:spPr>
          <a:xfrm>
            <a:off x="1943100" y="862012"/>
            <a:ext cx="6915150" cy="1195388"/>
          </a:xfrm>
          <a:prstGeom prst="rect">
            <a:avLst/>
          </a:prstGeom>
        </p:spPr>
        <p:txBody>
          <a:bodyPr lIns="0" tIns="0" rIns="0" bIns="0" anchor="ctr" anchorCtr="0"/>
          <a:lstStyle>
            <a:lvl1pPr marL="115888" indent="-115888">
              <a:lnSpc>
                <a:spcPct val="100000"/>
              </a:lnSpc>
              <a:spcBef>
                <a:spcPts val="600"/>
              </a:spcBef>
              <a:buClrTx/>
              <a:buFont typeface="Arial" panose="020B0604020202020204" pitchFamily="34" charset="0"/>
              <a:buChar char="•"/>
              <a:defRPr sz="1400">
                <a:solidFill>
                  <a:schemeClr val="tx2"/>
                </a:solidFill>
                <a:latin typeface="+mn-lt"/>
              </a:defRPr>
            </a:lvl1pPr>
            <a:lvl2pPr marL="341313" indent="-111125">
              <a:lnSpc>
                <a:spcPct val="100000"/>
              </a:lnSpc>
              <a:spcBef>
                <a:spcPts val="200"/>
              </a:spcBef>
              <a:buClrTx/>
              <a:buFont typeface="Arial" panose="020B0604020202020204" pitchFamily="34" charset="0"/>
              <a:buChar char="–"/>
              <a:tabLst/>
              <a:defRPr sz="1100">
                <a:solidFill>
                  <a:schemeClr val="tx2"/>
                </a:solidFill>
                <a:latin typeface="+mn-lt"/>
              </a:defRPr>
            </a:lvl2pPr>
            <a:lvl3pPr marL="341313" indent="-111125">
              <a:lnSpc>
                <a:spcPct val="100000"/>
              </a:lnSpc>
              <a:spcBef>
                <a:spcPts val="300"/>
              </a:spcBef>
              <a:buClrTx/>
              <a:buFont typeface="Arial" panose="020B0604020202020204" pitchFamily="34" charset="0"/>
              <a:buChar char="–"/>
              <a:defRPr sz="900">
                <a:solidFill>
                  <a:schemeClr val="tx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5928526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Image 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60846" cy="5152976"/>
          </a:xfrm>
          <a:prstGeom prst="rect">
            <a:avLst/>
          </a:prstGeom>
        </p:spPr>
      </p:pic>
      <p:sp>
        <p:nvSpPr>
          <p:cNvPr id="9" name="Title Placeholder 21"/>
          <p:cNvSpPr>
            <a:spLocks noGrp="1"/>
          </p:cNvSpPr>
          <p:nvPr>
            <p:ph type="ctrTitle" hasCustomPrompt="1"/>
          </p:nvPr>
        </p:nvSpPr>
        <p:spPr>
          <a:xfrm>
            <a:off x="274319" y="290333"/>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1" y="2252134"/>
            <a:ext cx="5200791" cy="307922"/>
          </a:xfrm>
          <a:prstGeom prst="rect">
            <a:avLst/>
          </a:prstGeom>
        </p:spPr>
        <p:txBody>
          <a:bodyPr wrap="square" lIns="0" tIns="0" rIns="0" bIns="0" anchor="t" anchorCtr="0">
            <a:spAutoFit/>
          </a:bodyPr>
          <a:lstStyle>
            <a:lvl1pPr marL="0" indent="0" algn="l">
              <a:buFont typeface="Wingdings" pitchFamily="2" charset="2"/>
              <a:buNone/>
              <a:defRPr sz="2001"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135" y="4374070"/>
            <a:ext cx="1630654" cy="290800"/>
          </a:xfrm>
          <a:prstGeom prst="rect">
            <a:avLst/>
          </a:prstGeom>
        </p:spPr>
      </p:pic>
    </p:spTree>
    <p:extLst>
      <p:ext uri="{BB962C8B-B14F-4D97-AF65-F5344CB8AC3E}">
        <p14:creationId xmlns:p14="http://schemas.microsoft.com/office/powerpoint/2010/main" val="1598004849"/>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Image 2">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9160844" cy="5152975"/>
          </a:xfrm>
          <a:prstGeom prst="rect">
            <a:avLst/>
          </a:prstGeom>
        </p:spPr>
      </p:pic>
      <p:sp>
        <p:nvSpPr>
          <p:cNvPr id="9" name="Title Placeholder 21"/>
          <p:cNvSpPr>
            <a:spLocks noGrp="1"/>
          </p:cNvSpPr>
          <p:nvPr>
            <p:ph type="ctrTitle" hasCustomPrompt="1"/>
          </p:nvPr>
        </p:nvSpPr>
        <p:spPr>
          <a:xfrm>
            <a:off x="274321" y="289727"/>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1" y="2252134"/>
            <a:ext cx="5200791" cy="307922"/>
          </a:xfrm>
          <a:prstGeom prst="rect">
            <a:avLst/>
          </a:prstGeom>
        </p:spPr>
        <p:txBody>
          <a:bodyPr wrap="square" lIns="0" tIns="0" rIns="0" bIns="0" anchor="t" anchorCtr="0">
            <a:spAutoFit/>
          </a:bodyPr>
          <a:lstStyle>
            <a:lvl1pPr marL="0" indent="0" algn="l">
              <a:buFont typeface="Wingdings" pitchFamily="2" charset="2"/>
              <a:buNone/>
              <a:defRPr sz="2001"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135" y="4374070"/>
            <a:ext cx="1630654" cy="290800"/>
          </a:xfrm>
          <a:prstGeom prst="rect">
            <a:avLst/>
          </a:prstGeom>
        </p:spPr>
      </p:pic>
    </p:spTree>
    <p:extLst>
      <p:ext uri="{BB962C8B-B14F-4D97-AF65-F5344CB8AC3E}">
        <p14:creationId xmlns:p14="http://schemas.microsoft.com/office/powerpoint/2010/main" val="428802563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0959423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Image 3">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9160844" cy="5152975"/>
          </a:xfrm>
          <a:prstGeom prst="rect">
            <a:avLst/>
          </a:prstGeom>
        </p:spPr>
      </p:pic>
      <p:sp>
        <p:nvSpPr>
          <p:cNvPr id="9" name="Title Placeholder 21"/>
          <p:cNvSpPr>
            <a:spLocks noGrp="1"/>
          </p:cNvSpPr>
          <p:nvPr>
            <p:ph type="ctrTitle" hasCustomPrompt="1"/>
          </p:nvPr>
        </p:nvSpPr>
        <p:spPr>
          <a:xfrm>
            <a:off x="274319" y="288115"/>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1" y="2252134"/>
            <a:ext cx="5200791" cy="307922"/>
          </a:xfrm>
          <a:prstGeom prst="rect">
            <a:avLst/>
          </a:prstGeom>
        </p:spPr>
        <p:txBody>
          <a:bodyPr wrap="square" lIns="0" tIns="0" rIns="0" bIns="0" anchor="t" anchorCtr="0">
            <a:spAutoFit/>
          </a:bodyPr>
          <a:lstStyle>
            <a:lvl1pPr marL="0" indent="0" algn="l">
              <a:buFont typeface="Wingdings" pitchFamily="2" charset="2"/>
              <a:buNone/>
              <a:defRPr sz="2001"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135" y="4374070"/>
            <a:ext cx="1630654" cy="290800"/>
          </a:xfrm>
          <a:prstGeom prst="rect">
            <a:avLst/>
          </a:prstGeom>
        </p:spPr>
      </p:pic>
    </p:spTree>
    <p:extLst>
      <p:ext uri="{BB962C8B-B14F-4D97-AF65-F5344CB8AC3E}">
        <p14:creationId xmlns:p14="http://schemas.microsoft.com/office/powerpoint/2010/main" val="101486670"/>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p:nvSpPr>
        <p:spPr>
          <a:xfrm>
            <a:off x="0" y="0"/>
            <a:ext cx="9144000" cy="5150644"/>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1" dirty="0" err="1">
              <a:solidFill>
                <a:schemeClr val="bg2"/>
              </a:solidFill>
              <a:latin typeface="+mn-lt"/>
            </a:endParaRPr>
          </a:p>
        </p:txBody>
      </p:sp>
      <p:sp>
        <p:nvSpPr>
          <p:cNvPr id="361476" name="Title Placeholder 21"/>
          <p:cNvSpPr>
            <a:spLocks noGrp="1"/>
          </p:cNvSpPr>
          <p:nvPr>
            <p:ph type="ctrTitle" hasCustomPrompt="1"/>
          </p:nvPr>
        </p:nvSpPr>
        <p:spPr>
          <a:xfrm>
            <a:off x="274321" y="289293"/>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1" y="2252134"/>
            <a:ext cx="5200791" cy="307922"/>
          </a:xfrm>
          <a:prstGeom prst="rect">
            <a:avLst/>
          </a:prstGeom>
        </p:spPr>
        <p:txBody>
          <a:bodyPr wrap="square" lIns="0" tIns="0" rIns="0" bIns="0" anchor="t" anchorCtr="0">
            <a:spAutoFit/>
          </a:bodyPr>
          <a:lstStyle>
            <a:lvl1pPr marL="0" indent="0" algn="l">
              <a:buFont typeface="Wingdings" pitchFamily="2" charset="2"/>
              <a:buNone/>
              <a:defRPr sz="2001"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0135" y="4374070"/>
            <a:ext cx="1630654" cy="290800"/>
          </a:xfrm>
          <a:prstGeom prst="rect">
            <a:avLst/>
          </a:prstGeom>
        </p:spPr>
      </p:pic>
    </p:spTree>
    <p:extLst>
      <p:ext uri="{BB962C8B-B14F-4D97-AF65-F5344CB8AC3E}">
        <p14:creationId xmlns:p14="http://schemas.microsoft.com/office/powerpoint/2010/main" val="1677540089"/>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p:nvSpPr>
        <p:spPr>
          <a:xfrm>
            <a:off x="0" y="0"/>
            <a:ext cx="9144000" cy="5150644"/>
          </a:xfrm>
          <a:prstGeom prst="rect">
            <a:avLst/>
          </a:prstGeom>
          <a:solidFill>
            <a:schemeClr val="tx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1" dirty="0" err="1">
              <a:solidFill>
                <a:schemeClr val="bg2"/>
              </a:solidFill>
              <a:latin typeface="+mn-lt"/>
            </a:endParaRPr>
          </a:p>
        </p:txBody>
      </p:sp>
      <p:sp>
        <p:nvSpPr>
          <p:cNvPr id="361476" name="Title Placeholder 21"/>
          <p:cNvSpPr>
            <a:spLocks noGrp="1"/>
          </p:cNvSpPr>
          <p:nvPr>
            <p:ph type="ctrTitle" hasCustomPrompt="1"/>
          </p:nvPr>
        </p:nvSpPr>
        <p:spPr>
          <a:xfrm>
            <a:off x="274321" y="294163"/>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1" y="2252134"/>
            <a:ext cx="5200791" cy="307922"/>
          </a:xfrm>
          <a:prstGeom prst="rect">
            <a:avLst/>
          </a:prstGeom>
        </p:spPr>
        <p:txBody>
          <a:bodyPr wrap="square" lIns="0" tIns="0" rIns="0" bIns="0" anchor="t" anchorCtr="0">
            <a:spAutoFit/>
          </a:bodyPr>
          <a:lstStyle>
            <a:lvl1pPr marL="0" indent="0" algn="l">
              <a:buFont typeface="Wingdings" pitchFamily="2" charset="2"/>
              <a:buNone/>
              <a:defRPr sz="2001"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0135" y="4374070"/>
            <a:ext cx="1630654" cy="290800"/>
          </a:xfrm>
          <a:prstGeom prst="rect">
            <a:avLst/>
          </a:prstGeom>
        </p:spPr>
      </p:pic>
    </p:spTree>
    <p:extLst>
      <p:ext uri="{BB962C8B-B14F-4D97-AF65-F5344CB8AC3E}">
        <p14:creationId xmlns:p14="http://schemas.microsoft.com/office/powerpoint/2010/main" val="613989371"/>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1" dirty="0" err="1">
              <a:solidFill>
                <a:schemeClr val="bg2"/>
              </a:solidFill>
              <a:latin typeface="+mn-lt"/>
            </a:endParaRPr>
          </a:p>
        </p:txBody>
      </p:sp>
      <p:sp>
        <p:nvSpPr>
          <p:cNvPr id="361476" name="Title Placeholder 21"/>
          <p:cNvSpPr>
            <a:spLocks noGrp="1"/>
          </p:cNvSpPr>
          <p:nvPr>
            <p:ph type="ctrTitle" hasCustomPrompt="1"/>
          </p:nvPr>
        </p:nvSpPr>
        <p:spPr>
          <a:xfrm>
            <a:off x="274321" y="294163"/>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1" y="2252134"/>
            <a:ext cx="5200791" cy="307922"/>
          </a:xfrm>
          <a:prstGeom prst="rect">
            <a:avLst/>
          </a:prstGeom>
        </p:spPr>
        <p:txBody>
          <a:bodyPr wrap="square" lIns="0" tIns="0" rIns="0" bIns="0" anchor="t" anchorCtr="0">
            <a:spAutoFit/>
          </a:bodyPr>
          <a:lstStyle>
            <a:lvl1pPr marL="0" indent="0" algn="l">
              <a:buFont typeface="Wingdings" pitchFamily="2" charset="2"/>
              <a:buNone/>
              <a:defRPr sz="2001"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0135" y="4374070"/>
            <a:ext cx="1630654" cy="290800"/>
          </a:xfrm>
          <a:prstGeom prst="rect">
            <a:avLst/>
          </a:prstGeom>
        </p:spPr>
      </p:pic>
    </p:spTree>
    <p:extLst>
      <p:ext uri="{BB962C8B-B14F-4D97-AF65-F5344CB8AC3E}">
        <p14:creationId xmlns:p14="http://schemas.microsoft.com/office/powerpoint/2010/main" val="3855580124"/>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4630"/>
            <a:ext cx="7955280" cy="640080"/>
          </a:xfrm>
          <a:prstGeom prst="rect">
            <a:avLst/>
          </a:prstGeom>
        </p:spPr>
        <p:txBody>
          <a:bodyPr lIns="0" rIns="0"/>
          <a:lstStyle>
            <a:lvl1pPr>
              <a:defRPr baseline="0">
                <a:latin typeface="Arial" panose="020B0604020202020204" pitchFamily="34" charset="0"/>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21" y="1280161"/>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1">
                <a:solidFill>
                  <a:srgbClr val="000000"/>
                </a:solidFill>
                <a:latin typeface="Arial" panose="020B0604020202020204" pitchFamily="34" charset="0"/>
                <a:cs typeface="Arial" panose="020B0604020202020204" pitchFamily="34" charset="0"/>
              </a:defRPr>
            </a:lvl1pPr>
            <a:lvl2pPr marL="573074" indent="-231770">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p:txBody>
      </p:sp>
    </p:spTree>
    <p:extLst>
      <p:ext uri="{BB962C8B-B14F-4D97-AF65-F5344CB8AC3E}">
        <p14:creationId xmlns:p14="http://schemas.microsoft.com/office/powerpoint/2010/main" val="4227899201"/>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3"/>
            <a:ext cx="7955280" cy="640080"/>
          </a:xfrm>
          <a:prstGeom prst="rect">
            <a:avLst/>
          </a:prstGeom>
        </p:spPr>
        <p:txBody>
          <a:bodyPr lIns="0" rIns="0"/>
          <a:lstStyle>
            <a:lvl1pPr>
              <a:defRPr baseline="0">
                <a:latin typeface="Arial" panose="020B0604020202020204" pitchFamily="34" charset="0"/>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21" y="1280161"/>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1">
                <a:solidFill>
                  <a:srgbClr val="000000"/>
                </a:solidFill>
                <a:latin typeface="Arial" panose="020B0604020202020204" pitchFamily="34" charset="0"/>
                <a:cs typeface="Arial" panose="020B0604020202020204" pitchFamily="34" charset="0"/>
              </a:defRPr>
            </a:lvl1pPr>
            <a:lvl2pPr marL="573074" indent="-231770">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14519697"/>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a:t>Subhead</a:t>
            </a:r>
          </a:p>
        </p:txBody>
      </p:sp>
      <p:sp>
        <p:nvSpPr>
          <p:cNvPr id="2" name="Title 1"/>
          <p:cNvSpPr>
            <a:spLocks noGrp="1"/>
          </p:cNvSpPr>
          <p:nvPr>
            <p:ph type="title" hasCustomPrompt="1"/>
          </p:nvPr>
        </p:nvSpPr>
        <p:spPr>
          <a:xfrm>
            <a:off x="274319" y="265272"/>
            <a:ext cx="7955280" cy="640080"/>
          </a:xfrm>
          <a:prstGeom prst="rect">
            <a:avLst/>
          </a:prstGeom>
        </p:spPr>
        <p:txBody>
          <a:bodyPr lIns="0" rIns="0">
            <a:normAutofit/>
          </a:bodyPr>
          <a:lstStyle>
            <a:lvl1pPr>
              <a:defRPr baseline="0">
                <a:latin typeface="Arial" panose="020B0604020202020204" pitchFamily="34" charset="0"/>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1">
                <a:solidFill>
                  <a:srgbClr val="000000"/>
                </a:solidFill>
                <a:latin typeface="Arial" panose="020B0604020202020204" pitchFamily="34" charset="0"/>
                <a:cs typeface="Arial" panose="020B0604020202020204" pitchFamily="34" charset="0"/>
              </a:defRPr>
            </a:lvl1pPr>
            <a:lvl2pPr marL="573074" indent="-231770">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967922076"/>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3"/>
            <a:ext cx="7955280" cy="640080"/>
          </a:xfrm>
          <a:prstGeom prst="rect">
            <a:avLst/>
          </a:prstGeom>
        </p:spPr>
        <p:txBody>
          <a:bodyPr lIns="0" rIns="0"/>
          <a:lstStyle>
            <a:lvl1pPr>
              <a:defRPr>
                <a:latin typeface="Arial" panose="020B0604020202020204" pitchFamily="34" charset="0"/>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3" hasCustomPrompt="1"/>
          </p:nvPr>
        </p:nvSpPr>
        <p:spPr>
          <a:xfrm>
            <a:off x="274320"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1" b="0">
                <a:solidFill>
                  <a:srgbClr val="000000"/>
                </a:solidFill>
                <a:latin typeface="Arial" panose="020B0604020202020204" pitchFamily="34" charset="0"/>
                <a:cs typeface="Arial" panose="020B0604020202020204" pitchFamily="34" charset="0"/>
              </a:defRPr>
            </a:lvl1pPr>
            <a:lvl2pPr marL="574661" indent="-231770">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Content Placeholder 2"/>
          <p:cNvSpPr>
            <a:spLocks noGrp="1"/>
          </p:cNvSpPr>
          <p:nvPr>
            <p:ph sz="half" idx="14" hasCustomPrompt="1"/>
          </p:nvPr>
        </p:nvSpPr>
        <p:spPr>
          <a:xfrm>
            <a:off x="4389120"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1" b="0">
                <a:solidFill>
                  <a:srgbClr val="000000"/>
                </a:solidFill>
                <a:latin typeface="Arial" panose="020B0604020202020204" pitchFamily="34" charset="0"/>
                <a:cs typeface="Arial" panose="020B0604020202020204" pitchFamily="34" charset="0"/>
              </a:defRPr>
            </a:lvl1pPr>
            <a:lvl2pPr marL="574661" indent="-231770">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677040632"/>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7" y="267705"/>
            <a:ext cx="4285279" cy="640080"/>
          </a:xfrm>
          <a:prstGeom prst="rect">
            <a:avLst/>
          </a:prstGeom>
        </p:spPr>
        <p:txBody>
          <a:bodyPr lIns="0" rIns="0"/>
          <a:lstStyle>
            <a:lvl1pPr>
              <a:defRPr>
                <a:latin typeface="Arial" panose="020B0604020202020204" pitchFamily="34" charset="0"/>
                <a:cs typeface="Arial" panose="020B0604020202020204" pitchFamily="34" charset="0"/>
              </a:defRPr>
            </a:lvl1pPr>
          </a:lstStyle>
          <a:p>
            <a:r>
              <a:rPr lang="en-US" dirty="0"/>
              <a:t>Click to edit content page title</a:t>
            </a:r>
          </a:p>
        </p:txBody>
      </p:sp>
      <p:sp>
        <p:nvSpPr>
          <p:cNvPr id="8" name="Content Placeholder 2"/>
          <p:cNvSpPr>
            <a:spLocks noGrp="1"/>
          </p:cNvSpPr>
          <p:nvPr>
            <p:ph sz="half" idx="13" hasCustomPrompt="1"/>
          </p:nvPr>
        </p:nvSpPr>
        <p:spPr>
          <a:xfrm>
            <a:off x="270167" y="1280161"/>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1" b="0">
                <a:solidFill>
                  <a:srgbClr val="000000"/>
                </a:solidFill>
                <a:latin typeface="Arial" panose="020B0604020202020204" pitchFamily="34" charset="0"/>
                <a:cs typeface="Arial" panose="020B0604020202020204" pitchFamily="34" charset="0"/>
              </a:defRPr>
            </a:lvl1pPr>
            <a:lvl2pPr marL="574661" indent="-231770">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927736459"/>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7"/>
            <a:ext cx="4865305" cy="486332"/>
          </a:xfrm>
          <a:prstGeom prst="rect">
            <a:avLst/>
          </a:prstGeom>
        </p:spPr>
        <p:txBody>
          <a:bodyPr lIns="0" rIns="0"/>
          <a:lstStyle>
            <a:lvl1pPr>
              <a:defRPr baseline="0">
                <a:latin typeface="Arial" panose="020B0604020202020204" pitchFamily="34" charset="0"/>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20" y="1280161"/>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1">
                <a:solidFill>
                  <a:srgbClr val="000000"/>
                </a:solidFill>
                <a:latin typeface="Arial" panose="020B0604020202020204" pitchFamily="34" charset="0"/>
                <a:cs typeface="Arial" panose="020B0604020202020204" pitchFamily="34" charset="0"/>
              </a:defRPr>
            </a:lvl1pPr>
            <a:lvl2pPr marL="573074" indent="-231770">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7"/>
          <p:cNvSpPr>
            <a:spLocks noGrp="1"/>
          </p:cNvSpPr>
          <p:nvPr>
            <p:ph type="body" sz="quarter" idx="10" hasCustomPrompt="1"/>
          </p:nvPr>
        </p:nvSpPr>
        <p:spPr>
          <a:xfrm>
            <a:off x="274320" y="819151"/>
            <a:ext cx="42976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02991169"/>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2351489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7"/>
            <a:ext cx="4297680" cy="664797"/>
          </a:xfrm>
          <a:prstGeom prst="rect">
            <a:avLst/>
          </a:prstGeom>
        </p:spPr>
        <p:txBody>
          <a:bodyPr lIns="0" rIns="0"/>
          <a:lstStyle>
            <a:lvl1pPr>
              <a:defRPr baseline="0">
                <a:latin typeface="Arial" panose="020B0604020202020204" pitchFamily="34" charset="0"/>
                <a:cs typeface="Arial" panose="020B0604020202020204" pitchFamily="34" charset="0"/>
              </a:defRPr>
            </a:lvl1pPr>
          </a:lstStyle>
          <a:p>
            <a:r>
              <a:rPr lang="en-US" dirty="0"/>
              <a:t>Click to edit content </a:t>
            </a:r>
            <a:br>
              <a:rPr lang="en-US" dirty="0"/>
            </a:br>
            <a:r>
              <a:rPr lang="en-US" dirty="0"/>
              <a:t>page title</a:t>
            </a:r>
          </a:p>
        </p:txBody>
      </p:sp>
      <p:sp>
        <p:nvSpPr>
          <p:cNvPr id="6" name="Content Placeholder 2"/>
          <p:cNvSpPr>
            <a:spLocks noGrp="1"/>
          </p:cNvSpPr>
          <p:nvPr>
            <p:ph sz="half" idx="1" hasCustomPrompt="1"/>
          </p:nvPr>
        </p:nvSpPr>
        <p:spPr>
          <a:xfrm>
            <a:off x="274320" y="1554480"/>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1">
                <a:solidFill>
                  <a:srgbClr val="000000"/>
                </a:solidFill>
                <a:latin typeface="Arial" panose="020B0604020202020204" pitchFamily="34" charset="0"/>
                <a:cs typeface="Arial" panose="020B0604020202020204" pitchFamily="34" charset="0"/>
              </a:defRPr>
            </a:lvl1pPr>
            <a:lvl2pPr marL="573074" indent="-231770">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5" name="Text Placeholder 7"/>
          <p:cNvSpPr>
            <a:spLocks noGrp="1"/>
          </p:cNvSpPr>
          <p:nvPr>
            <p:ph type="body" sz="quarter" idx="10" hasCustomPrompt="1"/>
          </p:nvPr>
        </p:nvSpPr>
        <p:spPr>
          <a:xfrm>
            <a:off x="274320" y="1159647"/>
            <a:ext cx="42976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506746958"/>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4"/>
            <a:ext cx="7955280" cy="664797"/>
          </a:xfrm>
          <a:prstGeom prst="rect">
            <a:avLst/>
          </a:prstGeom>
        </p:spPr>
        <p:txBody>
          <a:bodyPr lIns="0" rIns="0"/>
          <a:lstStyle>
            <a:lvl1pPr>
              <a:defRPr>
                <a:latin typeface="Arial" panose="020B0604020202020204" pitchFamily="34" charset="0"/>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2235490857"/>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413701"/>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ivider_Image 1">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1" y="1748272"/>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a:t>Click to edit divider slide title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Tree>
    <p:extLst>
      <p:ext uri="{BB962C8B-B14F-4D97-AF65-F5344CB8AC3E}">
        <p14:creationId xmlns:p14="http://schemas.microsoft.com/office/powerpoint/2010/main" val="2449579432"/>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Divider_Image 2">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56779" cy="5150688"/>
          </a:xfrm>
          <a:prstGeom prst="rect">
            <a:avLst/>
          </a:prstGeom>
        </p:spPr>
      </p:pic>
      <p:sp>
        <p:nvSpPr>
          <p:cNvPr id="7" name="Title 1"/>
          <p:cNvSpPr>
            <a:spLocks noGrp="1"/>
          </p:cNvSpPr>
          <p:nvPr>
            <p:ph type="title" hasCustomPrompt="1"/>
          </p:nvPr>
        </p:nvSpPr>
        <p:spPr>
          <a:xfrm>
            <a:off x="274321" y="1748272"/>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a:t>Click to edit divider slide title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Tree>
    <p:extLst>
      <p:ext uri="{BB962C8B-B14F-4D97-AF65-F5344CB8AC3E}">
        <p14:creationId xmlns:p14="http://schemas.microsoft.com/office/powerpoint/2010/main" val="1813488033"/>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ivider_Image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56779" cy="5150688"/>
          </a:xfrm>
          <a:prstGeom prst="rect">
            <a:avLst/>
          </a:prstGeom>
        </p:spPr>
      </p:pic>
      <p:sp>
        <p:nvSpPr>
          <p:cNvPr id="7" name="Title 1"/>
          <p:cNvSpPr>
            <a:spLocks noGrp="1"/>
          </p:cNvSpPr>
          <p:nvPr>
            <p:ph type="title" hasCustomPrompt="1"/>
          </p:nvPr>
        </p:nvSpPr>
        <p:spPr>
          <a:xfrm>
            <a:off x="274321" y="1748272"/>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a:t>Click to edit divider slide title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Tree>
    <p:extLst>
      <p:ext uri="{BB962C8B-B14F-4D97-AF65-F5344CB8AC3E}">
        <p14:creationId xmlns:p14="http://schemas.microsoft.com/office/powerpoint/2010/main" val="1915457998"/>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1748272"/>
            <a:ext cx="6850901" cy="1495794"/>
          </a:xfrm>
          <a:prstGeom prst="rect">
            <a:avLst/>
          </a:prstGeom>
        </p:spPr>
        <p:txBody>
          <a:bodyPr lIns="0" rIns="0" anchor="ctr" anchorCtr="0">
            <a:normAutofit/>
          </a:bodyPr>
          <a:lstStyle>
            <a:lvl1pPr>
              <a:defRPr sz="5400" baseline="0">
                <a:solidFill>
                  <a:schemeClr val="tx2"/>
                </a:solidFill>
              </a:defRPr>
            </a:lvl1pPr>
          </a:lstStyle>
          <a:p>
            <a:r>
              <a:rPr lang="en-US" dirty="0"/>
              <a:t>Click to edit divider slide title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Tree>
    <p:extLst>
      <p:ext uri="{BB962C8B-B14F-4D97-AF65-F5344CB8AC3E}">
        <p14:creationId xmlns:p14="http://schemas.microsoft.com/office/powerpoint/2010/main" val="1153517893"/>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1748272"/>
            <a:ext cx="6850901" cy="1495794"/>
          </a:xfrm>
          <a:prstGeom prst="rect">
            <a:avLst/>
          </a:prstGeom>
        </p:spPr>
        <p:txBody>
          <a:bodyPr lIns="0" rIns="0" anchor="ctr" anchorCtr="0">
            <a:normAutofit/>
          </a:bodyPr>
          <a:lstStyle>
            <a:lvl1pPr>
              <a:defRPr sz="5400" baseline="0">
                <a:solidFill>
                  <a:schemeClr val="tx2"/>
                </a:solidFill>
              </a:defRPr>
            </a:lvl1pPr>
          </a:lstStyle>
          <a:p>
            <a:r>
              <a:rPr lang="en-US" dirty="0"/>
              <a:t>Click to edit divider slide title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Tree>
    <p:extLst>
      <p:ext uri="{BB962C8B-B14F-4D97-AF65-F5344CB8AC3E}">
        <p14:creationId xmlns:p14="http://schemas.microsoft.com/office/powerpoint/2010/main" val="3123499609"/>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1" y="1748272"/>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a:t>Click to edit divider slide title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Tree>
    <p:extLst>
      <p:ext uri="{BB962C8B-B14F-4D97-AF65-F5344CB8AC3E}">
        <p14:creationId xmlns:p14="http://schemas.microsoft.com/office/powerpoint/2010/main" val="650389192"/>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61" y="2257138"/>
            <a:ext cx="3046049" cy="543212"/>
          </a:xfrm>
          <a:prstGeom prst="rect">
            <a:avLst/>
          </a:prstGeom>
        </p:spPr>
      </p:pic>
    </p:spTree>
    <p:extLst>
      <p:ext uri="{BB962C8B-B14F-4D97-AF65-F5344CB8AC3E}">
        <p14:creationId xmlns:p14="http://schemas.microsoft.com/office/powerpoint/2010/main" val="2130804536"/>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2637784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61" y="2257138"/>
            <a:ext cx="3046049" cy="543212"/>
          </a:xfrm>
          <a:prstGeom prst="rect">
            <a:avLst/>
          </a:prstGeom>
        </p:spPr>
      </p:pic>
    </p:spTree>
    <p:extLst>
      <p:ext uri="{BB962C8B-B14F-4D97-AF65-F5344CB8AC3E}">
        <p14:creationId xmlns:p14="http://schemas.microsoft.com/office/powerpoint/2010/main" val="3300653297"/>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61" y="2257138"/>
            <a:ext cx="3046049" cy="543212"/>
          </a:xfrm>
          <a:prstGeom prst="rect">
            <a:avLst/>
          </a:prstGeom>
        </p:spPr>
      </p:pic>
    </p:spTree>
    <p:extLst>
      <p:ext uri="{BB962C8B-B14F-4D97-AF65-F5344CB8AC3E}">
        <p14:creationId xmlns:p14="http://schemas.microsoft.com/office/powerpoint/2010/main" val="597787139"/>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Divider slide_Orange">
    <p:spTree>
      <p:nvGrpSpPr>
        <p:cNvPr id="1" name=""/>
        <p:cNvGrpSpPr/>
        <p:nvPr/>
      </p:nvGrpSpPr>
      <p:grpSpPr>
        <a:xfrm>
          <a:off x="0" y="0"/>
          <a:ext cx="0" cy="0"/>
          <a:chOff x="0" y="0"/>
          <a:chExt cx="0" cy="0"/>
        </a:xfrm>
      </p:grpSpPr>
      <p:sp>
        <p:nvSpPr>
          <p:cNvPr id="3" name="Rectangle 2"/>
          <p:cNvSpPr/>
          <p:nvPr userDrawn="1"/>
        </p:nvSpPr>
        <p:spPr>
          <a:xfrm>
            <a:off x="0" y="0"/>
            <a:ext cx="9144000" cy="5150644"/>
          </a:xfrm>
          <a:prstGeom prst="rect">
            <a:avLst/>
          </a:prstGeom>
          <a:solidFill>
            <a:srgbClr val="EE641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1" dirty="0" err="1">
              <a:solidFill>
                <a:schemeClr val="bg2"/>
              </a:solidFill>
              <a:latin typeface="+mn-lt"/>
            </a:endParaRPr>
          </a:p>
        </p:txBody>
      </p:sp>
      <p:sp>
        <p:nvSpPr>
          <p:cNvPr id="4" name="Title 1"/>
          <p:cNvSpPr>
            <a:spLocks noGrp="1"/>
          </p:cNvSpPr>
          <p:nvPr>
            <p:ph type="title" hasCustomPrompt="1"/>
          </p:nvPr>
        </p:nvSpPr>
        <p:spPr>
          <a:xfrm>
            <a:off x="274321" y="1748272"/>
            <a:ext cx="6850901" cy="1495794"/>
          </a:xfrm>
          <a:prstGeom prst="rect">
            <a:avLst/>
          </a:prstGeom>
        </p:spPr>
        <p:txBody>
          <a:bodyPr lIns="0" rIns="0" anchor="ctr" anchorCtr="0">
            <a:normAutofit/>
          </a:bodyPr>
          <a:lstStyle>
            <a:lvl1pPr>
              <a:defRPr sz="5400" baseline="0">
                <a:solidFill>
                  <a:schemeClr val="tx2"/>
                </a:solidFil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8974" y="4610378"/>
            <a:ext cx="348663" cy="348663"/>
          </a:xfrm>
          <a:prstGeom prst="rect">
            <a:avLst/>
          </a:prstGeom>
        </p:spPr>
      </p:pic>
    </p:spTree>
    <p:extLst>
      <p:ext uri="{BB962C8B-B14F-4D97-AF65-F5344CB8AC3E}">
        <p14:creationId xmlns:p14="http://schemas.microsoft.com/office/powerpoint/2010/main" val="2338702347"/>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51"/>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85750" y="1200150"/>
            <a:ext cx="8572500" cy="3314700"/>
          </a:xfrm>
          <a:prstGeom prst="rect">
            <a:avLst/>
          </a:prstGeom>
        </p:spPr>
        <p:txBody>
          <a:bodyPr lIns="0" tIns="0" rIns="0" bIns="0"/>
          <a:lstStyle>
            <a:lvl1pPr marL="171446" indent="-171446">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37" indent="-171446">
              <a:lnSpc>
                <a:spcPct val="100000"/>
              </a:lnSpc>
              <a:spcBef>
                <a:spcPts val="300"/>
              </a:spcBef>
              <a:buClr>
                <a:srgbClr val="808080"/>
              </a:buClr>
              <a:buFont typeface="Arial" panose="020B0604020202020204" pitchFamily="34" charset="0"/>
              <a:buChar char="–"/>
              <a:defRPr sz="1401">
                <a:solidFill>
                  <a:schemeClr val="bg2"/>
                </a:solidFill>
                <a:latin typeface="Arial" panose="020B0604020202020204" pitchFamily="34" charset="0"/>
              </a:defRPr>
            </a:lvl2pPr>
            <a:lvl3pPr marL="800080" indent="-114297">
              <a:lnSpc>
                <a:spcPct val="100000"/>
              </a:lnSpc>
              <a:spcBef>
                <a:spcPts val="300"/>
              </a:spcBef>
              <a:buClr>
                <a:srgbClr val="808080"/>
              </a:buClr>
              <a:buFont typeface="Arial" panose="020B0604020202020204" pitchFamily="34" charset="0"/>
              <a:buChar char="▪"/>
              <a:defRPr sz="1101">
                <a:solidFill>
                  <a:schemeClr val="bg2"/>
                </a:solidFill>
                <a:latin typeface="Arial" panose="020B0604020202020204" pitchFamily="34" charset="0"/>
              </a:defRPr>
            </a:lvl3pPr>
            <a:lvl4pPr marL="1200120" indent="-171446">
              <a:lnSpc>
                <a:spcPct val="100000"/>
              </a:lnSpc>
              <a:spcBef>
                <a:spcPts val="300"/>
              </a:spcBef>
              <a:buClr>
                <a:schemeClr val="bg1">
                  <a:lumMod val="60000"/>
                  <a:lumOff val="40000"/>
                </a:schemeClr>
              </a:buClr>
              <a:buFont typeface="Arial" panose="020B0604020202020204" pitchFamily="34" charset="0"/>
              <a:buChar char="•"/>
              <a:defRPr sz="900"/>
            </a:lvl4pPr>
            <a:lvl5pPr marL="1543012" indent="-171446">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512866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890093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Content Placeholder 2"/>
          <p:cNvSpPr>
            <a:spLocks noGrp="1"/>
          </p:cNvSpPr>
          <p:nvPr>
            <p:ph idx="10"/>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739594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28575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480060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54255795"/>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5" name="Text Placeholder 2"/>
          <p:cNvSpPr>
            <a:spLocks noGrp="1"/>
          </p:cNvSpPr>
          <p:nvPr>
            <p:ph type="body" idx="10"/>
          </p:nvPr>
        </p:nvSpPr>
        <p:spPr>
          <a:xfrm>
            <a:off x="285750"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Text Placeholder 4"/>
          <p:cNvSpPr>
            <a:spLocks noGrp="1"/>
          </p:cNvSpPr>
          <p:nvPr>
            <p:ph type="body" sz="quarter" idx="3"/>
          </p:nvPr>
        </p:nvSpPr>
        <p:spPr>
          <a:xfrm>
            <a:off x="3228975"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4"/>
          <p:cNvSpPr>
            <a:spLocks noGrp="1"/>
          </p:cNvSpPr>
          <p:nvPr>
            <p:ph type="body" sz="quarter" idx="12"/>
          </p:nvPr>
        </p:nvSpPr>
        <p:spPr>
          <a:xfrm>
            <a:off x="6172200"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Content Placeholder 9"/>
          <p:cNvSpPr>
            <a:spLocks noGrp="1"/>
          </p:cNvSpPr>
          <p:nvPr>
            <p:ph sz="quarter" idx="13"/>
          </p:nvPr>
        </p:nvSpPr>
        <p:spPr>
          <a:xfrm>
            <a:off x="285750"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3228975"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6172200"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32404520"/>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72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6.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sp>
        <p:nvSpPr>
          <p:cNvPr id="7" name="fl" descr="                              Dell - Internal Use - Confidential&#10;"/>
          <p:cNvSpPr txBox="1"/>
          <p:nvPr userDrawn="1"/>
        </p:nvSpPr>
        <p:spPr>
          <a:xfrm>
            <a:off x="4200103" y="5022289"/>
            <a:ext cx="743793"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dirty="0">
                <a:solidFill>
                  <a:srgbClr val="808080"/>
                </a:solidFill>
                <a:latin typeface="Arial" panose="020B0604020202020204" pitchFamily="34" charset="0"/>
              </a:rPr>
              <a:t>© Copyright 2020 Dell Inc.</a:t>
            </a:r>
          </a:p>
        </p:txBody>
      </p:sp>
      <p:sp>
        <p:nvSpPr>
          <p:cNvPr id="6" name="TextBox 19"/>
          <p:cNvSpPr txBox="1"/>
          <p:nvPr userDrawn="1"/>
        </p:nvSpPr>
        <p:spPr>
          <a:xfrm>
            <a:off x="3857667" y="5023059"/>
            <a:ext cx="7694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5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500" b="0" kern="1200" dirty="0" err="1">
              <a:solidFill>
                <a:srgbClr val="808080"/>
              </a:solidFill>
              <a:latin typeface="Arial" panose="020B0604020202020204" pitchFamily="34" charset="0"/>
              <a:ea typeface="+mn-ea"/>
              <a:cs typeface="+mn-cs"/>
            </a:endParaRPr>
          </a:p>
        </p:txBody>
      </p:sp>
      <p:sp>
        <p:nvSpPr>
          <p:cNvPr id="9" name="TextBox 16"/>
          <p:cNvSpPr txBox="1"/>
          <p:nvPr userDrawn="1"/>
        </p:nvSpPr>
        <p:spPr>
          <a:xfrm>
            <a:off x="3957049" y="5023059"/>
            <a:ext cx="11381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500" kern="1200" dirty="0">
                <a:solidFill>
                  <a:srgbClr val="808080"/>
                </a:solidFill>
                <a:latin typeface="Arial" panose="020B0604020202020204" pitchFamily="34" charset="0"/>
                <a:ea typeface="+mn-ea"/>
                <a:cs typeface="+mn-cs"/>
              </a:rPr>
              <a:t>of Y</a:t>
            </a:r>
          </a:p>
        </p:txBody>
      </p:sp>
      <p:sp>
        <p:nvSpPr>
          <p:cNvPr id="2" name="MSIPCMContentMarking" descr="{&quot;HashCode&quot;:-1912962988,&quot;Placement&quot;:&quot;Footer&quot;}">
            <a:extLst>
              <a:ext uri="{FF2B5EF4-FFF2-40B4-BE49-F238E27FC236}">
                <a16:creationId xmlns:a16="http://schemas.microsoft.com/office/drawing/2014/main" id="{A019BB35-274E-4D34-AB5A-830806B43B95}"/>
              </a:ext>
            </a:extLst>
          </p:cNvPr>
          <p:cNvSpPr txBox="1"/>
          <p:nvPr userDrawn="1"/>
        </p:nvSpPr>
        <p:spPr>
          <a:xfrm>
            <a:off x="0" y="4932427"/>
            <a:ext cx="1185008"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Internal Use - Confidential</a:t>
            </a:r>
            <a:endParaRPr lang="en-US" sz="700" dirty="0">
              <a:solidFill>
                <a:srgbClr val="7F7F7F"/>
              </a:solidFill>
              <a:latin typeface="Calibri" panose="020F0502020204030204" pitchFamily="34" charset="0"/>
            </a:endParaRPr>
          </a:p>
        </p:txBody>
      </p:sp>
    </p:spTree>
    <p:extLst>
      <p:ext uri="{BB962C8B-B14F-4D97-AF65-F5344CB8AC3E}">
        <p14:creationId xmlns:p14="http://schemas.microsoft.com/office/powerpoint/2010/main" val="418440447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5" r:id="rId7"/>
    <p:sldLayoutId id="2147483946" r:id="rId8"/>
    <p:sldLayoutId id="2147483947" r:id="rId9"/>
    <p:sldLayoutId id="2147483954" r:id="rId10"/>
    <p:sldLayoutId id="2147483957" r:id="rId11"/>
    <p:sldLayoutId id="2147483958" r:id="rId12"/>
    <p:sldLayoutId id="2147483962" r:id="rId13"/>
    <p:sldLayoutId id="2147483963" r:id="rId14"/>
    <p:sldLayoutId id="2147484066" r:id="rId15"/>
    <p:sldLayoutId id="2147484085" r:id="rId16"/>
    <p:sldLayoutId id="2147484086"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8" y="4825330"/>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10/7/2021</a:t>
            </a:fld>
            <a:endParaRPr lang="en-US" sz="900" dirty="0">
              <a:solidFill>
                <a:schemeClr val="bg2">
                  <a:lumMod val="50000"/>
                  <a:lumOff val="50000"/>
                </a:schemeClr>
              </a:solidFill>
              <a:latin typeface="+mn-lt"/>
            </a:endParaRPr>
          </a:p>
        </p:txBody>
      </p:sp>
      <p:sp>
        <p:nvSpPr>
          <p:cNvPr id="13" name="TextBox 12" hidden="1"/>
          <p:cNvSpPr txBox="1"/>
          <p:nvPr/>
        </p:nvSpPr>
        <p:spPr>
          <a:xfrm>
            <a:off x="1895478" y="4825330"/>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10/7/2021</a:t>
            </a:fld>
            <a:endParaRPr lang="en-US" sz="900" dirty="0">
              <a:solidFill>
                <a:schemeClr val="bg2">
                  <a:lumMod val="50000"/>
                  <a:lumOff val="50000"/>
                </a:schemeClr>
              </a:solidFill>
              <a:latin typeface="+mn-lt"/>
            </a:endParaRPr>
          </a:p>
        </p:txBody>
      </p:sp>
      <p:sp>
        <p:nvSpPr>
          <p:cNvPr id="11" name="TextBox 10"/>
          <p:cNvSpPr txBox="1"/>
          <p:nvPr/>
        </p:nvSpPr>
        <p:spPr>
          <a:xfrm>
            <a:off x="295211" y="4833813"/>
            <a:ext cx="65" cy="11772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850" kern="1200" dirty="0" err="1">
              <a:solidFill>
                <a:schemeClr val="bg2">
                  <a:lumMod val="50000"/>
                  <a:lumOff val="50000"/>
                </a:schemeClr>
              </a:solidFill>
              <a:latin typeface="+mn-lt"/>
              <a:ea typeface="+mn-ea"/>
              <a:cs typeface="+mn-cs"/>
            </a:endParaRPr>
          </a:p>
        </p:txBody>
      </p:sp>
      <p:sp>
        <p:nvSpPr>
          <p:cNvPr id="15" name="fl" descr="                              Dell - Internal Use - Confidential&#10;"/>
          <p:cNvSpPr txBox="1"/>
          <p:nvPr/>
        </p:nvSpPr>
        <p:spPr>
          <a:xfrm>
            <a:off x="998538" y="4833813"/>
            <a:ext cx="1657505" cy="117725"/>
          </a:xfrm>
          <a:prstGeom prst="rect">
            <a:avLst/>
          </a:prstGeom>
          <a:noFill/>
        </p:spPr>
        <p:txBody>
          <a:bodyPr vert="horz" wrap="none" lIns="0" tIns="0" rIns="0" bIns="0" rtlCol="0" anchor="ctr" anchorCtr="0">
            <a:spAutoFit/>
          </a:bodyPr>
          <a:lstStyle/>
          <a:p>
            <a:pPr algn="l">
              <a:lnSpc>
                <a:spcPct val="90000"/>
              </a:lnSpc>
              <a:spcBef>
                <a:spcPts val="100"/>
              </a:spcBef>
              <a:spcAft>
                <a:spcPts val="100"/>
              </a:spcAft>
            </a:pPr>
            <a:r>
              <a:rPr lang="en-US" sz="850" b="1" i="0" u="none" baseline="0" dirty="0">
                <a:solidFill>
                  <a:srgbClr val="7F7F7F"/>
                </a:solidFill>
                <a:latin typeface="+mn-lt"/>
              </a:rPr>
              <a:t>Dell - Internal Use - Confidential</a:t>
            </a:r>
          </a:p>
        </p:txBody>
      </p:sp>
      <p:sp>
        <p:nvSpPr>
          <p:cNvPr id="18" name="TextBox 17"/>
          <p:cNvSpPr txBox="1"/>
          <p:nvPr/>
        </p:nvSpPr>
        <p:spPr>
          <a:xfrm>
            <a:off x="295211" y="4833813"/>
            <a:ext cx="65" cy="11772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850" kern="1200" dirty="0" err="1">
              <a:solidFill>
                <a:schemeClr val="bg2">
                  <a:lumMod val="50000"/>
                  <a:lumOff val="50000"/>
                </a:schemeClr>
              </a:solidFill>
              <a:latin typeface="+mn-lt"/>
              <a:ea typeface="+mn-ea"/>
              <a:cs typeface="+mn-cs"/>
            </a:endParaRPr>
          </a:p>
        </p:txBody>
      </p:sp>
      <p:sp>
        <p:nvSpPr>
          <p:cNvPr id="20" name="TextBox 19"/>
          <p:cNvSpPr txBox="1"/>
          <p:nvPr/>
        </p:nvSpPr>
        <p:spPr>
          <a:xfrm>
            <a:off x="301685" y="4833813"/>
            <a:ext cx="134653" cy="11772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85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850" b="0" kern="1200" dirty="0" err="1">
              <a:solidFill>
                <a:schemeClr val="bg2">
                  <a:lumMod val="50000"/>
                  <a:lumOff val="50000"/>
                </a:schemeClr>
              </a:solidFill>
              <a:latin typeface="+mn-lt"/>
              <a:ea typeface="+mn-ea"/>
              <a:cs typeface="+mn-cs"/>
            </a:endParaRPr>
          </a:p>
        </p:txBody>
      </p:sp>
      <p:pic>
        <p:nvPicPr>
          <p:cNvPr id="10" name="Picture 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201289" y="4838855"/>
            <a:ext cx="675370" cy="120065"/>
          </a:xfrm>
          <a:prstGeom prst="rect">
            <a:avLst/>
          </a:prstGeom>
        </p:spPr>
      </p:pic>
      <p:sp>
        <p:nvSpPr>
          <p:cNvPr id="17" name="TextBox 16"/>
          <p:cNvSpPr txBox="1"/>
          <p:nvPr/>
        </p:nvSpPr>
        <p:spPr>
          <a:xfrm>
            <a:off x="458777" y="4833813"/>
            <a:ext cx="193964" cy="117725"/>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r>
              <a:rPr lang="en-US" sz="850" kern="1200" dirty="0">
                <a:solidFill>
                  <a:schemeClr val="bg2">
                    <a:lumMod val="50000"/>
                    <a:lumOff val="50000"/>
                  </a:schemeClr>
                </a:solidFill>
                <a:latin typeface="+mn-lt"/>
                <a:ea typeface="+mn-ea"/>
                <a:cs typeface="+mn-cs"/>
              </a:rPr>
              <a:t>of Y</a:t>
            </a:r>
          </a:p>
        </p:txBody>
      </p:sp>
      <p:sp>
        <p:nvSpPr>
          <p:cNvPr id="3" name="MSIPCMContentMarking" descr="{&quot;HashCode&quot;:-1912962988,&quot;Placement&quot;:&quot;Footer&quot;}">
            <a:extLst>
              <a:ext uri="{FF2B5EF4-FFF2-40B4-BE49-F238E27FC236}">
                <a16:creationId xmlns:a16="http://schemas.microsoft.com/office/drawing/2014/main" id="{73E9E4D1-FE0F-4950-8C29-2BD1233D4FFE}"/>
              </a:ext>
            </a:extLst>
          </p:cNvPr>
          <p:cNvSpPr txBox="1"/>
          <p:nvPr userDrawn="1"/>
        </p:nvSpPr>
        <p:spPr>
          <a:xfrm>
            <a:off x="0" y="5023953"/>
            <a:ext cx="888756" cy="80791"/>
          </a:xfrm>
          <a:prstGeom prst="rect">
            <a:avLst/>
          </a:prstGeom>
          <a:noFill/>
        </p:spPr>
        <p:txBody>
          <a:bodyPr vert="horz" wrap="square" lIns="0" tIns="0" rIns="0" bIns="0" rtlCol="0" anchor="ctr" anchorCtr="1">
            <a:spAutoFit/>
          </a:bodyPr>
          <a:lstStyle/>
          <a:p>
            <a:pPr algn="l">
              <a:spcBef>
                <a:spcPts val="0"/>
              </a:spcBef>
              <a:spcAft>
                <a:spcPts val="0"/>
              </a:spcAft>
              <a:buClr>
                <a:schemeClr val="bg1"/>
              </a:buClr>
            </a:pPr>
            <a:r>
              <a:rPr lang="en-US" sz="525">
                <a:solidFill>
                  <a:srgbClr val="7F7F7F"/>
                </a:solidFill>
                <a:latin typeface="Calibri" panose="020F0502020204030204" pitchFamily="34" charset="0"/>
              </a:rPr>
              <a:t>Internal Use - Confidential</a:t>
            </a:r>
            <a:endParaRPr lang="en-US" sz="525"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717345830"/>
      </p:ext>
    </p:extLst>
  </p:cSld>
  <p:clrMap bg1="dk2" tx1="lt1" bg2="dk1"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109" r:id="rId22"/>
    <p:sldLayoutId id="2147484110" r:id="rId23"/>
    <p:sldLayoutId id="2147484111" r:id="rId24"/>
    <p:sldLayoutId id="2147484112" r:id="rId25"/>
    <p:sldLayoutId id="2147484113" r:id="rId26"/>
  </p:sldLayoutIdLst>
  <p:transition spd="med">
    <p:wipe dir="r"/>
  </p:transition>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1" b="1">
          <a:solidFill>
            <a:schemeClr val="accent1"/>
          </a:solidFill>
          <a:latin typeface="Arial Black" pitchFamily="34" charset="0"/>
        </a:defRPr>
      </a:lvl2pPr>
      <a:lvl3pPr algn="l" rtl="0" eaLnBrk="1" fontAlgn="base" hangingPunct="1">
        <a:lnSpc>
          <a:spcPct val="80000"/>
        </a:lnSpc>
        <a:spcBef>
          <a:spcPct val="0"/>
        </a:spcBef>
        <a:spcAft>
          <a:spcPct val="0"/>
        </a:spcAft>
        <a:defRPr sz="3201" b="1">
          <a:solidFill>
            <a:schemeClr val="accent1"/>
          </a:solidFill>
          <a:latin typeface="Arial Black" pitchFamily="34" charset="0"/>
        </a:defRPr>
      </a:lvl3pPr>
      <a:lvl4pPr algn="l" rtl="0" eaLnBrk="1" fontAlgn="base" hangingPunct="1">
        <a:lnSpc>
          <a:spcPct val="80000"/>
        </a:lnSpc>
        <a:spcBef>
          <a:spcPct val="0"/>
        </a:spcBef>
        <a:spcAft>
          <a:spcPct val="0"/>
        </a:spcAft>
        <a:defRPr sz="3201" b="1">
          <a:solidFill>
            <a:schemeClr val="accent1"/>
          </a:solidFill>
          <a:latin typeface="Arial Black" pitchFamily="34" charset="0"/>
        </a:defRPr>
      </a:lvl4pPr>
      <a:lvl5pPr algn="l" rtl="0" eaLnBrk="1" fontAlgn="base" hangingPunct="1">
        <a:lnSpc>
          <a:spcPct val="80000"/>
        </a:lnSpc>
        <a:spcBef>
          <a:spcPct val="0"/>
        </a:spcBef>
        <a:spcAft>
          <a:spcPct val="0"/>
        </a:spcAft>
        <a:defRPr sz="3201" b="1">
          <a:solidFill>
            <a:schemeClr val="accent1"/>
          </a:solidFill>
          <a:latin typeface="Arial Black" pitchFamily="34" charset="0"/>
        </a:defRPr>
      </a:lvl5pPr>
      <a:lvl6pPr marL="457189" algn="l" rtl="0" eaLnBrk="1" fontAlgn="base" hangingPunct="1">
        <a:lnSpc>
          <a:spcPct val="70000"/>
        </a:lnSpc>
        <a:spcBef>
          <a:spcPct val="0"/>
        </a:spcBef>
        <a:spcAft>
          <a:spcPct val="0"/>
        </a:spcAft>
        <a:defRPr sz="4401" b="1">
          <a:solidFill>
            <a:schemeClr val="accent1"/>
          </a:solidFill>
          <a:latin typeface="Arial Black" pitchFamily="34" charset="0"/>
        </a:defRPr>
      </a:lvl6pPr>
      <a:lvl7pPr marL="914378" algn="l" rtl="0" eaLnBrk="1" fontAlgn="base" hangingPunct="1">
        <a:lnSpc>
          <a:spcPct val="70000"/>
        </a:lnSpc>
        <a:spcBef>
          <a:spcPct val="0"/>
        </a:spcBef>
        <a:spcAft>
          <a:spcPct val="0"/>
        </a:spcAft>
        <a:defRPr sz="4401" b="1">
          <a:solidFill>
            <a:schemeClr val="accent1"/>
          </a:solidFill>
          <a:latin typeface="Arial Black" pitchFamily="34" charset="0"/>
        </a:defRPr>
      </a:lvl7pPr>
      <a:lvl8pPr marL="1371566" algn="l" rtl="0" eaLnBrk="1" fontAlgn="base" hangingPunct="1">
        <a:lnSpc>
          <a:spcPct val="70000"/>
        </a:lnSpc>
        <a:spcBef>
          <a:spcPct val="0"/>
        </a:spcBef>
        <a:spcAft>
          <a:spcPct val="0"/>
        </a:spcAft>
        <a:defRPr sz="4401" b="1">
          <a:solidFill>
            <a:schemeClr val="accent1"/>
          </a:solidFill>
          <a:latin typeface="Arial Black" pitchFamily="34" charset="0"/>
        </a:defRPr>
      </a:lvl8pPr>
      <a:lvl9pPr marL="1828754" algn="l" rtl="0" eaLnBrk="1" fontAlgn="base" hangingPunct="1">
        <a:lnSpc>
          <a:spcPct val="70000"/>
        </a:lnSpc>
        <a:spcBef>
          <a:spcPct val="0"/>
        </a:spcBef>
        <a:spcAft>
          <a:spcPct val="0"/>
        </a:spcAft>
        <a:defRPr sz="4401" b="1">
          <a:solidFill>
            <a:schemeClr val="accent1"/>
          </a:solidFill>
          <a:latin typeface="Arial Black" pitchFamily="34" charset="0"/>
        </a:defRPr>
      </a:lvl9pPr>
    </p:titleStyle>
    <p:bodyStyle>
      <a:lvl1pPr marL="228595" indent="-228595" algn="l" rtl="0" eaLnBrk="1" fontAlgn="base" hangingPunct="1">
        <a:lnSpc>
          <a:spcPct val="100000"/>
        </a:lnSpc>
        <a:spcBef>
          <a:spcPts val="1200"/>
        </a:spcBef>
        <a:spcAft>
          <a:spcPts val="0"/>
        </a:spcAft>
        <a:buClr>
          <a:srgbClr val="AAAAAA"/>
        </a:buClr>
        <a:buFont typeface="Arial" pitchFamily="34" charset="0"/>
        <a:buChar char="•"/>
        <a:defRPr sz="1401">
          <a:solidFill>
            <a:srgbClr val="000000"/>
          </a:solidFill>
          <a:latin typeface="+mj-lt"/>
          <a:ea typeface="Museo Sans For Dell" pitchFamily="2" charset="0"/>
          <a:cs typeface="+mn-cs"/>
        </a:defRPr>
      </a:lvl1pPr>
      <a:lvl2pPr marL="574661" indent="-233357"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15" indent="-220658"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57" indent="-222245"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098" indent="-236532" algn="l" rtl="0" eaLnBrk="1" fontAlgn="base" hangingPunct="1">
        <a:lnSpc>
          <a:spcPct val="90000"/>
        </a:lnSpc>
        <a:spcBef>
          <a:spcPts val="801"/>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286" indent="-236532" algn="l" rtl="0" eaLnBrk="1" fontAlgn="base" hangingPunct="1">
        <a:lnSpc>
          <a:spcPct val="95000"/>
        </a:lnSpc>
        <a:spcBef>
          <a:spcPct val="30000"/>
        </a:spcBef>
        <a:spcAft>
          <a:spcPct val="0"/>
        </a:spcAft>
        <a:buClr>
          <a:schemeClr val="accent1"/>
        </a:buClr>
        <a:buFont typeface="Arial" charset="0"/>
        <a:buChar char="–"/>
        <a:defRPr sz="1599">
          <a:solidFill>
            <a:schemeClr val="accent1"/>
          </a:solidFill>
          <a:latin typeface="+mn-lt"/>
        </a:defRPr>
      </a:lvl6pPr>
      <a:lvl7pPr marL="2522475" indent="-236532" algn="l" rtl="0" eaLnBrk="1" fontAlgn="base" hangingPunct="1">
        <a:lnSpc>
          <a:spcPct val="95000"/>
        </a:lnSpc>
        <a:spcBef>
          <a:spcPct val="30000"/>
        </a:spcBef>
        <a:spcAft>
          <a:spcPct val="0"/>
        </a:spcAft>
        <a:buClr>
          <a:schemeClr val="accent1"/>
        </a:buClr>
        <a:buFont typeface="Arial" charset="0"/>
        <a:buChar char="–"/>
        <a:defRPr sz="1599">
          <a:solidFill>
            <a:schemeClr val="accent1"/>
          </a:solidFill>
          <a:latin typeface="+mn-lt"/>
        </a:defRPr>
      </a:lvl7pPr>
      <a:lvl8pPr marL="2979664" indent="-236532" algn="l" rtl="0" eaLnBrk="1" fontAlgn="base" hangingPunct="1">
        <a:lnSpc>
          <a:spcPct val="95000"/>
        </a:lnSpc>
        <a:spcBef>
          <a:spcPct val="30000"/>
        </a:spcBef>
        <a:spcAft>
          <a:spcPct val="0"/>
        </a:spcAft>
        <a:buClr>
          <a:schemeClr val="accent1"/>
        </a:buClr>
        <a:buFont typeface="Arial" charset="0"/>
        <a:buChar char="–"/>
        <a:defRPr sz="1599">
          <a:solidFill>
            <a:schemeClr val="accent1"/>
          </a:solidFill>
          <a:latin typeface="+mn-lt"/>
        </a:defRPr>
      </a:lvl8pPr>
      <a:lvl9pPr marL="3436852" indent="-236532" algn="l" rtl="0" eaLnBrk="1" fontAlgn="base" hangingPunct="1">
        <a:lnSpc>
          <a:spcPct val="95000"/>
        </a:lnSpc>
        <a:spcBef>
          <a:spcPct val="30000"/>
        </a:spcBef>
        <a:spcAft>
          <a:spcPct val="0"/>
        </a:spcAft>
        <a:buClr>
          <a:schemeClr val="accent1"/>
        </a:buClr>
        <a:buFont typeface="Arial" charset="0"/>
        <a:buChar char="–"/>
        <a:defRPr sz="1599">
          <a:solidFill>
            <a:schemeClr val="accent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i.dell.com/sites/csdocuments/Shared-Content_data-Sheets_Documents/en/aa/CSG-EN-XX-ALL-IDC-Article-on-ProSupport-Plus-for-PCs-and-tablets.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19.svg"/><Relationship Id="rId3" Type="http://schemas.openxmlformats.org/officeDocument/2006/relationships/tags" Target="../tags/tag3.xml"/><Relationship Id="rId7" Type="http://schemas.openxmlformats.org/officeDocument/2006/relationships/oleObject" Target="../embeddings/oleObject1.bin"/><Relationship Id="rId12" Type="http://schemas.openxmlformats.org/officeDocument/2006/relationships/image" Target="../media/image1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6.png"/><Relationship Id="rId11" Type="http://schemas.openxmlformats.org/officeDocument/2006/relationships/image" Target="../media/image25.svg"/><Relationship Id="rId5" Type="http://schemas.openxmlformats.org/officeDocument/2006/relationships/notesSlide" Target="../notesSlides/notesSlide14.xml"/><Relationship Id="rId15" Type="http://schemas.openxmlformats.org/officeDocument/2006/relationships/hyperlink" Target="http://facts.pt/ddv0ne9" TargetMode="External"/><Relationship Id="rId10" Type="http://schemas.openxmlformats.org/officeDocument/2006/relationships/image" Target="../media/image24.png"/><Relationship Id="rId4" Type="http://schemas.openxmlformats.org/officeDocument/2006/relationships/slideLayout" Target="../slideLayouts/slideLayout9.xml"/><Relationship Id="rId9" Type="http://schemas.openxmlformats.org/officeDocument/2006/relationships/image" Target="../media/image37.pn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hyperlink" Target="http://facts.pt/ddv0ne9"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facts.pt/ddv0ne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hyperlink" Target="http://www.dell.com/support/manuals/us/en/19/dell-supportassist-pcs-tablets/SAADG/Data-collected-by-SupportAssist?guid=GUID-478D6349-FFC5-498E-BCB0-BB982E19EE3D&amp;lang=en-u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delltechnologies.com/asset/en-us/services/support/industry-market/supportassist-for-business-pcs-security-white-paper.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chart" Target="../charts/chart7.xml"/><Relationship Id="rId4" Type="http://schemas.openxmlformats.org/officeDocument/2006/relationships/chart" Target="../charts/chart6.xml"/></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s://www.dell.com/support/home/in/en/indhs1/product-support/product/dell-supportassist-pcs-tablets/manuals"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hyperlink" Target="mailto:ray.hunt@dell.com?subject=Question%20about%20ProSupport%20Plus%20for%20PCs" TargetMode="External"/><Relationship Id="rId13" Type="http://schemas.openxmlformats.org/officeDocument/2006/relationships/hyperlink" Target="mailto:Shannon_King@Dell.com?subject=Question%20about%20ProSupport%20suite%20for%20PCs" TargetMode="External"/><Relationship Id="rId3" Type="http://schemas.openxmlformats.org/officeDocument/2006/relationships/hyperlink" Target="mailto:Christopher.Spain@dell.com?subject=Question%20about%20ProSupport%20Suite%20for%20PCs" TargetMode="External"/><Relationship Id="rId7" Type="http://schemas.openxmlformats.org/officeDocument/2006/relationships/hyperlink" Target="mailto:laura.trammell@dell.com" TargetMode="External"/><Relationship Id="rId12" Type="http://schemas.openxmlformats.org/officeDocument/2006/relationships/hyperlink" Target="mailto:stephanie.sobotik@dell.com?subject=Question%20regarding%20the%20ProSupport%20Suite%20for%20PCs%20sales%20training%20presentation"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mailto:Fabio.Francisco@dell.com?subject=Question%20about%20ProSupport%20Suite%20for%20PCs" TargetMode="External"/><Relationship Id="rId11" Type="http://schemas.openxmlformats.org/officeDocument/2006/relationships/hyperlink" Target="mailto:Kevin_Enders@Dell.com?subject=Question%20about%20ProSupport%20suite%20for%20PCs" TargetMode="External"/><Relationship Id="rId5" Type="http://schemas.openxmlformats.org/officeDocument/2006/relationships/hyperlink" Target="mailto:Nima_Bolouri@dell.com" TargetMode="External"/><Relationship Id="rId10" Type="http://schemas.openxmlformats.org/officeDocument/2006/relationships/hyperlink" Target="mailto:Ashok_Vyas@Dell.com?subject=Question%20about%20ProSupport%20suite%20for%20PCs" TargetMode="External"/><Relationship Id="rId4" Type="http://schemas.openxmlformats.org/officeDocument/2006/relationships/hyperlink" Target="mailto:Corinne_Rensma@Dell.com?subject=Question%20about%20ProSupport%20suite%20for%20PCs" TargetMode="External"/><Relationship Id="rId9" Type="http://schemas.openxmlformats.org/officeDocument/2006/relationships/hyperlink" Target="mailto:laura.trammell@dell.com?subject=Question%20about%20ProSupport%20Plus%20for%20PCs" TargetMode="External"/><Relationship Id="rId14" Type="http://schemas.openxmlformats.org/officeDocument/2006/relationships/hyperlink" Target="https://www.dellemc.com/resources/en-us/auth/services/support/support-services-for-client-solutions/prosupport-suite-for-pcs.ht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49" y="1162234"/>
            <a:ext cx="8156199" cy="747897"/>
          </a:xfrm>
        </p:spPr>
        <p:txBody>
          <a:bodyPr/>
          <a:lstStyle/>
          <a:p>
            <a:r>
              <a:rPr lang="en-US" dirty="0"/>
              <a:t>ProSupport for PCs</a:t>
            </a:r>
          </a:p>
        </p:txBody>
      </p:sp>
      <p:sp>
        <p:nvSpPr>
          <p:cNvPr id="3" name="Subtitle 2"/>
          <p:cNvSpPr>
            <a:spLocks noGrp="1"/>
          </p:cNvSpPr>
          <p:nvPr>
            <p:ph type="subTitle" idx="1"/>
          </p:nvPr>
        </p:nvSpPr>
        <p:spPr/>
        <p:txBody>
          <a:bodyPr/>
          <a:lstStyle/>
          <a:p>
            <a:r>
              <a:rPr lang="en-US" dirty="0"/>
              <a:t>Sales Training Deck</a:t>
            </a:r>
          </a:p>
          <a:p>
            <a:r>
              <a:rPr lang="en-US" dirty="0"/>
              <a:t>October 2021</a:t>
            </a:r>
          </a:p>
        </p:txBody>
      </p:sp>
    </p:spTree>
    <p:extLst>
      <p:ext uri="{BB962C8B-B14F-4D97-AF65-F5344CB8AC3E}">
        <p14:creationId xmlns:p14="http://schemas.microsoft.com/office/powerpoint/2010/main" val="208492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DE37-91E1-4EA8-9ECE-A93095BF37D1}"/>
              </a:ext>
            </a:extLst>
          </p:cNvPr>
          <p:cNvSpPr>
            <a:spLocks noGrp="1"/>
          </p:cNvSpPr>
          <p:nvPr>
            <p:ph type="title"/>
          </p:nvPr>
        </p:nvSpPr>
        <p:spPr>
          <a:xfrm>
            <a:off x="285750" y="228599"/>
            <a:ext cx="9037864" cy="387798"/>
          </a:xfrm>
        </p:spPr>
        <p:txBody>
          <a:bodyPr/>
          <a:lstStyle/>
          <a:p>
            <a:r>
              <a:rPr lang="en-US" dirty="0"/>
              <a:t>The modernization of the ProSupport Suite for PCs</a:t>
            </a:r>
          </a:p>
        </p:txBody>
      </p:sp>
      <p:sp>
        <p:nvSpPr>
          <p:cNvPr id="8" name="TextBox 7">
            <a:extLst>
              <a:ext uri="{FF2B5EF4-FFF2-40B4-BE49-F238E27FC236}">
                <a16:creationId xmlns:a16="http://schemas.microsoft.com/office/drawing/2014/main" id="{E2625D58-8BEC-49D0-91AB-3B35F150EF96}"/>
              </a:ext>
            </a:extLst>
          </p:cNvPr>
          <p:cNvSpPr txBox="1"/>
          <p:nvPr/>
        </p:nvSpPr>
        <p:spPr>
          <a:xfrm>
            <a:off x="266887" y="1153913"/>
            <a:ext cx="5209716" cy="5539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Modern, intelligent support from Dell is moving the industry light years past the foundation we’ve come to expect: </a:t>
            </a:r>
            <a:r>
              <a:rPr kumimoji="0" lang="en-US" sz="12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24x7 in-region support, onsite service, accidental damage, and priority access to IT experts</a:t>
            </a:r>
            <a:r>
              <a:rPr kumimoji="0" lang="en-US"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a:t>
            </a:r>
          </a:p>
        </p:txBody>
      </p:sp>
      <p:sp>
        <p:nvSpPr>
          <p:cNvPr id="9" name="TextBox 8">
            <a:extLst>
              <a:ext uri="{FF2B5EF4-FFF2-40B4-BE49-F238E27FC236}">
                <a16:creationId xmlns:a16="http://schemas.microsoft.com/office/drawing/2014/main" id="{AAF8EE51-F538-4D50-BE8B-A53E7072AF44}"/>
              </a:ext>
            </a:extLst>
          </p:cNvPr>
          <p:cNvSpPr txBox="1"/>
          <p:nvPr/>
        </p:nvSpPr>
        <p:spPr>
          <a:xfrm>
            <a:off x="285750" y="611074"/>
            <a:ext cx="4631011" cy="215444"/>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 that eliminates stress for IT admins and end users</a:t>
            </a:r>
          </a:p>
        </p:txBody>
      </p:sp>
      <p:sp>
        <p:nvSpPr>
          <p:cNvPr id="4" name="TextBox 3">
            <a:extLst>
              <a:ext uri="{FF2B5EF4-FFF2-40B4-BE49-F238E27FC236}">
                <a16:creationId xmlns:a16="http://schemas.microsoft.com/office/drawing/2014/main" id="{C47FEA20-2F51-417B-B4E5-3C40C842EBED}"/>
              </a:ext>
            </a:extLst>
          </p:cNvPr>
          <p:cNvSpPr txBox="1"/>
          <p:nvPr/>
        </p:nvSpPr>
        <p:spPr>
          <a:xfrm>
            <a:off x="285750" y="3834535"/>
            <a:ext cx="4818561" cy="5539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4444"/>
                </a:solidFill>
                <a:effectLst/>
                <a:uLnTx/>
                <a:uFillTx/>
                <a:latin typeface="Arial"/>
                <a:ea typeface="+mn-ea"/>
                <a:cs typeface="Arial" panose="020B0604020202020204" pitchFamily="34" charset="0"/>
              </a:rPr>
              <a:t>ProSupport Suite for PCs </a:t>
            </a:r>
            <a:r>
              <a:rPr kumimoji="0" lang="en-US" sz="1200" b="0" i="0" u="none" strike="noStrike" kern="1200" cap="none" spc="0" normalizeH="0" baseline="0" noProof="0" dirty="0">
                <a:ln>
                  <a:noFill/>
                </a:ln>
                <a:solidFill>
                  <a:srgbClr val="444444"/>
                </a:solidFill>
                <a:effectLst/>
                <a:uLnTx/>
                <a:uFillTx/>
                <a:latin typeface="Arial"/>
                <a:ea typeface="+mn-ea"/>
                <a:cs typeface="Arial" panose="020B0604020202020204" pitchFamily="34" charset="0"/>
              </a:rPr>
              <a:t>helps IT admins automate and customize upgrades and resolve issues remotely while keeping employees productive – creating a better experience for employees and IT alike.</a:t>
            </a: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966D3758-0B44-4538-B2D0-B8C65F996D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28457" y="943791"/>
            <a:ext cx="3615543" cy="3798026"/>
          </a:xfrm>
          <a:prstGeom prst="rect">
            <a:avLst/>
          </a:prstGeom>
        </p:spPr>
      </p:pic>
      <p:sp>
        <p:nvSpPr>
          <p:cNvPr id="6" name="TextBox 5">
            <a:extLst>
              <a:ext uri="{FF2B5EF4-FFF2-40B4-BE49-F238E27FC236}">
                <a16:creationId xmlns:a16="http://schemas.microsoft.com/office/drawing/2014/main" id="{DB271088-3C21-4D1B-ACAA-40DD44D981E1}"/>
              </a:ext>
            </a:extLst>
          </p:cNvPr>
          <p:cNvSpPr txBox="1"/>
          <p:nvPr/>
        </p:nvSpPr>
        <p:spPr>
          <a:xfrm>
            <a:off x="424146" y="1919407"/>
            <a:ext cx="4943055" cy="1700466"/>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srgbClr val="0076CE"/>
                </a:solidFill>
                <a:effectLst/>
                <a:uLnTx/>
                <a:uFillTx/>
                <a:latin typeface="Arial" panose="020B0604020202020204" pitchFamily="34" charset="0"/>
                <a:ea typeface="+mn-ea"/>
                <a:cs typeface="Arial" panose="020B0604020202020204" pitchFamily="34" charset="0"/>
              </a:rPr>
              <a:t>ProSupport Suite for PCs allows you to: </a:t>
            </a:r>
          </a:p>
          <a:p>
            <a:pPr marL="114300" marR="0" lvl="0" indent="-114300" algn="l" defTabSz="685800" rtl="0" eaLnBrk="1" fontAlgn="auto" latinLnBrk="0" hangingPunct="1">
              <a:lnSpc>
                <a:spcPct val="100000"/>
              </a:lnSpc>
              <a:spcBef>
                <a:spcPts val="0"/>
              </a:spcBef>
              <a:spcAft>
                <a:spcPts val="300"/>
              </a:spcAft>
              <a:buClr>
                <a:srgbClr val="0076CE"/>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Gauge the health of your fleet and remotely resolve developing issues </a:t>
            </a:r>
          </a:p>
          <a:p>
            <a:pPr marL="114300" marR="0" lvl="0" indent="-114300" algn="l" defTabSz="685800" rtl="0" eaLnBrk="1" fontAlgn="auto" latinLnBrk="0" hangingPunct="1">
              <a:lnSpc>
                <a:spcPct val="100000"/>
              </a:lnSpc>
              <a:spcBef>
                <a:spcPts val="0"/>
              </a:spcBef>
              <a:spcAft>
                <a:spcPts val="300"/>
              </a:spcAft>
              <a:buClr>
                <a:srgbClr val="0076CE"/>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Root cause issues and remotely apply solutions to individual PCs or across your fleet</a:t>
            </a:r>
          </a:p>
          <a:p>
            <a:pPr marL="114300" marR="0" lvl="0" indent="-114300" algn="l" defTabSz="685800" rtl="0" eaLnBrk="1" fontAlgn="auto" latinLnBrk="0" hangingPunct="1">
              <a:lnSpc>
                <a:spcPct val="100000"/>
              </a:lnSpc>
              <a:spcBef>
                <a:spcPts val="0"/>
              </a:spcBef>
              <a:spcAft>
                <a:spcPts val="300"/>
              </a:spcAft>
              <a:buClr>
                <a:srgbClr val="0076CE"/>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Optimize devices based on AI-driven performance trends</a:t>
            </a:r>
          </a:p>
          <a:p>
            <a:pPr marL="114300" marR="0" lvl="0" indent="-114300" algn="l" defTabSz="685800" rtl="0" eaLnBrk="1" fontAlgn="auto" latinLnBrk="0" hangingPunct="1">
              <a:lnSpc>
                <a:spcPct val="100000"/>
              </a:lnSpc>
              <a:spcBef>
                <a:spcPts val="0"/>
              </a:spcBef>
              <a:spcAft>
                <a:spcPts val="300"/>
              </a:spcAft>
              <a:buClr>
                <a:srgbClr val="0076CE"/>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Improve employee experience by pinpointing and resolving issues before they develop</a:t>
            </a:r>
          </a:p>
          <a:p>
            <a:pPr marL="114300" marR="0" lvl="0" indent="-114300" algn="l" defTabSz="685800" rtl="0" eaLnBrk="1" fontAlgn="auto" latinLnBrk="0" hangingPunct="1">
              <a:lnSpc>
                <a:spcPct val="100000"/>
              </a:lnSpc>
              <a:spcBef>
                <a:spcPts val="0"/>
              </a:spcBef>
              <a:spcAft>
                <a:spcPts val="0"/>
              </a:spcAft>
              <a:buClr>
                <a:srgbClr val="0076CE"/>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Automate the way you do IT with customized rules</a:t>
            </a:r>
          </a:p>
        </p:txBody>
      </p:sp>
    </p:spTree>
    <p:extLst>
      <p:ext uri="{BB962C8B-B14F-4D97-AF65-F5344CB8AC3E}">
        <p14:creationId xmlns:p14="http://schemas.microsoft.com/office/powerpoint/2010/main" val="107606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09B3F1F-21CC-494B-A692-2300AC17307B}"/>
              </a:ext>
            </a:extLst>
          </p:cNvPr>
          <p:cNvSpPr/>
          <p:nvPr/>
        </p:nvSpPr>
        <p:spPr>
          <a:xfrm>
            <a:off x="233556" y="446227"/>
            <a:ext cx="7587372" cy="2401904"/>
          </a:xfrm>
          <a:custGeom>
            <a:avLst/>
            <a:gdLst>
              <a:gd name="connsiteX0" fmla="*/ 6658048 w 7020173"/>
              <a:gd name="connsiteY0" fmla="*/ 879617 h 2181599"/>
              <a:gd name="connsiteX1" fmla="*/ 6608294 w 7020173"/>
              <a:gd name="connsiteY1" fmla="*/ 890545 h 2181599"/>
              <a:gd name="connsiteX2" fmla="*/ 6549456 w 7020173"/>
              <a:gd name="connsiteY2" fmla="*/ 904039 h 2181599"/>
              <a:gd name="connsiteX3" fmla="*/ 6429789 w 7020173"/>
              <a:gd name="connsiteY3" fmla="*/ 931602 h 2181599"/>
              <a:gd name="connsiteX4" fmla="*/ 6190276 w 7020173"/>
              <a:gd name="connsiteY4" fmla="*/ 986862 h 2181599"/>
              <a:gd name="connsiteX5" fmla="*/ 5711251 w 7020173"/>
              <a:gd name="connsiteY5" fmla="*/ 1097470 h 2181599"/>
              <a:gd name="connsiteX6" fmla="*/ 4753112 w 7020173"/>
              <a:gd name="connsiteY6" fmla="*/ 1318773 h 2181599"/>
              <a:gd name="connsiteX7" fmla="*/ 2836835 w 7020173"/>
              <a:gd name="connsiteY7" fmla="*/ 1761557 h 2181599"/>
              <a:gd name="connsiteX8" fmla="*/ 1878696 w 7020173"/>
              <a:gd name="connsiteY8" fmla="*/ 1982949 h 2181599"/>
              <a:gd name="connsiteX9" fmla="*/ 1399626 w 7020173"/>
              <a:gd name="connsiteY9" fmla="*/ 2093645 h 2181599"/>
              <a:gd name="connsiteX10" fmla="*/ 1279870 w 7020173"/>
              <a:gd name="connsiteY10" fmla="*/ 2121341 h 2181599"/>
              <a:gd name="connsiteX11" fmla="*/ 1219084 w 7020173"/>
              <a:gd name="connsiteY11" fmla="*/ 2135455 h 2181599"/>
              <a:gd name="connsiteX12" fmla="*/ 1188115 w 7020173"/>
              <a:gd name="connsiteY12" fmla="*/ 2142666 h 2181599"/>
              <a:gd name="connsiteX13" fmla="*/ 1154797 w 7020173"/>
              <a:gd name="connsiteY13" fmla="*/ 2149435 h 2181599"/>
              <a:gd name="connsiteX14" fmla="*/ 891980 w 7020173"/>
              <a:gd name="connsiteY14" fmla="*/ 2181202 h 2181599"/>
              <a:gd name="connsiteX15" fmla="*/ 857821 w 7020173"/>
              <a:gd name="connsiteY15" fmla="*/ 2181600 h 2181599"/>
              <a:gd name="connsiteX16" fmla="*/ 840587 w 7020173"/>
              <a:gd name="connsiteY16" fmla="*/ 2181379 h 2181599"/>
              <a:gd name="connsiteX17" fmla="*/ 823573 w 7020173"/>
              <a:gd name="connsiteY17" fmla="*/ 2180848 h 2181599"/>
              <a:gd name="connsiteX18" fmla="*/ 756230 w 7020173"/>
              <a:gd name="connsiteY18" fmla="*/ 2176335 h 2181599"/>
              <a:gd name="connsiteX19" fmla="*/ 622784 w 7020173"/>
              <a:gd name="connsiteY19" fmla="*/ 2155364 h 2181599"/>
              <a:gd name="connsiteX20" fmla="*/ 492616 w 7020173"/>
              <a:gd name="connsiteY20" fmla="*/ 2117315 h 2181599"/>
              <a:gd name="connsiteX21" fmla="*/ 368828 w 7020173"/>
              <a:gd name="connsiteY21" fmla="*/ 2060418 h 2181599"/>
              <a:gd name="connsiteX22" fmla="*/ 255717 w 7020173"/>
              <a:gd name="connsiteY22" fmla="*/ 1983524 h 2181599"/>
              <a:gd name="connsiteX23" fmla="*/ 158822 w 7020173"/>
              <a:gd name="connsiteY23" fmla="*/ 1887030 h 2181599"/>
              <a:gd name="connsiteX24" fmla="*/ 83504 w 7020173"/>
              <a:gd name="connsiteY24" fmla="*/ 1774033 h 2181599"/>
              <a:gd name="connsiteX25" fmla="*/ 32774 w 7020173"/>
              <a:gd name="connsiteY25" fmla="*/ 1650109 h 2181599"/>
              <a:gd name="connsiteX26" fmla="*/ 343 w 7020173"/>
              <a:gd name="connsiteY26" fmla="*/ 1392305 h 2181599"/>
              <a:gd name="connsiteX27" fmla="*/ 11287 w 7020173"/>
              <a:gd name="connsiteY27" fmla="*/ 1265637 h 2181599"/>
              <a:gd name="connsiteX28" fmla="*/ 35654 w 7020173"/>
              <a:gd name="connsiteY28" fmla="*/ 1142243 h 2181599"/>
              <a:gd name="connsiteX29" fmla="*/ 114650 w 7020173"/>
              <a:gd name="connsiteY29" fmla="*/ 906649 h 2181599"/>
              <a:gd name="connsiteX30" fmla="*/ 221912 w 7020173"/>
              <a:gd name="connsiteY30" fmla="*/ 684992 h 2181599"/>
              <a:gd name="connsiteX31" fmla="*/ 140790 w 7020173"/>
              <a:gd name="connsiteY31" fmla="*/ 915808 h 2181599"/>
              <a:gd name="connsiteX32" fmla="*/ 90061 w 7020173"/>
              <a:gd name="connsiteY32" fmla="*/ 1152552 h 2181599"/>
              <a:gd name="connsiteX33" fmla="*/ 80225 w 7020173"/>
              <a:gd name="connsiteY33" fmla="*/ 1271787 h 2181599"/>
              <a:gd name="connsiteX34" fmla="*/ 83371 w 7020173"/>
              <a:gd name="connsiteY34" fmla="*/ 1390004 h 2181599"/>
              <a:gd name="connsiteX35" fmla="*/ 137024 w 7020173"/>
              <a:gd name="connsiteY35" fmla="*/ 1612768 h 2181599"/>
              <a:gd name="connsiteX36" fmla="*/ 261122 w 7020173"/>
              <a:gd name="connsiteY36" fmla="*/ 1793943 h 2181599"/>
              <a:gd name="connsiteX37" fmla="*/ 346276 w 7020173"/>
              <a:gd name="connsiteY37" fmla="*/ 1861281 h 2181599"/>
              <a:gd name="connsiteX38" fmla="*/ 442551 w 7020173"/>
              <a:gd name="connsiteY38" fmla="*/ 1911718 h 2181599"/>
              <a:gd name="connsiteX39" fmla="*/ 654905 w 7020173"/>
              <a:gd name="connsiteY39" fmla="*/ 1964411 h 2181599"/>
              <a:gd name="connsiteX40" fmla="*/ 765401 w 7020173"/>
              <a:gd name="connsiteY40" fmla="*/ 1969057 h 2181599"/>
              <a:gd name="connsiteX41" fmla="*/ 820738 w 7020173"/>
              <a:gd name="connsiteY41" fmla="*/ 1966446 h 2181599"/>
              <a:gd name="connsiteX42" fmla="*/ 834384 w 7020173"/>
              <a:gd name="connsiteY42" fmla="*/ 1965340 h 2181599"/>
              <a:gd name="connsiteX43" fmla="*/ 847808 w 7020173"/>
              <a:gd name="connsiteY43" fmla="*/ 1963969 h 2181599"/>
              <a:gd name="connsiteX44" fmla="*/ 874879 w 7020173"/>
              <a:gd name="connsiteY44" fmla="*/ 1960562 h 2181599"/>
              <a:gd name="connsiteX45" fmla="*/ 1095074 w 7020173"/>
              <a:gd name="connsiteY45" fmla="*/ 1907692 h 2181599"/>
              <a:gd name="connsiteX46" fmla="*/ 1108100 w 7020173"/>
              <a:gd name="connsiteY46" fmla="*/ 1903577 h 2181599"/>
              <a:gd name="connsiteX47" fmla="*/ 1121170 w 7020173"/>
              <a:gd name="connsiteY47" fmla="*/ 1899241 h 2181599"/>
              <a:gd name="connsiteX48" fmla="*/ 1149126 w 7020173"/>
              <a:gd name="connsiteY48" fmla="*/ 1889286 h 2181599"/>
              <a:gd name="connsiteX49" fmla="*/ 1206147 w 7020173"/>
              <a:gd name="connsiteY49" fmla="*/ 1869067 h 2181599"/>
              <a:gd name="connsiteX50" fmla="*/ 1322048 w 7020173"/>
              <a:gd name="connsiteY50" fmla="*/ 1828098 h 2181599"/>
              <a:gd name="connsiteX51" fmla="*/ 1785611 w 7020173"/>
              <a:gd name="connsiteY51" fmla="*/ 1664311 h 2181599"/>
              <a:gd name="connsiteX52" fmla="*/ 2712736 w 7020173"/>
              <a:gd name="connsiteY52" fmla="*/ 1336736 h 2181599"/>
              <a:gd name="connsiteX53" fmla="*/ 4567031 w 7020173"/>
              <a:gd name="connsiteY53" fmla="*/ 681629 h 2181599"/>
              <a:gd name="connsiteX54" fmla="*/ 5494201 w 7020173"/>
              <a:gd name="connsiteY54" fmla="*/ 354143 h 2181599"/>
              <a:gd name="connsiteX55" fmla="*/ 5957852 w 7020173"/>
              <a:gd name="connsiteY55" fmla="*/ 190444 h 2181599"/>
              <a:gd name="connsiteX56" fmla="*/ 6189700 w 7020173"/>
              <a:gd name="connsiteY56" fmla="*/ 108594 h 2181599"/>
              <a:gd name="connsiteX57" fmla="*/ 6305735 w 7020173"/>
              <a:gd name="connsiteY57" fmla="*/ 67669 h 2181599"/>
              <a:gd name="connsiteX58" fmla="*/ 6364749 w 7020173"/>
              <a:gd name="connsiteY58" fmla="*/ 46919 h 2181599"/>
              <a:gd name="connsiteX59" fmla="*/ 6432890 w 7020173"/>
              <a:gd name="connsiteY59" fmla="*/ 23780 h 2181599"/>
              <a:gd name="connsiteX60" fmla="*/ 6996360 w 7020173"/>
              <a:gd name="connsiteY60" fmla="*/ 300653 h 2181599"/>
              <a:gd name="connsiteX61" fmla="*/ 6719100 w 7020173"/>
              <a:gd name="connsiteY61" fmla="*/ 863380 h 2181599"/>
              <a:gd name="connsiteX62" fmla="*/ 6671915 w 7020173"/>
              <a:gd name="connsiteY62" fmla="*/ 876608 h 2181599"/>
              <a:gd name="connsiteX63" fmla="*/ 6658048 w 7020173"/>
              <a:gd name="connsiteY63" fmla="*/ 879617 h 218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020173" h="2181599">
                <a:moveTo>
                  <a:pt x="6658048" y="879617"/>
                </a:moveTo>
                <a:lnTo>
                  <a:pt x="6608294" y="890545"/>
                </a:lnTo>
                <a:lnTo>
                  <a:pt x="6549456" y="904039"/>
                </a:lnTo>
                <a:lnTo>
                  <a:pt x="6429789" y="931602"/>
                </a:lnTo>
                <a:lnTo>
                  <a:pt x="6190276" y="986862"/>
                </a:lnTo>
                <a:lnTo>
                  <a:pt x="5711251" y="1097470"/>
                </a:lnTo>
                <a:lnTo>
                  <a:pt x="4753112" y="1318773"/>
                </a:lnTo>
                <a:lnTo>
                  <a:pt x="2836835" y="1761557"/>
                </a:lnTo>
                <a:lnTo>
                  <a:pt x="1878696" y="1982949"/>
                </a:lnTo>
                <a:lnTo>
                  <a:pt x="1399626" y="2093645"/>
                </a:lnTo>
                <a:lnTo>
                  <a:pt x="1279870" y="2121341"/>
                </a:lnTo>
                <a:lnTo>
                  <a:pt x="1219084" y="2135455"/>
                </a:lnTo>
                <a:lnTo>
                  <a:pt x="1188115" y="2142666"/>
                </a:lnTo>
                <a:cubicBezTo>
                  <a:pt x="1178057" y="2145011"/>
                  <a:pt x="1165120" y="2147444"/>
                  <a:pt x="1154797" y="2149435"/>
                </a:cubicBezTo>
                <a:cubicBezTo>
                  <a:pt x="1071371" y="2165230"/>
                  <a:pt x="983071" y="2178901"/>
                  <a:pt x="891980" y="2181202"/>
                </a:cubicBezTo>
                <a:cubicBezTo>
                  <a:pt x="880638" y="2181600"/>
                  <a:pt x="869252" y="2181556"/>
                  <a:pt x="857821" y="2181600"/>
                </a:cubicBezTo>
                <a:lnTo>
                  <a:pt x="840587" y="2181379"/>
                </a:lnTo>
                <a:lnTo>
                  <a:pt x="823573" y="2180848"/>
                </a:lnTo>
                <a:cubicBezTo>
                  <a:pt x="801022" y="2179919"/>
                  <a:pt x="778648" y="2178503"/>
                  <a:pt x="756230" y="2176335"/>
                </a:cubicBezTo>
                <a:cubicBezTo>
                  <a:pt x="711438" y="2171999"/>
                  <a:pt x="666867" y="2165142"/>
                  <a:pt x="622784" y="2155364"/>
                </a:cubicBezTo>
                <a:cubicBezTo>
                  <a:pt x="578700" y="2145719"/>
                  <a:pt x="535193" y="2132933"/>
                  <a:pt x="492616" y="2117315"/>
                </a:cubicBezTo>
                <a:cubicBezTo>
                  <a:pt x="450127" y="2101520"/>
                  <a:pt x="408569" y="2082673"/>
                  <a:pt x="368828" y="2060418"/>
                </a:cubicBezTo>
                <a:cubicBezTo>
                  <a:pt x="329086" y="2038076"/>
                  <a:pt x="291028" y="2012548"/>
                  <a:pt x="255717" y="1983524"/>
                </a:cubicBezTo>
                <a:cubicBezTo>
                  <a:pt x="220450" y="1954501"/>
                  <a:pt x="187753" y="1922248"/>
                  <a:pt x="158822" y="1887030"/>
                </a:cubicBezTo>
                <a:cubicBezTo>
                  <a:pt x="129935" y="1851813"/>
                  <a:pt x="104548" y="1813896"/>
                  <a:pt x="83504" y="1774033"/>
                </a:cubicBezTo>
                <a:cubicBezTo>
                  <a:pt x="62459" y="1734170"/>
                  <a:pt x="45490" y="1692538"/>
                  <a:pt x="32774" y="1650109"/>
                </a:cubicBezTo>
                <a:cubicBezTo>
                  <a:pt x="7166" y="1565162"/>
                  <a:pt x="-1961" y="1477650"/>
                  <a:pt x="343" y="1392305"/>
                </a:cubicBezTo>
                <a:cubicBezTo>
                  <a:pt x="1717" y="1349699"/>
                  <a:pt x="5128" y="1307358"/>
                  <a:pt x="11287" y="1265637"/>
                </a:cubicBezTo>
                <a:cubicBezTo>
                  <a:pt x="17489" y="1223916"/>
                  <a:pt x="25730" y="1182770"/>
                  <a:pt x="35654" y="1142243"/>
                </a:cubicBezTo>
                <a:cubicBezTo>
                  <a:pt x="56123" y="1061279"/>
                  <a:pt x="82706" y="982659"/>
                  <a:pt x="114650" y="906649"/>
                </a:cubicBezTo>
                <a:cubicBezTo>
                  <a:pt x="146372" y="830551"/>
                  <a:pt x="182525" y="756754"/>
                  <a:pt x="221912" y="684992"/>
                </a:cubicBezTo>
                <a:cubicBezTo>
                  <a:pt x="190855" y="760736"/>
                  <a:pt x="163430" y="837763"/>
                  <a:pt x="140790" y="915808"/>
                </a:cubicBezTo>
                <a:cubicBezTo>
                  <a:pt x="117929" y="993764"/>
                  <a:pt x="100871" y="1073092"/>
                  <a:pt x="90061" y="1152552"/>
                </a:cubicBezTo>
                <a:cubicBezTo>
                  <a:pt x="85010" y="1192326"/>
                  <a:pt x="81643" y="1232145"/>
                  <a:pt x="80225" y="1271787"/>
                </a:cubicBezTo>
                <a:cubicBezTo>
                  <a:pt x="78896" y="1311429"/>
                  <a:pt x="80225" y="1350893"/>
                  <a:pt x="83371" y="1390004"/>
                </a:cubicBezTo>
                <a:cubicBezTo>
                  <a:pt x="90105" y="1467916"/>
                  <a:pt x="107295" y="1543749"/>
                  <a:pt x="137024" y="1612768"/>
                </a:cubicBezTo>
                <a:cubicBezTo>
                  <a:pt x="166531" y="1681831"/>
                  <a:pt x="208842" y="1743506"/>
                  <a:pt x="261122" y="1793943"/>
                </a:cubicBezTo>
                <a:cubicBezTo>
                  <a:pt x="287262" y="1819206"/>
                  <a:pt x="315883" y="1841592"/>
                  <a:pt x="346276" y="1861281"/>
                </a:cubicBezTo>
                <a:cubicBezTo>
                  <a:pt x="376714" y="1880925"/>
                  <a:pt x="409056" y="1897648"/>
                  <a:pt x="442551" y="1911718"/>
                </a:cubicBezTo>
                <a:cubicBezTo>
                  <a:pt x="509717" y="1939768"/>
                  <a:pt x="581668" y="1956846"/>
                  <a:pt x="654905" y="1964411"/>
                </a:cubicBezTo>
                <a:cubicBezTo>
                  <a:pt x="691500" y="1968260"/>
                  <a:pt x="728495" y="1969676"/>
                  <a:pt x="765401" y="1969057"/>
                </a:cubicBezTo>
                <a:cubicBezTo>
                  <a:pt x="783876" y="1968747"/>
                  <a:pt x="802396" y="1967818"/>
                  <a:pt x="820738" y="1966446"/>
                </a:cubicBezTo>
                <a:lnTo>
                  <a:pt x="834384" y="1965340"/>
                </a:lnTo>
                <a:lnTo>
                  <a:pt x="847808" y="1963969"/>
                </a:lnTo>
                <a:cubicBezTo>
                  <a:pt x="856802" y="1962907"/>
                  <a:pt x="865840" y="1961934"/>
                  <a:pt x="874879" y="1960562"/>
                </a:cubicBezTo>
                <a:cubicBezTo>
                  <a:pt x="947096" y="1950430"/>
                  <a:pt x="1019712" y="1931052"/>
                  <a:pt x="1095074" y="1907692"/>
                </a:cubicBezTo>
                <a:lnTo>
                  <a:pt x="1108100" y="1903577"/>
                </a:lnTo>
                <a:cubicBezTo>
                  <a:pt x="1112309" y="1902205"/>
                  <a:pt x="1116296" y="1901011"/>
                  <a:pt x="1121170" y="1899241"/>
                </a:cubicBezTo>
                <a:lnTo>
                  <a:pt x="1149126" y="1889286"/>
                </a:lnTo>
                <a:lnTo>
                  <a:pt x="1206147" y="1869067"/>
                </a:lnTo>
                <a:lnTo>
                  <a:pt x="1322048" y="1828098"/>
                </a:lnTo>
                <a:lnTo>
                  <a:pt x="1785611" y="1664311"/>
                </a:lnTo>
                <a:lnTo>
                  <a:pt x="2712736" y="1336736"/>
                </a:lnTo>
                <a:lnTo>
                  <a:pt x="4567031" y="681629"/>
                </a:lnTo>
                <a:lnTo>
                  <a:pt x="5494201" y="354143"/>
                </a:lnTo>
                <a:lnTo>
                  <a:pt x="5957852" y="190444"/>
                </a:lnTo>
                <a:lnTo>
                  <a:pt x="6189700" y="108594"/>
                </a:lnTo>
                <a:lnTo>
                  <a:pt x="6305735" y="67669"/>
                </a:lnTo>
                <a:lnTo>
                  <a:pt x="6364749" y="46919"/>
                </a:lnTo>
                <a:lnTo>
                  <a:pt x="6432890" y="23780"/>
                </a:lnTo>
                <a:cubicBezTo>
                  <a:pt x="6665048" y="-55149"/>
                  <a:pt x="6917321" y="68820"/>
                  <a:pt x="6996360" y="300653"/>
                </a:cubicBezTo>
                <a:cubicBezTo>
                  <a:pt x="7075400" y="532486"/>
                  <a:pt x="6951258" y="784406"/>
                  <a:pt x="6719100" y="863380"/>
                </a:cubicBezTo>
                <a:cubicBezTo>
                  <a:pt x="6703460" y="868689"/>
                  <a:pt x="6687688" y="873113"/>
                  <a:pt x="6671915" y="876608"/>
                </a:cubicBezTo>
                <a:lnTo>
                  <a:pt x="6658048" y="879617"/>
                </a:lnTo>
                <a:close/>
              </a:path>
            </a:pathLst>
          </a:custGeom>
          <a:gradFill>
            <a:gsLst>
              <a:gs pos="100000">
                <a:srgbClr val="D9D9D9">
                  <a:alpha val="24911"/>
                </a:srgbClr>
              </a:gs>
              <a:gs pos="50000">
                <a:srgbClr val="D9D9D9">
                  <a:alpha val="50148"/>
                </a:srgbClr>
              </a:gs>
              <a:gs pos="0">
                <a:srgbClr val="D9D9D9"/>
              </a:gs>
            </a:gsLst>
            <a:lin ang="5400000" scaled="1"/>
          </a:gradFill>
          <a:ln w="442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11" name="Freeform 10">
            <a:extLst>
              <a:ext uri="{FF2B5EF4-FFF2-40B4-BE49-F238E27FC236}">
                <a16:creationId xmlns:a16="http://schemas.microsoft.com/office/drawing/2014/main" id="{34165E44-0E47-E841-8DC8-592420F2A336}"/>
              </a:ext>
            </a:extLst>
          </p:cNvPr>
          <p:cNvSpPr/>
          <p:nvPr/>
        </p:nvSpPr>
        <p:spPr>
          <a:xfrm>
            <a:off x="682210" y="-5889758"/>
            <a:ext cx="7020173" cy="2181600"/>
          </a:xfrm>
          <a:custGeom>
            <a:avLst/>
            <a:gdLst>
              <a:gd name="connsiteX0" fmla="*/ 6658048 w 7020173"/>
              <a:gd name="connsiteY0" fmla="*/ 879617 h 2181600"/>
              <a:gd name="connsiteX1" fmla="*/ 6608294 w 7020173"/>
              <a:gd name="connsiteY1" fmla="*/ 890545 h 2181600"/>
              <a:gd name="connsiteX2" fmla="*/ 6549457 w 7020173"/>
              <a:gd name="connsiteY2" fmla="*/ 904039 h 2181600"/>
              <a:gd name="connsiteX3" fmla="*/ 6429789 w 7020173"/>
              <a:gd name="connsiteY3" fmla="*/ 931603 h 2181600"/>
              <a:gd name="connsiteX4" fmla="*/ 6190276 w 7020173"/>
              <a:gd name="connsiteY4" fmla="*/ 986862 h 2181600"/>
              <a:gd name="connsiteX5" fmla="*/ 5711251 w 7020173"/>
              <a:gd name="connsiteY5" fmla="*/ 1097470 h 2181600"/>
              <a:gd name="connsiteX6" fmla="*/ 4753112 w 7020173"/>
              <a:gd name="connsiteY6" fmla="*/ 1318773 h 2181600"/>
              <a:gd name="connsiteX7" fmla="*/ 2836835 w 7020173"/>
              <a:gd name="connsiteY7" fmla="*/ 1761557 h 2181600"/>
              <a:gd name="connsiteX8" fmla="*/ 1878696 w 7020173"/>
              <a:gd name="connsiteY8" fmla="*/ 1982949 h 2181600"/>
              <a:gd name="connsiteX9" fmla="*/ 1399626 w 7020173"/>
              <a:gd name="connsiteY9" fmla="*/ 2093645 h 2181600"/>
              <a:gd name="connsiteX10" fmla="*/ 1279870 w 7020173"/>
              <a:gd name="connsiteY10" fmla="*/ 2121341 h 2181600"/>
              <a:gd name="connsiteX11" fmla="*/ 1219084 w 7020173"/>
              <a:gd name="connsiteY11" fmla="*/ 2135454 h 2181600"/>
              <a:gd name="connsiteX12" fmla="*/ 1188115 w 7020173"/>
              <a:gd name="connsiteY12" fmla="*/ 2142666 h 2181600"/>
              <a:gd name="connsiteX13" fmla="*/ 1154797 w 7020173"/>
              <a:gd name="connsiteY13" fmla="*/ 2149435 h 2181600"/>
              <a:gd name="connsiteX14" fmla="*/ 891980 w 7020173"/>
              <a:gd name="connsiteY14" fmla="*/ 2181202 h 2181600"/>
              <a:gd name="connsiteX15" fmla="*/ 857821 w 7020173"/>
              <a:gd name="connsiteY15" fmla="*/ 2181600 h 2181600"/>
              <a:gd name="connsiteX16" fmla="*/ 840587 w 7020173"/>
              <a:gd name="connsiteY16" fmla="*/ 2181379 h 2181600"/>
              <a:gd name="connsiteX17" fmla="*/ 823573 w 7020173"/>
              <a:gd name="connsiteY17" fmla="*/ 2180848 h 2181600"/>
              <a:gd name="connsiteX18" fmla="*/ 756230 w 7020173"/>
              <a:gd name="connsiteY18" fmla="*/ 2176335 h 2181600"/>
              <a:gd name="connsiteX19" fmla="*/ 622783 w 7020173"/>
              <a:gd name="connsiteY19" fmla="*/ 2155364 h 2181600"/>
              <a:gd name="connsiteX20" fmla="*/ 492616 w 7020173"/>
              <a:gd name="connsiteY20" fmla="*/ 2117315 h 2181600"/>
              <a:gd name="connsiteX21" fmla="*/ 368828 w 7020173"/>
              <a:gd name="connsiteY21" fmla="*/ 2060418 h 2181600"/>
              <a:gd name="connsiteX22" fmla="*/ 255717 w 7020173"/>
              <a:gd name="connsiteY22" fmla="*/ 1983524 h 2181600"/>
              <a:gd name="connsiteX23" fmla="*/ 158822 w 7020173"/>
              <a:gd name="connsiteY23" fmla="*/ 1887030 h 2181600"/>
              <a:gd name="connsiteX24" fmla="*/ 83504 w 7020173"/>
              <a:gd name="connsiteY24" fmla="*/ 1774033 h 2181600"/>
              <a:gd name="connsiteX25" fmla="*/ 32774 w 7020173"/>
              <a:gd name="connsiteY25" fmla="*/ 1650109 h 2181600"/>
              <a:gd name="connsiteX26" fmla="*/ 343 w 7020173"/>
              <a:gd name="connsiteY26" fmla="*/ 1392305 h 2181600"/>
              <a:gd name="connsiteX27" fmla="*/ 11287 w 7020173"/>
              <a:gd name="connsiteY27" fmla="*/ 1265637 h 2181600"/>
              <a:gd name="connsiteX28" fmla="*/ 35654 w 7020173"/>
              <a:gd name="connsiteY28" fmla="*/ 1142244 h 2181600"/>
              <a:gd name="connsiteX29" fmla="*/ 114650 w 7020173"/>
              <a:gd name="connsiteY29" fmla="*/ 906650 h 2181600"/>
              <a:gd name="connsiteX30" fmla="*/ 221912 w 7020173"/>
              <a:gd name="connsiteY30" fmla="*/ 684992 h 2181600"/>
              <a:gd name="connsiteX31" fmla="*/ 140790 w 7020173"/>
              <a:gd name="connsiteY31" fmla="*/ 915808 h 2181600"/>
              <a:gd name="connsiteX32" fmla="*/ 90061 w 7020173"/>
              <a:gd name="connsiteY32" fmla="*/ 1152552 h 2181600"/>
              <a:gd name="connsiteX33" fmla="*/ 80225 w 7020173"/>
              <a:gd name="connsiteY33" fmla="*/ 1271787 h 2181600"/>
              <a:gd name="connsiteX34" fmla="*/ 83371 w 7020173"/>
              <a:gd name="connsiteY34" fmla="*/ 1390004 h 2181600"/>
              <a:gd name="connsiteX35" fmla="*/ 137024 w 7020173"/>
              <a:gd name="connsiteY35" fmla="*/ 1612768 h 2181600"/>
              <a:gd name="connsiteX36" fmla="*/ 261122 w 7020173"/>
              <a:gd name="connsiteY36" fmla="*/ 1793943 h 2181600"/>
              <a:gd name="connsiteX37" fmla="*/ 346276 w 7020173"/>
              <a:gd name="connsiteY37" fmla="*/ 1861280 h 2181600"/>
              <a:gd name="connsiteX38" fmla="*/ 442551 w 7020173"/>
              <a:gd name="connsiteY38" fmla="*/ 1911717 h 2181600"/>
              <a:gd name="connsiteX39" fmla="*/ 654905 w 7020173"/>
              <a:gd name="connsiteY39" fmla="*/ 1964411 h 2181600"/>
              <a:gd name="connsiteX40" fmla="*/ 765401 w 7020173"/>
              <a:gd name="connsiteY40" fmla="*/ 1969057 h 2181600"/>
              <a:gd name="connsiteX41" fmla="*/ 820738 w 7020173"/>
              <a:gd name="connsiteY41" fmla="*/ 1966446 h 2181600"/>
              <a:gd name="connsiteX42" fmla="*/ 834384 w 7020173"/>
              <a:gd name="connsiteY42" fmla="*/ 1965340 h 2181600"/>
              <a:gd name="connsiteX43" fmla="*/ 847808 w 7020173"/>
              <a:gd name="connsiteY43" fmla="*/ 1963969 h 2181600"/>
              <a:gd name="connsiteX44" fmla="*/ 874879 w 7020173"/>
              <a:gd name="connsiteY44" fmla="*/ 1960562 h 2181600"/>
              <a:gd name="connsiteX45" fmla="*/ 1095074 w 7020173"/>
              <a:gd name="connsiteY45" fmla="*/ 1907692 h 2181600"/>
              <a:gd name="connsiteX46" fmla="*/ 1108100 w 7020173"/>
              <a:gd name="connsiteY46" fmla="*/ 1903577 h 2181600"/>
              <a:gd name="connsiteX47" fmla="*/ 1121170 w 7020173"/>
              <a:gd name="connsiteY47" fmla="*/ 1899241 h 2181600"/>
              <a:gd name="connsiteX48" fmla="*/ 1149126 w 7020173"/>
              <a:gd name="connsiteY48" fmla="*/ 1889287 h 2181600"/>
              <a:gd name="connsiteX49" fmla="*/ 1206147 w 7020173"/>
              <a:gd name="connsiteY49" fmla="*/ 1869067 h 2181600"/>
              <a:gd name="connsiteX50" fmla="*/ 1322048 w 7020173"/>
              <a:gd name="connsiteY50" fmla="*/ 1828098 h 2181600"/>
              <a:gd name="connsiteX51" fmla="*/ 1785611 w 7020173"/>
              <a:gd name="connsiteY51" fmla="*/ 1664311 h 2181600"/>
              <a:gd name="connsiteX52" fmla="*/ 2712736 w 7020173"/>
              <a:gd name="connsiteY52" fmla="*/ 1336736 h 2181600"/>
              <a:gd name="connsiteX53" fmla="*/ 4567032 w 7020173"/>
              <a:gd name="connsiteY53" fmla="*/ 681630 h 2181600"/>
              <a:gd name="connsiteX54" fmla="*/ 5494201 w 7020173"/>
              <a:gd name="connsiteY54" fmla="*/ 354143 h 2181600"/>
              <a:gd name="connsiteX55" fmla="*/ 5957852 w 7020173"/>
              <a:gd name="connsiteY55" fmla="*/ 190444 h 2181600"/>
              <a:gd name="connsiteX56" fmla="*/ 6189700 w 7020173"/>
              <a:gd name="connsiteY56" fmla="*/ 108594 h 2181600"/>
              <a:gd name="connsiteX57" fmla="*/ 6305735 w 7020173"/>
              <a:gd name="connsiteY57" fmla="*/ 67669 h 2181600"/>
              <a:gd name="connsiteX58" fmla="*/ 6364749 w 7020173"/>
              <a:gd name="connsiteY58" fmla="*/ 46919 h 2181600"/>
              <a:gd name="connsiteX59" fmla="*/ 6432890 w 7020173"/>
              <a:gd name="connsiteY59" fmla="*/ 23780 h 2181600"/>
              <a:gd name="connsiteX60" fmla="*/ 6996360 w 7020173"/>
              <a:gd name="connsiteY60" fmla="*/ 300653 h 2181600"/>
              <a:gd name="connsiteX61" fmla="*/ 6719100 w 7020173"/>
              <a:gd name="connsiteY61" fmla="*/ 863380 h 2181600"/>
              <a:gd name="connsiteX62" fmla="*/ 6671915 w 7020173"/>
              <a:gd name="connsiteY62" fmla="*/ 876608 h 2181600"/>
              <a:gd name="connsiteX63" fmla="*/ 6658048 w 7020173"/>
              <a:gd name="connsiteY63" fmla="*/ 879617 h 21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020173" h="2181600">
                <a:moveTo>
                  <a:pt x="6658048" y="879617"/>
                </a:moveTo>
                <a:lnTo>
                  <a:pt x="6608294" y="890545"/>
                </a:lnTo>
                <a:lnTo>
                  <a:pt x="6549457" y="904039"/>
                </a:lnTo>
                <a:lnTo>
                  <a:pt x="6429789" y="931603"/>
                </a:lnTo>
                <a:lnTo>
                  <a:pt x="6190276" y="986862"/>
                </a:lnTo>
                <a:lnTo>
                  <a:pt x="5711251" y="1097470"/>
                </a:lnTo>
                <a:lnTo>
                  <a:pt x="4753112" y="1318773"/>
                </a:lnTo>
                <a:lnTo>
                  <a:pt x="2836835" y="1761557"/>
                </a:lnTo>
                <a:lnTo>
                  <a:pt x="1878696" y="1982949"/>
                </a:lnTo>
                <a:lnTo>
                  <a:pt x="1399626" y="2093645"/>
                </a:lnTo>
                <a:lnTo>
                  <a:pt x="1279870" y="2121341"/>
                </a:lnTo>
                <a:lnTo>
                  <a:pt x="1219084" y="2135454"/>
                </a:lnTo>
                <a:lnTo>
                  <a:pt x="1188115" y="2142666"/>
                </a:lnTo>
                <a:cubicBezTo>
                  <a:pt x="1178057" y="2145011"/>
                  <a:pt x="1165120" y="2147444"/>
                  <a:pt x="1154797" y="2149435"/>
                </a:cubicBezTo>
                <a:cubicBezTo>
                  <a:pt x="1071371" y="2165230"/>
                  <a:pt x="983071" y="2178901"/>
                  <a:pt x="891980" y="2181202"/>
                </a:cubicBezTo>
                <a:cubicBezTo>
                  <a:pt x="880638" y="2181600"/>
                  <a:pt x="869252" y="2181556"/>
                  <a:pt x="857821" y="2181600"/>
                </a:cubicBezTo>
                <a:lnTo>
                  <a:pt x="840587" y="2181379"/>
                </a:lnTo>
                <a:lnTo>
                  <a:pt x="823573" y="2180848"/>
                </a:lnTo>
                <a:cubicBezTo>
                  <a:pt x="801022" y="2179919"/>
                  <a:pt x="778648" y="2178503"/>
                  <a:pt x="756230" y="2176335"/>
                </a:cubicBezTo>
                <a:cubicBezTo>
                  <a:pt x="711438" y="2171999"/>
                  <a:pt x="666867" y="2165142"/>
                  <a:pt x="622783" y="2155364"/>
                </a:cubicBezTo>
                <a:cubicBezTo>
                  <a:pt x="578700" y="2145719"/>
                  <a:pt x="535193" y="2132933"/>
                  <a:pt x="492616" y="2117315"/>
                </a:cubicBezTo>
                <a:cubicBezTo>
                  <a:pt x="450127" y="2101520"/>
                  <a:pt x="408569" y="2082673"/>
                  <a:pt x="368828" y="2060418"/>
                </a:cubicBezTo>
                <a:cubicBezTo>
                  <a:pt x="329086" y="2038076"/>
                  <a:pt x="291028" y="2012547"/>
                  <a:pt x="255717" y="1983524"/>
                </a:cubicBezTo>
                <a:cubicBezTo>
                  <a:pt x="220450" y="1954501"/>
                  <a:pt x="187753" y="1922247"/>
                  <a:pt x="158822" y="1887030"/>
                </a:cubicBezTo>
                <a:cubicBezTo>
                  <a:pt x="129935" y="1851813"/>
                  <a:pt x="104548" y="1813896"/>
                  <a:pt x="83504" y="1774033"/>
                </a:cubicBezTo>
                <a:cubicBezTo>
                  <a:pt x="62459" y="1734170"/>
                  <a:pt x="45490" y="1692538"/>
                  <a:pt x="32774" y="1650109"/>
                </a:cubicBezTo>
                <a:cubicBezTo>
                  <a:pt x="7166" y="1565162"/>
                  <a:pt x="-1961" y="1477649"/>
                  <a:pt x="343" y="1392305"/>
                </a:cubicBezTo>
                <a:cubicBezTo>
                  <a:pt x="1717" y="1349699"/>
                  <a:pt x="5128" y="1307358"/>
                  <a:pt x="11287" y="1265637"/>
                </a:cubicBezTo>
                <a:cubicBezTo>
                  <a:pt x="17489" y="1223916"/>
                  <a:pt x="25730" y="1182770"/>
                  <a:pt x="35654" y="1142244"/>
                </a:cubicBezTo>
                <a:cubicBezTo>
                  <a:pt x="56123" y="1061279"/>
                  <a:pt x="82706" y="982659"/>
                  <a:pt x="114650" y="906650"/>
                </a:cubicBezTo>
                <a:cubicBezTo>
                  <a:pt x="146372" y="830551"/>
                  <a:pt x="182525" y="756754"/>
                  <a:pt x="221912" y="684992"/>
                </a:cubicBezTo>
                <a:cubicBezTo>
                  <a:pt x="190855" y="760736"/>
                  <a:pt x="163430" y="837763"/>
                  <a:pt x="140790" y="915808"/>
                </a:cubicBezTo>
                <a:cubicBezTo>
                  <a:pt x="117929" y="993764"/>
                  <a:pt x="100871" y="1073092"/>
                  <a:pt x="90061" y="1152552"/>
                </a:cubicBezTo>
                <a:cubicBezTo>
                  <a:pt x="85010" y="1192326"/>
                  <a:pt x="81643" y="1232145"/>
                  <a:pt x="80225" y="1271787"/>
                </a:cubicBezTo>
                <a:cubicBezTo>
                  <a:pt x="78896" y="1311429"/>
                  <a:pt x="80225" y="1350893"/>
                  <a:pt x="83371" y="1390004"/>
                </a:cubicBezTo>
                <a:cubicBezTo>
                  <a:pt x="90105" y="1467916"/>
                  <a:pt x="107295" y="1543749"/>
                  <a:pt x="137024" y="1612768"/>
                </a:cubicBezTo>
                <a:cubicBezTo>
                  <a:pt x="166531" y="1681831"/>
                  <a:pt x="208842" y="1743506"/>
                  <a:pt x="261122" y="1793943"/>
                </a:cubicBezTo>
                <a:cubicBezTo>
                  <a:pt x="287262" y="1819206"/>
                  <a:pt x="315883" y="1841592"/>
                  <a:pt x="346276" y="1861280"/>
                </a:cubicBezTo>
                <a:cubicBezTo>
                  <a:pt x="376714" y="1880925"/>
                  <a:pt x="409056" y="1897649"/>
                  <a:pt x="442551" y="1911717"/>
                </a:cubicBezTo>
                <a:cubicBezTo>
                  <a:pt x="509717" y="1939768"/>
                  <a:pt x="581668" y="1956846"/>
                  <a:pt x="654905" y="1964411"/>
                </a:cubicBezTo>
                <a:cubicBezTo>
                  <a:pt x="691500" y="1968260"/>
                  <a:pt x="728495" y="1969676"/>
                  <a:pt x="765401" y="1969057"/>
                </a:cubicBezTo>
                <a:cubicBezTo>
                  <a:pt x="783876" y="1968747"/>
                  <a:pt x="802396" y="1967818"/>
                  <a:pt x="820738" y="1966446"/>
                </a:cubicBezTo>
                <a:lnTo>
                  <a:pt x="834384" y="1965340"/>
                </a:lnTo>
                <a:lnTo>
                  <a:pt x="847808" y="1963969"/>
                </a:lnTo>
                <a:cubicBezTo>
                  <a:pt x="856802" y="1962907"/>
                  <a:pt x="865840" y="1961933"/>
                  <a:pt x="874879" y="1960562"/>
                </a:cubicBezTo>
                <a:cubicBezTo>
                  <a:pt x="947096" y="1950430"/>
                  <a:pt x="1019711" y="1931052"/>
                  <a:pt x="1095074" y="1907692"/>
                </a:cubicBezTo>
                <a:lnTo>
                  <a:pt x="1108100" y="1903577"/>
                </a:lnTo>
                <a:cubicBezTo>
                  <a:pt x="1112309" y="1902205"/>
                  <a:pt x="1116296" y="1901011"/>
                  <a:pt x="1121170" y="1899241"/>
                </a:cubicBezTo>
                <a:lnTo>
                  <a:pt x="1149126" y="1889287"/>
                </a:lnTo>
                <a:lnTo>
                  <a:pt x="1206147" y="1869067"/>
                </a:lnTo>
                <a:lnTo>
                  <a:pt x="1322048" y="1828098"/>
                </a:lnTo>
                <a:lnTo>
                  <a:pt x="1785611" y="1664311"/>
                </a:lnTo>
                <a:lnTo>
                  <a:pt x="2712736" y="1336736"/>
                </a:lnTo>
                <a:lnTo>
                  <a:pt x="4567032" y="681630"/>
                </a:lnTo>
                <a:lnTo>
                  <a:pt x="5494201" y="354143"/>
                </a:lnTo>
                <a:lnTo>
                  <a:pt x="5957852" y="190444"/>
                </a:lnTo>
                <a:lnTo>
                  <a:pt x="6189700" y="108594"/>
                </a:lnTo>
                <a:lnTo>
                  <a:pt x="6305735" y="67669"/>
                </a:lnTo>
                <a:lnTo>
                  <a:pt x="6364749" y="46919"/>
                </a:lnTo>
                <a:lnTo>
                  <a:pt x="6432890" y="23780"/>
                </a:lnTo>
                <a:cubicBezTo>
                  <a:pt x="6665048" y="-55149"/>
                  <a:pt x="6917321" y="68820"/>
                  <a:pt x="6996360" y="300653"/>
                </a:cubicBezTo>
                <a:cubicBezTo>
                  <a:pt x="7075400" y="532486"/>
                  <a:pt x="6951258" y="784406"/>
                  <a:pt x="6719100" y="863380"/>
                </a:cubicBezTo>
                <a:cubicBezTo>
                  <a:pt x="6703461" y="868689"/>
                  <a:pt x="6687688" y="873113"/>
                  <a:pt x="6671915" y="876608"/>
                </a:cubicBezTo>
                <a:lnTo>
                  <a:pt x="6658048" y="879617"/>
                </a:lnTo>
                <a:close/>
              </a:path>
            </a:pathLst>
          </a:custGeom>
          <a:gradFill>
            <a:gsLst>
              <a:gs pos="100000">
                <a:srgbClr val="D9D9D9">
                  <a:alpha val="24911"/>
                </a:srgbClr>
              </a:gs>
              <a:gs pos="50000">
                <a:srgbClr val="D9D9D9">
                  <a:alpha val="50148"/>
                </a:srgbClr>
              </a:gs>
              <a:gs pos="0">
                <a:srgbClr val="D9D9D9"/>
              </a:gs>
            </a:gsLst>
            <a:lin ang="5400000" scaled="1"/>
          </a:gradFill>
          <a:ln w="442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29" name="Title 28">
            <a:extLst>
              <a:ext uri="{FF2B5EF4-FFF2-40B4-BE49-F238E27FC236}">
                <a16:creationId xmlns:a16="http://schemas.microsoft.com/office/drawing/2014/main" id="{AEB5DE9C-98D7-8B45-A43A-5057CD978524}"/>
              </a:ext>
            </a:extLst>
          </p:cNvPr>
          <p:cNvSpPr>
            <a:spLocks noGrp="1"/>
          </p:cNvSpPr>
          <p:nvPr>
            <p:ph type="title"/>
          </p:nvPr>
        </p:nvSpPr>
        <p:spPr>
          <a:xfrm>
            <a:off x="233556" y="219834"/>
            <a:ext cx="8572500" cy="387798"/>
          </a:xfrm>
        </p:spPr>
        <p:txBody>
          <a:bodyPr wrap="square" lIns="0" tIns="0" rIns="0" bIns="0" anchor="t">
            <a:spAutoFit/>
          </a:bodyPr>
          <a:lstStyle/>
          <a:p>
            <a:r>
              <a:rPr lang="en-US" dirty="0">
                <a:latin typeface="Arial"/>
                <a:cs typeface="Arial"/>
              </a:rPr>
              <a:t>The evolution of modern support</a:t>
            </a:r>
            <a:endParaRPr lang="en-US" dirty="0">
              <a:cs typeface="Arial"/>
            </a:endParaRPr>
          </a:p>
        </p:txBody>
      </p:sp>
      <p:sp>
        <p:nvSpPr>
          <p:cNvPr id="33" name="fl" descr="                              Dell - Internal Use - Confidential&#10;">
            <a:extLst>
              <a:ext uri="{FF2B5EF4-FFF2-40B4-BE49-F238E27FC236}">
                <a16:creationId xmlns:a16="http://schemas.microsoft.com/office/drawing/2014/main" id="{F21E4572-FF9A-494D-82C8-4992EE48D9FF}"/>
              </a:ext>
            </a:extLst>
          </p:cNvPr>
          <p:cNvSpPr txBox="1"/>
          <p:nvPr/>
        </p:nvSpPr>
        <p:spPr>
          <a:xfrm>
            <a:off x="4000936" y="5035812"/>
            <a:ext cx="743793" cy="69250"/>
          </a:xfrm>
          <a:prstGeom prst="rect">
            <a:avLst/>
          </a:prstGeom>
          <a:noFill/>
        </p:spPr>
        <p:txBody>
          <a:bodyPr vert="horz" wrap="none" lIns="0" tIns="0" rIns="0" bIns="0" rtlCol="0" anchor="ctr" anchorCtr="0">
            <a:sp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5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rPr>
              <a:t>© Copyright 2020 Dell Inc.</a:t>
            </a:r>
          </a:p>
        </p:txBody>
      </p:sp>
      <p:pic>
        <p:nvPicPr>
          <p:cNvPr id="43" name="Picture 42">
            <a:extLst>
              <a:ext uri="{FF2B5EF4-FFF2-40B4-BE49-F238E27FC236}">
                <a16:creationId xmlns:a16="http://schemas.microsoft.com/office/drawing/2014/main" id="{10E5839A-72DC-1047-A04C-F4F98AF95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2843" y="4930169"/>
            <a:ext cx="1078992" cy="140268"/>
          </a:xfrm>
          <a:prstGeom prst="rect">
            <a:avLst/>
          </a:prstGeom>
        </p:spPr>
      </p:pic>
      <p:sp>
        <p:nvSpPr>
          <p:cNvPr id="13" name="Rectangle 12">
            <a:extLst>
              <a:ext uri="{FF2B5EF4-FFF2-40B4-BE49-F238E27FC236}">
                <a16:creationId xmlns:a16="http://schemas.microsoft.com/office/drawing/2014/main" id="{0D805982-40A8-4134-9960-49810970DAF8}"/>
              </a:ext>
            </a:extLst>
          </p:cNvPr>
          <p:cNvSpPr/>
          <p:nvPr/>
        </p:nvSpPr>
        <p:spPr>
          <a:xfrm>
            <a:off x="2475277" y="2777602"/>
            <a:ext cx="2002536" cy="1626086"/>
          </a:xfrm>
          <a:prstGeom prst="rect">
            <a:avLst/>
          </a:prstGeom>
        </p:spPr>
        <p:txBody>
          <a:bodyPr wrap="square" lIns="0" tIns="0" rIns="0" bIns="0">
            <a:spAutoFit/>
          </a:bodyPr>
          <a:lstStyle/>
          <a:p>
            <a:pPr marL="0" marR="0" lvl="0" indent="0" algn="l" defTabSz="685800" rtl="0" eaLnBrk="1" fontAlgn="ctr" latinLnBrk="0" hangingPunct="1">
              <a:lnSpc>
                <a:spcPct val="100000"/>
              </a:lnSpc>
              <a:spcBef>
                <a:spcPts val="300"/>
              </a:spcBef>
              <a:spcAft>
                <a:spcPts val="100"/>
              </a:spcAft>
              <a:buClrTx/>
              <a:buSzTx/>
              <a:buFontTx/>
              <a:buNone/>
              <a:tabLst/>
              <a:defRPr/>
            </a:pPr>
            <a:r>
              <a:rPr kumimoji="0" lang="en-US" sz="1100" b="0" i="0" u="none" strike="noStrike" kern="1200" cap="none" spc="0" normalizeH="0" baseline="0" noProof="0" dirty="0">
                <a:ln>
                  <a:noFill/>
                </a:ln>
                <a:solidFill>
                  <a:srgbClr val="00447C"/>
                </a:solidFill>
                <a:effectLst/>
                <a:uLnTx/>
                <a:uFillTx/>
                <a:latin typeface="Arial"/>
                <a:ea typeface="+mn-ea"/>
                <a:cs typeface="+mn-cs"/>
              </a:rPr>
              <a:t>Fleetwide management </a:t>
            </a:r>
            <a:br>
              <a:rPr kumimoji="0" lang="en-US" sz="1100" b="0" i="0" u="none" strike="noStrike" kern="1200" cap="none" spc="0" normalizeH="0" baseline="0" noProof="0" dirty="0">
                <a:ln>
                  <a:noFill/>
                </a:ln>
                <a:solidFill>
                  <a:srgbClr val="00447C"/>
                </a:solidFill>
                <a:effectLst/>
                <a:uLnTx/>
                <a:uFillTx/>
                <a:latin typeface="Arial"/>
                <a:ea typeface="+mn-ea"/>
                <a:cs typeface="+mn-cs"/>
              </a:rPr>
            </a:br>
            <a:r>
              <a:rPr kumimoji="0" lang="en-US" sz="1100" b="0" i="0" u="none" strike="noStrike" kern="1200" cap="none" spc="0" normalizeH="0" baseline="0" noProof="0" dirty="0">
                <a:ln>
                  <a:noFill/>
                </a:ln>
                <a:solidFill>
                  <a:srgbClr val="00447C"/>
                </a:solidFill>
                <a:effectLst/>
                <a:uLnTx/>
                <a:uFillTx/>
                <a:latin typeface="Arial"/>
                <a:ea typeface="+mn-ea"/>
                <a:cs typeface="+mn-cs"/>
              </a:rPr>
              <a:t>added to ProSupport Suite</a:t>
            </a:r>
          </a:p>
          <a:p>
            <a:pPr marL="0" marR="0" lvl="0" indent="0" algn="l" defTabSz="685800" rtl="0" eaLnBrk="1" fontAlgn="ctr" latinLnBrk="0" hangingPunct="1">
              <a:lnSpc>
                <a:spcPct val="100000"/>
              </a:lnSpc>
              <a:spcBef>
                <a:spcPts val="300"/>
              </a:spcBef>
              <a:spcAft>
                <a:spcPts val="100"/>
              </a:spcAft>
              <a:buClrTx/>
              <a:buSzTx/>
              <a:buFontTx/>
              <a:buNone/>
              <a:tabLst/>
              <a:defRPr/>
            </a:pPr>
            <a:r>
              <a:rPr kumimoji="0" lang="en-US" sz="1100" b="0" i="0" u="none" strike="noStrike" kern="1200" cap="none" spc="0" normalizeH="0" baseline="0" noProof="0" dirty="0">
                <a:ln>
                  <a:noFill/>
                </a:ln>
                <a:solidFill>
                  <a:srgbClr val="444444"/>
                </a:solidFill>
                <a:effectLst/>
                <a:uLnTx/>
                <a:uFillTx/>
                <a:latin typeface="Arial"/>
                <a:ea typeface="+mn-ea"/>
                <a:cs typeface="+mn-cs"/>
              </a:rPr>
              <a:t>Addition of fleetwide management and remote resolution on select issues</a:t>
            </a:r>
          </a:p>
          <a:p>
            <a:pPr marL="0" marR="0" lvl="0" indent="0" algn="l" defTabSz="685800" rtl="0" eaLnBrk="1" fontAlgn="ctr" latinLnBrk="0" hangingPunct="1">
              <a:lnSpc>
                <a:spcPct val="100000"/>
              </a:lnSpc>
              <a:spcBef>
                <a:spcPts val="300"/>
              </a:spcBef>
              <a:spcAft>
                <a:spcPts val="100"/>
              </a:spcAft>
              <a:buClrTx/>
              <a:buSzTx/>
              <a:buFontTx/>
              <a:buNone/>
              <a:tabLst/>
              <a:defRPr/>
            </a:pPr>
            <a:r>
              <a:rPr kumimoji="0" lang="en-US" sz="1100" b="0" i="0" u="none" strike="noStrike" kern="1200" cap="none" spc="0" normalizeH="0" baseline="0" noProof="0" dirty="0">
                <a:ln>
                  <a:noFill/>
                </a:ln>
                <a:solidFill>
                  <a:srgbClr val="444444"/>
                </a:solidFill>
                <a:effectLst/>
                <a:uLnTx/>
                <a:uFillTx/>
                <a:latin typeface="Arial"/>
                <a:ea typeface="+mn-ea"/>
                <a:cs typeface="+mn-cs"/>
              </a:rPr>
              <a:t>Accelerated transition to work-from-anywhere environment months prior to the beginning of the pandemic</a:t>
            </a:r>
          </a:p>
        </p:txBody>
      </p:sp>
      <p:sp>
        <p:nvSpPr>
          <p:cNvPr id="14" name="Rectangle 13">
            <a:extLst>
              <a:ext uri="{FF2B5EF4-FFF2-40B4-BE49-F238E27FC236}">
                <a16:creationId xmlns:a16="http://schemas.microsoft.com/office/drawing/2014/main" id="{B6144377-A6AD-4A10-A212-7CF7D7683BB5}"/>
              </a:ext>
            </a:extLst>
          </p:cNvPr>
          <p:cNvSpPr/>
          <p:nvPr/>
        </p:nvSpPr>
        <p:spPr>
          <a:xfrm>
            <a:off x="4683426" y="2259732"/>
            <a:ext cx="2002536" cy="1900520"/>
          </a:xfrm>
          <a:prstGeom prst="rect">
            <a:avLst/>
          </a:prstGeom>
        </p:spPr>
        <p:txBody>
          <a:bodyPr wrap="square" lIns="0" tIns="0" rIns="0" bIns="0">
            <a:spAutoFit/>
          </a:bodyPr>
          <a:lstStyle/>
          <a:p>
            <a:pPr marL="57150" marR="0" lvl="0" indent="0" algn="l" defTabSz="685766" rtl="0" eaLnBrk="1" fontAlgn="ctr" latinLnBrk="0" hangingPunct="1">
              <a:lnSpc>
                <a:spcPct val="100000"/>
              </a:lnSpc>
              <a:spcBef>
                <a:spcPts val="10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Arial"/>
                <a:ea typeface="+mn-ea"/>
                <a:cs typeface="+mn-cs"/>
              </a:rPr>
              <a:t>Intelligent support and advanced remediation added to ProSupport Suite</a:t>
            </a:r>
          </a:p>
          <a:p>
            <a:pPr marL="57150" marR="0" lvl="0" indent="0" algn="l" defTabSz="685766" rtl="0" eaLnBrk="1" fontAlgn="ctr" latinLnBrk="0" hangingPunct="1">
              <a:lnSpc>
                <a:spcPct val="100000"/>
              </a:lnSpc>
              <a:spcBef>
                <a:spcPts val="100"/>
              </a:spcBef>
              <a:spcAft>
                <a:spcPts val="0"/>
              </a:spcAft>
              <a:buClrTx/>
              <a:buSzTx/>
              <a:buFontTx/>
              <a:buNone/>
              <a:tabLst/>
              <a:defRPr/>
            </a:pPr>
            <a:r>
              <a:rPr kumimoji="0" lang="en-US" sz="1100" b="0" i="0" u="none" strike="noStrike" kern="1200" cap="none" spc="0" normalizeH="0" baseline="0" noProof="0" dirty="0">
                <a:ln>
                  <a:noFill/>
                </a:ln>
                <a:solidFill>
                  <a:srgbClr val="444444"/>
                </a:solidFill>
                <a:effectLst/>
                <a:uLnTx/>
                <a:uFillTx/>
                <a:latin typeface="Arial"/>
                <a:ea typeface="+mn-ea"/>
                <a:cs typeface="+mn-cs"/>
              </a:rPr>
              <a:t>Manage, support and resolve issues remotely from a single dashboard</a:t>
            </a:r>
          </a:p>
          <a:p>
            <a:pPr marL="57150" marR="0" lvl="0" indent="0" algn="l" defTabSz="685766" rtl="0" eaLnBrk="1" fontAlgn="ctr" latinLnBrk="0" hangingPunct="1">
              <a:lnSpc>
                <a:spcPct val="100000"/>
              </a:lnSpc>
              <a:spcBef>
                <a:spcPts val="100"/>
              </a:spcBef>
              <a:spcAft>
                <a:spcPts val="0"/>
              </a:spcAft>
              <a:buClrTx/>
              <a:buSzTx/>
              <a:buFontTx/>
              <a:buNone/>
              <a:tabLst/>
              <a:defRPr/>
            </a:pPr>
            <a:r>
              <a:rPr kumimoji="0" lang="en-US" sz="1100" b="0" i="0" u="none" strike="noStrike" kern="1200" cap="none" spc="0" normalizeH="0" baseline="0" noProof="0" dirty="0">
                <a:ln>
                  <a:noFill/>
                </a:ln>
                <a:solidFill>
                  <a:srgbClr val="444444"/>
                </a:solidFill>
                <a:effectLst/>
                <a:uLnTx/>
                <a:uFillTx/>
                <a:latin typeface="Arial"/>
                <a:ea typeface="+mn-ea"/>
                <a:cs typeface="+mn-cs"/>
              </a:rPr>
              <a:t>Customize IT experience through custom rules and update catalogs</a:t>
            </a:r>
          </a:p>
          <a:p>
            <a:pPr marL="57150" marR="0" lvl="0" indent="0" algn="l" defTabSz="685766" rtl="0" eaLnBrk="1" fontAlgn="ctr" latinLnBrk="0" hangingPunct="1">
              <a:lnSpc>
                <a:spcPct val="100000"/>
              </a:lnSpc>
              <a:spcBef>
                <a:spcPts val="100"/>
              </a:spcBef>
              <a:spcAft>
                <a:spcPts val="0"/>
              </a:spcAft>
              <a:buClrTx/>
              <a:buSzTx/>
              <a:buFontTx/>
              <a:buNone/>
              <a:tabLst/>
              <a:defRPr/>
            </a:pPr>
            <a:r>
              <a:rPr kumimoji="0" lang="en-US" sz="1100" b="0" i="0" u="none" strike="noStrike" kern="1200" cap="none" spc="0" normalizeH="0" baseline="0" noProof="0" dirty="0">
                <a:ln>
                  <a:noFill/>
                </a:ln>
                <a:solidFill>
                  <a:srgbClr val="444444"/>
                </a:solidFill>
                <a:effectLst/>
                <a:uLnTx/>
                <a:uFillTx/>
                <a:latin typeface="Arial"/>
                <a:ea typeface="+mn-ea"/>
                <a:cs typeface="+mn-cs"/>
              </a:rPr>
              <a:t>Discover trends via utilization metrics</a:t>
            </a:r>
          </a:p>
        </p:txBody>
      </p:sp>
      <p:sp>
        <p:nvSpPr>
          <p:cNvPr id="15" name="Rectangle 14">
            <a:extLst>
              <a:ext uri="{FF2B5EF4-FFF2-40B4-BE49-F238E27FC236}">
                <a16:creationId xmlns:a16="http://schemas.microsoft.com/office/drawing/2014/main" id="{5BF7D972-4A76-45BE-8924-C903816B5E59}"/>
              </a:ext>
            </a:extLst>
          </p:cNvPr>
          <p:cNvSpPr/>
          <p:nvPr/>
        </p:nvSpPr>
        <p:spPr>
          <a:xfrm>
            <a:off x="267128" y="3209992"/>
            <a:ext cx="2002536" cy="1469633"/>
          </a:xfrm>
          <a:prstGeom prst="rect">
            <a:avLst/>
          </a:prstGeom>
        </p:spPr>
        <p:txBody>
          <a:bodyPr wrap="square" lIns="0" tIns="0" rIns="0" bIns="0">
            <a:spAutoFit/>
          </a:bodyPr>
          <a:lstStyle/>
          <a:p>
            <a:pPr marL="0" marR="0" lvl="0" indent="0" algn="l" defTabSz="685800" rtl="0" eaLnBrk="1" fontAlgn="ctr" latinLnBrk="0" hangingPunct="1">
              <a:lnSpc>
                <a:spcPct val="100000"/>
              </a:lnSpc>
              <a:spcBef>
                <a:spcPts val="200"/>
              </a:spcBef>
              <a:spcAft>
                <a:spcPts val="100"/>
              </a:spcAft>
              <a:buClrTx/>
              <a:buSzTx/>
              <a:buFontTx/>
              <a:buNone/>
              <a:tabLst/>
              <a:defRPr/>
            </a:pPr>
            <a:r>
              <a:rPr kumimoji="0" lang="en-US" sz="1100" b="0" i="0" u="none" strike="noStrike" kern="1200" cap="none" spc="0" normalizeH="0" baseline="0" noProof="0" dirty="0">
                <a:ln>
                  <a:noFill/>
                </a:ln>
                <a:solidFill>
                  <a:srgbClr val="0076CE"/>
                </a:solidFill>
                <a:effectLst/>
                <a:uLnTx/>
                <a:uFillTx/>
                <a:latin typeface="Arial"/>
                <a:ea typeface="+mn-ea"/>
                <a:cs typeface="+mn-cs"/>
              </a:rPr>
              <a:t>Dell ProSupport Plus</a:t>
            </a:r>
          </a:p>
          <a:p>
            <a:pPr marL="0" marR="0" lvl="0" indent="0" algn="l" defTabSz="685800" rtl="0" eaLnBrk="1" fontAlgn="ctr" latinLnBrk="0" hangingPunct="1">
              <a:lnSpc>
                <a:spcPct val="100000"/>
              </a:lnSpc>
              <a:spcBef>
                <a:spcPts val="200"/>
              </a:spcBef>
              <a:spcAft>
                <a:spcPts val="100"/>
              </a:spcAft>
              <a:buClrTx/>
              <a:buSzTx/>
              <a:buFontTx/>
              <a:buNone/>
              <a:tabLst/>
              <a:defRPr/>
            </a:pPr>
            <a:r>
              <a:rPr kumimoji="0" lang="en-US" sz="1100" b="0" i="0" u="none" strike="noStrike" kern="1200" cap="none" spc="0" normalizeH="0" baseline="0" noProof="0" dirty="0">
                <a:ln>
                  <a:noFill/>
                </a:ln>
                <a:solidFill>
                  <a:srgbClr val="444444"/>
                </a:solidFill>
                <a:effectLst/>
                <a:uLnTx/>
                <a:uFillTx/>
                <a:latin typeface="Arial"/>
                <a:ea typeface="+mn-ea"/>
                <a:cs typeface="+mn-cs"/>
              </a:rPr>
              <a:t>Predictive and proactive support</a:t>
            </a:r>
          </a:p>
          <a:p>
            <a:pPr marL="0" marR="0" lvl="0" indent="0" algn="l" defTabSz="685800" rtl="0" eaLnBrk="1" fontAlgn="ctr" latinLnBrk="0" hangingPunct="1">
              <a:lnSpc>
                <a:spcPct val="100000"/>
              </a:lnSpc>
              <a:spcBef>
                <a:spcPts val="200"/>
              </a:spcBef>
              <a:spcAft>
                <a:spcPts val="100"/>
              </a:spcAft>
              <a:buClrTx/>
              <a:buSzTx/>
              <a:buFontTx/>
              <a:buNone/>
              <a:tabLst/>
              <a:defRPr/>
            </a:pPr>
            <a:r>
              <a:rPr kumimoji="0" lang="en-US" sz="1100" b="0" i="0" u="none" strike="noStrike" kern="1200" cap="none" spc="0" normalizeH="0" baseline="0" noProof="0" dirty="0">
                <a:ln>
                  <a:noFill/>
                </a:ln>
                <a:solidFill>
                  <a:srgbClr val="444444"/>
                </a:solidFill>
                <a:effectLst/>
                <a:uLnTx/>
                <a:uFillTx/>
                <a:latin typeface="Arial"/>
                <a:ea typeface="+mn-ea"/>
                <a:cs typeface="+mn-cs"/>
              </a:rPr>
              <a:t>Detect and resolve issues as </a:t>
            </a:r>
            <a:br>
              <a:rPr kumimoji="0" lang="en-US" sz="1100" b="0" i="0" u="none" strike="noStrike" kern="1200" cap="none" spc="0" normalizeH="0" baseline="0" noProof="0" dirty="0">
                <a:ln>
                  <a:noFill/>
                </a:ln>
                <a:solidFill>
                  <a:srgbClr val="444444"/>
                </a:solidFill>
                <a:effectLst/>
                <a:uLnTx/>
                <a:uFillTx/>
                <a:latin typeface="Arial"/>
                <a:ea typeface="+mn-ea"/>
                <a:cs typeface="+mn-cs"/>
              </a:rPr>
            </a:br>
            <a:r>
              <a:rPr kumimoji="0" lang="en-US" sz="1100" b="0" i="0" u="none" strike="noStrike" kern="1200" cap="none" spc="0" normalizeH="0" baseline="0" noProof="0" dirty="0">
                <a:ln>
                  <a:noFill/>
                </a:ln>
                <a:solidFill>
                  <a:srgbClr val="444444"/>
                </a:solidFill>
                <a:effectLst/>
                <a:uLnTx/>
                <a:uFillTx/>
                <a:latin typeface="Arial"/>
                <a:ea typeface="+mn-ea"/>
                <a:cs typeface="+mn-cs"/>
              </a:rPr>
              <a:t>they develop rather than after they’ve caused problems.</a:t>
            </a:r>
          </a:p>
          <a:p>
            <a:pPr marL="0" marR="0" lvl="0" indent="0" algn="l" defTabSz="685800" rtl="0" eaLnBrk="1" fontAlgn="ctr" latinLnBrk="0" hangingPunct="1">
              <a:lnSpc>
                <a:spcPct val="100000"/>
              </a:lnSpc>
              <a:spcBef>
                <a:spcPts val="200"/>
              </a:spcBef>
              <a:spcAft>
                <a:spcPts val="100"/>
              </a:spcAft>
              <a:buClrTx/>
              <a:buSzTx/>
              <a:buFontTx/>
              <a:buNone/>
              <a:tabLst/>
              <a:defRPr/>
            </a:pPr>
            <a:r>
              <a:rPr kumimoji="0" lang="en-US" sz="1100" b="0" i="0" u="none" strike="noStrike" kern="1200" cap="none" spc="0" normalizeH="0" baseline="0" noProof="0" dirty="0">
                <a:ln>
                  <a:noFill/>
                </a:ln>
                <a:solidFill>
                  <a:srgbClr val="0076CE"/>
                </a:solidFill>
                <a:effectLst/>
                <a:uLnTx/>
                <a:uFillTx/>
                <a:latin typeface="Arial"/>
                <a:ea typeface="+mn-ea"/>
                <a:cs typeface="+mn-cs"/>
              </a:rPr>
              <a:t>First in the industry to develop proactive and predictive capabilities*</a:t>
            </a:r>
          </a:p>
        </p:txBody>
      </p:sp>
      <p:sp>
        <p:nvSpPr>
          <p:cNvPr id="20" name="TextBox 19">
            <a:extLst>
              <a:ext uri="{FF2B5EF4-FFF2-40B4-BE49-F238E27FC236}">
                <a16:creationId xmlns:a16="http://schemas.microsoft.com/office/drawing/2014/main" id="{EA64D4D6-75FC-425B-86E3-878635A9D382}"/>
              </a:ext>
            </a:extLst>
          </p:cNvPr>
          <p:cNvSpPr txBox="1"/>
          <p:nvPr/>
        </p:nvSpPr>
        <p:spPr>
          <a:xfrm>
            <a:off x="263066" y="596964"/>
            <a:ext cx="5531964" cy="246221"/>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4444"/>
                </a:solidFill>
                <a:effectLst/>
                <a:uLnTx/>
                <a:uFillTx/>
                <a:latin typeface="Arial"/>
                <a:ea typeface="+mn-ea"/>
                <a:cs typeface="+mn-cs"/>
              </a:rPr>
              <a:t>Years of experience developing software for support services</a:t>
            </a:r>
          </a:p>
        </p:txBody>
      </p:sp>
      <p:sp>
        <p:nvSpPr>
          <p:cNvPr id="51" name="Oval 50" descr="Sample Dell Blue color swatch">
            <a:extLst>
              <a:ext uri="{FF2B5EF4-FFF2-40B4-BE49-F238E27FC236}">
                <a16:creationId xmlns:a16="http://schemas.microsoft.com/office/drawing/2014/main" id="{3233D561-360D-4C60-B00D-FC5EC5D8CEB7}"/>
              </a:ext>
            </a:extLst>
          </p:cNvPr>
          <p:cNvSpPr>
            <a:spLocks/>
          </p:cNvSpPr>
          <p:nvPr/>
        </p:nvSpPr>
        <p:spPr>
          <a:xfrm>
            <a:off x="682210" y="2251564"/>
            <a:ext cx="822960" cy="822960"/>
          </a:xfrm>
          <a:prstGeom prst="ellipse">
            <a:avLst/>
          </a:prstGeom>
          <a:solidFill>
            <a:srgbClr val="0076CE"/>
          </a:solidFill>
          <a:ln w="635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2015</a:t>
            </a:r>
          </a:p>
        </p:txBody>
      </p:sp>
      <p:grpSp>
        <p:nvGrpSpPr>
          <p:cNvPr id="3" name="Group 2">
            <a:extLst>
              <a:ext uri="{FF2B5EF4-FFF2-40B4-BE49-F238E27FC236}">
                <a16:creationId xmlns:a16="http://schemas.microsoft.com/office/drawing/2014/main" id="{D6740AD0-9095-4D25-BCFE-97568A082AA9}"/>
              </a:ext>
            </a:extLst>
          </p:cNvPr>
          <p:cNvGrpSpPr/>
          <p:nvPr/>
        </p:nvGrpSpPr>
        <p:grpSpPr>
          <a:xfrm>
            <a:off x="6922406" y="507387"/>
            <a:ext cx="822960" cy="822960"/>
            <a:chOff x="8109276" y="615671"/>
            <a:chExt cx="822960" cy="822960"/>
          </a:xfrm>
          <a:scene3d>
            <a:camera prst="orthographicFront">
              <a:rot lat="0" lon="0" rev="0"/>
            </a:camera>
            <a:lightRig rig="contrasting" dir="t">
              <a:rot lat="0" lon="0" rev="7800000"/>
            </a:lightRig>
          </a:scene3d>
        </p:grpSpPr>
        <p:sp>
          <p:nvSpPr>
            <p:cNvPr id="21" name="Oval 20">
              <a:extLst>
                <a:ext uri="{FF2B5EF4-FFF2-40B4-BE49-F238E27FC236}">
                  <a16:creationId xmlns:a16="http://schemas.microsoft.com/office/drawing/2014/main" id="{2DB9EC7E-0922-4D42-85AA-D7376DE8FF3E}"/>
                </a:ext>
              </a:extLst>
            </p:cNvPr>
            <p:cNvSpPr>
              <a:spLocks/>
            </p:cNvSpPr>
            <p:nvPr/>
          </p:nvSpPr>
          <p:spPr>
            <a:xfrm>
              <a:off x="8109276" y="615671"/>
              <a:ext cx="822960" cy="822960"/>
            </a:xfrm>
            <a:prstGeom prst="ellipse">
              <a:avLst/>
            </a:prstGeom>
            <a:solidFill>
              <a:schemeClr val="accent2"/>
            </a:solidFill>
            <a:ln w="63500">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5C93A94-5B88-47A9-85B3-2BD328CBC729}"/>
                </a:ext>
              </a:extLst>
            </p:cNvPr>
            <p:cNvSpPr txBox="1"/>
            <p:nvPr/>
          </p:nvSpPr>
          <p:spPr>
            <a:xfrm>
              <a:off x="8219802" y="816000"/>
              <a:ext cx="601907" cy="369332"/>
            </a:xfrm>
            <a:prstGeom prst="rect">
              <a:avLst/>
            </a:prstGeom>
            <a:noFill/>
            <a:ln>
              <a:noFill/>
            </a:ln>
            <a:effectLst/>
            <a:sp3d>
              <a:bevelT w="139700" h="139700"/>
            </a:sp3d>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2022 &amp; Beyond</a:t>
              </a:r>
            </a:p>
          </p:txBody>
        </p:sp>
      </p:grpSp>
      <p:sp>
        <p:nvSpPr>
          <p:cNvPr id="16" name="Rectangle 15">
            <a:extLst>
              <a:ext uri="{FF2B5EF4-FFF2-40B4-BE49-F238E27FC236}">
                <a16:creationId xmlns:a16="http://schemas.microsoft.com/office/drawing/2014/main" id="{33924DA8-1165-4BA1-8478-5B3B38EA2647}"/>
              </a:ext>
            </a:extLst>
          </p:cNvPr>
          <p:cNvSpPr/>
          <p:nvPr/>
        </p:nvSpPr>
        <p:spPr>
          <a:xfrm>
            <a:off x="6822025" y="1593190"/>
            <a:ext cx="1997805" cy="830997"/>
          </a:xfrm>
          <a:prstGeom prst="rect">
            <a:avLst/>
          </a:prstGeom>
        </p:spPr>
        <p:txBody>
          <a:bodyPr wrap="square" lIns="0" tIns="0" rIns="0" bIns="0">
            <a:spAutoFit/>
          </a:bodyPr>
          <a:lstStyle/>
          <a:p>
            <a:pPr marL="57150" marR="0" lvl="0" indent="0" algn="ctr" defTabSz="685766" rtl="0" eaLnBrk="1" fontAlgn="ctr"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dirty="0">
                <a:ln>
                  <a:noFill/>
                </a:ln>
                <a:solidFill>
                  <a:srgbClr val="6EA204"/>
                </a:solidFill>
                <a:effectLst/>
                <a:uLnTx/>
                <a:uFillTx/>
                <a:latin typeface="Arial"/>
                <a:ea typeface="+mn-ea"/>
                <a:cs typeface="+mn-cs"/>
              </a:rPr>
              <a:t>Leading </a:t>
            </a:r>
            <a:br>
              <a:rPr kumimoji="0" lang="en-US" sz="1800" b="1" i="0" u="none" strike="noStrike" kern="1200" cap="none" spc="0" normalizeH="0" baseline="0" noProof="0" dirty="0">
                <a:ln>
                  <a:noFill/>
                </a:ln>
                <a:solidFill>
                  <a:srgbClr val="6EA204"/>
                </a:solidFill>
                <a:effectLst/>
                <a:uLnTx/>
                <a:uFillTx/>
                <a:latin typeface="Arial"/>
                <a:ea typeface="+mn-ea"/>
                <a:cs typeface="+mn-cs"/>
              </a:rPr>
            </a:br>
            <a:r>
              <a:rPr kumimoji="0" lang="en-US" sz="1800" b="1" i="0" u="none" strike="noStrike" kern="1200" cap="none" spc="0" normalizeH="0" baseline="0" noProof="0" dirty="0">
                <a:ln>
                  <a:noFill/>
                </a:ln>
                <a:solidFill>
                  <a:srgbClr val="6EA204"/>
                </a:solidFill>
                <a:effectLst/>
                <a:uLnTx/>
                <a:uFillTx/>
                <a:latin typeface="Arial"/>
                <a:ea typeface="+mn-ea"/>
                <a:cs typeface="+mn-cs"/>
              </a:rPr>
              <a:t>the way to </a:t>
            </a:r>
            <a:br>
              <a:rPr kumimoji="0" lang="en-US" sz="1800" b="1" i="0" u="none" strike="noStrike" kern="1200" cap="none" spc="0" normalizeH="0" baseline="0" noProof="0" dirty="0">
                <a:ln>
                  <a:noFill/>
                </a:ln>
                <a:solidFill>
                  <a:srgbClr val="6EA204"/>
                </a:solidFill>
                <a:effectLst/>
                <a:uLnTx/>
                <a:uFillTx/>
                <a:latin typeface="Arial"/>
                <a:ea typeface="+mn-ea"/>
                <a:cs typeface="+mn-cs"/>
              </a:rPr>
            </a:br>
            <a:r>
              <a:rPr kumimoji="0" lang="en-US" sz="1800" b="1" i="0" u="none" strike="noStrike" kern="1200" cap="none" spc="0" normalizeH="0" baseline="0" noProof="0" dirty="0">
                <a:ln>
                  <a:noFill/>
                </a:ln>
                <a:solidFill>
                  <a:srgbClr val="6EA204"/>
                </a:solidFill>
                <a:effectLst/>
                <a:uLnTx/>
                <a:uFillTx/>
                <a:latin typeface="Arial"/>
                <a:ea typeface="+mn-ea"/>
                <a:cs typeface="+mn-cs"/>
              </a:rPr>
              <a:t>self-healing PCs</a:t>
            </a:r>
          </a:p>
        </p:txBody>
      </p:sp>
      <p:sp>
        <p:nvSpPr>
          <p:cNvPr id="46" name="Oval 45">
            <a:extLst>
              <a:ext uri="{FF2B5EF4-FFF2-40B4-BE49-F238E27FC236}">
                <a16:creationId xmlns:a16="http://schemas.microsoft.com/office/drawing/2014/main" id="{84FA738B-5232-4A47-B3A7-38F81D5D951B}"/>
              </a:ext>
            </a:extLst>
          </p:cNvPr>
          <p:cNvSpPr>
            <a:spLocks/>
          </p:cNvSpPr>
          <p:nvPr/>
        </p:nvSpPr>
        <p:spPr>
          <a:xfrm>
            <a:off x="3023161" y="1717071"/>
            <a:ext cx="822960" cy="822960"/>
          </a:xfrm>
          <a:prstGeom prst="ellipse">
            <a:avLst/>
          </a:prstGeom>
          <a:solidFill>
            <a:schemeClr val="accent1"/>
          </a:solidFill>
          <a:ln w="635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2019</a:t>
            </a:r>
          </a:p>
        </p:txBody>
      </p:sp>
      <p:sp>
        <p:nvSpPr>
          <p:cNvPr id="48" name="Oval 47">
            <a:extLst>
              <a:ext uri="{FF2B5EF4-FFF2-40B4-BE49-F238E27FC236}">
                <a16:creationId xmlns:a16="http://schemas.microsoft.com/office/drawing/2014/main" id="{97F0AC0C-D0F1-44B9-B45C-1F816A2F9A93}"/>
              </a:ext>
            </a:extLst>
          </p:cNvPr>
          <p:cNvSpPr>
            <a:spLocks/>
          </p:cNvSpPr>
          <p:nvPr/>
        </p:nvSpPr>
        <p:spPr>
          <a:xfrm>
            <a:off x="5099715" y="1053377"/>
            <a:ext cx="822960" cy="822960"/>
          </a:xfrm>
          <a:prstGeom prst="ellipse">
            <a:avLst/>
          </a:prstGeom>
          <a:solidFill>
            <a:srgbClr val="6E2585"/>
          </a:solidFill>
          <a:ln w="635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2021</a:t>
            </a:r>
          </a:p>
        </p:txBody>
      </p:sp>
      <p:sp>
        <p:nvSpPr>
          <p:cNvPr id="4" name="TextBox 3">
            <a:extLst>
              <a:ext uri="{FF2B5EF4-FFF2-40B4-BE49-F238E27FC236}">
                <a16:creationId xmlns:a16="http://schemas.microsoft.com/office/drawing/2014/main" id="{0C62A6E4-295A-4CE9-8AEB-3AED052C983C}"/>
              </a:ext>
            </a:extLst>
          </p:cNvPr>
          <p:cNvSpPr txBox="1"/>
          <p:nvPr/>
        </p:nvSpPr>
        <p:spPr>
          <a:xfrm>
            <a:off x="237363" y="4998276"/>
            <a:ext cx="3999493" cy="184666"/>
          </a:xfrm>
          <a:prstGeom prst="rect">
            <a:avLst/>
          </a:prstGeom>
          <a:noFill/>
        </p:spPr>
        <p:txBody>
          <a:bodyPr wrap="none" lIns="0" tIns="0" rIns="0" bIns="0" rtlCol="0">
            <a:spAutoFit/>
          </a:bodyPr>
          <a:lstStyle/>
          <a:p>
            <a:r>
              <a:rPr lang="en-US" sz="600" dirty="0">
                <a:latin typeface="Arial" panose="020B0604020202020204" pitchFamily="34" charset="0"/>
              </a:rPr>
              <a:t>*Based on </a:t>
            </a:r>
            <a:r>
              <a:rPr lang="en-US" sz="600" dirty="0">
                <a:latin typeface="Arial" panose="020B0604020202020204" pitchFamily="34" charset="0"/>
                <a:hlinkClick r:id="rId4"/>
              </a:rPr>
              <a:t>IDC Link report </a:t>
            </a:r>
            <a:r>
              <a:rPr lang="en-US" sz="600" dirty="0">
                <a:latin typeface="Arial" panose="020B0604020202020204" pitchFamily="34" charset="0"/>
              </a:rPr>
              <a:t>“Proactive, Predictive, Prescriptive Deskside and Mobile Worker Support”  March 17, 2015</a:t>
            </a:r>
          </a:p>
          <a:p>
            <a:pPr algn="ctr"/>
            <a:endParaRPr lang="en-US" sz="600" dirty="0"/>
          </a:p>
        </p:txBody>
      </p:sp>
    </p:spTree>
    <p:extLst>
      <p:ext uri="{BB962C8B-B14F-4D97-AF65-F5344CB8AC3E}">
        <p14:creationId xmlns:p14="http://schemas.microsoft.com/office/powerpoint/2010/main" val="406122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adient">
            <a:extLst>
              <a:ext uri="{FF2B5EF4-FFF2-40B4-BE49-F238E27FC236}">
                <a16:creationId xmlns:a16="http://schemas.microsoft.com/office/drawing/2014/main" id="{D381E7F4-8848-47BF-98CB-4B3918850EF4}"/>
              </a:ext>
            </a:extLst>
          </p:cNvPr>
          <p:cNvGrpSpPr/>
          <p:nvPr/>
        </p:nvGrpSpPr>
        <p:grpSpPr>
          <a:xfrm>
            <a:off x="0" y="953662"/>
            <a:ext cx="9144000" cy="1148145"/>
            <a:chOff x="0" y="3086100"/>
            <a:chExt cx="9144000" cy="1543050"/>
          </a:xfrm>
        </p:grpSpPr>
        <p:sp>
          <p:nvSpPr>
            <p:cNvPr id="47" name="Rectangle 46">
              <a:extLst>
                <a:ext uri="{FF2B5EF4-FFF2-40B4-BE49-F238E27FC236}">
                  <a16:creationId xmlns:a16="http://schemas.microsoft.com/office/drawing/2014/main" id="{72C3C092-D703-46F7-96A6-57247BE5A4AC}"/>
                </a:ext>
              </a:extLst>
            </p:cNvPr>
            <p:cNvSpPr/>
            <p:nvPr/>
          </p:nvSpPr>
          <p:spPr>
            <a:xfrm>
              <a:off x="2977116" y="3086101"/>
              <a:ext cx="3168503" cy="1543049"/>
            </a:xfrm>
            <a:prstGeom prst="rect">
              <a:avLst/>
            </a:prstGeom>
            <a:gradFill>
              <a:gsLst>
                <a:gs pos="56000">
                  <a:schemeClr val="bg1"/>
                </a:gs>
                <a:gs pos="0">
                  <a:schemeClr val="accent1"/>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6350">
                  <a:noFill/>
                </a:ln>
                <a:solidFill>
                  <a:srgbClr val="444444"/>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B35E8975-592D-4F31-B57E-EF803457A91D}"/>
                </a:ext>
              </a:extLst>
            </p:cNvPr>
            <p:cNvSpPr/>
            <p:nvPr/>
          </p:nvSpPr>
          <p:spPr>
            <a:xfrm>
              <a:off x="0" y="3086100"/>
              <a:ext cx="2998381" cy="1543049"/>
            </a:xfrm>
            <a:prstGeom prst="rect">
              <a:avLst/>
            </a:prstGeom>
            <a:gradFill flip="none" rotWithShape="1">
              <a:gsLst>
                <a:gs pos="0">
                  <a:schemeClr val="accent1"/>
                </a:gs>
                <a:gs pos="30000">
                  <a:schemeClr val="bg1"/>
                </a:gs>
                <a:gs pos="74000">
                  <a:schemeClr val="accent6"/>
                </a:gs>
              </a:gsLst>
              <a:lin ang="2700000" scaled="0"/>
              <a:tileRect/>
            </a:gradFill>
            <a:ln w="19050" cap="sq" cmpd="sng">
              <a:noFill/>
              <a:miter lim="800000"/>
            </a:ln>
            <a:effectLst/>
          </p:spPr>
          <p:txBody>
            <a:bodyPr rot="0" spcFirstLastPara="0" vertOverflow="overflow" horzOverflow="overflow" vert="horz" wrap="square" lIns="182880" tIns="0" rIns="18288" bIns="0" numCol="1" spcCol="0" rtlCol="0" fromWordArt="0" anchor="ctr" anchorCtr="0" forceAA="0" compatLnSpc="1">
              <a:prstTxWarp prst="textNoShape">
                <a:avLst/>
              </a:prstTxWarp>
              <a:noAutofit/>
            </a:bodyPr>
            <a:lstStyle/>
            <a:p>
              <a:pPr marL="177800" marR="0" lvl="0" indent="0" algn="l" defTabSz="914355" rtl="0" eaLnBrk="1" fontAlgn="base" latinLnBrk="0" hangingPunct="1">
                <a:lnSpc>
                  <a:spcPct val="100000"/>
                </a:lnSpc>
                <a:spcBef>
                  <a:spcPts val="600"/>
                </a:spcBef>
                <a:spcAft>
                  <a:spcPts val="0"/>
                </a:spcAft>
                <a:buClr>
                  <a:srgbClr val="FFFFFF"/>
                </a:buClr>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1" name="Rectangle 60">
              <a:extLst>
                <a:ext uri="{FF2B5EF4-FFF2-40B4-BE49-F238E27FC236}">
                  <a16:creationId xmlns:a16="http://schemas.microsoft.com/office/drawing/2014/main" id="{272ED37D-A6DA-C64D-9B49-4D7ED68482CF}"/>
                </a:ext>
              </a:extLst>
            </p:cNvPr>
            <p:cNvSpPr/>
            <p:nvPr/>
          </p:nvSpPr>
          <p:spPr>
            <a:xfrm>
              <a:off x="6145619" y="3086101"/>
              <a:ext cx="2998381" cy="1543049"/>
            </a:xfrm>
            <a:prstGeom prst="rect">
              <a:avLst/>
            </a:prstGeom>
            <a:gradFill>
              <a:gsLst>
                <a:gs pos="0">
                  <a:schemeClr val="bg1"/>
                </a:gs>
                <a:gs pos="56000">
                  <a:schemeClr val="accent1"/>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6350">
                  <a:noFill/>
                </a:ln>
                <a:solidFill>
                  <a:srgbClr val="444444"/>
                </a:solidFill>
                <a:effectLst/>
                <a:uLnTx/>
                <a:uFillTx/>
                <a:latin typeface="Arial"/>
                <a:ea typeface="+mn-ea"/>
                <a:cs typeface="+mn-cs"/>
              </a:endParaRPr>
            </a:p>
          </p:txBody>
        </p:sp>
      </p:grpSp>
      <p:sp>
        <p:nvSpPr>
          <p:cNvPr id="2" name="Title 1"/>
          <p:cNvSpPr>
            <a:spLocks noGrp="1"/>
          </p:cNvSpPr>
          <p:nvPr>
            <p:ph type="title"/>
          </p:nvPr>
        </p:nvSpPr>
        <p:spPr>
          <a:xfrm>
            <a:off x="285750" y="228600"/>
            <a:ext cx="8572500" cy="387798"/>
          </a:xfrm>
          <a:prstGeom prst="rect">
            <a:avLst/>
          </a:prstGeom>
        </p:spPr>
        <p:txBody>
          <a:bodyPr/>
          <a:lstStyle/>
          <a:p>
            <a:r>
              <a:rPr lang="en-US" dirty="0"/>
              <a:t>Select the right support for your customer</a:t>
            </a:r>
            <a:endParaRPr lang="en-US" dirty="0">
              <a:solidFill>
                <a:schemeClr val="bg1"/>
              </a:solidFill>
            </a:endParaRPr>
          </a:p>
        </p:txBody>
      </p:sp>
      <p:grpSp>
        <p:nvGrpSpPr>
          <p:cNvPr id="10" name="Group 9">
            <a:extLst>
              <a:ext uri="{FF2B5EF4-FFF2-40B4-BE49-F238E27FC236}">
                <a16:creationId xmlns:a16="http://schemas.microsoft.com/office/drawing/2014/main" id="{81A13394-C497-7748-BE09-B24337C225BE}"/>
              </a:ext>
            </a:extLst>
          </p:cNvPr>
          <p:cNvGrpSpPr/>
          <p:nvPr/>
        </p:nvGrpSpPr>
        <p:grpSpPr>
          <a:xfrm>
            <a:off x="153748" y="1125629"/>
            <a:ext cx="2701063" cy="784107"/>
            <a:chOff x="132482" y="1031381"/>
            <a:chExt cx="2701063" cy="784107"/>
          </a:xfrm>
        </p:grpSpPr>
        <p:sp>
          <p:nvSpPr>
            <p:cNvPr id="8" name="TextBox 7"/>
            <p:cNvSpPr txBox="1"/>
            <p:nvPr/>
          </p:nvSpPr>
          <p:spPr>
            <a:xfrm>
              <a:off x="454313" y="1031381"/>
              <a:ext cx="2057400" cy="276999"/>
            </a:xfrm>
            <a:prstGeom prst="rect">
              <a:avLst/>
            </a:prstGeom>
            <a:noFill/>
          </p:spPr>
          <p:txBody>
            <a:bodyPr wrap="square" lIns="0" tIns="0" rIns="0" bIns="0" rtlCol="0">
              <a:spAutoFit/>
            </a:bodyPr>
            <a:lstStyle>
              <a:defPPr>
                <a:defRPr lang="en-US"/>
              </a:defPPr>
              <a:lvl1pPr algn="ctr">
                <a:defRPr sz="2400" b="1"/>
              </a:lvl1p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ProSupport</a:t>
              </a:r>
            </a:p>
          </p:txBody>
        </p:sp>
        <p:sp>
          <p:nvSpPr>
            <p:cNvPr id="37" name="TextBox 36"/>
            <p:cNvSpPr txBox="1"/>
            <p:nvPr/>
          </p:nvSpPr>
          <p:spPr>
            <a:xfrm>
              <a:off x="132482" y="1384601"/>
              <a:ext cx="2701063" cy="430887"/>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Needs more than basic </a:t>
              </a:r>
              <a:br>
                <a:rPr kumimoji="0" lang="en-US" sz="1400" b="0" i="0" u="none" strike="noStrike" kern="1200" cap="none" spc="0" normalizeH="0" baseline="0" noProof="0" dirty="0">
                  <a:ln>
                    <a:noFill/>
                  </a:ln>
                  <a:solidFill>
                    <a:srgbClr val="FFFFFF"/>
                  </a:solidFill>
                  <a:effectLst/>
                  <a:uLnTx/>
                  <a:uFillTx/>
                  <a:latin typeface="Arial"/>
                  <a:ea typeface="+mn-ea"/>
                  <a:cs typeface="+mn-cs"/>
                </a:rPr>
              </a:br>
              <a:r>
                <a:rPr kumimoji="0" lang="en-US" sz="1400" b="0" i="0" u="none" strike="noStrike" kern="1200" cap="none" spc="0" normalizeH="0" baseline="0" noProof="0" dirty="0">
                  <a:ln>
                    <a:noFill/>
                  </a:ln>
                  <a:solidFill>
                    <a:srgbClr val="FFFFFF"/>
                  </a:solidFill>
                  <a:effectLst/>
                  <a:uLnTx/>
                  <a:uFillTx/>
                  <a:latin typeface="Arial"/>
                  <a:ea typeface="+mn-ea"/>
                  <a:cs typeface="+mn-cs"/>
                </a:rPr>
                <a:t>hardware warranty service</a:t>
              </a:r>
            </a:p>
          </p:txBody>
        </p:sp>
      </p:grpSp>
      <p:grpSp>
        <p:nvGrpSpPr>
          <p:cNvPr id="9" name="Group 8">
            <a:extLst>
              <a:ext uri="{FF2B5EF4-FFF2-40B4-BE49-F238E27FC236}">
                <a16:creationId xmlns:a16="http://schemas.microsoft.com/office/drawing/2014/main" id="{3765B170-3DA4-B94C-81FB-9AAE06EE16A2}"/>
              </a:ext>
            </a:extLst>
          </p:cNvPr>
          <p:cNvGrpSpPr/>
          <p:nvPr/>
        </p:nvGrpSpPr>
        <p:grpSpPr>
          <a:xfrm>
            <a:off x="6484983" y="1125629"/>
            <a:ext cx="2354447" cy="778786"/>
            <a:chOff x="6533055" y="1031381"/>
            <a:chExt cx="2354447" cy="778786"/>
          </a:xfrm>
        </p:grpSpPr>
        <p:sp>
          <p:nvSpPr>
            <p:cNvPr id="26" name="TextBox 25"/>
            <p:cNvSpPr txBox="1"/>
            <p:nvPr/>
          </p:nvSpPr>
          <p:spPr>
            <a:xfrm>
              <a:off x="6533055" y="1031381"/>
              <a:ext cx="2354447" cy="276999"/>
            </a:xfrm>
            <a:prstGeom prst="rect">
              <a:avLst/>
            </a:prstGeom>
            <a:noFill/>
          </p:spPr>
          <p:txBody>
            <a:bodyPr wrap="square" lIns="0" tIns="0" rIns="0" bIns="0" rtlCol="0">
              <a:spAutoFit/>
            </a:bodyPr>
            <a:lstStyle>
              <a:defPPr>
                <a:defRPr lang="en-US"/>
              </a:defPPr>
              <a:lvl1pPr algn="ctr">
                <a:defRPr sz="2400" b="1"/>
              </a:lvl1p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ProSupport Flex</a:t>
              </a:r>
            </a:p>
          </p:txBody>
        </p:sp>
        <p:sp>
          <p:nvSpPr>
            <p:cNvPr id="4" name="Rectangle 3"/>
            <p:cNvSpPr/>
            <p:nvPr/>
          </p:nvSpPr>
          <p:spPr>
            <a:xfrm>
              <a:off x="6693167" y="1384601"/>
              <a:ext cx="2034222" cy="425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Needs flexible options to supplement in-house IT</a:t>
              </a:r>
            </a:p>
          </p:txBody>
        </p:sp>
      </p:grpSp>
      <p:grpSp>
        <p:nvGrpSpPr>
          <p:cNvPr id="7" name="Group 6">
            <a:extLst>
              <a:ext uri="{FF2B5EF4-FFF2-40B4-BE49-F238E27FC236}">
                <a16:creationId xmlns:a16="http://schemas.microsoft.com/office/drawing/2014/main" id="{21E75447-B112-6842-84C0-9E3EA542725B}"/>
              </a:ext>
            </a:extLst>
          </p:cNvPr>
          <p:cNvGrpSpPr/>
          <p:nvPr/>
        </p:nvGrpSpPr>
        <p:grpSpPr>
          <a:xfrm>
            <a:off x="3221469" y="1125629"/>
            <a:ext cx="2701063" cy="784107"/>
            <a:chOff x="3221469" y="1031381"/>
            <a:chExt cx="2701063" cy="784107"/>
          </a:xfrm>
        </p:grpSpPr>
        <p:sp>
          <p:nvSpPr>
            <p:cNvPr id="24" name="TextBox 23"/>
            <p:cNvSpPr txBox="1"/>
            <p:nvPr/>
          </p:nvSpPr>
          <p:spPr>
            <a:xfrm>
              <a:off x="3543300" y="1031381"/>
              <a:ext cx="2057400" cy="276999"/>
            </a:xfrm>
            <a:prstGeom prst="rect">
              <a:avLst/>
            </a:prstGeom>
            <a:noFill/>
          </p:spPr>
          <p:txBody>
            <a:bodyPr wrap="square" lIns="0" tIns="0" rIns="0" bIns="0" rtlCol="0">
              <a:spAutoFit/>
            </a:bodyPr>
            <a:lstStyle>
              <a:defPPr>
                <a:defRPr lang="en-US"/>
              </a:defPPr>
              <a:lvl1pPr algn="ctr">
                <a:defRPr sz="2400" b="1"/>
              </a:lvl1p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ProSupport Plus</a:t>
              </a:r>
            </a:p>
          </p:txBody>
        </p:sp>
        <p:sp>
          <p:nvSpPr>
            <p:cNvPr id="33" name="TextBox 32">
              <a:extLst>
                <a:ext uri="{FF2B5EF4-FFF2-40B4-BE49-F238E27FC236}">
                  <a16:creationId xmlns:a16="http://schemas.microsoft.com/office/drawing/2014/main" id="{FDF71ECA-3E60-4DF0-9B57-1248B6FE2780}"/>
                </a:ext>
              </a:extLst>
            </p:cNvPr>
            <p:cNvSpPr txBox="1"/>
            <p:nvPr/>
          </p:nvSpPr>
          <p:spPr>
            <a:xfrm>
              <a:off x="3221469" y="1384601"/>
              <a:ext cx="2701063" cy="430887"/>
            </a:xfrm>
            <a:prstGeom prst="rect">
              <a:avLst/>
            </a:prstGeom>
            <a:noFill/>
          </p:spPr>
          <p:txBody>
            <a:bodyPr wrap="square" lIns="0" tIns="0" rIns="0" bIns="0" rtlCol="0">
              <a:spAutoFit/>
            </a:body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Wants automated, customized support to manage Dell fleet</a:t>
              </a:r>
            </a:p>
          </p:txBody>
        </p:sp>
      </p:grpSp>
      <p:grpSp>
        <p:nvGrpSpPr>
          <p:cNvPr id="28" name="Group 27">
            <a:extLst>
              <a:ext uri="{FF2B5EF4-FFF2-40B4-BE49-F238E27FC236}">
                <a16:creationId xmlns:a16="http://schemas.microsoft.com/office/drawing/2014/main" id="{A42B9020-595D-6944-9F93-E47E3E31E1D5}"/>
              </a:ext>
            </a:extLst>
          </p:cNvPr>
          <p:cNvGrpSpPr/>
          <p:nvPr/>
        </p:nvGrpSpPr>
        <p:grpSpPr>
          <a:xfrm>
            <a:off x="3000084" y="953662"/>
            <a:ext cx="3139440" cy="4181311"/>
            <a:chOff x="3174693" y="1077701"/>
            <a:chExt cx="2794614" cy="2167887"/>
          </a:xfrm>
        </p:grpSpPr>
        <p:cxnSp>
          <p:nvCxnSpPr>
            <p:cNvPr id="34" name="Straight Connector 33">
              <a:extLst>
                <a:ext uri="{FF2B5EF4-FFF2-40B4-BE49-F238E27FC236}">
                  <a16:creationId xmlns:a16="http://schemas.microsoft.com/office/drawing/2014/main" id="{D0287A63-1F09-E344-A09E-02ECBF21A636}"/>
                </a:ext>
              </a:extLst>
            </p:cNvPr>
            <p:cNvCxnSpPr>
              <a:cxnSpLocks/>
            </p:cNvCxnSpPr>
            <p:nvPr/>
          </p:nvCxnSpPr>
          <p:spPr>
            <a:xfrm>
              <a:off x="3174693" y="1123212"/>
              <a:ext cx="0" cy="2122376"/>
            </a:xfrm>
            <a:prstGeom prst="line">
              <a:avLst/>
            </a:prstGeom>
            <a:ln w="9525">
              <a:gradFill>
                <a:gsLst>
                  <a:gs pos="0">
                    <a:schemeClr val="accent1">
                      <a:alpha val="59568"/>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293A31-A388-5E4D-BF9F-DBCAE7693549}"/>
                </a:ext>
              </a:extLst>
            </p:cNvPr>
            <p:cNvCxnSpPr>
              <a:cxnSpLocks/>
            </p:cNvCxnSpPr>
            <p:nvPr/>
          </p:nvCxnSpPr>
          <p:spPr>
            <a:xfrm>
              <a:off x="5969307" y="1077701"/>
              <a:ext cx="0" cy="2167887"/>
            </a:xfrm>
            <a:prstGeom prst="line">
              <a:avLst/>
            </a:prstGeom>
            <a:ln w="9525">
              <a:gradFill>
                <a:gsLst>
                  <a:gs pos="0">
                    <a:schemeClr val="accent1">
                      <a:alpha val="59568"/>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CF047572-A5E0-4384-B27D-9531D75B4DA7}"/>
              </a:ext>
            </a:extLst>
          </p:cNvPr>
          <p:cNvSpPr/>
          <p:nvPr/>
        </p:nvSpPr>
        <p:spPr>
          <a:xfrm>
            <a:off x="45722" y="2238042"/>
            <a:ext cx="2938291" cy="21086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8016" tIns="0" rIns="182880" bIns="137160" rtlCol="0" anchor="t"/>
          <a:lstStyle/>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Monitor health of entire Dell PC fleet</a:t>
            </a:r>
          </a:p>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Analyze the health, application experience and security scores on a single pane of glass</a:t>
            </a:r>
          </a:p>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Detect and proactively resolve performance issues </a:t>
            </a:r>
          </a:p>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Includes all the foundational support you expect: 24x7 access to in-region experts, onsite next business day service, and single point of contact for hardware and software issues</a:t>
            </a:r>
          </a:p>
        </p:txBody>
      </p:sp>
      <p:sp>
        <p:nvSpPr>
          <p:cNvPr id="25" name="Rectangle 24">
            <a:extLst>
              <a:ext uri="{FF2B5EF4-FFF2-40B4-BE49-F238E27FC236}">
                <a16:creationId xmlns:a16="http://schemas.microsoft.com/office/drawing/2014/main" id="{587A8A52-5773-4351-8243-14A9018ED7C6}"/>
              </a:ext>
            </a:extLst>
          </p:cNvPr>
          <p:cNvSpPr/>
          <p:nvPr/>
        </p:nvSpPr>
        <p:spPr>
          <a:xfrm>
            <a:off x="3016156" y="2222686"/>
            <a:ext cx="3125072" cy="26268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8016" tIns="0" rIns="182880" bIns="137160" rtlCol="0" anchor="t"/>
          <a:lstStyle/>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All the features of ProSupport</a:t>
            </a:r>
          </a:p>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Analyze and res</a:t>
            </a:r>
            <a:r>
              <a:rPr kumimoji="0" lang="en-US" sz="1150" b="0" i="0" u="none" strike="noStrike" kern="1200" cap="none" spc="0" normalizeH="0" baseline="0" noProof="0" dirty="0" err="1">
                <a:ln>
                  <a:noFill/>
                </a:ln>
                <a:solidFill>
                  <a:srgbClr val="000000"/>
                </a:solidFill>
                <a:effectLst/>
                <a:uLnTx/>
                <a:uFillTx/>
                <a:latin typeface="Arial"/>
                <a:ea typeface="+mn-ea"/>
                <a:cs typeface="+mn-cs"/>
              </a:rPr>
              <a:t>olve</a:t>
            </a:r>
            <a:r>
              <a:rPr kumimoji="0" lang="en-US" sz="1150" b="0" i="0" u="none" strike="noStrike" kern="1200" cap="none" spc="0" normalizeH="0" baseline="0" noProof="0" dirty="0">
                <a:ln>
                  <a:noFill/>
                </a:ln>
                <a:solidFill>
                  <a:srgbClr val="000000"/>
                </a:solidFill>
                <a:effectLst/>
                <a:uLnTx/>
                <a:uFillTx/>
                <a:latin typeface="Arial"/>
                <a:ea typeface="+mn-ea"/>
                <a:cs typeface="+mn-cs"/>
              </a:rPr>
              <a:t> issues identified </a:t>
            </a:r>
            <a:br>
              <a:rPr kumimoji="0" lang="en-US" sz="1150" b="0" i="0" u="none" strike="noStrike" kern="1200" cap="none" spc="0" normalizeH="0" baseline="0" noProof="0" dirty="0">
                <a:ln>
                  <a:noFill/>
                </a:ln>
                <a:solidFill>
                  <a:srgbClr val="000000"/>
                </a:solidFill>
                <a:effectLst/>
                <a:uLnTx/>
                <a:uFillTx/>
                <a:latin typeface="Arial"/>
                <a:ea typeface="+mn-ea"/>
                <a:cs typeface="+mn-cs"/>
              </a:rPr>
            </a:br>
            <a:r>
              <a:rPr kumimoji="0" lang="en-US" sz="1150" b="0" i="0" u="none" strike="noStrike" kern="1200" cap="none" spc="0" normalizeH="0" baseline="0" noProof="0" dirty="0">
                <a:ln>
                  <a:noFill/>
                </a:ln>
                <a:solidFill>
                  <a:srgbClr val="000000"/>
                </a:solidFill>
                <a:effectLst/>
                <a:uLnTx/>
                <a:uFillTx/>
                <a:latin typeface="Arial"/>
                <a:ea typeface="+mn-ea"/>
                <a:cs typeface="+mn-cs"/>
              </a:rPr>
              <a:t>by health, application experience and security scores</a:t>
            </a:r>
          </a:p>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Pinpoint and resolve developing </a:t>
            </a:r>
            <a:br>
              <a:rPr kumimoji="0" lang="en-US" sz="1150" b="0" i="0" u="none" strike="noStrike" kern="1200" cap="none" spc="0" normalizeH="0" baseline="0" noProof="0" dirty="0">
                <a:ln>
                  <a:noFill/>
                </a:ln>
                <a:solidFill>
                  <a:srgbClr val="000000"/>
                </a:solidFill>
                <a:effectLst/>
                <a:uLnTx/>
                <a:uFillTx/>
                <a:latin typeface="Arial"/>
                <a:ea typeface="+mn-ea"/>
                <a:cs typeface="+mn-cs"/>
              </a:rPr>
            </a:br>
            <a:r>
              <a:rPr kumimoji="0" lang="en-US" sz="1150" b="0" i="0" u="none" strike="noStrike" kern="1200" cap="none" spc="0" normalizeH="0" baseline="0" noProof="0" dirty="0">
                <a:ln>
                  <a:noFill/>
                </a:ln>
                <a:solidFill>
                  <a:srgbClr val="000000"/>
                </a:solidFill>
                <a:effectLst/>
                <a:uLnTx/>
                <a:uFillTx/>
                <a:latin typeface="Arial"/>
                <a:ea typeface="+mn-ea"/>
                <a:cs typeface="+mn-cs"/>
              </a:rPr>
              <a:t>issues remotely</a:t>
            </a:r>
          </a:p>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Uncover performance trends</a:t>
            </a:r>
          </a:p>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Automate creation and deployment of custom update catalogs for Dell BIOS, driver, firmware and applications</a:t>
            </a:r>
          </a:p>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Customize rules for automated remediation</a:t>
            </a:r>
          </a:p>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R</a:t>
            </a:r>
            <a:r>
              <a:rPr kumimoji="0" lang="en-US" sz="1150" b="0" i="0" u="none" strike="noStrike" kern="1200" cap="none" spc="0" normalizeH="0" baseline="0" noProof="0" dirty="0" err="1">
                <a:ln>
                  <a:noFill/>
                </a:ln>
                <a:solidFill>
                  <a:srgbClr val="000000"/>
                </a:solidFill>
                <a:effectLst/>
                <a:uLnTx/>
                <a:uFillTx/>
                <a:latin typeface="Arial"/>
                <a:ea typeface="+mn-ea"/>
                <a:cs typeface="+mn-cs"/>
              </a:rPr>
              <a:t>epair</a:t>
            </a:r>
            <a:r>
              <a:rPr kumimoji="0" lang="en-US" sz="1150" b="0" i="0" u="none" strike="noStrike" kern="1200" cap="none" spc="0" normalizeH="0" baseline="0" noProof="0" dirty="0">
                <a:ln>
                  <a:noFill/>
                </a:ln>
                <a:solidFill>
                  <a:srgbClr val="000000"/>
                </a:solidFill>
                <a:effectLst/>
                <a:uLnTx/>
                <a:uFillTx/>
                <a:latin typeface="Arial"/>
                <a:ea typeface="+mn-ea"/>
                <a:cs typeface="+mn-cs"/>
              </a:rPr>
              <a:t> or replace PCs for drops, spills and surges</a:t>
            </a:r>
          </a:p>
        </p:txBody>
      </p:sp>
      <p:sp>
        <p:nvSpPr>
          <p:cNvPr id="27" name="Rectangle 26">
            <a:extLst>
              <a:ext uri="{FF2B5EF4-FFF2-40B4-BE49-F238E27FC236}">
                <a16:creationId xmlns:a16="http://schemas.microsoft.com/office/drawing/2014/main" id="{6732BAE6-5A83-4203-AB8D-8A5E274A8D4A}"/>
              </a:ext>
            </a:extLst>
          </p:cNvPr>
          <p:cNvSpPr/>
          <p:nvPr/>
        </p:nvSpPr>
        <p:spPr>
          <a:xfrm>
            <a:off x="6141228" y="2222686"/>
            <a:ext cx="2980694" cy="19625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8016" tIns="0" rIns="182880" bIns="137160" rtlCol="0" anchor="t"/>
          <a:lstStyle/>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All the features of ProSupport Plus with options to meet needs for large install base</a:t>
            </a:r>
          </a:p>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Expert assistance to </a:t>
            </a:r>
            <a:br>
              <a:rPr kumimoji="0" lang="en-US" sz="1150" b="0" i="0" u="none" strike="noStrike" kern="1200" cap="none" spc="0" normalizeH="0" baseline="0" noProof="0" dirty="0">
                <a:ln>
                  <a:noFill/>
                </a:ln>
                <a:solidFill>
                  <a:srgbClr val="000000"/>
                </a:solidFill>
                <a:effectLst/>
                <a:uLnTx/>
                <a:uFillTx/>
                <a:latin typeface="Arial"/>
                <a:ea typeface="+mn-ea"/>
                <a:cs typeface="+mn-cs"/>
              </a:rPr>
            </a:br>
            <a:r>
              <a:rPr kumimoji="0" lang="en-US" sz="1150" b="0" i="0" u="none" strike="noStrike" kern="1200" cap="none" spc="0" normalizeH="0" baseline="0" noProof="0" dirty="0">
                <a:ln>
                  <a:noFill/>
                </a:ln>
                <a:solidFill>
                  <a:srgbClr val="000000"/>
                </a:solidFill>
                <a:effectLst/>
                <a:uLnTx/>
                <a:uFillTx/>
                <a:latin typeface="Arial"/>
                <a:ea typeface="+mn-ea"/>
                <a:cs typeface="+mn-cs"/>
              </a:rPr>
              <a:t>complement in-house IT capabilities</a:t>
            </a:r>
          </a:p>
          <a:p>
            <a:pPr marL="174625" marR="0" lvl="0" indent="-1746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Single point of contact for escalations, asset planning and incidents</a:t>
            </a:r>
          </a:p>
        </p:txBody>
      </p:sp>
      <p:sp>
        <p:nvSpPr>
          <p:cNvPr id="29" name="TextBox 28">
            <a:extLst>
              <a:ext uri="{FF2B5EF4-FFF2-40B4-BE49-F238E27FC236}">
                <a16:creationId xmlns:a16="http://schemas.microsoft.com/office/drawing/2014/main" id="{CBCF7DD6-D350-4C99-BF8E-185845F71E4E}"/>
              </a:ext>
            </a:extLst>
          </p:cNvPr>
          <p:cNvSpPr txBox="1"/>
          <p:nvPr/>
        </p:nvSpPr>
        <p:spPr>
          <a:xfrm>
            <a:off x="285750" y="600211"/>
            <a:ext cx="7136249" cy="215444"/>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Modern, AI-driven support that eliminates stress for IT admins and keeps end-users happy</a:t>
            </a:r>
          </a:p>
        </p:txBody>
      </p:sp>
    </p:spTree>
    <p:extLst>
      <p:ext uri="{BB962C8B-B14F-4D97-AF65-F5344CB8AC3E}">
        <p14:creationId xmlns:p14="http://schemas.microsoft.com/office/powerpoint/2010/main" val="311369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txBox="1">
            <a:spLocks/>
          </p:cNvSpPr>
          <p:nvPr/>
        </p:nvSpPr>
        <p:spPr>
          <a:xfrm>
            <a:off x="202019" y="73906"/>
            <a:ext cx="8226390" cy="532367"/>
          </a:xfrm>
          <a:prstGeom prst="rect">
            <a:avLst/>
          </a:prstGeom>
        </p:spPr>
        <p:txBody>
          <a:bodyPr lIns="0" rIns="0">
            <a:normAutofit fontScale="97500"/>
          </a:bodyPr>
          <a:lstStyle>
            <a:lvl1pPr algn="l" rtl="0" eaLnBrk="1" fontAlgn="base" hangingPunct="1">
              <a:lnSpc>
                <a:spcPct val="90000"/>
              </a:lnSpc>
              <a:spcBef>
                <a:spcPct val="0"/>
              </a:spcBef>
              <a:spcAft>
                <a:spcPct val="0"/>
              </a:spcAft>
              <a:defRPr sz="3733" b="0" cap="none" baseline="0">
                <a:solidFill>
                  <a:srgbClr val="007DB8"/>
                </a:solidFill>
                <a:latin typeface="Arial" panose="020B0604020202020204" pitchFamily="34" charset="0"/>
                <a:ea typeface="Museo Sans For Dell" panose="02000000000000000000" pitchFamily="2" charset="0"/>
                <a:cs typeface="Arial" panose="020B0604020202020204" pitchFamily="34" charset="0"/>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a:lstStyle>
          <a:p>
            <a:pPr marL="0" marR="0" lvl="0" indent="0" algn="l" defTabSz="6858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6CE"/>
                </a:solidFill>
                <a:effectLst/>
                <a:uLnTx/>
                <a:uFillTx/>
                <a:latin typeface="Arial" panose="020B0604020202020204" pitchFamily="34" charset="0"/>
                <a:ea typeface="MingLiU-ExtB" panose="02020500000000000000" pitchFamily="18" charset="-120"/>
                <a:cs typeface="Arial" panose="020B0604020202020204" pitchFamily="34" charset="0"/>
              </a:rPr>
              <a:t>Dell ProSupport Suite for PCs </a:t>
            </a:r>
            <a:endParaRPr kumimoji="0" lang="en-US" sz="2800" b="0" i="0" u="none" strike="noStrike" kern="0" cap="none" spc="0" normalizeH="0" baseline="0" noProof="0" dirty="0">
              <a:ln>
                <a:noFill/>
              </a:ln>
              <a:solidFill>
                <a:srgbClr val="444444"/>
              </a:solidFill>
              <a:effectLst/>
              <a:uLnTx/>
              <a:uFillTx/>
              <a:latin typeface="Arial" panose="020B0604020202020204" pitchFamily="34" charset="0"/>
              <a:ea typeface="MingLiU-ExtB" panose="02020500000000000000" pitchFamily="18" charset="-12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05019294"/>
              </p:ext>
            </p:extLst>
          </p:nvPr>
        </p:nvGraphicFramePr>
        <p:xfrm>
          <a:off x="202019" y="341424"/>
          <a:ext cx="8662202" cy="4313014"/>
        </p:xfrm>
        <a:graphic>
          <a:graphicData uri="http://schemas.openxmlformats.org/drawingml/2006/table">
            <a:tbl>
              <a:tblPr firstRow="1" bandRow="1"/>
              <a:tblGrid>
                <a:gridCol w="5188847">
                  <a:extLst>
                    <a:ext uri="{9D8B030D-6E8A-4147-A177-3AD203B41FA5}">
                      <a16:colId xmlns:a16="http://schemas.microsoft.com/office/drawing/2014/main" val="20000"/>
                    </a:ext>
                  </a:extLst>
                </a:gridCol>
                <a:gridCol w="839337">
                  <a:extLst>
                    <a:ext uri="{9D8B030D-6E8A-4147-A177-3AD203B41FA5}">
                      <a16:colId xmlns:a16="http://schemas.microsoft.com/office/drawing/2014/main" val="20001"/>
                    </a:ext>
                  </a:extLst>
                </a:gridCol>
                <a:gridCol w="887104">
                  <a:extLst>
                    <a:ext uri="{9D8B030D-6E8A-4147-A177-3AD203B41FA5}">
                      <a16:colId xmlns:a16="http://schemas.microsoft.com/office/drawing/2014/main" val="20002"/>
                    </a:ext>
                  </a:extLst>
                </a:gridCol>
                <a:gridCol w="914400">
                  <a:extLst>
                    <a:ext uri="{9D8B030D-6E8A-4147-A177-3AD203B41FA5}">
                      <a16:colId xmlns:a16="http://schemas.microsoft.com/office/drawing/2014/main" val="20004"/>
                    </a:ext>
                  </a:extLst>
                </a:gridCol>
                <a:gridCol w="832514">
                  <a:extLst>
                    <a:ext uri="{9D8B030D-6E8A-4147-A177-3AD203B41FA5}">
                      <a16:colId xmlns:a16="http://schemas.microsoft.com/office/drawing/2014/main" val="20003"/>
                    </a:ext>
                  </a:extLst>
                </a:gridCol>
              </a:tblGrid>
              <a:tr h="579971">
                <a:tc>
                  <a:txBody>
                    <a:bodyPr/>
                    <a:lstStyle>
                      <a:lvl1pPr marL="0" algn="l" defTabSz="1219170" rtl="0" eaLnBrk="1" latinLnBrk="0" hangingPunct="1">
                        <a:defRPr sz="2400" b="1" kern="1200">
                          <a:solidFill>
                            <a:schemeClr val="lt1"/>
                          </a:solidFill>
                          <a:latin typeface="Trebuchet MS"/>
                        </a:defRPr>
                      </a:lvl1pPr>
                      <a:lvl2pPr marL="609585" algn="l" defTabSz="1219170" rtl="0" eaLnBrk="1" latinLnBrk="0" hangingPunct="1">
                        <a:defRPr sz="2400" b="1" kern="1200">
                          <a:solidFill>
                            <a:schemeClr val="lt1"/>
                          </a:solidFill>
                          <a:latin typeface="Trebuchet MS"/>
                        </a:defRPr>
                      </a:lvl2pPr>
                      <a:lvl3pPr marL="1219170" algn="l" defTabSz="1219170" rtl="0" eaLnBrk="1" latinLnBrk="0" hangingPunct="1">
                        <a:defRPr sz="2400" b="1" kern="1200">
                          <a:solidFill>
                            <a:schemeClr val="lt1"/>
                          </a:solidFill>
                          <a:latin typeface="Trebuchet MS"/>
                        </a:defRPr>
                      </a:lvl3pPr>
                      <a:lvl4pPr marL="1828754" algn="l" defTabSz="1219170" rtl="0" eaLnBrk="1" latinLnBrk="0" hangingPunct="1">
                        <a:defRPr sz="2400" b="1" kern="1200">
                          <a:solidFill>
                            <a:schemeClr val="lt1"/>
                          </a:solidFill>
                          <a:latin typeface="Trebuchet MS"/>
                        </a:defRPr>
                      </a:lvl4pPr>
                      <a:lvl5pPr marL="2438339" algn="l" defTabSz="1219170" rtl="0" eaLnBrk="1" latinLnBrk="0" hangingPunct="1">
                        <a:defRPr sz="2400" b="1" kern="1200">
                          <a:solidFill>
                            <a:schemeClr val="lt1"/>
                          </a:solidFill>
                          <a:latin typeface="Trebuchet MS"/>
                        </a:defRPr>
                      </a:lvl5pPr>
                      <a:lvl6pPr marL="3047924" algn="l" defTabSz="1219170" rtl="0" eaLnBrk="1" latinLnBrk="0" hangingPunct="1">
                        <a:defRPr sz="2400" b="1" kern="1200">
                          <a:solidFill>
                            <a:schemeClr val="lt1"/>
                          </a:solidFill>
                          <a:latin typeface="Trebuchet MS"/>
                        </a:defRPr>
                      </a:lvl6pPr>
                      <a:lvl7pPr marL="3657509" algn="l" defTabSz="1219170" rtl="0" eaLnBrk="1" latinLnBrk="0" hangingPunct="1">
                        <a:defRPr sz="2400" b="1" kern="1200">
                          <a:solidFill>
                            <a:schemeClr val="lt1"/>
                          </a:solidFill>
                          <a:latin typeface="Trebuchet MS"/>
                        </a:defRPr>
                      </a:lvl7pPr>
                      <a:lvl8pPr marL="4267093" algn="l" defTabSz="1219170" rtl="0" eaLnBrk="1" latinLnBrk="0" hangingPunct="1">
                        <a:defRPr sz="2400" b="1" kern="1200">
                          <a:solidFill>
                            <a:schemeClr val="lt1"/>
                          </a:solidFill>
                          <a:latin typeface="Trebuchet MS"/>
                        </a:defRPr>
                      </a:lvl8pPr>
                      <a:lvl9pPr marL="4876678" algn="l" defTabSz="1219170" rtl="0" eaLnBrk="1" latinLnBrk="0" hangingPunct="1">
                        <a:defRPr sz="2400" b="1" kern="1200">
                          <a:solidFill>
                            <a:schemeClr val="lt1"/>
                          </a:solidFill>
                          <a:latin typeface="Trebuchet MS"/>
                        </a:defRPr>
                      </a:lvl9pPr>
                    </a:lstStyle>
                    <a:p>
                      <a:pPr marL="0" marR="0" lvl="0" indent="0" algn="l" defTabSz="1219170" rtl="0" eaLnBrk="1" fontAlgn="b" latinLnBrk="0" hangingPunct="1">
                        <a:lnSpc>
                          <a:spcPct val="100000"/>
                        </a:lnSpc>
                        <a:spcBef>
                          <a:spcPts val="0"/>
                        </a:spcBef>
                        <a:spcAft>
                          <a:spcPts val="0"/>
                        </a:spcAft>
                        <a:buClrTx/>
                        <a:buSzTx/>
                        <a:buFontTx/>
                        <a:buNone/>
                        <a:tabLst/>
                        <a:defRPr/>
                      </a:pPr>
                      <a:br>
                        <a:rPr lang="en-US" sz="1600" b="0" i="0" u="none" strike="noStrike" kern="0" dirty="0">
                          <a:solidFill>
                            <a:schemeClr val="bg2"/>
                          </a:solidFill>
                          <a:effectLst/>
                          <a:latin typeface="Arial" panose="020B0604020202020204" pitchFamily="34" charset="0"/>
                          <a:ea typeface="+mn-ea"/>
                          <a:cs typeface="Arial" panose="020B0604020202020204" pitchFamily="34" charset="0"/>
                        </a:rPr>
                      </a:br>
                      <a:endParaRPr lang="en-US" sz="1600" b="1" kern="0" dirty="0">
                        <a:solidFill>
                          <a:schemeClr val="tx1"/>
                        </a:solidFill>
                        <a:latin typeface="Arial" panose="020B0604020202020204" pitchFamily="34" charset="0"/>
                        <a:ea typeface="+mn-ea"/>
                        <a:cs typeface="Arial" panose="020B0604020202020204" pitchFamily="34" charset="0"/>
                      </a:endParaRPr>
                    </a:p>
                  </a:txBody>
                  <a:tcPr marL="9525" marR="9525" marT="9525"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b="1" kern="1200">
                          <a:solidFill>
                            <a:schemeClr val="lt1"/>
                          </a:solidFill>
                          <a:latin typeface="Trebuchet MS"/>
                        </a:defRPr>
                      </a:lvl1pPr>
                      <a:lvl2pPr marL="609585" algn="l" defTabSz="1219170" rtl="0" eaLnBrk="1" latinLnBrk="0" hangingPunct="1">
                        <a:defRPr sz="2400" b="1" kern="1200">
                          <a:solidFill>
                            <a:schemeClr val="lt1"/>
                          </a:solidFill>
                          <a:latin typeface="Trebuchet MS"/>
                        </a:defRPr>
                      </a:lvl2pPr>
                      <a:lvl3pPr marL="1219170" algn="l" defTabSz="1219170" rtl="0" eaLnBrk="1" latinLnBrk="0" hangingPunct="1">
                        <a:defRPr sz="2400" b="1" kern="1200">
                          <a:solidFill>
                            <a:schemeClr val="lt1"/>
                          </a:solidFill>
                          <a:latin typeface="Trebuchet MS"/>
                        </a:defRPr>
                      </a:lvl3pPr>
                      <a:lvl4pPr marL="1828754" algn="l" defTabSz="1219170" rtl="0" eaLnBrk="1" latinLnBrk="0" hangingPunct="1">
                        <a:defRPr sz="2400" b="1" kern="1200">
                          <a:solidFill>
                            <a:schemeClr val="lt1"/>
                          </a:solidFill>
                          <a:latin typeface="Trebuchet MS"/>
                        </a:defRPr>
                      </a:lvl4pPr>
                      <a:lvl5pPr marL="2438339" algn="l" defTabSz="1219170" rtl="0" eaLnBrk="1" latinLnBrk="0" hangingPunct="1">
                        <a:defRPr sz="2400" b="1" kern="1200">
                          <a:solidFill>
                            <a:schemeClr val="lt1"/>
                          </a:solidFill>
                          <a:latin typeface="Trebuchet MS"/>
                        </a:defRPr>
                      </a:lvl5pPr>
                      <a:lvl6pPr marL="3047924" algn="l" defTabSz="1219170" rtl="0" eaLnBrk="1" latinLnBrk="0" hangingPunct="1">
                        <a:defRPr sz="2400" b="1" kern="1200">
                          <a:solidFill>
                            <a:schemeClr val="lt1"/>
                          </a:solidFill>
                          <a:latin typeface="Trebuchet MS"/>
                        </a:defRPr>
                      </a:lvl6pPr>
                      <a:lvl7pPr marL="3657509" algn="l" defTabSz="1219170" rtl="0" eaLnBrk="1" latinLnBrk="0" hangingPunct="1">
                        <a:defRPr sz="2400" b="1" kern="1200">
                          <a:solidFill>
                            <a:schemeClr val="lt1"/>
                          </a:solidFill>
                          <a:latin typeface="Trebuchet MS"/>
                        </a:defRPr>
                      </a:lvl7pPr>
                      <a:lvl8pPr marL="4267093" algn="l" defTabSz="1219170" rtl="0" eaLnBrk="1" latinLnBrk="0" hangingPunct="1">
                        <a:defRPr sz="2400" b="1" kern="1200">
                          <a:solidFill>
                            <a:schemeClr val="lt1"/>
                          </a:solidFill>
                          <a:latin typeface="Trebuchet MS"/>
                        </a:defRPr>
                      </a:lvl8pPr>
                      <a:lvl9pPr marL="4876678" algn="l" defTabSz="1219170" rtl="0" eaLnBrk="1" latinLnBrk="0" hangingPunct="1">
                        <a:defRPr sz="2400" b="1" kern="1200">
                          <a:solidFill>
                            <a:schemeClr val="lt1"/>
                          </a:solidFill>
                          <a:latin typeface="Trebuchet MS"/>
                        </a:defRPr>
                      </a:lvl9pPr>
                    </a:lstStyle>
                    <a:p>
                      <a:pPr algn="ctr" rtl="0" fontAlgn="b"/>
                      <a:r>
                        <a:rPr lang="en-US" sz="1100" u="none" strike="noStrike" dirty="0">
                          <a:solidFill>
                            <a:schemeClr val="tx2"/>
                          </a:solidFill>
                          <a:effectLst/>
                          <a:latin typeface="Arial" panose="020B0604020202020204" pitchFamily="34" charset="0"/>
                          <a:cs typeface="Arial" panose="020B0604020202020204" pitchFamily="34" charset="0"/>
                        </a:rPr>
                        <a:t>Basic</a:t>
                      </a:r>
                      <a:r>
                        <a:rPr lang="en-US" sz="1100" u="none" strike="noStrike" baseline="0" dirty="0">
                          <a:solidFill>
                            <a:schemeClr val="tx2"/>
                          </a:solidFill>
                          <a:effectLst/>
                          <a:latin typeface="Arial" panose="020B0604020202020204" pitchFamily="34" charset="0"/>
                          <a:cs typeface="Arial" panose="020B0604020202020204" pitchFamily="34" charset="0"/>
                        </a:rPr>
                        <a:t> </a:t>
                      </a:r>
                    </a:p>
                    <a:p>
                      <a:pPr algn="ctr" rtl="0" fontAlgn="b"/>
                      <a:r>
                        <a:rPr lang="en-US" sz="1100" u="none" strike="noStrike" baseline="0" dirty="0">
                          <a:solidFill>
                            <a:schemeClr val="tx2"/>
                          </a:solidFill>
                          <a:effectLst/>
                          <a:latin typeface="Arial" panose="020B0604020202020204" pitchFamily="34" charset="0"/>
                          <a:cs typeface="Arial" panose="020B0604020202020204" pitchFamily="34" charset="0"/>
                        </a:rPr>
                        <a:t>Hardware</a:t>
                      </a:r>
                      <a:endParaRPr lang="en-US" sz="1100" u="none" strike="noStrike" dirty="0">
                        <a:solidFill>
                          <a:schemeClr val="tx2"/>
                        </a:solidFill>
                        <a:effectLst/>
                        <a:latin typeface="Arial" panose="020B0604020202020204" pitchFamily="34" charset="0"/>
                        <a:cs typeface="Arial" panose="020B0604020202020204" pitchFamily="34" charset="0"/>
                      </a:endParaRPr>
                    </a:p>
                    <a:p>
                      <a:pPr algn="ctr" rtl="0" fontAlgn="b"/>
                      <a:r>
                        <a:rPr lang="en-US" sz="1100" b="1" i="0" u="none" strike="noStrike" dirty="0">
                          <a:solidFill>
                            <a:schemeClr val="tx2"/>
                          </a:solidFill>
                          <a:effectLst/>
                          <a:latin typeface="Arial" panose="020B0604020202020204" pitchFamily="34" charset="0"/>
                          <a:cs typeface="Arial" panose="020B0604020202020204" pitchFamily="34" charset="0"/>
                        </a:rPr>
                        <a:t>Service</a:t>
                      </a: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b="1" kern="1200">
                          <a:solidFill>
                            <a:schemeClr val="lt1"/>
                          </a:solidFill>
                          <a:latin typeface="Trebuchet MS"/>
                        </a:defRPr>
                      </a:lvl1pPr>
                      <a:lvl2pPr marL="609585" algn="l" defTabSz="1219170" rtl="0" eaLnBrk="1" latinLnBrk="0" hangingPunct="1">
                        <a:defRPr sz="2400" b="1" kern="1200">
                          <a:solidFill>
                            <a:schemeClr val="lt1"/>
                          </a:solidFill>
                          <a:latin typeface="Trebuchet MS"/>
                        </a:defRPr>
                      </a:lvl2pPr>
                      <a:lvl3pPr marL="1219170" algn="l" defTabSz="1219170" rtl="0" eaLnBrk="1" latinLnBrk="0" hangingPunct="1">
                        <a:defRPr sz="2400" b="1" kern="1200">
                          <a:solidFill>
                            <a:schemeClr val="lt1"/>
                          </a:solidFill>
                          <a:latin typeface="Trebuchet MS"/>
                        </a:defRPr>
                      </a:lvl3pPr>
                      <a:lvl4pPr marL="1828754" algn="l" defTabSz="1219170" rtl="0" eaLnBrk="1" latinLnBrk="0" hangingPunct="1">
                        <a:defRPr sz="2400" b="1" kern="1200">
                          <a:solidFill>
                            <a:schemeClr val="lt1"/>
                          </a:solidFill>
                          <a:latin typeface="Trebuchet MS"/>
                        </a:defRPr>
                      </a:lvl4pPr>
                      <a:lvl5pPr marL="2438339" algn="l" defTabSz="1219170" rtl="0" eaLnBrk="1" latinLnBrk="0" hangingPunct="1">
                        <a:defRPr sz="2400" b="1" kern="1200">
                          <a:solidFill>
                            <a:schemeClr val="lt1"/>
                          </a:solidFill>
                          <a:latin typeface="Trebuchet MS"/>
                        </a:defRPr>
                      </a:lvl5pPr>
                      <a:lvl6pPr marL="3047924" algn="l" defTabSz="1219170" rtl="0" eaLnBrk="1" latinLnBrk="0" hangingPunct="1">
                        <a:defRPr sz="2400" b="1" kern="1200">
                          <a:solidFill>
                            <a:schemeClr val="lt1"/>
                          </a:solidFill>
                          <a:latin typeface="Trebuchet MS"/>
                        </a:defRPr>
                      </a:lvl6pPr>
                      <a:lvl7pPr marL="3657509" algn="l" defTabSz="1219170" rtl="0" eaLnBrk="1" latinLnBrk="0" hangingPunct="1">
                        <a:defRPr sz="2400" b="1" kern="1200">
                          <a:solidFill>
                            <a:schemeClr val="lt1"/>
                          </a:solidFill>
                          <a:latin typeface="Trebuchet MS"/>
                        </a:defRPr>
                      </a:lvl7pPr>
                      <a:lvl8pPr marL="4267093" algn="l" defTabSz="1219170" rtl="0" eaLnBrk="1" latinLnBrk="0" hangingPunct="1">
                        <a:defRPr sz="2400" b="1" kern="1200">
                          <a:solidFill>
                            <a:schemeClr val="lt1"/>
                          </a:solidFill>
                          <a:latin typeface="Trebuchet MS"/>
                        </a:defRPr>
                      </a:lvl8pPr>
                      <a:lvl9pPr marL="4876678" algn="l" defTabSz="1219170" rtl="0" eaLnBrk="1" latinLnBrk="0" hangingPunct="1">
                        <a:defRPr sz="2400" b="1" kern="1200">
                          <a:solidFill>
                            <a:schemeClr val="lt1"/>
                          </a:solidFill>
                          <a:latin typeface="Trebuchet MS"/>
                        </a:defRPr>
                      </a:lvl9pPr>
                    </a:lstStyle>
                    <a:p>
                      <a:pPr marL="0" marR="0" lvl="0" indent="0" algn="ctr" defTabSz="1218780" rtl="0" eaLnBrk="1" fontAlgn="b" latinLnBrk="0" hangingPunct="1">
                        <a:lnSpc>
                          <a:spcPct val="10000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ProSupport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1218780" rtl="0" eaLnBrk="1" fontAlgn="b" latinLnBrk="0" hangingPunct="1">
                        <a:lnSpc>
                          <a:spcPct val="10000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ProSupport </a:t>
                      </a:r>
                    </a:p>
                    <a:p>
                      <a:pPr marL="0" marR="0" lvl="0" indent="0" algn="ctr" defTabSz="1218780" rtl="0" eaLnBrk="1" fontAlgn="b" latinLnBrk="0" hangingPunct="1">
                        <a:lnSpc>
                          <a:spcPct val="10000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Plus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8030" rtl="0" eaLnBrk="1" fontAlgn="base" latinLnBrk="0" hangingPunct="1">
                        <a:lnSpc>
                          <a:spcPct val="100000"/>
                        </a:lnSpc>
                        <a:spcBef>
                          <a:spcPct val="0"/>
                        </a:spcBef>
                        <a:spcAft>
                          <a:spcPct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ProSupport</a:t>
                      </a:r>
                      <a:r>
                        <a:rPr lang="en-US" sz="1100" b="1" baseline="0" dirty="0">
                          <a:solidFill>
                            <a:srgbClr val="FFFFFF"/>
                          </a:solidFill>
                          <a:latin typeface="Arial" panose="020B0604020202020204" pitchFamily="34" charset="0"/>
                          <a:cs typeface="Arial" panose="020B0604020202020204" pitchFamily="34" charset="0"/>
                        </a:rPr>
                        <a:t> </a:t>
                      </a:r>
                      <a:r>
                        <a:rPr lang="en-US" sz="1100" b="1" dirty="0">
                          <a:solidFill>
                            <a:srgbClr val="FFFFFF"/>
                          </a:solidFill>
                          <a:latin typeface="Arial" panose="020B0604020202020204" pitchFamily="34" charset="0"/>
                          <a:cs typeface="Arial" panose="020B0604020202020204" pitchFamily="34" charset="0"/>
                        </a:rPr>
                        <a:t>Flex</a:t>
                      </a:r>
                      <a:r>
                        <a:rPr lang="en-US" sz="1100" b="1" baseline="30000" dirty="0">
                          <a:solidFill>
                            <a:srgbClr val="FFFFFF"/>
                          </a:solidFill>
                          <a:latin typeface="Arial" panose="020B0604020202020204" pitchFamily="34" charset="0"/>
                          <a:cs typeface="Arial" panose="020B060402020202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2441">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defTabSz="1218030" fontAlgn="base">
                        <a:spcBef>
                          <a:spcPct val="0"/>
                        </a:spcBef>
                        <a:spcAft>
                          <a:spcPct val="0"/>
                        </a:spcAft>
                        <a:defRPr/>
                      </a:pPr>
                      <a:r>
                        <a:rPr lang="en-US" sz="1050" kern="0" dirty="0">
                          <a:solidFill>
                            <a:schemeClr val="tx1"/>
                          </a:solidFill>
                          <a:latin typeface="+mn-lt"/>
                          <a:cs typeface="Arial" panose="020B0604020202020204" pitchFamily="34" charset="0"/>
                        </a:rPr>
                        <a:t>Technical support the way it works </a:t>
                      </a:r>
                      <a:r>
                        <a:rPr lang="en-US" sz="1050" b="1" kern="0" dirty="0">
                          <a:solidFill>
                            <a:schemeClr val="tx1"/>
                          </a:solidFill>
                          <a:latin typeface="+mn-lt"/>
                          <a:cs typeface="Arial" panose="020B0604020202020204" pitchFamily="34" charset="0"/>
                        </a:rPr>
                        <a:t>best for you </a:t>
                      </a:r>
                      <a:r>
                        <a:rPr lang="en-US" sz="1050" kern="0" dirty="0">
                          <a:solidFill>
                            <a:schemeClr val="tx1"/>
                          </a:solidFill>
                          <a:latin typeface="+mn-lt"/>
                          <a:cs typeface="Arial" panose="020B0604020202020204" pitchFamily="34" charset="0"/>
                        </a:rPr>
                        <a:t>(phone or chat)</a:t>
                      </a:r>
                      <a:endParaRPr lang="en-US" sz="1050" kern="0" baseline="30000" dirty="0">
                        <a:solidFill>
                          <a:schemeClr val="tx1"/>
                        </a:solidFill>
                        <a:latin typeface="+mn-lt"/>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defTabSz="1218030" fontAlgn="base">
                        <a:spcBef>
                          <a:spcPct val="0"/>
                        </a:spcBef>
                        <a:spcAft>
                          <a:spcPct val="0"/>
                        </a:spcAft>
                      </a:pPr>
                      <a:r>
                        <a:rPr lang="en-US" sz="800" b="1" dirty="0">
                          <a:solidFill>
                            <a:srgbClr val="FFFFFF"/>
                          </a:solidFill>
                          <a:latin typeface="Arial" panose="020B0604020202020204" pitchFamily="34" charset="0"/>
                          <a:cs typeface="Arial" panose="020B0604020202020204" pitchFamily="34" charset="0"/>
                        </a:rPr>
                        <a:t>Business hours</a:t>
                      </a: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b="1" u="none" strike="noStrike" dirty="0">
                          <a:solidFill>
                            <a:schemeClr val="tx2"/>
                          </a:solidFill>
                          <a:effectLst/>
                          <a:latin typeface="Arial" panose="020B0604020202020204" pitchFamily="34" charset="0"/>
                          <a:cs typeface="Arial" panose="020B0604020202020204" pitchFamily="34" charset="0"/>
                        </a:rPr>
                        <a:t>Phone 24x7</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rtl="0" fontAlgn="ctr"/>
                      <a:r>
                        <a:rPr lang="en-US" sz="800" b="1" i="0" u="none" strike="noStrike" dirty="0">
                          <a:solidFill>
                            <a:schemeClr val="tx2"/>
                          </a:solidFill>
                          <a:effectLst/>
                          <a:latin typeface="Arial" panose="020B0604020202020204" pitchFamily="34" charset="0"/>
                          <a:cs typeface="Arial" panose="020B0604020202020204" pitchFamily="34" charset="0"/>
                        </a:rPr>
                        <a:t>Phone 24x7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1" u="none" strike="noStrike" dirty="0">
                          <a:solidFill>
                            <a:schemeClr val="tx2"/>
                          </a:solidFill>
                          <a:effectLst/>
                          <a:latin typeface="Arial" panose="020B0604020202020204" pitchFamily="34" charset="0"/>
                          <a:cs typeface="Arial" panose="020B0604020202020204" pitchFamily="34" charset="0"/>
                        </a:rPr>
                        <a:t>Phone 24x7 </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90016">
                <a:tc>
                  <a:txBody>
                    <a:bodyPr/>
                    <a:lstStyle/>
                    <a:p>
                      <a:pPr marL="0" marR="0" lvl="0" indent="0" algn="l" defTabSz="1218780" rtl="0" eaLnBrk="1" fontAlgn="ctr" latinLnBrk="0" hangingPunct="1">
                        <a:lnSpc>
                          <a:spcPct val="100000"/>
                        </a:lnSpc>
                        <a:spcBef>
                          <a:spcPts val="0"/>
                        </a:spcBef>
                        <a:spcAft>
                          <a:spcPts val="0"/>
                        </a:spcAft>
                        <a:buClrTx/>
                        <a:buSzTx/>
                        <a:buFontTx/>
                        <a:buNone/>
                        <a:tabLst/>
                        <a:defRPr/>
                      </a:pPr>
                      <a:r>
                        <a:rPr lang="en-US" sz="1050" b="0" kern="0" baseline="0" dirty="0">
                          <a:solidFill>
                            <a:schemeClr val="tx1"/>
                          </a:solidFill>
                          <a:latin typeface="+mn-lt"/>
                          <a:cs typeface="Arial" panose="020B0604020202020204" pitchFamily="34" charset="0"/>
                        </a:rPr>
                        <a:t>Hardware repair </a:t>
                      </a:r>
                      <a:r>
                        <a:rPr lang="en-US" sz="1050" b="1" kern="0" baseline="0" dirty="0">
                          <a:solidFill>
                            <a:schemeClr val="tx1"/>
                          </a:solidFill>
                          <a:latin typeface="+mn-lt"/>
                          <a:cs typeface="Arial" panose="020B0604020202020204" pitchFamily="34" charset="0"/>
                        </a:rPr>
                        <a:t>to reduce productivity downtime</a:t>
                      </a:r>
                      <a:endParaRPr lang="en-US" sz="1050" b="1" kern="0" baseline="30000" dirty="0">
                        <a:solidFill>
                          <a:schemeClr val="tx1"/>
                        </a:solidFill>
                        <a:latin typeface="+mn-lt"/>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marL="0" marR="0" lvl="0" indent="0" algn="ctr" defTabSz="1218780" rtl="0" eaLnBrk="1" fontAlgn="ctr" latinLnBrk="0" hangingPunct="1">
                        <a:lnSpc>
                          <a:spcPct val="100000"/>
                        </a:lnSpc>
                        <a:spcBef>
                          <a:spcPts val="0"/>
                        </a:spcBef>
                        <a:spcAft>
                          <a:spcPts val="0"/>
                        </a:spcAft>
                        <a:buClrTx/>
                        <a:buSzTx/>
                        <a:buFontTx/>
                        <a:buNone/>
                        <a:tabLst/>
                        <a:defRPr/>
                      </a:pPr>
                      <a:r>
                        <a:rPr lang="en-US" sz="800" b="1" dirty="0">
                          <a:solidFill>
                            <a:srgbClr val="FFFFFF"/>
                          </a:solidFill>
                          <a:latin typeface="Arial" panose="020B0604020202020204" pitchFamily="34" charset="0"/>
                          <a:cs typeface="Arial" panose="020B0604020202020204" pitchFamily="34" charset="0"/>
                        </a:rPr>
                        <a:t>Varies</a:t>
                      </a: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Onsite NBD</a:t>
                      </a:r>
                      <a:r>
                        <a:rPr lang="en-US" sz="800" b="1" u="none" strike="noStrike" baseline="30000"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1</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Onsite NBD</a:t>
                      </a:r>
                      <a:r>
                        <a:rPr lang="en-US" sz="800" b="1" u="none" strike="noStrike" baseline="30000"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1</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Onsite NBD</a:t>
                      </a:r>
                      <a:r>
                        <a:rPr lang="en-US" sz="800" b="1" u="none" strike="noStrike" baseline="30000"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1</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54213072"/>
                  </a:ext>
                </a:extLst>
              </a:tr>
              <a:tr h="190016">
                <a:tc>
                  <a:txBody>
                    <a:bodyPr/>
                    <a:lstStyle/>
                    <a:p>
                      <a:pPr marL="0" marR="0" lvl="0" indent="0" algn="l" defTabSz="1218780" rtl="0" eaLnBrk="1" fontAlgn="ctr" latinLnBrk="0" hangingPunct="1">
                        <a:lnSpc>
                          <a:spcPct val="100000"/>
                        </a:lnSpc>
                        <a:spcBef>
                          <a:spcPts val="0"/>
                        </a:spcBef>
                        <a:spcAft>
                          <a:spcPts val="0"/>
                        </a:spcAft>
                        <a:buClrTx/>
                        <a:buSzTx/>
                        <a:buFontTx/>
                        <a:buNone/>
                        <a:tabLst/>
                        <a:defRPr/>
                      </a:pPr>
                      <a:r>
                        <a:rPr lang="en-US" sz="1050" kern="0" baseline="0" dirty="0">
                          <a:solidFill>
                            <a:schemeClr val="tx1"/>
                          </a:solidFill>
                          <a:latin typeface="+mn-lt"/>
                          <a:cs typeface="Arial" panose="020B0604020202020204" pitchFamily="34" charset="0"/>
                        </a:rPr>
                        <a:t>Direct access to</a:t>
                      </a:r>
                      <a:r>
                        <a:rPr lang="en-US" sz="1050" b="1" kern="0" baseline="0" dirty="0">
                          <a:solidFill>
                            <a:schemeClr val="tx1"/>
                          </a:solidFill>
                          <a:latin typeface="+mn-lt"/>
                          <a:cs typeface="Arial" panose="020B0604020202020204" pitchFamily="34" charset="0"/>
                        </a:rPr>
                        <a:t> in-region </a:t>
                      </a:r>
                      <a:r>
                        <a:rPr lang="en-US" sz="1050" kern="0" baseline="0" dirty="0">
                          <a:solidFill>
                            <a:schemeClr val="tx1"/>
                          </a:solidFill>
                          <a:latin typeface="+mn-lt"/>
                          <a:cs typeface="Arial" panose="020B0604020202020204" pitchFamily="34" charset="0"/>
                        </a:rPr>
                        <a:t>ProSupport experts for hardware and software</a:t>
                      </a:r>
                      <a:r>
                        <a:rPr lang="en-US" sz="1050" kern="0" baseline="30000" dirty="0">
                          <a:solidFill>
                            <a:schemeClr val="tx1"/>
                          </a:solidFill>
                          <a:latin typeface="+mn-lt"/>
                          <a:cs typeface="Arial" panose="020B0604020202020204" pitchFamily="34" charset="0"/>
                        </a:rPr>
                        <a:t>2</a:t>
                      </a:r>
                      <a:r>
                        <a:rPr lang="en-US" sz="1050" kern="0" baseline="0" dirty="0">
                          <a:solidFill>
                            <a:schemeClr val="tx1"/>
                          </a:solidFill>
                          <a:latin typeface="+mn-lt"/>
                          <a:cs typeface="Arial" panose="020B0604020202020204" pitchFamily="34" charset="0"/>
                        </a:rPr>
                        <a:t> issues</a:t>
                      </a: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1218780" rtl="0" eaLnBrk="1" fontAlgn="ctr" latinLnBrk="0" hangingPunct="1">
                        <a:lnSpc>
                          <a:spcPct val="100000"/>
                        </a:lnSpc>
                        <a:spcBef>
                          <a:spcPts val="0"/>
                        </a:spcBef>
                        <a:spcAft>
                          <a:spcPts val="0"/>
                        </a:spcAft>
                        <a:buClrTx/>
                        <a:buSzTx/>
                        <a:buFontTx/>
                        <a:buNone/>
                        <a:tabLst/>
                        <a:defRPr/>
                      </a:pPr>
                      <a:endParaRPr lang="en-US" sz="800" b="1" dirty="0">
                        <a:solidFill>
                          <a:srgbClr val="FFFFFF"/>
                        </a:solidFill>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b="1" dirty="0">
                          <a:solidFill>
                            <a:srgbClr val="FFFFFF"/>
                          </a:solidFill>
                          <a:latin typeface="Arial" panose="020B0604020202020204" pitchFamily="34" charset="0"/>
                          <a:cs typeface="Arial" panose="020B0604020202020204" pitchFamily="34" charset="0"/>
                        </a:rPr>
                        <a:t>Priority Access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21003000"/>
                  </a:ext>
                </a:extLst>
              </a:tr>
              <a:tr h="208115">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defTabSz="913312" fontAlgn="base">
                        <a:spcBef>
                          <a:spcPct val="0"/>
                        </a:spcBef>
                        <a:spcAft>
                          <a:spcPct val="0"/>
                        </a:spcAft>
                        <a:defRPr/>
                      </a:pPr>
                      <a:r>
                        <a:rPr lang="en-US" sz="1050" kern="0" dirty="0">
                          <a:solidFill>
                            <a:schemeClr val="tx1"/>
                          </a:solidFill>
                          <a:latin typeface="+mn-lt"/>
                          <a:ea typeface="+mn-ea"/>
                          <a:cs typeface="Arial" panose="020B0604020202020204" pitchFamily="34" charset="0"/>
                        </a:rPr>
                        <a:t>Command</a:t>
                      </a:r>
                      <a:r>
                        <a:rPr lang="en-US" sz="1050" kern="0" baseline="0" dirty="0">
                          <a:solidFill>
                            <a:schemeClr val="tx1"/>
                          </a:solidFill>
                          <a:latin typeface="+mn-lt"/>
                          <a:ea typeface="+mn-ea"/>
                          <a:cs typeface="Arial" panose="020B0604020202020204" pitchFamily="34" charset="0"/>
                        </a:rPr>
                        <a:t> center monitoring for </a:t>
                      </a:r>
                      <a:r>
                        <a:rPr lang="en-US" sz="1050" b="1" kern="0" baseline="0" dirty="0">
                          <a:solidFill>
                            <a:schemeClr val="tx1"/>
                          </a:solidFill>
                          <a:latin typeface="+mn-lt"/>
                          <a:ea typeface="+mn-ea"/>
                          <a:cs typeface="Arial" panose="020B0604020202020204" pitchFamily="34" charset="0"/>
                        </a:rPr>
                        <a:t>on-time</a:t>
                      </a:r>
                      <a:r>
                        <a:rPr lang="en-US" sz="1050" kern="0" baseline="0" dirty="0">
                          <a:solidFill>
                            <a:schemeClr val="tx1"/>
                          </a:solidFill>
                          <a:latin typeface="+mn-lt"/>
                          <a:ea typeface="+mn-ea"/>
                          <a:cs typeface="Arial" panose="020B0604020202020204" pitchFamily="34" charset="0"/>
                        </a:rPr>
                        <a:t> </a:t>
                      </a:r>
                      <a:r>
                        <a:rPr lang="en-US" sz="1050" b="1" kern="0" baseline="0" dirty="0">
                          <a:solidFill>
                            <a:schemeClr val="tx1"/>
                          </a:solidFill>
                          <a:latin typeface="+mn-lt"/>
                          <a:ea typeface="+mn-ea"/>
                          <a:cs typeface="Arial" panose="020B0604020202020204" pitchFamily="34" charset="0"/>
                        </a:rPr>
                        <a:t>parts and labor delivery</a:t>
                      </a:r>
                      <a:endParaRPr lang="en-US" sz="1050" b="1" kern="0" baseline="30000" dirty="0">
                        <a:solidFill>
                          <a:schemeClr val="tx1"/>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208115">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defTabSz="1218030" fontAlgn="base">
                        <a:spcBef>
                          <a:spcPct val="0"/>
                        </a:spcBef>
                        <a:spcAft>
                          <a:spcPct val="0"/>
                        </a:spcAft>
                        <a:defRPr/>
                      </a:pPr>
                      <a:r>
                        <a:rPr lang="en-US" sz="1050" kern="0" dirty="0">
                          <a:solidFill>
                            <a:schemeClr val="tx1"/>
                          </a:solidFill>
                          <a:latin typeface="+mn-lt"/>
                          <a:ea typeface="+mn-ea"/>
                          <a:cs typeface="Arial" panose="020B0604020202020204" pitchFamily="34" charset="0"/>
                        </a:rPr>
                        <a:t>Service Account Manager for </a:t>
                      </a:r>
                      <a:r>
                        <a:rPr lang="en-US" sz="1050" b="1" kern="0" dirty="0">
                          <a:solidFill>
                            <a:schemeClr val="tx1"/>
                          </a:solidFill>
                          <a:latin typeface="+mn-lt"/>
                          <a:ea typeface="+mn-ea"/>
                          <a:cs typeface="Arial" panose="020B0604020202020204" pitchFamily="34" charset="0"/>
                        </a:rPr>
                        <a:t>designated account reporting and planning</a:t>
                      </a:r>
                      <a:r>
                        <a:rPr lang="en-US" sz="1050" b="1" kern="0" baseline="30000" dirty="0">
                          <a:solidFill>
                            <a:schemeClr val="tx1"/>
                          </a:solidFill>
                          <a:latin typeface="+mn-lt"/>
                          <a:ea typeface="+mn-ea"/>
                          <a:cs typeface="Arial" panose="020B0604020202020204" pitchFamily="34" charset="0"/>
                        </a:rPr>
                        <a:t>6</a:t>
                      </a:r>
                      <a:endParaRPr lang="en-US" sz="1050" b="1" kern="0" dirty="0">
                        <a:solidFill>
                          <a:schemeClr val="tx1"/>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9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51563066"/>
                  </a:ext>
                </a:extLst>
              </a:tr>
              <a:tr h="208115">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fontAlgn="auto">
                        <a:spcBef>
                          <a:spcPts val="0"/>
                        </a:spcBef>
                        <a:spcAft>
                          <a:spcPts val="0"/>
                        </a:spcAft>
                        <a:defRPr/>
                      </a:pPr>
                      <a:r>
                        <a:rPr lang="en-US" sz="1050" kern="0" dirty="0">
                          <a:solidFill>
                            <a:srgbClr val="444444"/>
                          </a:solidFill>
                          <a:latin typeface="+mn-lt"/>
                          <a:ea typeface="+mn-ea"/>
                          <a:cs typeface="+mn-cs"/>
                        </a:rPr>
                        <a:t>Hard drive retention after replacement</a:t>
                      </a:r>
                      <a:r>
                        <a:rPr lang="en-US" sz="1050" kern="0" baseline="30000" dirty="0">
                          <a:solidFill>
                            <a:srgbClr val="444444"/>
                          </a:solidFill>
                          <a:latin typeface="+mn-lt"/>
                          <a:ea typeface="+mn-ea"/>
                          <a:cs typeface="+mn-cs"/>
                        </a:rPr>
                        <a:t>5</a:t>
                      </a:r>
                      <a:r>
                        <a:rPr lang="en-US" sz="1050" kern="0" dirty="0">
                          <a:solidFill>
                            <a:srgbClr val="444444"/>
                          </a:solidFill>
                          <a:latin typeface="+mn-lt"/>
                          <a:ea typeface="+mn-ea"/>
                          <a:cs typeface="+mn-cs"/>
                        </a:rPr>
                        <a:t> to </a:t>
                      </a:r>
                      <a:r>
                        <a:rPr lang="en-US" sz="1050" b="1" kern="0" dirty="0">
                          <a:solidFill>
                            <a:srgbClr val="444444"/>
                          </a:solidFill>
                          <a:latin typeface="+mn-lt"/>
                          <a:ea typeface="+mn-ea"/>
                          <a:cs typeface="+mn-cs"/>
                        </a:rPr>
                        <a:t>secure privacy of data</a:t>
                      </a: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t"/>
                      <a:endParaRPr lang="en-US" sz="9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t"/>
                      <a:endParaRPr lang="en-US" sz="9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800" b="1" i="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Optional</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2121851"/>
                  </a:ext>
                </a:extLst>
              </a:tr>
              <a:tr h="208115">
                <a:tc>
                  <a:txBody>
                    <a:bodyPr/>
                    <a:lstStyle/>
                    <a:p>
                      <a:pPr defTabSz="1218030" fontAlgn="base">
                        <a:spcBef>
                          <a:spcPct val="0"/>
                        </a:spcBef>
                        <a:spcAft>
                          <a:spcPct val="0"/>
                        </a:spcAft>
                        <a:defRPr/>
                      </a:pPr>
                      <a:r>
                        <a:rPr lang="en-US" sz="1050" b="1" kern="0" dirty="0">
                          <a:solidFill>
                            <a:schemeClr val="tx1"/>
                          </a:solidFill>
                          <a:latin typeface="+mn-lt"/>
                          <a:ea typeface="+mn-ea"/>
                          <a:cs typeface="Arial" panose="020B0604020202020204" pitchFamily="34" charset="0"/>
                        </a:rPr>
                        <a:t>Repairs or replacements </a:t>
                      </a:r>
                      <a:r>
                        <a:rPr lang="en-US" sz="1050" kern="0" dirty="0">
                          <a:solidFill>
                            <a:schemeClr val="tx1"/>
                          </a:solidFill>
                          <a:latin typeface="+mn-lt"/>
                          <a:ea typeface="+mn-ea"/>
                          <a:cs typeface="Arial" panose="020B0604020202020204" pitchFamily="34" charset="0"/>
                        </a:rPr>
                        <a:t>for accidental damage</a:t>
                      </a:r>
                      <a:r>
                        <a:rPr lang="en-US" sz="1050" kern="0" baseline="30000" dirty="0">
                          <a:solidFill>
                            <a:schemeClr val="tx1"/>
                          </a:solidFill>
                          <a:latin typeface="+mn-lt"/>
                          <a:ea typeface="+mn-ea"/>
                          <a:cs typeface="Arial" panose="020B0604020202020204" pitchFamily="34" charset="0"/>
                        </a:rPr>
                        <a:t>4</a:t>
                      </a:r>
                      <a:endParaRPr lang="en-US" sz="1050" kern="0" dirty="0">
                        <a:solidFill>
                          <a:schemeClr val="tx1"/>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n-US" sz="9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rtl="0" fontAlgn="t"/>
                      <a:endParaRPr lang="en-US" sz="9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8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Optional</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75457845"/>
                  </a:ext>
                </a:extLst>
              </a:tr>
              <a:tr h="426533">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defTabSz="1218030" fontAlgn="base">
                        <a:spcBef>
                          <a:spcPct val="0"/>
                        </a:spcBef>
                        <a:spcAft>
                          <a:spcPct val="0"/>
                        </a:spcAft>
                      </a:pPr>
                      <a:endParaRPr lang="en-US" sz="100" b="1" kern="0" dirty="0">
                        <a:solidFill>
                          <a:schemeClr val="tx1"/>
                        </a:solidFill>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endParaRPr lang="en-US" sz="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endParaRPr lang="en-US" sz="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9774">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defTabSz="1218030" fontAlgn="base">
                        <a:spcBef>
                          <a:spcPct val="0"/>
                        </a:spcBef>
                        <a:spcAft>
                          <a:spcPct val="0"/>
                        </a:spcAft>
                      </a:pPr>
                      <a:r>
                        <a:rPr lang="en-US" sz="1000" b="1" kern="0" dirty="0" err="1">
                          <a:solidFill>
                            <a:schemeClr val="tx1"/>
                          </a:solidFill>
                          <a:latin typeface="+mn-lt"/>
                          <a:ea typeface="+mn-ea"/>
                          <a:cs typeface="Arial" panose="020B0604020202020204" pitchFamily="34" charset="0"/>
                        </a:rPr>
                        <a:t>TechDirect</a:t>
                      </a:r>
                      <a:r>
                        <a:rPr lang="en-US" sz="1000" b="1" kern="0" dirty="0">
                          <a:solidFill>
                            <a:schemeClr val="tx1"/>
                          </a:solidFill>
                          <a:latin typeface="+mn-lt"/>
                          <a:ea typeface="+mn-ea"/>
                          <a:cs typeface="Arial" panose="020B0604020202020204" pitchFamily="34" charset="0"/>
                        </a:rPr>
                        <a:t> is your online portal to connect</a:t>
                      </a:r>
                      <a:r>
                        <a:rPr lang="en-US" sz="1000" b="1" kern="0" baseline="30000" dirty="0">
                          <a:solidFill>
                            <a:schemeClr val="tx1"/>
                          </a:solidFill>
                          <a:latin typeface="Trebuchet MS"/>
                          <a:ea typeface="+mn-ea"/>
                          <a:cs typeface="Arial" panose="020B0604020202020204" pitchFamily="34" charset="0"/>
                        </a:rPr>
                        <a:t>3</a:t>
                      </a:r>
                      <a:r>
                        <a:rPr lang="en-US" sz="1000" b="1" kern="0" dirty="0">
                          <a:solidFill>
                            <a:schemeClr val="tx1"/>
                          </a:solidFill>
                          <a:latin typeface="+mn-lt"/>
                          <a:ea typeface="+mn-ea"/>
                          <a:cs typeface="Arial" panose="020B0604020202020204" pitchFamily="34" charset="0"/>
                        </a:rPr>
                        <a:t> and manage your Dell fleet:</a:t>
                      </a: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b="1" kern="0" dirty="0">
                          <a:solidFill>
                            <a:schemeClr val="tx1"/>
                          </a:solidFill>
                          <a:latin typeface="+mn-lt"/>
                          <a:ea typeface="+mn-ea"/>
                          <a:cs typeface="Arial" panose="020B0604020202020204" pitchFamily="34" charset="0"/>
                        </a:rPr>
                        <a:t>Self-service</a:t>
                      </a:r>
                      <a:r>
                        <a:rPr lang="en-US" sz="1050" kern="0" dirty="0">
                          <a:solidFill>
                            <a:schemeClr val="tx1"/>
                          </a:solidFill>
                          <a:latin typeface="+mn-lt"/>
                          <a:ea typeface="+mn-ea"/>
                          <a:cs typeface="Arial" panose="020B0604020202020204" pitchFamily="34" charset="0"/>
                        </a:rPr>
                        <a:t> case management and parts dispatch</a:t>
                      </a:r>
                      <a:endParaRPr lang="en-US" sz="1050" strike="noStrike" kern="0" dirty="0">
                        <a:solidFill>
                          <a:schemeClr val="tx1"/>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96950344"/>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b="1" kern="0" baseline="0" dirty="0">
                          <a:solidFill>
                            <a:schemeClr val="tx1"/>
                          </a:solidFill>
                          <a:latin typeface="+mn-lt"/>
                          <a:ea typeface="+mn-ea"/>
                          <a:cs typeface="Arial" panose="020B0604020202020204" pitchFamily="34" charset="0"/>
                        </a:rPr>
                        <a:t>Quick analysis </a:t>
                      </a:r>
                      <a:r>
                        <a:rPr lang="en-US" sz="1050" kern="0" baseline="0" dirty="0">
                          <a:solidFill>
                            <a:schemeClr val="tx1"/>
                          </a:solidFill>
                          <a:latin typeface="+mn-lt"/>
                          <a:ea typeface="+mn-ea"/>
                          <a:cs typeface="Arial" panose="020B0604020202020204" pitchFamily="34" charset="0"/>
                        </a:rPr>
                        <a:t>of health, application experience &amp; security scores</a:t>
                      </a:r>
                      <a:endParaRPr lang="en-US" sz="1050" kern="0" baseline="0" dirty="0">
                        <a:solidFill>
                          <a:schemeClr val="accent5"/>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16589239"/>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b="1" strike="noStrike" kern="0" dirty="0">
                          <a:solidFill>
                            <a:schemeClr val="tx1"/>
                          </a:solidFill>
                          <a:latin typeface="+mn-lt"/>
                          <a:ea typeface="+mn-ea"/>
                          <a:cs typeface="Arial" panose="020B0604020202020204" pitchFamily="34" charset="0"/>
                        </a:rPr>
                        <a:t>Proactive issue resolution </a:t>
                      </a:r>
                      <a:r>
                        <a:rPr lang="en-US" sz="1050" strike="noStrike" kern="0" dirty="0">
                          <a:solidFill>
                            <a:schemeClr val="tx1"/>
                          </a:solidFill>
                          <a:latin typeface="+mn-lt"/>
                          <a:ea typeface="+mn-ea"/>
                          <a:cs typeface="Arial" panose="020B0604020202020204" pitchFamily="34" charset="0"/>
                        </a:rPr>
                        <a:t>with automated detection, case creation</a:t>
                      </a:r>
                      <a:r>
                        <a:rPr lang="en-US" sz="1050" strike="noStrike" kern="0" dirty="0">
                          <a:solidFill>
                            <a:schemeClr val="accent5"/>
                          </a:solidFill>
                          <a:latin typeface="+mn-lt"/>
                          <a:ea typeface="+mn-ea"/>
                          <a:cs typeface="Arial" panose="020B0604020202020204" pitchFamily="34" charset="0"/>
                        </a:rPr>
                        <a:t> </a:t>
                      </a:r>
                      <a:r>
                        <a:rPr lang="en-US" sz="1050" strike="noStrike" kern="0" dirty="0">
                          <a:solidFill>
                            <a:schemeClr val="tx1"/>
                          </a:solidFill>
                          <a:latin typeface="+mn-lt"/>
                          <a:ea typeface="+mn-ea"/>
                          <a:cs typeface="Arial" panose="020B0604020202020204" pitchFamily="34" charset="0"/>
                        </a:rPr>
                        <a:t>&amp; support</a:t>
                      </a:r>
                      <a:endParaRPr lang="en-US" sz="1050" strike="noStrike" kern="0" baseline="30000" dirty="0">
                        <a:solidFill>
                          <a:schemeClr val="tx1"/>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34572869"/>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strike="noStrike" kern="0" dirty="0">
                          <a:solidFill>
                            <a:schemeClr val="tx1"/>
                          </a:solidFill>
                          <a:latin typeface="+mn-lt"/>
                          <a:ea typeface="+mn-ea"/>
                          <a:cs typeface="Arial" panose="020B0604020202020204" pitchFamily="34" charset="0"/>
                        </a:rPr>
                        <a:t>Utilization metrics </a:t>
                      </a:r>
                      <a:r>
                        <a:rPr lang="en-US" sz="1050" b="1" strike="noStrike" kern="0" dirty="0">
                          <a:solidFill>
                            <a:schemeClr val="tx1"/>
                          </a:solidFill>
                          <a:latin typeface="+mn-lt"/>
                          <a:ea typeface="+mn-ea"/>
                          <a:cs typeface="Arial" panose="020B0604020202020204" pitchFamily="34" charset="0"/>
                        </a:rPr>
                        <a:t>uncover performance issues and trends</a:t>
                      </a:r>
                      <a:endParaRPr lang="en-US" sz="1050" b="1" strike="noStrike" kern="0" baseline="30000" dirty="0">
                        <a:solidFill>
                          <a:schemeClr val="accent5"/>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10341531"/>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b="1" strike="noStrike" kern="0" dirty="0">
                          <a:solidFill>
                            <a:schemeClr val="tx1"/>
                          </a:solidFill>
                          <a:latin typeface="+mn-lt"/>
                          <a:ea typeface="+mn-ea"/>
                          <a:cs typeface="Arial" panose="020B0604020202020204" pitchFamily="34" charset="0"/>
                        </a:rPr>
                        <a:t>Predictive </a:t>
                      </a:r>
                      <a:r>
                        <a:rPr lang="en-US" sz="1050" b="0" strike="noStrike" kern="0" baseline="0" dirty="0">
                          <a:solidFill>
                            <a:schemeClr val="tx1"/>
                          </a:solidFill>
                          <a:latin typeface="+mn-lt"/>
                          <a:ea typeface="+mn-ea"/>
                          <a:cs typeface="Arial" panose="020B0604020202020204" pitchFamily="34" charset="0"/>
                        </a:rPr>
                        <a:t>issue</a:t>
                      </a:r>
                      <a:r>
                        <a:rPr lang="en-US" sz="1050" b="1" strike="noStrike" kern="0" baseline="0" dirty="0">
                          <a:solidFill>
                            <a:schemeClr val="tx1"/>
                          </a:solidFill>
                          <a:latin typeface="+mn-lt"/>
                          <a:ea typeface="+mn-ea"/>
                          <a:cs typeface="Arial" panose="020B0604020202020204" pitchFamily="34" charset="0"/>
                        </a:rPr>
                        <a:t> </a:t>
                      </a:r>
                      <a:r>
                        <a:rPr lang="en-US" sz="1050" b="0" strike="noStrike" kern="0" baseline="0" dirty="0">
                          <a:solidFill>
                            <a:schemeClr val="tx1"/>
                          </a:solidFill>
                          <a:latin typeface="+mn-lt"/>
                          <a:ea typeface="+mn-ea"/>
                          <a:cs typeface="Arial" panose="020B0604020202020204" pitchFamily="34" charset="0"/>
                        </a:rPr>
                        <a:t>detection</a:t>
                      </a:r>
                      <a:r>
                        <a:rPr lang="en-US" sz="1050" b="1" strike="noStrike" kern="0" baseline="0" dirty="0">
                          <a:solidFill>
                            <a:schemeClr val="tx1"/>
                          </a:solidFill>
                          <a:latin typeface="+mn-lt"/>
                          <a:ea typeface="+mn-ea"/>
                          <a:cs typeface="Arial" panose="020B0604020202020204" pitchFamily="34" charset="0"/>
                        </a:rPr>
                        <a:t> </a:t>
                      </a:r>
                      <a:r>
                        <a:rPr lang="en-US" sz="1050" b="0" strike="noStrike" kern="0" baseline="0" dirty="0">
                          <a:solidFill>
                            <a:schemeClr val="tx1"/>
                          </a:solidFill>
                          <a:latin typeface="+mn-lt"/>
                          <a:ea typeface="+mn-ea"/>
                          <a:cs typeface="Arial" panose="020B0604020202020204" pitchFamily="34" charset="0"/>
                        </a:rPr>
                        <a:t>and </a:t>
                      </a:r>
                      <a:r>
                        <a:rPr lang="en-US" sz="1050" b="1" strike="noStrike" kern="0" baseline="0" dirty="0">
                          <a:solidFill>
                            <a:schemeClr val="tx1"/>
                          </a:solidFill>
                          <a:latin typeface="+mn-lt"/>
                          <a:ea typeface="+mn-ea"/>
                          <a:cs typeface="Arial" panose="020B0604020202020204" pitchFamily="34" charset="0"/>
                        </a:rPr>
                        <a:t>resolution</a:t>
                      </a:r>
                      <a:r>
                        <a:rPr lang="en-US" sz="1050" b="0" strike="noStrike" kern="0" baseline="0" dirty="0">
                          <a:solidFill>
                            <a:schemeClr val="tx1"/>
                          </a:solidFill>
                          <a:latin typeface="+mn-lt"/>
                          <a:ea typeface="+mn-ea"/>
                          <a:cs typeface="Arial" panose="020B0604020202020204" pitchFamily="34" charset="0"/>
                        </a:rPr>
                        <a:t> </a:t>
                      </a:r>
                      <a:r>
                        <a:rPr lang="en-US" sz="1050" b="1" strike="noStrike" kern="0" baseline="0" dirty="0">
                          <a:solidFill>
                            <a:schemeClr val="tx1"/>
                          </a:solidFill>
                          <a:latin typeface="+mn-lt"/>
                          <a:ea typeface="+mn-ea"/>
                          <a:cs typeface="Arial" panose="020B0604020202020204" pitchFamily="34" charset="0"/>
                        </a:rPr>
                        <a:t>before failures reduce disruptions</a:t>
                      </a:r>
                      <a:endParaRPr lang="en-US" sz="1050" b="1" strike="noStrike" kern="0" dirty="0">
                        <a:solidFill>
                          <a:schemeClr val="tx1"/>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03087526"/>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b="0" strike="noStrike" kern="0" dirty="0">
                          <a:solidFill>
                            <a:schemeClr val="tx1"/>
                          </a:solidFill>
                          <a:latin typeface="+mn-lt"/>
                          <a:ea typeface="+mn-ea"/>
                          <a:cs typeface="Arial" panose="020B0604020202020204" pitchFamily="34" charset="0"/>
                        </a:rPr>
                        <a:t>A</a:t>
                      </a:r>
                      <a:r>
                        <a:rPr lang="en-US" sz="1050" strike="noStrike" kern="0" dirty="0">
                          <a:solidFill>
                            <a:schemeClr val="tx1"/>
                          </a:solidFill>
                          <a:latin typeface="+mn-lt"/>
                          <a:ea typeface="+mn-ea"/>
                          <a:cs typeface="Arial" panose="020B0604020202020204" pitchFamily="34" charset="0"/>
                        </a:rPr>
                        <a:t>utomatic creation and deployment of custom catalogs for Dell BIOS, driver, firmware and applications provide </a:t>
                      </a:r>
                      <a:r>
                        <a:rPr lang="en-US" sz="1050" b="1" strike="noStrike" kern="0" dirty="0">
                          <a:solidFill>
                            <a:schemeClr val="tx1"/>
                          </a:solidFill>
                          <a:latin typeface="+mn-lt"/>
                          <a:ea typeface="+mn-ea"/>
                          <a:cs typeface="Arial" panose="020B0604020202020204" pitchFamily="34" charset="0"/>
                        </a:rPr>
                        <a:t>remote and seamless updates</a:t>
                      </a: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37423542"/>
                  </a:ext>
                </a:extLst>
              </a:tr>
              <a:tr h="208665">
                <a:tc>
                  <a:txBody>
                    <a:bodyPr/>
                    <a:lstStyle/>
                    <a:p>
                      <a:pPr marL="346075" marR="0" lvl="0" indent="-17145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kern="0" baseline="0" dirty="0">
                          <a:solidFill>
                            <a:schemeClr val="tx1"/>
                          </a:solidFill>
                          <a:latin typeface="+mn-lt"/>
                          <a:ea typeface="+mn-ea"/>
                          <a:cs typeface="Arial" panose="020B0604020202020204" pitchFamily="34" charset="0"/>
                        </a:rPr>
                        <a:t>Customized rules allow you to </a:t>
                      </a:r>
                      <a:r>
                        <a:rPr lang="en-US" sz="1050" b="1" kern="0" baseline="0" dirty="0">
                          <a:solidFill>
                            <a:schemeClr val="tx1"/>
                          </a:solidFill>
                          <a:latin typeface="+mn-lt"/>
                          <a:ea typeface="+mn-ea"/>
                          <a:cs typeface="Arial" panose="020B0604020202020204" pitchFamily="34" charset="0"/>
                        </a:rPr>
                        <a:t>define remote remediation workflows</a:t>
                      </a: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21475306"/>
                  </a:ext>
                </a:extLst>
              </a:tr>
              <a:tr h="70248">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174625" indent="0" defTabSz="1218030" fontAlgn="base">
                        <a:spcBef>
                          <a:spcPct val="0"/>
                        </a:spcBef>
                        <a:spcAft>
                          <a:spcPct val="0"/>
                        </a:spcAft>
                        <a:buFont typeface="Arial" panose="020B0604020202020204" pitchFamily="34" charset="0"/>
                        <a:buNone/>
                        <a:defRPr/>
                      </a:pPr>
                      <a:endParaRPr lang="en-US" sz="100" kern="0" dirty="0">
                        <a:solidFill>
                          <a:schemeClr val="tx1"/>
                        </a:solidFill>
                        <a:latin typeface="+mn-lt"/>
                        <a:ea typeface="+mn-ea"/>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200" b="1"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200" b="1" i="0" u="none" strike="noStrike" dirty="0">
                        <a:solidFill>
                          <a:schemeClr val="tx2"/>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endParaRPr lang="en-US" sz="200" b="1" i="0" u="none" strike="noStrike" dirty="0">
                        <a:solidFill>
                          <a:schemeClr val="tx2"/>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200" b="1" i="0" u="none" strike="noStrike" dirty="0">
                        <a:solidFill>
                          <a:schemeClr val="tx2"/>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 name="TextBox 1">
            <a:extLst>
              <a:ext uri="{FF2B5EF4-FFF2-40B4-BE49-F238E27FC236}">
                <a16:creationId xmlns:a16="http://schemas.microsoft.com/office/drawing/2014/main" id="{B6FF6C08-623B-4F97-BE2B-0BCF7613A548}"/>
              </a:ext>
            </a:extLst>
          </p:cNvPr>
          <p:cNvSpPr txBox="1"/>
          <p:nvPr/>
        </p:nvSpPr>
        <p:spPr>
          <a:xfrm>
            <a:off x="202019" y="658589"/>
            <a:ext cx="4312079" cy="215444"/>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4444"/>
                </a:solidFill>
                <a:effectLst/>
                <a:uLnTx/>
                <a:uFillTx/>
                <a:latin typeface="Arial"/>
                <a:ea typeface="+mn-ea"/>
                <a:cs typeface="+mn-cs"/>
              </a:rPr>
              <a:t>What you should expect from world-class support:</a:t>
            </a:r>
          </a:p>
        </p:txBody>
      </p:sp>
      <p:sp>
        <p:nvSpPr>
          <p:cNvPr id="6" name="TextBox 5">
            <a:extLst>
              <a:ext uri="{FF2B5EF4-FFF2-40B4-BE49-F238E27FC236}">
                <a16:creationId xmlns:a16="http://schemas.microsoft.com/office/drawing/2014/main" id="{3A119E8E-4BA2-4169-8A99-270A8D63EBD4}"/>
              </a:ext>
            </a:extLst>
          </p:cNvPr>
          <p:cNvSpPr txBox="1"/>
          <p:nvPr/>
        </p:nvSpPr>
        <p:spPr>
          <a:xfrm>
            <a:off x="218229" y="2550827"/>
            <a:ext cx="4408194" cy="215444"/>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4444"/>
                </a:solidFill>
                <a:effectLst/>
                <a:uLnTx/>
                <a:uFillTx/>
                <a:latin typeface="Arial"/>
                <a:ea typeface="+mn-ea"/>
                <a:cs typeface="+mn-cs"/>
              </a:rPr>
              <a:t>Dell doesn’t stop there. We do more </a:t>
            </a:r>
            <a:r>
              <a:rPr lang="en-US" sz="1400" b="1" dirty="0">
                <a:solidFill>
                  <a:srgbClr val="444444"/>
                </a:solidFill>
                <a:latin typeface="Arial"/>
              </a:rPr>
              <a:t>to support you</a:t>
            </a:r>
            <a:r>
              <a:rPr kumimoji="0" lang="en-US" sz="1400" b="1" i="0" u="none" strike="noStrike" kern="1200" cap="none" spc="0" normalizeH="0" baseline="0" noProof="0" dirty="0">
                <a:ln>
                  <a:noFill/>
                </a:ln>
                <a:solidFill>
                  <a:srgbClr val="444444"/>
                </a:solidFill>
                <a:effectLst/>
                <a:uLnTx/>
                <a:uFillTx/>
                <a:latin typeface="Arial"/>
                <a:ea typeface="+mn-ea"/>
                <a:cs typeface="+mn-cs"/>
              </a:rPr>
              <a:t>:</a:t>
            </a:r>
          </a:p>
        </p:txBody>
      </p:sp>
      <p:sp>
        <p:nvSpPr>
          <p:cNvPr id="8" name="TextBox 162">
            <a:extLst>
              <a:ext uri="{FF2B5EF4-FFF2-40B4-BE49-F238E27FC236}">
                <a16:creationId xmlns:a16="http://schemas.microsoft.com/office/drawing/2014/main" id="{6290ACEA-7493-4343-84E8-2A38841CB93F}"/>
              </a:ext>
            </a:extLst>
          </p:cNvPr>
          <p:cNvSpPr txBox="1">
            <a:spLocks noChangeArrowheads="1"/>
          </p:cNvSpPr>
          <p:nvPr/>
        </p:nvSpPr>
        <p:spPr bwMode="auto">
          <a:xfrm>
            <a:off x="218229" y="4709878"/>
            <a:ext cx="8739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E" altLang="en-US" sz="500" b="0" i="0" u="none" strike="noStrike" kern="1200" cap="none" spc="0" normalizeH="0" baseline="30000" noProof="0" dirty="0">
                <a:ln>
                  <a:noFill/>
                </a:ln>
                <a:solidFill>
                  <a:srgbClr val="444444"/>
                </a:solidFill>
                <a:effectLst/>
                <a:uLnTx/>
                <a:uFillTx/>
                <a:latin typeface="Arial"/>
                <a:ea typeface="+mn-ea"/>
                <a:cs typeface="Arial" pitchFamily="34" charset="0"/>
              </a:rPr>
              <a:t>1 </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mn-cs"/>
              </a:rPr>
              <a:t>Onsite availability varies by country and service purchased. Onsite service after remote diagnosis.</a:t>
            </a:r>
            <a:r>
              <a:rPr kumimoji="0" lang="en-US" sz="5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2</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Software support with collaborative 3</a:t>
            </a:r>
            <a:r>
              <a:rPr kumimoji="0" lang="en-US" sz="5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rd</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party assistance. </a:t>
            </a:r>
            <a:r>
              <a:rPr kumimoji="0" lang="en-US" sz="5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3</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SupportAssist not available on Linux, Windows RT, Ubuntu or Chrome based products. </a:t>
            </a:r>
            <a:r>
              <a:rPr kumimoji="0" lang="en-US" sz="500" b="0" i="0" u="none" strike="noStrike" kern="1200" cap="none" spc="0" normalizeH="0" baseline="0" noProof="0" dirty="0" err="1">
                <a:ln>
                  <a:noFill/>
                </a:ln>
                <a:solidFill>
                  <a:srgbClr val="444444"/>
                </a:solidFill>
                <a:effectLst/>
                <a:uLnTx/>
                <a:uFillTx/>
                <a:latin typeface="Arial" pitchFamily="34" charset="0"/>
                <a:ea typeface="+mn-ea"/>
                <a:cs typeface="Arial" panose="020B0604020202020204" pitchFamily="34" charset="0"/>
              </a:rPr>
              <a:t>SupportAssist</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mn-cs"/>
              </a:rPr>
              <a:t>automatically detects and proactively alerts Dell to: operating system issues, software upgrades, driver update=es and patches, malware, virus infected files, failures of hard drives, batteries, memory, internal cables, thermal sensors, heat sinks, fans, solid state drives and video cards.</a:t>
            </a:r>
            <a:r>
              <a:rPr kumimoji="0" lang="en-US" sz="500" b="0" i="0" u="none" strike="noStrike" kern="1200" cap="none" spc="0" normalizeH="0" baseline="0" noProof="0" dirty="0">
                <a:ln>
                  <a:noFill/>
                </a:ln>
                <a:solidFill>
                  <a:srgbClr val="FF0000"/>
                </a:solidFill>
                <a:effectLst/>
                <a:uLnTx/>
                <a:uFillTx/>
                <a:latin typeface="Arial" pitchFamily="34" charset="0"/>
                <a:ea typeface="+mn-ea"/>
                <a:cs typeface="Arial" panose="020B0604020202020204" pitchFamily="34" charset="0"/>
              </a:rPr>
              <a:t> </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Predictive analysis failure detection includes hard drives, solid state drives, batteries and fans.</a:t>
            </a:r>
            <a:r>
              <a:rPr kumimoji="0" lang="en-US" sz="500" b="0" i="0" u="none" strike="noStrike" kern="0" cap="none" spc="0" normalizeH="0" baseline="30000" noProof="0" dirty="0">
                <a:ln>
                  <a:noFill/>
                </a:ln>
                <a:solidFill>
                  <a:srgbClr val="444444"/>
                </a:solidFill>
                <a:effectLst/>
                <a:uLnTx/>
                <a:uFillTx/>
                <a:latin typeface="Arial"/>
                <a:ea typeface="+mn-ea"/>
                <a:cs typeface="+mn-cs"/>
              </a:rPr>
              <a:t>4</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Accidental Damage service excludes theft, loss, and damage due to fire, flood, or other acts of nature, or intentional damage. Customer must return damaged unit. Limit of 1 qualified incident per contract year. </a:t>
            </a:r>
            <a:r>
              <a:rPr kumimoji="0" lang="en-US" sz="5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5</a:t>
            </a:r>
            <a:r>
              <a:rPr kumimoji="0" lang="en-US" sz="500" b="0" i="0" u="none" strike="noStrike" kern="0" cap="none" spc="0" normalizeH="0" baseline="0" noProof="0" dirty="0">
                <a:ln>
                  <a:noFill/>
                </a:ln>
                <a:solidFill>
                  <a:srgbClr val="444444"/>
                </a:solidFill>
                <a:effectLst/>
                <a:uLnTx/>
                <a:uFillTx/>
                <a:latin typeface="Arial"/>
                <a:ea typeface="+mn-ea"/>
                <a:cs typeface="+mn-cs"/>
              </a:rPr>
              <a:t> </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mn-cs"/>
              </a:rPr>
              <a:t>Hard drive retention is not available on models with a soldered hard drive, Chromebooks or Venue tablets, except the Venue 11 Pro.</a:t>
            </a:r>
            <a:r>
              <a:rPr kumimoji="0" lang="en-US" sz="500" b="0" i="0" u="none" strike="noStrike" kern="0" cap="none" spc="0" normalizeH="0" baseline="0" noProof="0" dirty="0">
                <a:ln>
                  <a:noFill/>
                </a:ln>
                <a:solidFill>
                  <a:srgbClr val="444444"/>
                </a:solidFill>
                <a:effectLst/>
                <a:uLnTx/>
                <a:uFillTx/>
                <a:latin typeface="Arial"/>
                <a:ea typeface="+mn-ea"/>
                <a:cs typeface="+mn-cs"/>
              </a:rPr>
              <a:t>. </a:t>
            </a:r>
            <a:r>
              <a:rPr kumimoji="0" lang="en-US" sz="500" b="0" i="0" u="none" strike="noStrike" kern="0" cap="none" spc="0" normalizeH="0" baseline="30000" noProof="0" dirty="0">
                <a:ln>
                  <a:noFill/>
                </a:ln>
                <a:solidFill>
                  <a:srgbClr val="444444"/>
                </a:solidFill>
                <a:effectLst/>
                <a:uLnTx/>
                <a:uFillTx/>
                <a:latin typeface="Arial"/>
                <a:ea typeface="+mn-ea"/>
                <a:cs typeface="Arial" panose="020B0604020202020204" pitchFamily="34" charset="0"/>
              </a:rPr>
              <a:t>6</a:t>
            </a:r>
            <a:r>
              <a:rPr kumimoji="0" lang="en-US" sz="500" b="0" i="0" u="none" strike="noStrike" kern="0" cap="none" spc="0" normalizeH="0" baseline="0" noProof="0" dirty="0">
                <a:ln>
                  <a:noFill/>
                </a:ln>
                <a:solidFill>
                  <a:srgbClr val="444444"/>
                </a:solidFill>
                <a:effectLst/>
                <a:uLnTx/>
                <a:uFillTx/>
                <a:latin typeface="Arial"/>
                <a:ea typeface="+mn-ea"/>
                <a:cs typeface="+mn-cs"/>
              </a:rPr>
              <a:t>A</a:t>
            </a:r>
            <a:r>
              <a:rPr kumimoji="0" lang="en-US" sz="500" b="0" i="0" u="none" strike="noStrike" kern="1200" cap="none" spc="0" normalizeH="0" baseline="0" noProof="0" dirty="0">
                <a:ln>
                  <a:noFill/>
                </a:ln>
                <a:solidFill>
                  <a:srgbClr val="444444"/>
                </a:solidFill>
                <a:effectLst/>
                <a:uLnTx/>
                <a:uFillTx/>
                <a:latin typeface="Arial"/>
                <a:ea typeface="+mn-ea"/>
                <a:cs typeface="+mn-cs"/>
              </a:rPr>
              <a:t>vailable for ProSupport Plus customers with 500 or more ProSupport Plus systems </a:t>
            </a:r>
            <a:r>
              <a:rPr kumimoji="0" lang="en-US" sz="500" b="0" i="0" u="none" strike="noStrike" kern="1200" cap="none" spc="0" normalizeH="0" baseline="30000" noProof="0" dirty="0">
                <a:ln>
                  <a:noFill/>
                </a:ln>
                <a:solidFill>
                  <a:srgbClr val="444444"/>
                </a:solidFill>
                <a:effectLst/>
                <a:uLnTx/>
                <a:uFillTx/>
                <a:latin typeface="Arial"/>
                <a:ea typeface="+mn-ea"/>
                <a:cs typeface="Arial" pitchFamily="34" charset="0"/>
              </a:rPr>
              <a:t>7</a:t>
            </a:r>
            <a:r>
              <a:rPr kumimoji="0" lang="en-US" sz="500" b="0" i="0" u="none" strike="noStrike" kern="1200" cap="none" spc="0" normalizeH="0" baseline="0" noProof="0" dirty="0">
                <a:ln>
                  <a:noFill/>
                </a:ln>
                <a:solidFill>
                  <a:srgbClr val="444444"/>
                </a:solidFill>
                <a:effectLst/>
                <a:uLnTx/>
                <a:uFillTx/>
                <a:latin typeface="Arial"/>
                <a:ea typeface="+mn-ea"/>
                <a:cs typeface="Arial" panose="020B0604020202020204" pitchFamily="34" charset="0"/>
              </a:rPr>
              <a:t>Customers must commit to purchase 1,000 Dell client assets with ProSupport Flex within 12 months.</a:t>
            </a:r>
            <a:endParaRPr kumimoji="0" lang="en-IE" altLang="en-US" sz="500" b="0" i="0" u="none" strike="noStrike" kern="1200" cap="none" spc="0" normalizeH="0" baseline="0" noProof="0" dirty="0">
              <a:ln>
                <a:noFill/>
              </a:ln>
              <a:solidFill>
                <a:srgbClr val="FF0000"/>
              </a:solidFill>
              <a:effectLst/>
              <a:uLnTx/>
              <a:uFillTx/>
              <a:latin typeface="Arial"/>
              <a:ea typeface="+mn-ea"/>
              <a:cs typeface="Arial" pitchFamily="34" charset="0"/>
            </a:endParaRPr>
          </a:p>
        </p:txBody>
      </p:sp>
    </p:spTree>
    <p:custDataLst>
      <p:tags r:id="rId1"/>
    </p:custDataLst>
    <p:extLst>
      <p:ext uri="{BB962C8B-B14F-4D97-AF65-F5344CB8AC3E}">
        <p14:creationId xmlns:p14="http://schemas.microsoft.com/office/powerpoint/2010/main" val="1349267421"/>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9FEF-13CA-4B4F-BDC4-EC38C9E78AB7}"/>
              </a:ext>
            </a:extLst>
          </p:cNvPr>
          <p:cNvSpPr>
            <a:spLocks noGrp="1"/>
          </p:cNvSpPr>
          <p:nvPr>
            <p:ph type="title"/>
          </p:nvPr>
        </p:nvSpPr>
        <p:spPr>
          <a:xfrm>
            <a:off x="285750" y="2197801"/>
            <a:ext cx="7886700" cy="747897"/>
          </a:xfrm>
        </p:spPr>
        <p:txBody>
          <a:bodyPr/>
          <a:lstStyle/>
          <a:p>
            <a:r>
              <a:rPr lang="en-US" dirty="0"/>
              <a:t>ProSupport for PCs</a:t>
            </a:r>
          </a:p>
        </p:txBody>
      </p:sp>
    </p:spTree>
    <p:extLst>
      <p:ext uri="{BB962C8B-B14F-4D97-AF65-F5344CB8AC3E}">
        <p14:creationId xmlns:p14="http://schemas.microsoft.com/office/powerpoint/2010/main" val="8132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erson standing in front of a computer&#10;&#10;Description automatically generated">
            <a:extLst>
              <a:ext uri="{FF2B5EF4-FFF2-40B4-BE49-F238E27FC236}">
                <a16:creationId xmlns:a16="http://schemas.microsoft.com/office/drawing/2014/main" id="{529FF2F2-0A47-4A48-A2EB-1BC62B86C0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814" r="11250"/>
          <a:stretch/>
        </p:blipFill>
        <p:spPr>
          <a:xfrm>
            <a:off x="4110858" y="0"/>
            <a:ext cx="5033141" cy="5143500"/>
          </a:xfrm>
          <a:prstGeom prst="rect">
            <a:avLst/>
          </a:prstGeom>
        </p:spPr>
      </p:pic>
      <p:sp>
        <p:nvSpPr>
          <p:cNvPr id="5" name="Title 4">
            <a:extLst>
              <a:ext uri="{FF2B5EF4-FFF2-40B4-BE49-F238E27FC236}">
                <a16:creationId xmlns:a16="http://schemas.microsoft.com/office/drawing/2014/main" id="{A75D5831-5616-8C46-922A-9A0662B95569}"/>
              </a:ext>
            </a:extLst>
          </p:cNvPr>
          <p:cNvSpPr>
            <a:spLocks noGrp="1"/>
          </p:cNvSpPr>
          <p:nvPr>
            <p:ph type="title"/>
          </p:nvPr>
        </p:nvSpPr>
        <p:spPr>
          <a:xfrm>
            <a:off x="285750" y="228600"/>
            <a:ext cx="3624098" cy="387798"/>
          </a:xfrm>
        </p:spPr>
        <p:txBody>
          <a:bodyPr/>
          <a:lstStyle/>
          <a:p>
            <a:r>
              <a:rPr lang="en-US" dirty="0"/>
              <a:t>ProSupport for PCs</a:t>
            </a:r>
          </a:p>
        </p:txBody>
      </p:sp>
      <p:sp>
        <p:nvSpPr>
          <p:cNvPr id="11" name="Text Placeholder 3">
            <a:extLst>
              <a:ext uri="{FF2B5EF4-FFF2-40B4-BE49-F238E27FC236}">
                <a16:creationId xmlns:a16="http://schemas.microsoft.com/office/drawing/2014/main" id="{88458AE7-D594-2745-B5D5-1D31236DDF2E}"/>
              </a:ext>
            </a:extLst>
          </p:cNvPr>
          <p:cNvSpPr txBox="1">
            <a:spLocks/>
          </p:cNvSpPr>
          <p:nvPr/>
        </p:nvSpPr>
        <p:spPr>
          <a:xfrm>
            <a:off x="230569" y="1516966"/>
            <a:ext cx="4341430" cy="275582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9863" indent="-169863"/>
            <a:r>
              <a:rPr lang="en-US" sz="1400" dirty="0"/>
              <a:t>Quick analysis of health, application experience and security scores on a single screen – for your entire Dell fleet or for a single PC</a:t>
            </a:r>
          </a:p>
          <a:p>
            <a:pPr>
              <a:lnSpc>
                <a:spcPct val="100000"/>
              </a:lnSpc>
            </a:pPr>
            <a:r>
              <a:rPr lang="en-US" sz="1400" dirty="0"/>
              <a:t>Recommendations for increased performance</a:t>
            </a:r>
          </a:p>
          <a:p>
            <a:pPr>
              <a:lnSpc>
                <a:spcPct val="100000"/>
              </a:lnSpc>
            </a:pPr>
            <a:r>
              <a:rPr lang="en-US" sz="1400" dirty="0"/>
              <a:t>Proactive issue detection and resolution</a:t>
            </a:r>
          </a:p>
          <a:p>
            <a:pPr>
              <a:lnSpc>
                <a:spcPct val="100000"/>
              </a:lnSpc>
            </a:pPr>
            <a:r>
              <a:rPr lang="en-US" sz="1400" dirty="0">
                <a:latin typeface="Arial" pitchFamily="34" charset="0"/>
              </a:rPr>
              <a:t>Discovery of utilization trends and performance issues</a:t>
            </a:r>
          </a:p>
          <a:p>
            <a:pPr>
              <a:lnSpc>
                <a:spcPct val="100000"/>
              </a:lnSpc>
            </a:pPr>
            <a:r>
              <a:rPr lang="en-US" sz="1400" dirty="0">
                <a:latin typeface="Arial" pitchFamily="34" charset="0"/>
              </a:rPr>
              <a:t>Traditional support – 24x7 access to in-region ProSupport experts, hardware and software support and onsite next business day service</a:t>
            </a:r>
          </a:p>
        </p:txBody>
      </p:sp>
      <p:pic>
        <p:nvPicPr>
          <p:cNvPr id="6" name="Picture 5">
            <a:extLst>
              <a:ext uri="{FF2B5EF4-FFF2-40B4-BE49-F238E27FC236}">
                <a16:creationId xmlns:a16="http://schemas.microsoft.com/office/drawing/2014/main" id="{2D64CD04-CE1D-6F43-81EC-5515133E95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sp>
        <p:nvSpPr>
          <p:cNvPr id="7" name="Rectangle 6">
            <a:extLst>
              <a:ext uri="{FF2B5EF4-FFF2-40B4-BE49-F238E27FC236}">
                <a16:creationId xmlns:a16="http://schemas.microsoft.com/office/drawing/2014/main" id="{721D0033-4C30-424D-B748-EDB37F221587}"/>
              </a:ext>
            </a:extLst>
          </p:cNvPr>
          <p:cNvSpPr/>
          <p:nvPr/>
        </p:nvSpPr>
        <p:spPr>
          <a:xfrm>
            <a:off x="230570" y="552944"/>
            <a:ext cx="4341429" cy="523220"/>
          </a:xfrm>
          <a:prstGeom prst="rect">
            <a:avLst/>
          </a:prstGeom>
        </p:spPr>
        <p:txBody>
          <a:bodyPr wrap="square">
            <a:spAutoFit/>
          </a:bodyPr>
          <a:lstStyle/>
          <a:p>
            <a:pPr marR="0" lvl="0" algn="l" defTabSz="685800" rtl="0" eaLnBrk="1" fontAlgn="auto" latinLnBrk="0" hangingPunct="1">
              <a:lnSpc>
                <a:spcPct val="100000"/>
              </a:lnSpc>
              <a:spcBef>
                <a:spcPts val="0"/>
              </a:spcBef>
              <a:spcAft>
                <a:spcPts val="0"/>
              </a:spcAft>
              <a:buClrTx/>
              <a:buSzTx/>
              <a:tabLst/>
              <a:defRPr/>
            </a:pPr>
            <a:r>
              <a:rPr lang="en-US" sz="1400" dirty="0">
                <a:solidFill>
                  <a:srgbClr val="444444"/>
                </a:solidFill>
                <a:latin typeface="Arial"/>
              </a:rPr>
              <a:t>Modern insights complement proactive support </a:t>
            </a:r>
            <a:br>
              <a:rPr lang="en-US" sz="1400" dirty="0">
                <a:solidFill>
                  <a:srgbClr val="444444"/>
                </a:solidFill>
                <a:latin typeface="Arial"/>
              </a:rPr>
            </a:br>
            <a:r>
              <a:rPr lang="en-US" sz="1400" dirty="0">
                <a:solidFill>
                  <a:srgbClr val="444444"/>
                </a:solidFill>
                <a:latin typeface="Arial"/>
              </a:rPr>
              <a:t>to increase productivity</a:t>
            </a:r>
            <a:endParaRPr kumimoji="0" lang="en-US" sz="1400" b="0" i="0" u="none" strike="noStrike" kern="1200" cap="none" spc="0" normalizeH="0" baseline="0" noProof="0" dirty="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106831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Picture 297">
            <a:extLst>
              <a:ext uri="{FF2B5EF4-FFF2-40B4-BE49-F238E27FC236}">
                <a16:creationId xmlns:a16="http://schemas.microsoft.com/office/drawing/2014/main" id="{550DA01F-314E-44B5-9F79-E1E976C4840C}"/>
              </a:ext>
            </a:extLst>
          </p:cNvPr>
          <p:cNvPicPr>
            <a:picLocks noChangeAspect="1"/>
          </p:cNvPicPr>
          <p:nvPr/>
        </p:nvPicPr>
        <p:blipFill>
          <a:blip r:embed="rId6"/>
          <a:stretch>
            <a:fillRect/>
          </a:stretch>
        </p:blipFill>
        <p:spPr>
          <a:xfrm>
            <a:off x="120458" y="1671014"/>
            <a:ext cx="4697115" cy="2247848"/>
          </a:xfrm>
          <a:prstGeom prst="rect">
            <a:avLst/>
          </a:prstGeom>
        </p:spPr>
      </p:pic>
      <p:graphicFrame>
        <p:nvGraphicFramePr>
          <p:cNvPr id="12" name="Object 11" hidden="1">
            <a:extLst>
              <a:ext uri="{FF2B5EF4-FFF2-40B4-BE49-F238E27FC236}">
                <a16:creationId xmlns:a16="http://schemas.microsoft.com/office/drawing/2014/main" id="{9A8A48AC-D301-4CA3-A0AB-C4B081FF05FF}"/>
              </a:ext>
            </a:extLst>
          </p:cNvPr>
          <p:cNvGraphicFramePr>
            <a:graphicFrameLocks noChangeAspect="1"/>
          </p:cNvGraphicFramePr>
          <p:nvPr>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4564" name="think-cell Slide" r:id="rId7" imgW="425" imgH="424" progId="TCLayout.ActiveDocument.1">
                  <p:embed/>
                </p:oleObj>
              </mc:Choice>
              <mc:Fallback>
                <p:oleObj name="think-cell Slide" r:id="rId7" imgW="425" imgH="424" progId="TCLayout.ActiveDocument.1">
                  <p:embed/>
                  <p:pic>
                    <p:nvPicPr>
                      <p:cNvPr id="12" name="Object 11" hidden="1">
                        <a:extLst>
                          <a:ext uri="{FF2B5EF4-FFF2-40B4-BE49-F238E27FC236}">
                            <a16:creationId xmlns:a16="http://schemas.microsoft.com/office/drawing/2014/main" id="{9A8A48AC-D301-4CA3-A0AB-C4B081FF05FF}"/>
                          </a:ext>
                        </a:extLst>
                      </p:cNvPr>
                      <p:cNvPicPr/>
                      <p:nvPr/>
                    </p:nvPicPr>
                    <p:blipFill>
                      <a:blip r:embed="rId8"/>
                      <a:stretch>
                        <a:fillRect/>
                      </a:stretch>
                    </p:blipFill>
                    <p:spPr>
                      <a:xfrm>
                        <a:off x="1192" y="1192"/>
                        <a:ext cx="1191" cy="1191"/>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764AC7-7317-46CA-AB06-19C9AECF55B7}"/>
              </a:ext>
            </a:extLst>
          </p:cNvPr>
          <p:cNvSpPr/>
          <p:nvPr>
            <p:custDataLst>
              <p:tags r:id="rId3"/>
            </p:custDataLst>
          </p:nvPr>
        </p:nvSpPr>
        <p:spPr>
          <a:xfrm>
            <a:off x="1" y="1"/>
            <a:ext cx="119063" cy="11906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851" err="1">
              <a:solidFill>
                <a:srgbClr val="000000"/>
              </a:solidFill>
              <a:latin typeface="Arial" panose="020B0604020202020204" pitchFamily="34" charset="0"/>
              <a:sym typeface="Arial" panose="020B0604020202020204" pitchFamily="34" charset="0"/>
            </a:endParaRPr>
          </a:p>
        </p:txBody>
      </p:sp>
      <p:sp>
        <p:nvSpPr>
          <p:cNvPr id="320" name="Title 43">
            <a:extLst>
              <a:ext uri="{FF2B5EF4-FFF2-40B4-BE49-F238E27FC236}">
                <a16:creationId xmlns:a16="http://schemas.microsoft.com/office/drawing/2014/main" id="{E476B3E8-4021-45D3-8C8E-212D681E50FB}"/>
              </a:ext>
            </a:extLst>
          </p:cNvPr>
          <p:cNvSpPr txBox="1">
            <a:spLocks/>
          </p:cNvSpPr>
          <p:nvPr/>
        </p:nvSpPr>
        <p:spPr bwMode="gray">
          <a:xfrm>
            <a:off x="123603" y="40072"/>
            <a:ext cx="4754141" cy="625823"/>
          </a:xfrm>
          <a:prstGeom prst="rect">
            <a:avLst/>
          </a:prstGeom>
          <a:noFill/>
          <a:ln w="9525">
            <a:noFill/>
            <a:miter lim="800000"/>
            <a:headEnd/>
            <a:tailEnd/>
          </a:ln>
          <a:effectLst/>
        </p:spPr>
        <p:txBody>
          <a:bodyPr vert="horz" wrap="square" lIns="0" tIns="0" rIns="72000" bIns="0" numCol="1" anchor="ctr" anchorCtr="0" compatLnSpc="1">
            <a:prstTxWarp prst="textNoShape">
              <a:avLst/>
            </a:prstTxWarp>
          </a:bodyPr>
          <a:lstStyle>
            <a:lvl1pPr algn="l" defTabSz="698759" rtl="0" eaLnBrk="1" latinLnBrk="0" hangingPunct="1">
              <a:spcBef>
                <a:spcPct val="0"/>
              </a:spcBef>
              <a:buNone/>
              <a:defRPr sz="1851" kern="1200">
                <a:solidFill>
                  <a:schemeClr val="tx2"/>
                </a:solidFill>
                <a:latin typeface="+mj-lt"/>
                <a:ea typeface="+mj-ea"/>
                <a:cs typeface="+mj-cs"/>
              </a:defRPr>
            </a:lvl1pPr>
          </a:lstStyle>
          <a:p>
            <a:pPr defTabSz="698741"/>
            <a:r>
              <a:rPr lang="en-US" sz="2400" dirty="0">
                <a:solidFill>
                  <a:schemeClr val="bg1"/>
                </a:solidFill>
                <a:latin typeface="Arial"/>
                <a:cs typeface="Arial"/>
              </a:rPr>
              <a:t>ProSupport for PCs</a:t>
            </a:r>
          </a:p>
        </p:txBody>
      </p:sp>
      <p:sp>
        <p:nvSpPr>
          <p:cNvPr id="78" name="Rectangle 77">
            <a:extLst>
              <a:ext uri="{FF2B5EF4-FFF2-40B4-BE49-F238E27FC236}">
                <a16:creationId xmlns:a16="http://schemas.microsoft.com/office/drawing/2014/main" id="{DBF6B30B-8FDA-44CF-B0D3-FF5E66B921B2}"/>
              </a:ext>
            </a:extLst>
          </p:cNvPr>
          <p:cNvSpPr/>
          <p:nvPr/>
        </p:nvSpPr>
        <p:spPr>
          <a:xfrm>
            <a:off x="32832" y="505620"/>
            <a:ext cx="4341429" cy="307777"/>
          </a:xfrm>
          <a:prstGeom prst="rect">
            <a:avLst/>
          </a:prstGeom>
        </p:spPr>
        <p:txBody>
          <a:bodyPr wrap="square">
            <a:spAutoFit/>
          </a:bodyPr>
          <a:lstStyle/>
          <a:p>
            <a:pPr marR="0" lvl="0" algn="l" defTabSz="685800" rtl="0" eaLnBrk="1" fontAlgn="auto" latinLnBrk="0" hangingPunct="1">
              <a:lnSpc>
                <a:spcPct val="100000"/>
              </a:lnSpc>
              <a:spcBef>
                <a:spcPts val="0"/>
              </a:spcBef>
              <a:spcAft>
                <a:spcPts val="0"/>
              </a:spcAft>
              <a:buClrTx/>
              <a:buSzTx/>
              <a:tabLst/>
              <a:defRPr/>
            </a:pPr>
            <a:r>
              <a:rPr lang="en-US" sz="1400" dirty="0">
                <a:solidFill>
                  <a:srgbClr val="444444"/>
                </a:solidFill>
                <a:latin typeface="Arial"/>
              </a:rPr>
              <a:t>Adding modern insights to proactive support</a:t>
            </a:r>
            <a:endParaRPr kumimoji="0" lang="en-US" sz="1400" b="0" i="0" u="none" strike="noStrike" kern="1200" cap="none" spc="0" normalizeH="0" baseline="0" noProof="0" dirty="0">
              <a:ln>
                <a:noFill/>
              </a:ln>
              <a:solidFill>
                <a:srgbClr val="444444"/>
              </a:solidFill>
              <a:effectLst/>
              <a:uLnTx/>
              <a:uFillTx/>
              <a:latin typeface="Arial"/>
              <a:ea typeface="+mn-ea"/>
              <a:cs typeface="+mn-cs"/>
            </a:endParaRPr>
          </a:p>
        </p:txBody>
      </p:sp>
      <p:cxnSp>
        <p:nvCxnSpPr>
          <p:cNvPr id="287" name="Straight Connector 286">
            <a:extLst>
              <a:ext uri="{FF2B5EF4-FFF2-40B4-BE49-F238E27FC236}">
                <a16:creationId xmlns:a16="http://schemas.microsoft.com/office/drawing/2014/main" id="{D0CA3DA5-0DC0-43DB-BFCD-7E2AB42D5C50}"/>
              </a:ext>
            </a:extLst>
          </p:cNvPr>
          <p:cNvCxnSpPr>
            <a:cxnSpLocks/>
          </p:cNvCxnSpPr>
          <p:nvPr/>
        </p:nvCxnSpPr>
        <p:spPr>
          <a:xfrm flipV="1">
            <a:off x="885755" y="1448960"/>
            <a:ext cx="3030011" cy="0"/>
          </a:xfrm>
          <a:prstGeom prst="line">
            <a:avLst/>
          </a:prstGeom>
          <a:noFill/>
          <a:ln w="6350" cap="flat" cmpd="sng" algn="ctr">
            <a:solidFill>
              <a:srgbClr val="444444">
                <a:lumMod val="60000"/>
                <a:lumOff val="40000"/>
              </a:srgbClr>
            </a:solidFill>
            <a:prstDash val="dash"/>
            <a:tailEnd type="none" w="sm" len="sm"/>
          </a:ln>
          <a:effectLst/>
        </p:spPr>
      </p:cxnSp>
      <p:cxnSp>
        <p:nvCxnSpPr>
          <p:cNvPr id="288" name="Straight Connector 287">
            <a:extLst>
              <a:ext uri="{FF2B5EF4-FFF2-40B4-BE49-F238E27FC236}">
                <a16:creationId xmlns:a16="http://schemas.microsoft.com/office/drawing/2014/main" id="{AEBF3868-F65A-4AC6-A478-383D40FEED2A}"/>
              </a:ext>
            </a:extLst>
          </p:cNvPr>
          <p:cNvCxnSpPr>
            <a:cxnSpLocks/>
          </p:cNvCxnSpPr>
          <p:nvPr/>
        </p:nvCxnSpPr>
        <p:spPr>
          <a:xfrm>
            <a:off x="3911453" y="1456332"/>
            <a:ext cx="0" cy="194850"/>
          </a:xfrm>
          <a:prstGeom prst="line">
            <a:avLst/>
          </a:prstGeom>
          <a:noFill/>
          <a:ln w="6350" cap="flat" cmpd="sng" algn="ctr">
            <a:solidFill>
              <a:srgbClr val="444444">
                <a:lumMod val="60000"/>
                <a:lumOff val="40000"/>
              </a:srgbClr>
            </a:solidFill>
            <a:prstDash val="dash"/>
            <a:tailEnd type="none" w="sm" len="sm"/>
          </a:ln>
          <a:effectLst/>
        </p:spPr>
      </p:cxnSp>
      <p:cxnSp>
        <p:nvCxnSpPr>
          <p:cNvPr id="289" name="Straight Connector 288">
            <a:extLst>
              <a:ext uri="{FF2B5EF4-FFF2-40B4-BE49-F238E27FC236}">
                <a16:creationId xmlns:a16="http://schemas.microsoft.com/office/drawing/2014/main" id="{EC34B0A5-3AD7-429B-8D60-87DCE6ABC559}"/>
              </a:ext>
            </a:extLst>
          </p:cNvPr>
          <p:cNvCxnSpPr>
            <a:cxnSpLocks/>
          </p:cNvCxnSpPr>
          <p:nvPr/>
        </p:nvCxnSpPr>
        <p:spPr>
          <a:xfrm flipV="1">
            <a:off x="856019" y="1452284"/>
            <a:ext cx="0" cy="198898"/>
          </a:xfrm>
          <a:prstGeom prst="line">
            <a:avLst/>
          </a:prstGeom>
          <a:noFill/>
          <a:ln w="6350" cap="flat" cmpd="sng" algn="ctr">
            <a:solidFill>
              <a:srgbClr val="444444">
                <a:lumMod val="60000"/>
                <a:lumOff val="40000"/>
              </a:srgbClr>
            </a:solidFill>
            <a:prstDash val="dash"/>
            <a:tailEnd type="none" w="sm" len="sm"/>
          </a:ln>
          <a:effectLst/>
        </p:spPr>
      </p:cxnSp>
      <p:cxnSp>
        <p:nvCxnSpPr>
          <p:cNvPr id="290" name="Straight Connector 289">
            <a:extLst>
              <a:ext uri="{FF2B5EF4-FFF2-40B4-BE49-F238E27FC236}">
                <a16:creationId xmlns:a16="http://schemas.microsoft.com/office/drawing/2014/main" id="{606BDE60-A6FD-482C-842A-F48BD23A116C}"/>
              </a:ext>
            </a:extLst>
          </p:cNvPr>
          <p:cNvCxnSpPr>
            <a:cxnSpLocks/>
          </p:cNvCxnSpPr>
          <p:nvPr/>
        </p:nvCxnSpPr>
        <p:spPr>
          <a:xfrm>
            <a:off x="2335415" y="1222763"/>
            <a:ext cx="2236585" cy="17766"/>
          </a:xfrm>
          <a:prstGeom prst="line">
            <a:avLst/>
          </a:prstGeom>
          <a:noFill/>
          <a:ln w="6350" cap="flat" cmpd="sng" algn="ctr">
            <a:solidFill>
              <a:srgbClr val="444444">
                <a:lumMod val="60000"/>
                <a:lumOff val="40000"/>
              </a:srgbClr>
            </a:solidFill>
            <a:prstDash val="dash"/>
            <a:tailEnd type="none" w="sm" len="sm"/>
          </a:ln>
          <a:effectLst/>
        </p:spPr>
      </p:cxnSp>
      <p:cxnSp>
        <p:nvCxnSpPr>
          <p:cNvPr id="291" name="Straight Connector 290">
            <a:extLst>
              <a:ext uri="{FF2B5EF4-FFF2-40B4-BE49-F238E27FC236}">
                <a16:creationId xmlns:a16="http://schemas.microsoft.com/office/drawing/2014/main" id="{69D3FE2C-CB1D-4504-B75F-4D107DEC4B98}"/>
              </a:ext>
            </a:extLst>
          </p:cNvPr>
          <p:cNvCxnSpPr>
            <a:cxnSpLocks/>
          </p:cNvCxnSpPr>
          <p:nvPr/>
        </p:nvCxnSpPr>
        <p:spPr>
          <a:xfrm>
            <a:off x="2335415" y="1239203"/>
            <a:ext cx="0" cy="194850"/>
          </a:xfrm>
          <a:prstGeom prst="line">
            <a:avLst/>
          </a:prstGeom>
          <a:noFill/>
          <a:ln w="6350" cap="flat" cmpd="sng" algn="ctr">
            <a:solidFill>
              <a:srgbClr val="444444">
                <a:lumMod val="60000"/>
                <a:lumOff val="40000"/>
              </a:srgbClr>
            </a:solidFill>
            <a:prstDash val="dash"/>
            <a:tailEnd type="none" w="sm" len="sm"/>
          </a:ln>
          <a:effectLst/>
        </p:spPr>
      </p:cxnSp>
      <p:cxnSp>
        <p:nvCxnSpPr>
          <p:cNvPr id="292" name="Straight Connector 291">
            <a:extLst>
              <a:ext uri="{FF2B5EF4-FFF2-40B4-BE49-F238E27FC236}">
                <a16:creationId xmlns:a16="http://schemas.microsoft.com/office/drawing/2014/main" id="{1F3427FE-D6EA-4E26-B9B6-505DDB24B136}"/>
              </a:ext>
            </a:extLst>
          </p:cNvPr>
          <p:cNvCxnSpPr>
            <a:cxnSpLocks/>
          </p:cNvCxnSpPr>
          <p:nvPr/>
        </p:nvCxnSpPr>
        <p:spPr>
          <a:xfrm>
            <a:off x="4558720" y="1238016"/>
            <a:ext cx="735712" cy="606230"/>
          </a:xfrm>
          <a:prstGeom prst="line">
            <a:avLst/>
          </a:prstGeom>
          <a:noFill/>
          <a:ln w="6350" cap="flat" cmpd="sng" algn="ctr">
            <a:solidFill>
              <a:srgbClr val="444444">
                <a:lumMod val="60000"/>
                <a:lumOff val="40000"/>
              </a:srgbClr>
            </a:solidFill>
            <a:prstDash val="dash"/>
            <a:tailEnd type="none" w="sm" len="sm"/>
          </a:ln>
          <a:effectLst/>
        </p:spPr>
      </p:cxnSp>
      <p:cxnSp>
        <p:nvCxnSpPr>
          <p:cNvPr id="293" name="Straight Connector 292">
            <a:extLst>
              <a:ext uri="{FF2B5EF4-FFF2-40B4-BE49-F238E27FC236}">
                <a16:creationId xmlns:a16="http://schemas.microsoft.com/office/drawing/2014/main" id="{C275DB70-1561-49B5-953D-5F6DE764E7BD}"/>
              </a:ext>
            </a:extLst>
          </p:cNvPr>
          <p:cNvCxnSpPr>
            <a:cxnSpLocks/>
            <a:stCxn id="350" idx="3"/>
          </p:cNvCxnSpPr>
          <p:nvPr/>
        </p:nvCxnSpPr>
        <p:spPr>
          <a:xfrm flipH="1">
            <a:off x="4988312" y="3451672"/>
            <a:ext cx="340693" cy="618577"/>
          </a:xfrm>
          <a:prstGeom prst="line">
            <a:avLst/>
          </a:prstGeom>
          <a:noFill/>
          <a:ln w="6350" cap="flat" cmpd="sng" algn="ctr">
            <a:solidFill>
              <a:srgbClr val="444444">
                <a:lumMod val="60000"/>
                <a:lumOff val="40000"/>
              </a:srgbClr>
            </a:solidFill>
            <a:prstDash val="dash"/>
            <a:tailEnd type="none" w="sm" len="sm"/>
          </a:ln>
          <a:effectLst/>
        </p:spPr>
      </p:cxnSp>
      <p:cxnSp>
        <p:nvCxnSpPr>
          <p:cNvPr id="294" name="Straight Connector 293">
            <a:extLst>
              <a:ext uri="{FF2B5EF4-FFF2-40B4-BE49-F238E27FC236}">
                <a16:creationId xmlns:a16="http://schemas.microsoft.com/office/drawing/2014/main" id="{82DB54E3-6D01-46D6-B8DA-6BC9AF248E65}"/>
              </a:ext>
            </a:extLst>
          </p:cNvPr>
          <p:cNvCxnSpPr>
            <a:cxnSpLocks/>
          </p:cNvCxnSpPr>
          <p:nvPr/>
        </p:nvCxnSpPr>
        <p:spPr>
          <a:xfrm flipV="1">
            <a:off x="1203929" y="4060664"/>
            <a:ext cx="3784383" cy="18198"/>
          </a:xfrm>
          <a:prstGeom prst="line">
            <a:avLst/>
          </a:prstGeom>
          <a:noFill/>
          <a:ln w="6350" cap="flat" cmpd="sng" algn="ctr">
            <a:solidFill>
              <a:srgbClr val="444444">
                <a:lumMod val="60000"/>
                <a:lumOff val="40000"/>
              </a:srgbClr>
            </a:solidFill>
            <a:prstDash val="dash"/>
            <a:tailEnd type="none" w="sm" len="sm"/>
          </a:ln>
          <a:effectLst/>
        </p:spPr>
      </p:cxnSp>
      <p:cxnSp>
        <p:nvCxnSpPr>
          <p:cNvPr id="295" name="Straight Connector 294">
            <a:extLst>
              <a:ext uri="{FF2B5EF4-FFF2-40B4-BE49-F238E27FC236}">
                <a16:creationId xmlns:a16="http://schemas.microsoft.com/office/drawing/2014/main" id="{B2E4998D-D072-4E82-832C-3229B97CA964}"/>
              </a:ext>
            </a:extLst>
          </p:cNvPr>
          <p:cNvCxnSpPr>
            <a:cxnSpLocks/>
          </p:cNvCxnSpPr>
          <p:nvPr/>
        </p:nvCxnSpPr>
        <p:spPr>
          <a:xfrm>
            <a:off x="1203929" y="3737675"/>
            <a:ext cx="0" cy="355691"/>
          </a:xfrm>
          <a:prstGeom prst="line">
            <a:avLst/>
          </a:prstGeom>
          <a:noFill/>
          <a:ln w="6350" cap="flat" cmpd="sng" algn="ctr">
            <a:solidFill>
              <a:srgbClr val="444444">
                <a:lumMod val="60000"/>
                <a:lumOff val="40000"/>
              </a:srgbClr>
            </a:solidFill>
            <a:prstDash val="dash"/>
            <a:tailEnd type="none" w="sm" len="sm"/>
          </a:ln>
          <a:effectLst/>
        </p:spPr>
      </p:cxnSp>
      <p:cxnSp>
        <p:nvCxnSpPr>
          <p:cNvPr id="297" name="Straight Connector 296">
            <a:extLst>
              <a:ext uri="{FF2B5EF4-FFF2-40B4-BE49-F238E27FC236}">
                <a16:creationId xmlns:a16="http://schemas.microsoft.com/office/drawing/2014/main" id="{9FCD37BF-93A9-4C6E-A7C7-DE7364F82C34}"/>
              </a:ext>
            </a:extLst>
          </p:cNvPr>
          <p:cNvCxnSpPr>
            <a:cxnSpLocks/>
          </p:cNvCxnSpPr>
          <p:nvPr/>
        </p:nvCxnSpPr>
        <p:spPr>
          <a:xfrm flipH="1">
            <a:off x="4572000" y="2942251"/>
            <a:ext cx="729222" cy="388778"/>
          </a:xfrm>
          <a:prstGeom prst="line">
            <a:avLst/>
          </a:prstGeom>
          <a:noFill/>
          <a:ln w="6350" cap="flat" cmpd="sng" algn="ctr">
            <a:solidFill>
              <a:srgbClr val="444444">
                <a:lumMod val="60000"/>
                <a:lumOff val="40000"/>
              </a:srgbClr>
            </a:solidFill>
            <a:prstDash val="dash"/>
            <a:tailEnd type="none" w="sm" len="sm"/>
          </a:ln>
          <a:effectLst/>
        </p:spPr>
      </p:cxnSp>
      <p:cxnSp>
        <p:nvCxnSpPr>
          <p:cNvPr id="296" name="Straight Connector 295">
            <a:extLst>
              <a:ext uri="{FF2B5EF4-FFF2-40B4-BE49-F238E27FC236}">
                <a16:creationId xmlns:a16="http://schemas.microsoft.com/office/drawing/2014/main" id="{301BD56F-654B-4B47-A7A9-AA5CF49289B2}"/>
              </a:ext>
            </a:extLst>
          </p:cNvPr>
          <p:cNvCxnSpPr>
            <a:cxnSpLocks/>
          </p:cNvCxnSpPr>
          <p:nvPr/>
        </p:nvCxnSpPr>
        <p:spPr>
          <a:xfrm flipH="1">
            <a:off x="4572000" y="2434070"/>
            <a:ext cx="727709" cy="597219"/>
          </a:xfrm>
          <a:prstGeom prst="line">
            <a:avLst/>
          </a:prstGeom>
          <a:noFill/>
          <a:ln w="6350" cap="flat" cmpd="sng" algn="ctr">
            <a:solidFill>
              <a:srgbClr val="444444">
                <a:lumMod val="60000"/>
                <a:lumOff val="40000"/>
              </a:srgbClr>
            </a:solidFill>
            <a:prstDash val="dash"/>
            <a:tailEnd type="none" w="sm" len="sm"/>
          </a:ln>
          <a:effectLst/>
        </p:spPr>
      </p:cxnSp>
      <p:pic>
        <p:nvPicPr>
          <p:cNvPr id="312" name="Picture 311" descr="A picture containing arrow&#10;&#10;Description automatically generated">
            <a:extLst>
              <a:ext uri="{FF2B5EF4-FFF2-40B4-BE49-F238E27FC236}">
                <a16:creationId xmlns:a16="http://schemas.microsoft.com/office/drawing/2014/main" id="{8EB522D0-A18C-4EA4-9530-0E50124FA4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62" y="1796719"/>
            <a:ext cx="322798" cy="322798"/>
          </a:xfrm>
          <a:prstGeom prst="rect">
            <a:avLst/>
          </a:prstGeom>
        </p:spPr>
      </p:pic>
      <p:grpSp>
        <p:nvGrpSpPr>
          <p:cNvPr id="29" name="Group 28">
            <a:extLst>
              <a:ext uri="{FF2B5EF4-FFF2-40B4-BE49-F238E27FC236}">
                <a16:creationId xmlns:a16="http://schemas.microsoft.com/office/drawing/2014/main" id="{D532E924-EB3D-4EAA-84A9-82B5225CA0B9}"/>
              </a:ext>
            </a:extLst>
          </p:cNvPr>
          <p:cNvGrpSpPr/>
          <p:nvPr/>
        </p:nvGrpSpPr>
        <p:grpSpPr>
          <a:xfrm>
            <a:off x="5287252" y="1178707"/>
            <a:ext cx="3978835" cy="3025950"/>
            <a:chOff x="5287252" y="1178707"/>
            <a:chExt cx="3978835" cy="3025950"/>
          </a:xfrm>
        </p:grpSpPr>
        <p:grpSp>
          <p:nvGrpSpPr>
            <p:cNvPr id="332" name="Group 331">
              <a:extLst>
                <a:ext uri="{FF2B5EF4-FFF2-40B4-BE49-F238E27FC236}">
                  <a16:creationId xmlns:a16="http://schemas.microsoft.com/office/drawing/2014/main" id="{C16ADB76-7353-4B52-929F-4FCB81AD338D}"/>
                </a:ext>
              </a:extLst>
            </p:cNvPr>
            <p:cNvGrpSpPr/>
            <p:nvPr/>
          </p:nvGrpSpPr>
          <p:grpSpPr>
            <a:xfrm>
              <a:off x="5289418" y="1754408"/>
              <a:ext cx="3585622" cy="367806"/>
              <a:chOff x="6981446" y="715503"/>
              <a:chExt cx="4780829" cy="490408"/>
            </a:xfrm>
          </p:grpSpPr>
          <p:sp>
            <p:nvSpPr>
              <p:cNvPr id="333" name="TextBox 332">
                <a:extLst>
                  <a:ext uri="{FF2B5EF4-FFF2-40B4-BE49-F238E27FC236}">
                    <a16:creationId xmlns:a16="http://schemas.microsoft.com/office/drawing/2014/main" id="{445CA366-E8EB-43F3-84DC-E8387F034A27}"/>
                  </a:ext>
                </a:extLst>
              </p:cNvPr>
              <p:cNvSpPr txBox="1">
                <a:spLocks/>
              </p:cNvSpPr>
              <p:nvPr/>
            </p:nvSpPr>
            <p:spPr>
              <a:xfrm>
                <a:off x="8707391" y="715503"/>
                <a:ext cx="3054884" cy="490408"/>
              </a:xfrm>
              <a:prstGeom prst="rect">
                <a:avLst/>
              </a:prstGeom>
              <a:noFill/>
              <a:ln w="6350">
                <a:noFill/>
              </a:ln>
            </p:spPr>
            <p:txBody>
              <a:bodyPr wrap="square" lIns="0" tIns="0" rIns="0" bIns="34290" rtlCol="0" anchor="ctr">
                <a:noAutofit/>
              </a:bodyPr>
              <a:lstStyle/>
              <a:p>
                <a:pPr defTabSz="914378"/>
                <a:r>
                  <a:rPr lang="en-US" sz="750" b="1" kern="0" dirty="0">
                    <a:solidFill>
                      <a:srgbClr val="007DB8"/>
                    </a:solidFill>
                    <a:latin typeface="Arial"/>
                    <a:ea typeface="Verdana" panose="020B0604030504040204" pitchFamily="34" charset="0"/>
                  </a:rPr>
                  <a:t>Quick analysis</a:t>
                </a:r>
                <a:r>
                  <a:rPr lang="en-US" sz="750" kern="0" dirty="0">
                    <a:solidFill>
                      <a:srgbClr val="007DB8"/>
                    </a:solidFill>
                    <a:latin typeface="Arial"/>
                    <a:ea typeface="Verdana" panose="020B0604030504040204" pitchFamily="34" charset="0"/>
                  </a:rPr>
                  <a:t> </a:t>
                </a:r>
                <a:r>
                  <a:rPr lang="en-US" sz="750" kern="0" dirty="0">
                    <a:solidFill>
                      <a:schemeClr val="bg2"/>
                    </a:solidFill>
                    <a:latin typeface="Arial"/>
                    <a:ea typeface="Verdana" panose="020B0604030504040204" pitchFamily="34" charset="0"/>
                  </a:rPr>
                  <a:t>of the health of your fleet of Dell PCs with the ability to zoom in and pinpoint issues on a single device</a:t>
                </a:r>
                <a:endParaRPr lang="en-US" sz="750" kern="0" dirty="0">
                  <a:solidFill>
                    <a:srgbClr val="000000"/>
                  </a:solidFill>
                  <a:latin typeface="Arial"/>
                  <a:ea typeface="Verdana" panose="020B0604030504040204" pitchFamily="34" charset="0"/>
                </a:endParaRPr>
              </a:p>
            </p:txBody>
          </p:sp>
          <p:sp>
            <p:nvSpPr>
              <p:cNvPr id="334" name="TextBox 333">
                <a:extLst>
                  <a:ext uri="{FF2B5EF4-FFF2-40B4-BE49-F238E27FC236}">
                    <a16:creationId xmlns:a16="http://schemas.microsoft.com/office/drawing/2014/main" id="{05765ACB-EB23-403D-B5DF-FF21C49CE6B2}"/>
                  </a:ext>
                </a:extLst>
              </p:cNvPr>
              <p:cNvSpPr txBox="1">
                <a:spLocks/>
              </p:cNvSpPr>
              <p:nvPr/>
            </p:nvSpPr>
            <p:spPr>
              <a:xfrm>
                <a:off x="7515842" y="715503"/>
                <a:ext cx="1059190" cy="490408"/>
              </a:xfrm>
              <a:prstGeom prst="rect">
                <a:avLst/>
              </a:prstGeom>
              <a:noFill/>
              <a:ln w="6350">
                <a:noFill/>
              </a:ln>
            </p:spPr>
            <p:txBody>
              <a:bodyPr wrap="square" lIns="0" tIns="0" rIns="0" bIns="0" rtlCol="0" anchor="ctr">
                <a:noAutofit/>
              </a:bodyPr>
              <a:lstStyle/>
              <a:p>
                <a:pPr defTabSz="914378"/>
                <a:r>
                  <a:rPr lang="en-US" sz="750" kern="0" dirty="0">
                    <a:solidFill>
                      <a:srgbClr val="000000"/>
                    </a:solidFill>
                    <a:latin typeface="Arial"/>
                    <a:ea typeface="Verdana" panose="020B0604030504040204" pitchFamily="34" charset="0"/>
                  </a:rPr>
                  <a:t>Health, application experience and security scores</a:t>
                </a:r>
              </a:p>
            </p:txBody>
          </p:sp>
          <p:sp>
            <p:nvSpPr>
              <p:cNvPr id="336" name="Oval 335">
                <a:extLst>
                  <a:ext uri="{FF2B5EF4-FFF2-40B4-BE49-F238E27FC236}">
                    <a16:creationId xmlns:a16="http://schemas.microsoft.com/office/drawing/2014/main" id="{1A152B64-E724-4FFE-A6A1-FDB721337293}"/>
                  </a:ext>
                </a:extLst>
              </p:cNvPr>
              <p:cNvSpPr/>
              <p:nvPr/>
            </p:nvSpPr>
            <p:spPr>
              <a:xfrm>
                <a:off x="6981446" y="803316"/>
                <a:ext cx="314783" cy="314783"/>
              </a:xfrm>
              <a:prstGeom prst="ellipse">
                <a:avLst/>
              </a:prstGeom>
              <a:noFill/>
              <a:ln w="6350" cap="flat" cmpd="sng" algn="ctr">
                <a:solidFill>
                  <a:schemeClr val="tx1">
                    <a:lumMod val="60000"/>
                    <a:lumOff val="40000"/>
                  </a:schemeClr>
                </a:solidFill>
                <a:prstDash val="dash"/>
                <a:tailEnd type="none" w="sm" len="sm"/>
              </a:ln>
              <a:effectLst/>
            </p:spPr>
            <p:txBody>
              <a:bodyPr rtlCol="0" anchor="ctr"/>
              <a:lstStyle/>
              <a:p>
                <a:pPr algn="ctr" defTabSz="914378"/>
                <a:endParaRPr lang="en-US" sz="1500" kern="0" dirty="0">
                  <a:solidFill>
                    <a:srgbClr val="444444"/>
                  </a:solidFill>
                  <a:latin typeface="Arial"/>
                </a:endParaRPr>
              </a:p>
            </p:txBody>
          </p:sp>
        </p:grpSp>
        <p:grpSp>
          <p:nvGrpSpPr>
            <p:cNvPr id="346" name="Group 345">
              <a:extLst>
                <a:ext uri="{FF2B5EF4-FFF2-40B4-BE49-F238E27FC236}">
                  <a16:creationId xmlns:a16="http://schemas.microsoft.com/office/drawing/2014/main" id="{E85B0AD5-2686-4EDB-A0FD-DE6C9848E283}"/>
                </a:ext>
              </a:extLst>
            </p:cNvPr>
            <p:cNvGrpSpPr/>
            <p:nvPr/>
          </p:nvGrpSpPr>
          <p:grpSpPr>
            <a:xfrm>
              <a:off x="5294431" y="3140552"/>
              <a:ext cx="3522695" cy="422389"/>
              <a:chOff x="6976806" y="1331951"/>
              <a:chExt cx="4696926" cy="563189"/>
            </a:xfrm>
          </p:grpSpPr>
          <p:sp>
            <p:nvSpPr>
              <p:cNvPr id="347" name="TextBox 346">
                <a:extLst>
                  <a:ext uri="{FF2B5EF4-FFF2-40B4-BE49-F238E27FC236}">
                    <a16:creationId xmlns:a16="http://schemas.microsoft.com/office/drawing/2014/main" id="{614D2EDB-670B-42ED-8E85-5AAC6B4A79EF}"/>
                  </a:ext>
                </a:extLst>
              </p:cNvPr>
              <p:cNvSpPr txBox="1">
                <a:spLocks/>
              </p:cNvSpPr>
              <p:nvPr/>
            </p:nvSpPr>
            <p:spPr>
              <a:xfrm>
                <a:off x="8697395" y="1404729"/>
                <a:ext cx="2976337" cy="490411"/>
              </a:xfrm>
              <a:prstGeom prst="rect">
                <a:avLst/>
              </a:prstGeom>
              <a:noFill/>
              <a:ln w="6350">
                <a:noFill/>
              </a:ln>
            </p:spPr>
            <p:txBody>
              <a:bodyPr wrap="square" lIns="0" tIns="0" rIns="0" bIns="34290" rtlCol="0" anchor="t">
                <a:noAutofit/>
              </a:bodyPr>
              <a:lstStyle/>
              <a:p>
                <a:pPr defTabSz="914378"/>
                <a:r>
                  <a:rPr lang="en-US" sz="750" b="1" kern="0" dirty="0">
                    <a:solidFill>
                      <a:srgbClr val="007DB8"/>
                    </a:solidFill>
                    <a:latin typeface="Arial"/>
                    <a:ea typeface="Verdana" panose="020B0604030504040204" pitchFamily="34" charset="0"/>
                  </a:rPr>
                  <a:t>Trends </a:t>
                </a:r>
                <a:r>
                  <a:rPr lang="en-US" sz="750" kern="0" dirty="0">
                    <a:solidFill>
                      <a:srgbClr val="000000"/>
                    </a:solidFill>
                    <a:latin typeface="Arial"/>
                    <a:ea typeface="Verdana" panose="020B0604030504040204" pitchFamily="34" charset="0"/>
                  </a:rPr>
                  <a:t>and performance issues are uncovered through real-time hardware and software utilization metrics</a:t>
                </a:r>
              </a:p>
            </p:txBody>
          </p:sp>
          <p:sp>
            <p:nvSpPr>
              <p:cNvPr id="348" name="TextBox 347">
                <a:extLst>
                  <a:ext uri="{FF2B5EF4-FFF2-40B4-BE49-F238E27FC236}">
                    <a16:creationId xmlns:a16="http://schemas.microsoft.com/office/drawing/2014/main" id="{D8E79CAD-8BF4-44D2-8116-EA757A422B1D}"/>
                  </a:ext>
                </a:extLst>
              </p:cNvPr>
              <p:cNvSpPr txBox="1">
                <a:spLocks/>
              </p:cNvSpPr>
              <p:nvPr/>
            </p:nvSpPr>
            <p:spPr>
              <a:xfrm>
                <a:off x="7523881" y="1331951"/>
                <a:ext cx="1051153" cy="490408"/>
              </a:xfrm>
              <a:prstGeom prst="rect">
                <a:avLst/>
              </a:prstGeom>
              <a:noFill/>
              <a:ln w="6350">
                <a:noFill/>
              </a:ln>
            </p:spPr>
            <p:txBody>
              <a:bodyPr wrap="square" lIns="0" tIns="0" rIns="0" bIns="0" rtlCol="0" anchor="ctr">
                <a:noAutofit/>
              </a:bodyPr>
              <a:lstStyle/>
              <a:p>
                <a:pPr defTabSz="914378"/>
                <a:r>
                  <a:rPr lang="en-US" sz="750" kern="0" dirty="0">
                    <a:solidFill>
                      <a:srgbClr val="000000"/>
                    </a:solidFill>
                    <a:latin typeface="Arial"/>
                    <a:ea typeface="Verdana" panose="020B0604030504040204" pitchFamily="34" charset="0"/>
                  </a:rPr>
                  <a:t>AI-driven utilization metrics</a:t>
                </a:r>
              </a:p>
            </p:txBody>
          </p:sp>
          <p:sp>
            <p:nvSpPr>
              <p:cNvPr id="350" name="Oval 349">
                <a:extLst>
                  <a:ext uri="{FF2B5EF4-FFF2-40B4-BE49-F238E27FC236}">
                    <a16:creationId xmlns:a16="http://schemas.microsoft.com/office/drawing/2014/main" id="{E2D05CDD-56BB-42D5-9C6E-9E86866DD503}"/>
                  </a:ext>
                </a:extLst>
              </p:cNvPr>
              <p:cNvSpPr/>
              <p:nvPr/>
            </p:nvSpPr>
            <p:spPr>
              <a:xfrm>
                <a:off x="6976806" y="1478097"/>
                <a:ext cx="314783" cy="314782"/>
              </a:xfrm>
              <a:prstGeom prst="ellipse">
                <a:avLst/>
              </a:prstGeom>
              <a:solidFill>
                <a:srgbClr val="FFFFFF"/>
              </a:solidFill>
              <a:ln w="6350" cap="flat" cmpd="sng" algn="ctr">
                <a:solidFill>
                  <a:srgbClr val="444444">
                    <a:lumMod val="60000"/>
                    <a:lumOff val="40000"/>
                  </a:srgbClr>
                </a:solidFill>
                <a:prstDash val="dash"/>
                <a:tailEnd type="none" w="sm" len="sm"/>
              </a:ln>
              <a:effectLst/>
            </p:spPr>
            <p:txBody>
              <a:bodyPr rtlCol="0" anchor="ctr"/>
              <a:lstStyle/>
              <a:p>
                <a:pPr algn="ctr" defTabSz="914378"/>
                <a:endParaRPr lang="en-US" sz="1800" kern="0" dirty="0">
                  <a:solidFill>
                    <a:srgbClr val="444444"/>
                  </a:solidFill>
                  <a:latin typeface="Arial"/>
                </a:endParaRPr>
              </a:p>
            </p:txBody>
          </p:sp>
        </p:grpSp>
        <p:grpSp>
          <p:nvGrpSpPr>
            <p:cNvPr id="357" name="Group 356">
              <a:extLst>
                <a:ext uri="{FF2B5EF4-FFF2-40B4-BE49-F238E27FC236}">
                  <a16:creationId xmlns:a16="http://schemas.microsoft.com/office/drawing/2014/main" id="{C3D06783-EA92-499D-B6A0-7A96B3D48001}"/>
                </a:ext>
              </a:extLst>
            </p:cNvPr>
            <p:cNvGrpSpPr/>
            <p:nvPr/>
          </p:nvGrpSpPr>
          <p:grpSpPr>
            <a:xfrm>
              <a:off x="5297911" y="2727411"/>
              <a:ext cx="3526277" cy="367806"/>
              <a:chOff x="6981446" y="3797743"/>
              <a:chExt cx="4701703" cy="490408"/>
            </a:xfrm>
          </p:grpSpPr>
          <p:sp>
            <p:nvSpPr>
              <p:cNvPr id="358" name="TextBox 357">
                <a:extLst>
                  <a:ext uri="{FF2B5EF4-FFF2-40B4-BE49-F238E27FC236}">
                    <a16:creationId xmlns:a16="http://schemas.microsoft.com/office/drawing/2014/main" id="{6DA0B3D1-C1CD-416B-8198-69B986A8246F}"/>
                  </a:ext>
                </a:extLst>
              </p:cNvPr>
              <p:cNvSpPr txBox="1">
                <a:spLocks/>
              </p:cNvSpPr>
              <p:nvPr/>
            </p:nvSpPr>
            <p:spPr>
              <a:xfrm>
                <a:off x="8706813" y="3797743"/>
                <a:ext cx="2976336" cy="490408"/>
              </a:xfrm>
              <a:prstGeom prst="rect">
                <a:avLst/>
              </a:prstGeom>
              <a:noFill/>
              <a:ln w="6350">
                <a:noFill/>
              </a:ln>
            </p:spPr>
            <p:txBody>
              <a:bodyPr wrap="square" lIns="0" tIns="0" rIns="0" bIns="34290" rtlCol="0" anchor="ctr">
                <a:noAutofit/>
              </a:bodyPr>
              <a:lstStyle/>
              <a:p>
                <a:pPr defTabSz="914378"/>
                <a:r>
                  <a:rPr lang="en-US" sz="750" b="1" kern="0" dirty="0">
                    <a:solidFill>
                      <a:srgbClr val="007DB8"/>
                    </a:solidFill>
                    <a:latin typeface="Arial"/>
                    <a:ea typeface="Verdana" panose="020B0604030504040204" pitchFamily="34" charset="0"/>
                  </a:rPr>
                  <a:t>Proactive </a:t>
                </a:r>
                <a:r>
                  <a:rPr lang="en-US" sz="750" kern="0" dirty="0">
                    <a:solidFill>
                      <a:schemeClr val="bg2"/>
                    </a:solidFill>
                    <a:latin typeface="Arial"/>
                    <a:ea typeface="Verdana" panose="020B0604030504040204" pitchFamily="34" charset="0"/>
                  </a:rPr>
                  <a:t>detection of issues and automatic case creation resolves issues 6x faster than the competition* to increase employee productivity</a:t>
                </a:r>
                <a:endParaRPr lang="en-US" sz="750" kern="0" dirty="0">
                  <a:solidFill>
                    <a:srgbClr val="000000"/>
                  </a:solidFill>
                  <a:latin typeface="Arial"/>
                  <a:ea typeface="Verdana" panose="020B0604030504040204" pitchFamily="34" charset="0"/>
                </a:endParaRPr>
              </a:p>
            </p:txBody>
          </p:sp>
          <p:sp>
            <p:nvSpPr>
              <p:cNvPr id="359" name="TextBox 358">
                <a:extLst>
                  <a:ext uri="{FF2B5EF4-FFF2-40B4-BE49-F238E27FC236}">
                    <a16:creationId xmlns:a16="http://schemas.microsoft.com/office/drawing/2014/main" id="{ECFDFC04-1E99-40DC-AB40-B0CE2FB2BA8E}"/>
                  </a:ext>
                </a:extLst>
              </p:cNvPr>
              <p:cNvSpPr txBox="1">
                <a:spLocks/>
              </p:cNvSpPr>
              <p:nvPr/>
            </p:nvSpPr>
            <p:spPr>
              <a:xfrm>
                <a:off x="7523881" y="3797743"/>
                <a:ext cx="1051151" cy="490408"/>
              </a:xfrm>
              <a:prstGeom prst="rect">
                <a:avLst/>
              </a:prstGeom>
              <a:noFill/>
              <a:ln w="6350">
                <a:noFill/>
              </a:ln>
            </p:spPr>
            <p:txBody>
              <a:bodyPr wrap="square" lIns="0" tIns="0" rIns="0" bIns="0" rtlCol="0" anchor="ctr">
                <a:noAutofit/>
              </a:bodyPr>
              <a:lstStyle>
                <a:defPPr>
                  <a:defRPr lang="en-US"/>
                </a:defPPr>
                <a:lvl1pPr>
                  <a:defRPr sz="1000">
                    <a:ea typeface="Verdana" panose="020B0604030504040204" pitchFamily="34" charset="0"/>
                  </a:defRPr>
                </a:lvl1pPr>
              </a:lstStyle>
              <a:p>
                <a:pPr defTabSz="914378"/>
                <a:r>
                  <a:rPr lang="en-US" sz="750" kern="0" dirty="0">
                    <a:solidFill>
                      <a:srgbClr val="000000"/>
                    </a:solidFill>
                    <a:latin typeface="Arial"/>
                  </a:rPr>
                  <a:t>Issue detection and resolution</a:t>
                </a:r>
              </a:p>
            </p:txBody>
          </p:sp>
          <p:sp>
            <p:nvSpPr>
              <p:cNvPr id="361" name="Oval 360">
                <a:extLst>
                  <a:ext uri="{FF2B5EF4-FFF2-40B4-BE49-F238E27FC236}">
                    <a16:creationId xmlns:a16="http://schemas.microsoft.com/office/drawing/2014/main" id="{340145D7-F18D-40DB-9107-EBAD2B1E0D39}"/>
                  </a:ext>
                </a:extLst>
              </p:cNvPr>
              <p:cNvSpPr/>
              <p:nvPr/>
            </p:nvSpPr>
            <p:spPr>
              <a:xfrm>
                <a:off x="6981446" y="3885556"/>
                <a:ext cx="314781" cy="314783"/>
              </a:xfrm>
              <a:prstGeom prst="ellipse">
                <a:avLst/>
              </a:prstGeom>
              <a:solidFill>
                <a:srgbClr val="FFFFFF"/>
              </a:solidFill>
              <a:ln w="6350" cap="flat" cmpd="sng" algn="ctr">
                <a:solidFill>
                  <a:srgbClr val="444444">
                    <a:lumMod val="60000"/>
                    <a:lumOff val="40000"/>
                  </a:srgbClr>
                </a:solidFill>
                <a:prstDash val="dash"/>
                <a:tailEnd type="none" w="sm" len="sm"/>
              </a:ln>
              <a:effectLst/>
            </p:spPr>
            <p:txBody>
              <a:bodyPr rtlCol="0" anchor="ctr"/>
              <a:lstStyle/>
              <a:p>
                <a:pPr algn="ctr" defTabSz="914378"/>
                <a:endParaRPr lang="en-US" sz="1500" kern="0" dirty="0">
                  <a:solidFill>
                    <a:srgbClr val="444444"/>
                  </a:solidFill>
                  <a:latin typeface="Arial"/>
                </a:endParaRPr>
              </a:p>
            </p:txBody>
          </p:sp>
        </p:grpSp>
        <p:grpSp>
          <p:nvGrpSpPr>
            <p:cNvPr id="381" name="Group 380">
              <a:extLst>
                <a:ext uri="{FF2B5EF4-FFF2-40B4-BE49-F238E27FC236}">
                  <a16:creationId xmlns:a16="http://schemas.microsoft.com/office/drawing/2014/main" id="{F3A4BABE-0630-47D0-A9E6-3C56ACF870D0}"/>
                </a:ext>
              </a:extLst>
            </p:cNvPr>
            <p:cNvGrpSpPr/>
            <p:nvPr/>
          </p:nvGrpSpPr>
          <p:grpSpPr>
            <a:xfrm>
              <a:off x="5637316" y="2146458"/>
              <a:ext cx="3037031" cy="1455930"/>
              <a:chOff x="7514521" y="1885379"/>
              <a:chExt cx="4049374" cy="1731972"/>
            </a:xfrm>
          </p:grpSpPr>
          <p:cxnSp>
            <p:nvCxnSpPr>
              <p:cNvPr id="383" name="Straight Connector 382">
                <a:extLst>
                  <a:ext uri="{FF2B5EF4-FFF2-40B4-BE49-F238E27FC236}">
                    <a16:creationId xmlns:a16="http://schemas.microsoft.com/office/drawing/2014/main" id="{C62A9694-BEB5-43A2-B442-FF081D849086}"/>
                  </a:ext>
                </a:extLst>
              </p:cNvPr>
              <p:cNvCxnSpPr>
                <a:cxnSpLocks/>
              </p:cNvCxnSpPr>
              <p:nvPr/>
            </p:nvCxnSpPr>
            <p:spPr>
              <a:xfrm flipV="1">
                <a:off x="7523881" y="1885379"/>
                <a:ext cx="4040014" cy="0"/>
              </a:xfrm>
              <a:prstGeom prst="line">
                <a:avLst/>
              </a:prstGeom>
              <a:noFill/>
              <a:ln w="6350" cap="flat" cmpd="sng" algn="ctr">
                <a:solidFill>
                  <a:srgbClr val="444444">
                    <a:lumMod val="60000"/>
                    <a:lumOff val="40000"/>
                  </a:srgbClr>
                </a:solidFill>
                <a:prstDash val="dash"/>
                <a:tailEnd type="none" w="sm" len="sm"/>
              </a:ln>
              <a:effectLst/>
            </p:spPr>
          </p:cxnSp>
          <p:cxnSp>
            <p:nvCxnSpPr>
              <p:cNvPr id="384" name="Straight Connector 383">
                <a:extLst>
                  <a:ext uri="{FF2B5EF4-FFF2-40B4-BE49-F238E27FC236}">
                    <a16:creationId xmlns:a16="http://schemas.microsoft.com/office/drawing/2014/main" id="{5FFE6025-F83A-4F71-A086-EF73722B9226}"/>
                  </a:ext>
                </a:extLst>
              </p:cNvPr>
              <p:cNvCxnSpPr>
                <a:cxnSpLocks/>
              </p:cNvCxnSpPr>
              <p:nvPr/>
            </p:nvCxnSpPr>
            <p:spPr>
              <a:xfrm flipV="1">
                <a:off x="7523881" y="2501827"/>
                <a:ext cx="4040014" cy="0"/>
              </a:xfrm>
              <a:prstGeom prst="line">
                <a:avLst/>
              </a:prstGeom>
              <a:noFill/>
              <a:ln w="6350" cap="flat" cmpd="sng" algn="ctr">
                <a:solidFill>
                  <a:srgbClr val="444444">
                    <a:lumMod val="60000"/>
                    <a:lumOff val="40000"/>
                  </a:srgbClr>
                </a:solidFill>
                <a:prstDash val="dash"/>
                <a:tailEnd type="none" w="sm" len="sm"/>
              </a:ln>
              <a:effectLst/>
            </p:spPr>
          </p:cxnSp>
          <p:cxnSp>
            <p:nvCxnSpPr>
              <p:cNvPr id="385" name="Straight Connector 384">
                <a:extLst>
                  <a:ext uri="{FF2B5EF4-FFF2-40B4-BE49-F238E27FC236}">
                    <a16:creationId xmlns:a16="http://schemas.microsoft.com/office/drawing/2014/main" id="{B9EE33F7-5FDF-4CDE-B272-C8B43CB59A0B}"/>
                  </a:ext>
                </a:extLst>
              </p:cNvPr>
              <p:cNvCxnSpPr>
                <a:cxnSpLocks/>
              </p:cNvCxnSpPr>
              <p:nvPr/>
            </p:nvCxnSpPr>
            <p:spPr>
              <a:xfrm flipV="1">
                <a:off x="7523881" y="3050820"/>
                <a:ext cx="4040014" cy="0"/>
              </a:xfrm>
              <a:prstGeom prst="line">
                <a:avLst/>
              </a:prstGeom>
              <a:noFill/>
              <a:ln w="6350" cap="flat" cmpd="sng" algn="ctr">
                <a:solidFill>
                  <a:srgbClr val="444444">
                    <a:lumMod val="60000"/>
                    <a:lumOff val="40000"/>
                  </a:srgbClr>
                </a:solidFill>
                <a:prstDash val="dash"/>
                <a:tailEnd type="none" w="sm" len="sm"/>
              </a:ln>
              <a:effectLst/>
            </p:spPr>
          </p:cxnSp>
          <p:cxnSp>
            <p:nvCxnSpPr>
              <p:cNvPr id="386" name="Straight Connector 385">
                <a:extLst>
                  <a:ext uri="{FF2B5EF4-FFF2-40B4-BE49-F238E27FC236}">
                    <a16:creationId xmlns:a16="http://schemas.microsoft.com/office/drawing/2014/main" id="{E446336D-D939-490A-9927-389E5ACC99D6}"/>
                  </a:ext>
                </a:extLst>
              </p:cNvPr>
              <p:cNvCxnSpPr>
                <a:cxnSpLocks/>
              </p:cNvCxnSpPr>
              <p:nvPr/>
            </p:nvCxnSpPr>
            <p:spPr>
              <a:xfrm flipV="1">
                <a:off x="7514521" y="3617351"/>
                <a:ext cx="4040014" cy="0"/>
              </a:xfrm>
              <a:prstGeom prst="line">
                <a:avLst/>
              </a:prstGeom>
              <a:noFill/>
              <a:ln w="6350" cap="flat" cmpd="sng" algn="ctr">
                <a:solidFill>
                  <a:srgbClr val="444444">
                    <a:lumMod val="60000"/>
                    <a:lumOff val="40000"/>
                  </a:srgbClr>
                </a:solidFill>
                <a:prstDash val="dash"/>
                <a:tailEnd type="none" w="sm" len="sm"/>
              </a:ln>
              <a:effectLst/>
            </p:spPr>
          </p:cxnSp>
        </p:grpSp>
        <p:cxnSp>
          <p:nvCxnSpPr>
            <p:cNvPr id="412" name="Straight Arrow Connector 411">
              <a:extLst>
                <a:ext uri="{FF2B5EF4-FFF2-40B4-BE49-F238E27FC236}">
                  <a16:creationId xmlns:a16="http://schemas.microsoft.com/office/drawing/2014/main" id="{DDD39D0E-C30D-4AAD-90B1-FD3C401B8564}"/>
                </a:ext>
              </a:extLst>
            </p:cNvPr>
            <p:cNvCxnSpPr/>
            <p:nvPr/>
          </p:nvCxnSpPr>
          <p:spPr>
            <a:xfrm>
              <a:off x="5588708" y="1644452"/>
              <a:ext cx="3413534" cy="0"/>
            </a:xfrm>
            <a:prstGeom prst="straightConnector1">
              <a:avLst/>
            </a:prstGeom>
            <a:noFill/>
            <a:ln w="19050" cap="flat" cmpd="sng" algn="ctr">
              <a:solidFill>
                <a:srgbClr val="007DB8">
                  <a:lumMod val="75000"/>
                </a:srgbClr>
              </a:solidFill>
              <a:prstDash val="solid"/>
              <a:headEnd type="none" w="med" len="med"/>
              <a:tailEnd type="triangle"/>
            </a:ln>
            <a:effectLst/>
          </p:spPr>
        </p:cxnSp>
        <p:grpSp>
          <p:nvGrpSpPr>
            <p:cNvPr id="30" name="Group 29">
              <a:extLst>
                <a:ext uri="{FF2B5EF4-FFF2-40B4-BE49-F238E27FC236}">
                  <a16:creationId xmlns:a16="http://schemas.microsoft.com/office/drawing/2014/main" id="{2B09695F-5178-4483-91BE-D90B47EDA122}"/>
                </a:ext>
              </a:extLst>
            </p:cNvPr>
            <p:cNvGrpSpPr/>
            <p:nvPr/>
          </p:nvGrpSpPr>
          <p:grpSpPr>
            <a:xfrm>
              <a:off x="5658770" y="2209652"/>
              <a:ext cx="3300327" cy="436734"/>
              <a:chOff x="5658770" y="2209652"/>
              <a:chExt cx="3300327" cy="436734"/>
            </a:xfrm>
          </p:grpSpPr>
          <p:sp>
            <p:nvSpPr>
              <p:cNvPr id="101" name="TextBox 100">
                <a:extLst>
                  <a:ext uri="{FF2B5EF4-FFF2-40B4-BE49-F238E27FC236}">
                    <a16:creationId xmlns:a16="http://schemas.microsoft.com/office/drawing/2014/main" id="{038CD71B-2905-4CCF-B883-BDCB3691514A}"/>
                  </a:ext>
                </a:extLst>
              </p:cNvPr>
              <p:cNvSpPr txBox="1">
                <a:spLocks/>
              </p:cNvSpPr>
              <p:nvPr/>
            </p:nvSpPr>
            <p:spPr>
              <a:xfrm>
                <a:off x="6583877" y="2278578"/>
                <a:ext cx="2375220" cy="367808"/>
              </a:xfrm>
              <a:prstGeom prst="rect">
                <a:avLst/>
              </a:prstGeom>
              <a:noFill/>
              <a:ln w="6350">
                <a:noFill/>
              </a:ln>
            </p:spPr>
            <p:txBody>
              <a:bodyPr wrap="square" lIns="0" tIns="0" rIns="0" bIns="34290" rtlCol="0" anchor="t">
                <a:noAutofit/>
              </a:bodyPr>
              <a:lstStyle/>
              <a:p>
                <a:pPr defTabSz="914378"/>
                <a:r>
                  <a:rPr lang="en-US" sz="750" b="1" kern="0" dirty="0">
                    <a:solidFill>
                      <a:srgbClr val="007DB8"/>
                    </a:solidFill>
                    <a:latin typeface="Arial"/>
                    <a:ea typeface="Verdana" panose="020B0604030504040204" pitchFamily="34" charset="0"/>
                  </a:rPr>
                  <a:t>View </a:t>
                </a:r>
                <a:r>
                  <a:rPr lang="en-US" sz="750" kern="0" dirty="0">
                    <a:solidFill>
                      <a:srgbClr val="000000"/>
                    </a:solidFill>
                    <a:latin typeface="Arial"/>
                    <a:ea typeface="Verdana" panose="020B0604030504040204" pitchFamily="34" charset="0"/>
                  </a:rPr>
                  <a:t>intelligent insights and recommendations to </a:t>
                </a:r>
                <a:br>
                  <a:rPr lang="en-US" sz="750" kern="0" dirty="0">
                    <a:solidFill>
                      <a:srgbClr val="000000"/>
                    </a:solidFill>
                    <a:latin typeface="Arial"/>
                    <a:ea typeface="Verdana" panose="020B0604030504040204" pitchFamily="34" charset="0"/>
                  </a:rPr>
                </a:br>
                <a:r>
                  <a:rPr lang="en-US" sz="750" kern="0" dirty="0">
                    <a:solidFill>
                      <a:srgbClr val="000000"/>
                    </a:solidFill>
                    <a:latin typeface="Arial"/>
                    <a:ea typeface="Verdana" panose="020B0604030504040204" pitchFamily="34" charset="0"/>
                  </a:rPr>
                  <a:t>identify PCs needing updates or optimizations </a:t>
                </a:r>
              </a:p>
            </p:txBody>
          </p:sp>
          <p:sp>
            <p:nvSpPr>
              <p:cNvPr id="102" name="TextBox 101">
                <a:extLst>
                  <a:ext uri="{FF2B5EF4-FFF2-40B4-BE49-F238E27FC236}">
                    <a16:creationId xmlns:a16="http://schemas.microsoft.com/office/drawing/2014/main" id="{B8FC2792-599A-4ED2-878E-5D70470D3CDC}"/>
                  </a:ext>
                </a:extLst>
              </p:cNvPr>
              <p:cNvSpPr txBox="1">
                <a:spLocks/>
              </p:cNvSpPr>
              <p:nvPr/>
            </p:nvSpPr>
            <p:spPr>
              <a:xfrm>
                <a:off x="5658770" y="2209652"/>
                <a:ext cx="795356" cy="367805"/>
              </a:xfrm>
              <a:prstGeom prst="rect">
                <a:avLst/>
              </a:prstGeom>
              <a:noFill/>
              <a:ln w="6350">
                <a:noFill/>
              </a:ln>
            </p:spPr>
            <p:txBody>
              <a:bodyPr wrap="square" lIns="0" tIns="0" rIns="0" bIns="0" rtlCol="0" anchor="ctr">
                <a:noAutofit/>
              </a:bodyPr>
              <a:lstStyle/>
              <a:p>
                <a:pPr defTabSz="914378"/>
                <a:r>
                  <a:rPr lang="en-US" sz="750" kern="0" dirty="0">
                    <a:solidFill>
                      <a:srgbClr val="000000"/>
                    </a:solidFill>
                    <a:latin typeface="Arial"/>
                    <a:ea typeface="Verdana" panose="020B0604030504040204" pitchFamily="34" charset="0"/>
                  </a:rPr>
                  <a:t>Recommendations for increased performance</a:t>
                </a:r>
              </a:p>
            </p:txBody>
          </p:sp>
        </p:grpSp>
        <p:grpSp>
          <p:nvGrpSpPr>
            <p:cNvPr id="126" name="Group 125">
              <a:extLst>
                <a:ext uri="{FF2B5EF4-FFF2-40B4-BE49-F238E27FC236}">
                  <a16:creationId xmlns:a16="http://schemas.microsoft.com/office/drawing/2014/main" id="{9C8E36DD-71A0-4EAC-8BF1-566EB35043FD}"/>
                </a:ext>
              </a:extLst>
            </p:cNvPr>
            <p:cNvGrpSpPr/>
            <p:nvPr/>
          </p:nvGrpSpPr>
          <p:grpSpPr>
            <a:xfrm>
              <a:off x="5307432" y="3689074"/>
              <a:ext cx="3509696" cy="515583"/>
              <a:chOff x="6981446" y="1364638"/>
              <a:chExt cx="4679594" cy="687449"/>
            </a:xfrm>
          </p:grpSpPr>
          <p:sp>
            <p:nvSpPr>
              <p:cNvPr id="129" name="TextBox 128">
                <a:extLst>
                  <a:ext uri="{FF2B5EF4-FFF2-40B4-BE49-F238E27FC236}">
                    <a16:creationId xmlns:a16="http://schemas.microsoft.com/office/drawing/2014/main" id="{EA25871B-A866-49BE-856E-F8C02642D9A8}"/>
                  </a:ext>
                </a:extLst>
              </p:cNvPr>
              <p:cNvSpPr txBox="1">
                <a:spLocks/>
              </p:cNvSpPr>
              <p:nvPr/>
            </p:nvSpPr>
            <p:spPr>
              <a:xfrm>
                <a:off x="8684703" y="1364638"/>
                <a:ext cx="2976337" cy="687449"/>
              </a:xfrm>
              <a:prstGeom prst="rect">
                <a:avLst/>
              </a:prstGeom>
              <a:noFill/>
              <a:ln w="6350">
                <a:noFill/>
              </a:ln>
            </p:spPr>
            <p:txBody>
              <a:bodyPr wrap="square" lIns="0" tIns="0" rIns="0" bIns="34290" rtlCol="0" anchor="t">
                <a:noAutofit/>
              </a:bodyPr>
              <a:lstStyle/>
              <a:p>
                <a:pPr defTabSz="914378"/>
                <a:r>
                  <a:rPr lang="en-US" sz="750" b="1" kern="0" dirty="0">
                    <a:solidFill>
                      <a:srgbClr val="007DB8"/>
                    </a:solidFill>
                    <a:latin typeface="Arial"/>
                    <a:ea typeface="Verdana" panose="020B0604030504040204" pitchFamily="34" charset="0"/>
                  </a:rPr>
                  <a:t>24x7 direct access </a:t>
                </a:r>
                <a:r>
                  <a:rPr lang="en-US" sz="750" kern="0" dirty="0">
                    <a:solidFill>
                      <a:srgbClr val="000000"/>
                    </a:solidFill>
                    <a:latin typeface="Arial"/>
                    <a:ea typeface="Verdana" panose="020B0604030504040204" pitchFamily="34" charset="0"/>
                  </a:rPr>
                  <a:t>to in-region ProSupport experts, hardware and software support, onsite next business day service and command center monitoring of parts and labor delivery</a:t>
                </a:r>
              </a:p>
            </p:txBody>
          </p:sp>
          <p:sp>
            <p:nvSpPr>
              <p:cNvPr id="131" name="TextBox 130">
                <a:extLst>
                  <a:ext uri="{FF2B5EF4-FFF2-40B4-BE49-F238E27FC236}">
                    <a16:creationId xmlns:a16="http://schemas.microsoft.com/office/drawing/2014/main" id="{F32B51DC-E65D-47B3-98BB-210C07BCD4F1}"/>
                  </a:ext>
                </a:extLst>
              </p:cNvPr>
              <p:cNvSpPr txBox="1">
                <a:spLocks/>
              </p:cNvSpPr>
              <p:nvPr/>
            </p:nvSpPr>
            <p:spPr>
              <a:xfrm>
                <a:off x="7533838" y="1382467"/>
                <a:ext cx="1051153" cy="490408"/>
              </a:xfrm>
              <a:prstGeom prst="rect">
                <a:avLst/>
              </a:prstGeom>
              <a:noFill/>
              <a:ln w="6350">
                <a:noFill/>
              </a:ln>
            </p:spPr>
            <p:txBody>
              <a:bodyPr wrap="square" lIns="0" tIns="0" rIns="0" bIns="0" rtlCol="0" anchor="ctr">
                <a:noAutofit/>
              </a:bodyPr>
              <a:lstStyle/>
              <a:p>
                <a:pPr defTabSz="914378"/>
                <a:r>
                  <a:rPr lang="en-US" sz="750" kern="0" dirty="0">
                    <a:solidFill>
                      <a:srgbClr val="000000"/>
                    </a:solidFill>
                    <a:latin typeface="Arial"/>
                    <a:ea typeface="Verdana" panose="020B0604030504040204" pitchFamily="34" charset="0"/>
                  </a:rPr>
                  <a:t>Traditional  support</a:t>
                </a:r>
              </a:p>
            </p:txBody>
          </p:sp>
          <p:grpSp>
            <p:nvGrpSpPr>
              <p:cNvPr id="132" name="Group 131">
                <a:extLst>
                  <a:ext uri="{FF2B5EF4-FFF2-40B4-BE49-F238E27FC236}">
                    <a16:creationId xmlns:a16="http://schemas.microsoft.com/office/drawing/2014/main" id="{65398800-FAC6-40C7-B915-15F59DDFE570}"/>
                  </a:ext>
                </a:extLst>
              </p:cNvPr>
              <p:cNvGrpSpPr/>
              <p:nvPr/>
            </p:nvGrpSpPr>
            <p:grpSpPr>
              <a:xfrm>
                <a:off x="6981446" y="1419764"/>
                <a:ext cx="314782" cy="314782"/>
                <a:chOff x="7474608" y="1941663"/>
                <a:chExt cx="314782" cy="314782"/>
              </a:xfrm>
            </p:grpSpPr>
            <p:sp>
              <p:nvSpPr>
                <p:cNvPr id="133" name="Oval 132">
                  <a:extLst>
                    <a:ext uri="{FF2B5EF4-FFF2-40B4-BE49-F238E27FC236}">
                      <a16:creationId xmlns:a16="http://schemas.microsoft.com/office/drawing/2014/main" id="{978293B4-AE00-44B2-8F5D-C72070C66840}"/>
                    </a:ext>
                  </a:extLst>
                </p:cNvPr>
                <p:cNvSpPr/>
                <p:nvPr/>
              </p:nvSpPr>
              <p:spPr>
                <a:xfrm>
                  <a:off x="7474608" y="1941663"/>
                  <a:ext cx="314782" cy="314782"/>
                </a:xfrm>
                <a:prstGeom prst="ellipse">
                  <a:avLst/>
                </a:prstGeom>
                <a:solidFill>
                  <a:srgbClr val="FFFFFF"/>
                </a:solidFill>
                <a:ln w="6350" cap="flat" cmpd="sng" algn="ctr">
                  <a:solidFill>
                    <a:srgbClr val="444444">
                      <a:lumMod val="60000"/>
                      <a:lumOff val="40000"/>
                    </a:srgbClr>
                  </a:solidFill>
                  <a:prstDash val="dash"/>
                  <a:tailEnd type="none" w="sm" len="sm"/>
                </a:ln>
                <a:effectLst/>
              </p:spPr>
              <p:txBody>
                <a:bodyPr rtlCol="0" anchor="ctr"/>
                <a:lstStyle/>
                <a:p>
                  <a:pPr algn="ctr" defTabSz="914378"/>
                  <a:endParaRPr lang="en-US" sz="1800" kern="0" err="1">
                    <a:solidFill>
                      <a:srgbClr val="444444"/>
                    </a:solidFill>
                    <a:latin typeface="Arial"/>
                  </a:endParaRPr>
                </a:p>
              </p:txBody>
            </p:sp>
            <p:grpSp>
              <p:nvGrpSpPr>
                <p:cNvPr id="150" name="Graphic 54">
                  <a:extLst>
                    <a:ext uri="{FF2B5EF4-FFF2-40B4-BE49-F238E27FC236}">
                      <a16:creationId xmlns:a16="http://schemas.microsoft.com/office/drawing/2014/main" id="{EDB9EEFF-A5F5-4029-8AE0-4ECCF4622849}"/>
                    </a:ext>
                  </a:extLst>
                </p:cNvPr>
                <p:cNvGrpSpPr/>
                <p:nvPr/>
              </p:nvGrpSpPr>
              <p:grpSpPr>
                <a:xfrm>
                  <a:off x="7539619" y="2016950"/>
                  <a:ext cx="182267" cy="146547"/>
                  <a:chOff x="7143720" y="2833161"/>
                  <a:chExt cx="198549" cy="159634"/>
                </a:xfrm>
              </p:grpSpPr>
              <p:sp>
                <p:nvSpPr>
                  <p:cNvPr id="152" name="Freeform: Shape 151">
                    <a:extLst>
                      <a:ext uri="{FF2B5EF4-FFF2-40B4-BE49-F238E27FC236}">
                        <a16:creationId xmlns:a16="http://schemas.microsoft.com/office/drawing/2014/main" id="{A2909D4D-C8A2-4AA7-A6D8-2279464524D3}"/>
                      </a:ext>
                    </a:extLst>
                  </p:cNvPr>
                  <p:cNvSpPr/>
                  <p:nvPr/>
                </p:nvSpPr>
                <p:spPr>
                  <a:xfrm>
                    <a:off x="7200145" y="2874525"/>
                    <a:ext cx="45055" cy="23259"/>
                  </a:xfrm>
                  <a:custGeom>
                    <a:avLst/>
                    <a:gdLst>
                      <a:gd name="connsiteX0" fmla="*/ 40818 w 45055"/>
                      <a:gd name="connsiteY0" fmla="*/ 0 h 23259"/>
                      <a:gd name="connsiteX1" fmla="*/ 45056 w 45055"/>
                      <a:gd name="connsiteY1" fmla="*/ 4237 h 23259"/>
                      <a:gd name="connsiteX2" fmla="*/ 45056 w 45055"/>
                      <a:gd name="connsiteY2" fmla="*/ 19022 h 23259"/>
                      <a:gd name="connsiteX3" fmla="*/ 40818 w 45055"/>
                      <a:gd name="connsiteY3" fmla="*/ 23260 h 23259"/>
                      <a:gd name="connsiteX4" fmla="*/ 4237 w 45055"/>
                      <a:gd name="connsiteY4" fmla="*/ 23260 h 23259"/>
                      <a:gd name="connsiteX5" fmla="*/ 0 w 45055"/>
                      <a:gd name="connsiteY5" fmla="*/ 19022 h 23259"/>
                      <a:gd name="connsiteX6" fmla="*/ 0 w 45055"/>
                      <a:gd name="connsiteY6" fmla="*/ 4237 h 23259"/>
                      <a:gd name="connsiteX7" fmla="*/ 4237 w 45055"/>
                      <a:gd name="connsiteY7" fmla="*/ 0 h 2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5" h="23259">
                        <a:moveTo>
                          <a:pt x="40818" y="0"/>
                        </a:moveTo>
                        <a:cubicBezTo>
                          <a:pt x="43159" y="0"/>
                          <a:pt x="45056" y="1897"/>
                          <a:pt x="45056" y="4237"/>
                        </a:cubicBezTo>
                        <a:lnTo>
                          <a:pt x="45056" y="19022"/>
                        </a:lnTo>
                        <a:cubicBezTo>
                          <a:pt x="45056" y="21363"/>
                          <a:pt x="43159" y="23260"/>
                          <a:pt x="40818" y="23260"/>
                        </a:cubicBezTo>
                        <a:lnTo>
                          <a:pt x="4237" y="23260"/>
                        </a:lnTo>
                        <a:cubicBezTo>
                          <a:pt x="1897" y="23260"/>
                          <a:pt x="0" y="21363"/>
                          <a:pt x="0" y="19022"/>
                        </a:cubicBezTo>
                        <a:lnTo>
                          <a:pt x="0" y="4237"/>
                        </a:lnTo>
                        <a:cubicBezTo>
                          <a:pt x="0" y="1897"/>
                          <a:pt x="1897" y="0"/>
                          <a:pt x="4237" y="0"/>
                        </a:cubicBezTo>
                        <a:close/>
                      </a:path>
                    </a:pathLst>
                  </a:custGeom>
                  <a:solidFill>
                    <a:srgbClr val="8F8F8F"/>
                  </a:solidFill>
                  <a:ln w="2191" cap="flat">
                    <a:noFill/>
                    <a:prstDash val="solid"/>
                    <a:miter/>
                  </a:ln>
                </p:spPr>
                <p:txBody>
                  <a:bodyPr rtlCol="0" anchor="ctr"/>
                  <a:lstStyle/>
                  <a:p>
                    <a:pPr defTabSz="914378"/>
                    <a:endParaRPr lang="en-US" sz="1800" kern="0">
                      <a:solidFill>
                        <a:srgbClr val="000000"/>
                      </a:solidFill>
                      <a:latin typeface="Arial"/>
                    </a:endParaRPr>
                  </a:p>
                </p:txBody>
              </p:sp>
              <p:sp>
                <p:nvSpPr>
                  <p:cNvPr id="153" name="Freeform: Shape 152">
                    <a:extLst>
                      <a:ext uri="{FF2B5EF4-FFF2-40B4-BE49-F238E27FC236}">
                        <a16:creationId xmlns:a16="http://schemas.microsoft.com/office/drawing/2014/main" id="{ABD4AF30-72D6-4DA3-83BF-341C84D920D0}"/>
                      </a:ext>
                    </a:extLst>
                  </p:cNvPr>
                  <p:cNvSpPr/>
                  <p:nvPr/>
                </p:nvSpPr>
                <p:spPr>
                  <a:xfrm>
                    <a:off x="7274431" y="2874525"/>
                    <a:ext cx="45055" cy="23259"/>
                  </a:xfrm>
                  <a:custGeom>
                    <a:avLst/>
                    <a:gdLst>
                      <a:gd name="connsiteX0" fmla="*/ 40818 w 45055"/>
                      <a:gd name="connsiteY0" fmla="*/ 0 h 23259"/>
                      <a:gd name="connsiteX1" fmla="*/ 45056 w 45055"/>
                      <a:gd name="connsiteY1" fmla="*/ 4237 h 23259"/>
                      <a:gd name="connsiteX2" fmla="*/ 45056 w 45055"/>
                      <a:gd name="connsiteY2" fmla="*/ 19022 h 23259"/>
                      <a:gd name="connsiteX3" fmla="*/ 40818 w 45055"/>
                      <a:gd name="connsiteY3" fmla="*/ 23260 h 23259"/>
                      <a:gd name="connsiteX4" fmla="*/ 4237 w 45055"/>
                      <a:gd name="connsiteY4" fmla="*/ 23260 h 23259"/>
                      <a:gd name="connsiteX5" fmla="*/ 0 w 45055"/>
                      <a:gd name="connsiteY5" fmla="*/ 19022 h 23259"/>
                      <a:gd name="connsiteX6" fmla="*/ 0 w 45055"/>
                      <a:gd name="connsiteY6" fmla="*/ 4237 h 23259"/>
                      <a:gd name="connsiteX7" fmla="*/ 4237 w 45055"/>
                      <a:gd name="connsiteY7" fmla="*/ 0 h 2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5" h="23259">
                        <a:moveTo>
                          <a:pt x="40818" y="0"/>
                        </a:moveTo>
                        <a:cubicBezTo>
                          <a:pt x="43159" y="0"/>
                          <a:pt x="45056" y="1897"/>
                          <a:pt x="45056" y="4237"/>
                        </a:cubicBezTo>
                        <a:lnTo>
                          <a:pt x="45056" y="19022"/>
                        </a:lnTo>
                        <a:cubicBezTo>
                          <a:pt x="45056" y="21363"/>
                          <a:pt x="43159" y="23260"/>
                          <a:pt x="40818" y="23260"/>
                        </a:cubicBezTo>
                        <a:lnTo>
                          <a:pt x="4237" y="23260"/>
                        </a:lnTo>
                        <a:cubicBezTo>
                          <a:pt x="1897" y="23260"/>
                          <a:pt x="0" y="21363"/>
                          <a:pt x="0" y="19022"/>
                        </a:cubicBezTo>
                        <a:lnTo>
                          <a:pt x="0" y="4237"/>
                        </a:lnTo>
                        <a:cubicBezTo>
                          <a:pt x="0" y="1897"/>
                          <a:pt x="1897" y="0"/>
                          <a:pt x="4237" y="0"/>
                        </a:cubicBezTo>
                        <a:close/>
                      </a:path>
                    </a:pathLst>
                  </a:custGeom>
                  <a:solidFill>
                    <a:srgbClr val="8F8F8F"/>
                  </a:solidFill>
                  <a:ln w="2191" cap="flat">
                    <a:noFill/>
                    <a:prstDash val="solid"/>
                    <a:miter/>
                  </a:ln>
                </p:spPr>
                <p:txBody>
                  <a:bodyPr rtlCol="0" anchor="ctr"/>
                  <a:lstStyle/>
                  <a:p>
                    <a:pPr defTabSz="914378"/>
                    <a:endParaRPr lang="en-US" sz="1800" kern="0">
                      <a:solidFill>
                        <a:srgbClr val="000000"/>
                      </a:solidFill>
                      <a:latin typeface="Arial"/>
                    </a:endParaRPr>
                  </a:p>
                </p:txBody>
              </p:sp>
              <p:sp>
                <p:nvSpPr>
                  <p:cNvPr id="155" name="Freeform: Shape 154">
                    <a:extLst>
                      <a:ext uri="{FF2B5EF4-FFF2-40B4-BE49-F238E27FC236}">
                        <a16:creationId xmlns:a16="http://schemas.microsoft.com/office/drawing/2014/main" id="{802889F5-4E79-4E77-AFB2-A44546E75EFC}"/>
                      </a:ext>
                    </a:extLst>
                  </p:cNvPr>
                  <p:cNvSpPr/>
                  <p:nvPr/>
                </p:nvSpPr>
                <p:spPr>
                  <a:xfrm>
                    <a:off x="7237288" y="2833161"/>
                    <a:ext cx="45055" cy="23259"/>
                  </a:xfrm>
                  <a:custGeom>
                    <a:avLst/>
                    <a:gdLst>
                      <a:gd name="connsiteX0" fmla="*/ 40818 w 45055"/>
                      <a:gd name="connsiteY0" fmla="*/ 0 h 23259"/>
                      <a:gd name="connsiteX1" fmla="*/ 45056 w 45055"/>
                      <a:gd name="connsiteY1" fmla="*/ 4237 h 23259"/>
                      <a:gd name="connsiteX2" fmla="*/ 45056 w 45055"/>
                      <a:gd name="connsiteY2" fmla="*/ 19022 h 23259"/>
                      <a:gd name="connsiteX3" fmla="*/ 40818 w 45055"/>
                      <a:gd name="connsiteY3" fmla="*/ 23260 h 23259"/>
                      <a:gd name="connsiteX4" fmla="*/ 4237 w 45055"/>
                      <a:gd name="connsiteY4" fmla="*/ 23260 h 23259"/>
                      <a:gd name="connsiteX5" fmla="*/ 0 w 45055"/>
                      <a:gd name="connsiteY5" fmla="*/ 19022 h 23259"/>
                      <a:gd name="connsiteX6" fmla="*/ 0 w 45055"/>
                      <a:gd name="connsiteY6" fmla="*/ 4237 h 23259"/>
                      <a:gd name="connsiteX7" fmla="*/ 4237 w 45055"/>
                      <a:gd name="connsiteY7" fmla="*/ 0 h 2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5" h="23259">
                        <a:moveTo>
                          <a:pt x="40818" y="0"/>
                        </a:moveTo>
                        <a:cubicBezTo>
                          <a:pt x="43159" y="0"/>
                          <a:pt x="45056" y="1897"/>
                          <a:pt x="45056" y="4237"/>
                        </a:cubicBezTo>
                        <a:lnTo>
                          <a:pt x="45056" y="19022"/>
                        </a:lnTo>
                        <a:cubicBezTo>
                          <a:pt x="45056" y="21362"/>
                          <a:pt x="43159" y="23260"/>
                          <a:pt x="40818" y="23260"/>
                        </a:cubicBezTo>
                        <a:lnTo>
                          <a:pt x="4237" y="23260"/>
                        </a:lnTo>
                        <a:cubicBezTo>
                          <a:pt x="1897" y="23260"/>
                          <a:pt x="0" y="21362"/>
                          <a:pt x="0" y="19022"/>
                        </a:cubicBezTo>
                        <a:lnTo>
                          <a:pt x="0" y="4237"/>
                        </a:lnTo>
                        <a:cubicBezTo>
                          <a:pt x="0" y="1897"/>
                          <a:pt x="1897" y="0"/>
                          <a:pt x="4237" y="0"/>
                        </a:cubicBezTo>
                        <a:close/>
                      </a:path>
                    </a:pathLst>
                  </a:custGeom>
                  <a:solidFill>
                    <a:srgbClr val="8F8F8F"/>
                  </a:solidFill>
                  <a:ln w="2191" cap="flat">
                    <a:noFill/>
                    <a:prstDash val="solid"/>
                    <a:miter/>
                  </a:ln>
                </p:spPr>
                <p:txBody>
                  <a:bodyPr rtlCol="0" anchor="ctr"/>
                  <a:lstStyle/>
                  <a:p>
                    <a:pPr defTabSz="914378"/>
                    <a:endParaRPr lang="en-US" sz="1800" kern="0">
                      <a:solidFill>
                        <a:srgbClr val="000000"/>
                      </a:solidFill>
                      <a:latin typeface="Arial"/>
                    </a:endParaRPr>
                  </a:p>
                </p:txBody>
              </p:sp>
              <p:sp>
                <p:nvSpPr>
                  <p:cNvPr id="156" name="Freeform: Shape 155">
                    <a:extLst>
                      <a:ext uri="{FF2B5EF4-FFF2-40B4-BE49-F238E27FC236}">
                        <a16:creationId xmlns:a16="http://schemas.microsoft.com/office/drawing/2014/main" id="{6F310455-6B15-4678-8016-1D6A771D5905}"/>
                      </a:ext>
                    </a:extLst>
                  </p:cNvPr>
                  <p:cNvSpPr/>
                  <p:nvPr/>
                </p:nvSpPr>
                <p:spPr>
                  <a:xfrm>
                    <a:off x="7166271" y="2926584"/>
                    <a:ext cx="175998" cy="64986"/>
                  </a:xfrm>
                  <a:custGeom>
                    <a:avLst/>
                    <a:gdLst>
                      <a:gd name="connsiteX0" fmla="*/ 168836 w 175998"/>
                      <a:gd name="connsiteY0" fmla="*/ 18058 h 64986"/>
                      <a:gd name="connsiteX1" fmla="*/ 175821 w 175998"/>
                      <a:gd name="connsiteY1" fmla="*/ 12760 h 64986"/>
                      <a:gd name="connsiteX2" fmla="*/ 172555 w 175998"/>
                      <a:gd name="connsiteY2" fmla="*/ 6792 h 64986"/>
                      <a:gd name="connsiteX3" fmla="*/ 158659 w 175998"/>
                      <a:gd name="connsiteY3" fmla="*/ 7916 h 64986"/>
                      <a:gd name="connsiteX4" fmla="*/ 117409 w 175998"/>
                      <a:gd name="connsiteY4" fmla="*/ 31142 h 64986"/>
                      <a:gd name="connsiteX5" fmla="*/ 80028 w 175998"/>
                      <a:gd name="connsiteY5" fmla="*/ 33094 h 64986"/>
                      <a:gd name="connsiteX6" fmla="*/ 62288 w 175998"/>
                      <a:gd name="connsiteY6" fmla="*/ 28667 h 64986"/>
                      <a:gd name="connsiteX7" fmla="*/ 89759 w 175998"/>
                      <a:gd name="connsiteY7" fmla="*/ 22933 h 64986"/>
                      <a:gd name="connsiteX8" fmla="*/ 106832 w 175998"/>
                      <a:gd name="connsiteY8" fmla="*/ 13694 h 64986"/>
                      <a:gd name="connsiteX9" fmla="*/ 109841 w 175998"/>
                      <a:gd name="connsiteY9" fmla="*/ 4051 h 64986"/>
                      <a:gd name="connsiteX10" fmla="*/ 95666 w 175998"/>
                      <a:gd name="connsiteY10" fmla="*/ 1396 h 64986"/>
                      <a:gd name="connsiteX11" fmla="*/ 75120 w 175998"/>
                      <a:gd name="connsiteY11" fmla="*/ 4921 h 64986"/>
                      <a:gd name="connsiteX12" fmla="*/ 49814 w 175998"/>
                      <a:gd name="connsiteY12" fmla="*/ 4773 h 64986"/>
                      <a:gd name="connsiteX13" fmla="*/ 18595 w 175998"/>
                      <a:gd name="connsiteY13" fmla="*/ 4649 h 64986"/>
                      <a:gd name="connsiteX14" fmla="*/ 0 w 175998"/>
                      <a:gd name="connsiteY14" fmla="*/ 13329 h 64986"/>
                      <a:gd name="connsiteX15" fmla="*/ 28 w 175998"/>
                      <a:gd name="connsiteY15" fmla="*/ 13621 h 64986"/>
                      <a:gd name="connsiteX16" fmla="*/ 28 w 175998"/>
                      <a:gd name="connsiteY16" fmla="*/ 58738 h 64986"/>
                      <a:gd name="connsiteX17" fmla="*/ 17745 w 175998"/>
                      <a:gd name="connsiteY17" fmla="*/ 58858 h 64986"/>
                      <a:gd name="connsiteX18" fmla="*/ 77541 w 175998"/>
                      <a:gd name="connsiteY18" fmla="*/ 64762 h 64986"/>
                      <a:gd name="connsiteX19" fmla="*/ 127669 w 175998"/>
                      <a:gd name="connsiteY19" fmla="*/ 48800 h 64986"/>
                      <a:gd name="connsiteX20" fmla="*/ 151325 w 175998"/>
                      <a:gd name="connsiteY20" fmla="*/ 32966 h 64986"/>
                      <a:gd name="connsiteX21" fmla="*/ 168836 w 175998"/>
                      <a:gd name="connsiteY21" fmla="*/ 18058 h 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5998" h="64986">
                        <a:moveTo>
                          <a:pt x="168836" y="18058"/>
                        </a:moveTo>
                        <a:cubicBezTo>
                          <a:pt x="171280" y="16449"/>
                          <a:pt x="173613" y="14679"/>
                          <a:pt x="175821" y="12760"/>
                        </a:cubicBezTo>
                        <a:cubicBezTo>
                          <a:pt x="176621" y="11715"/>
                          <a:pt x="174571" y="7832"/>
                          <a:pt x="172555" y="6792"/>
                        </a:cubicBezTo>
                        <a:cubicBezTo>
                          <a:pt x="168246" y="4572"/>
                          <a:pt x="163711" y="6117"/>
                          <a:pt x="158659" y="7916"/>
                        </a:cubicBezTo>
                        <a:cubicBezTo>
                          <a:pt x="150353" y="10923"/>
                          <a:pt x="130592" y="27998"/>
                          <a:pt x="117409" y="31142"/>
                        </a:cubicBezTo>
                        <a:cubicBezTo>
                          <a:pt x="105105" y="33565"/>
                          <a:pt x="92518" y="34222"/>
                          <a:pt x="80028" y="33094"/>
                        </a:cubicBezTo>
                        <a:cubicBezTo>
                          <a:pt x="74044" y="31918"/>
                          <a:pt x="68123" y="30441"/>
                          <a:pt x="62288" y="28667"/>
                        </a:cubicBezTo>
                        <a:cubicBezTo>
                          <a:pt x="63505" y="28493"/>
                          <a:pt x="82933" y="25506"/>
                          <a:pt x="89759" y="22933"/>
                        </a:cubicBezTo>
                        <a:cubicBezTo>
                          <a:pt x="95908" y="20787"/>
                          <a:pt x="101672" y="17668"/>
                          <a:pt x="106832" y="13694"/>
                        </a:cubicBezTo>
                        <a:cubicBezTo>
                          <a:pt x="109907" y="11277"/>
                          <a:pt x="112004" y="7925"/>
                          <a:pt x="109841" y="4051"/>
                        </a:cubicBezTo>
                        <a:cubicBezTo>
                          <a:pt x="107257" y="-588"/>
                          <a:pt x="102736" y="-904"/>
                          <a:pt x="95666" y="1396"/>
                        </a:cubicBezTo>
                        <a:cubicBezTo>
                          <a:pt x="88904" y="3032"/>
                          <a:pt x="82040" y="4209"/>
                          <a:pt x="75120" y="4921"/>
                        </a:cubicBezTo>
                        <a:cubicBezTo>
                          <a:pt x="66730" y="6214"/>
                          <a:pt x="58188" y="6164"/>
                          <a:pt x="49814" y="4773"/>
                        </a:cubicBezTo>
                        <a:cubicBezTo>
                          <a:pt x="39503" y="2820"/>
                          <a:pt x="28921" y="2778"/>
                          <a:pt x="18595" y="4649"/>
                        </a:cubicBezTo>
                        <a:cubicBezTo>
                          <a:pt x="11887" y="6294"/>
                          <a:pt x="5568" y="9243"/>
                          <a:pt x="0" y="13329"/>
                        </a:cubicBezTo>
                        <a:cubicBezTo>
                          <a:pt x="2" y="13428"/>
                          <a:pt x="28" y="13521"/>
                          <a:pt x="28" y="13621"/>
                        </a:cubicBezTo>
                        <a:lnTo>
                          <a:pt x="28" y="58738"/>
                        </a:lnTo>
                        <a:cubicBezTo>
                          <a:pt x="5914" y="58012"/>
                          <a:pt x="11869" y="58053"/>
                          <a:pt x="17745" y="58858"/>
                        </a:cubicBezTo>
                        <a:cubicBezTo>
                          <a:pt x="37886" y="62893"/>
                          <a:pt x="70461" y="65840"/>
                          <a:pt x="77541" y="64762"/>
                        </a:cubicBezTo>
                        <a:cubicBezTo>
                          <a:pt x="94847" y="61537"/>
                          <a:pt x="111685" y="56176"/>
                          <a:pt x="127669" y="48800"/>
                        </a:cubicBezTo>
                        <a:cubicBezTo>
                          <a:pt x="135908" y="44071"/>
                          <a:pt x="143812" y="38781"/>
                          <a:pt x="151325" y="32966"/>
                        </a:cubicBezTo>
                        <a:cubicBezTo>
                          <a:pt x="153585" y="31250"/>
                          <a:pt x="168822" y="20691"/>
                          <a:pt x="168836" y="18058"/>
                        </a:cubicBezTo>
                        <a:close/>
                      </a:path>
                    </a:pathLst>
                  </a:custGeom>
                  <a:solidFill>
                    <a:srgbClr val="8F8F8F"/>
                  </a:solidFill>
                  <a:ln w="2191" cap="flat">
                    <a:noFill/>
                    <a:prstDash val="solid"/>
                    <a:miter/>
                  </a:ln>
                </p:spPr>
                <p:txBody>
                  <a:bodyPr rtlCol="0" anchor="ctr"/>
                  <a:lstStyle/>
                  <a:p>
                    <a:pPr defTabSz="914378"/>
                    <a:endParaRPr lang="en-US" sz="1800" kern="0">
                      <a:solidFill>
                        <a:srgbClr val="000000"/>
                      </a:solidFill>
                      <a:latin typeface="Arial"/>
                    </a:endParaRPr>
                  </a:p>
                </p:txBody>
              </p:sp>
              <p:sp>
                <p:nvSpPr>
                  <p:cNvPr id="158" name="Freeform: Shape 157">
                    <a:extLst>
                      <a:ext uri="{FF2B5EF4-FFF2-40B4-BE49-F238E27FC236}">
                        <a16:creationId xmlns:a16="http://schemas.microsoft.com/office/drawing/2014/main" id="{6E193922-FF59-4481-A3BF-BF54DFFB3CB2}"/>
                      </a:ext>
                    </a:extLst>
                  </p:cNvPr>
                  <p:cNvSpPr/>
                  <p:nvPr/>
                </p:nvSpPr>
                <p:spPr>
                  <a:xfrm>
                    <a:off x="7143720" y="2935916"/>
                    <a:ext cx="13736" cy="56879"/>
                  </a:xfrm>
                  <a:custGeom>
                    <a:avLst/>
                    <a:gdLst>
                      <a:gd name="connsiteX0" fmla="*/ 2572 w 13736"/>
                      <a:gd name="connsiteY0" fmla="*/ 0 h 56879"/>
                      <a:gd name="connsiteX1" fmla="*/ 11164 w 13736"/>
                      <a:gd name="connsiteY1" fmla="*/ 0 h 56879"/>
                      <a:gd name="connsiteX2" fmla="*/ 13736 w 13736"/>
                      <a:gd name="connsiteY2" fmla="*/ 2572 h 56879"/>
                      <a:gd name="connsiteX3" fmla="*/ 13736 w 13736"/>
                      <a:gd name="connsiteY3" fmla="*/ 54307 h 56879"/>
                      <a:gd name="connsiteX4" fmla="*/ 11164 w 13736"/>
                      <a:gd name="connsiteY4" fmla="*/ 56880 h 56879"/>
                      <a:gd name="connsiteX5" fmla="*/ 2572 w 13736"/>
                      <a:gd name="connsiteY5" fmla="*/ 56880 h 56879"/>
                      <a:gd name="connsiteX6" fmla="*/ 0 w 13736"/>
                      <a:gd name="connsiteY6" fmla="*/ 54307 h 56879"/>
                      <a:gd name="connsiteX7" fmla="*/ 0 w 13736"/>
                      <a:gd name="connsiteY7" fmla="*/ 2572 h 56879"/>
                      <a:gd name="connsiteX8" fmla="*/ 2572 w 13736"/>
                      <a:gd name="connsiteY8" fmla="*/ 0 h 56879"/>
                      <a:gd name="connsiteX9" fmla="*/ 2572 w 13736"/>
                      <a:gd name="connsiteY9" fmla="*/ 0 h 5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36" h="56879">
                        <a:moveTo>
                          <a:pt x="2572" y="0"/>
                        </a:moveTo>
                        <a:lnTo>
                          <a:pt x="11164" y="0"/>
                        </a:lnTo>
                        <a:cubicBezTo>
                          <a:pt x="12585" y="0"/>
                          <a:pt x="13736" y="1152"/>
                          <a:pt x="13736" y="2572"/>
                        </a:cubicBezTo>
                        <a:lnTo>
                          <a:pt x="13736" y="54307"/>
                        </a:lnTo>
                        <a:cubicBezTo>
                          <a:pt x="13736" y="55728"/>
                          <a:pt x="12585" y="56880"/>
                          <a:pt x="11164" y="56880"/>
                        </a:cubicBezTo>
                        <a:lnTo>
                          <a:pt x="2572" y="56880"/>
                        </a:lnTo>
                        <a:cubicBezTo>
                          <a:pt x="1152" y="56880"/>
                          <a:pt x="0" y="55728"/>
                          <a:pt x="0" y="54307"/>
                        </a:cubicBezTo>
                        <a:lnTo>
                          <a:pt x="0" y="2572"/>
                        </a:lnTo>
                        <a:cubicBezTo>
                          <a:pt x="0" y="1152"/>
                          <a:pt x="1152" y="0"/>
                          <a:pt x="2572" y="0"/>
                        </a:cubicBezTo>
                        <a:cubicBezTo>
                          <a:pt x="2572" y="0"/>
                          <a:pt x="2572" y="0"/>
                          <a:pt x="2572" y="0"/>
                        </a:cubicBezTo>
                        <a:close/>
                      </a:path>
                    </a:pathLst>
                  </a:custGeom>
                  <a:solidFill>
                    <a:srgbClr val="8F8F8F"/>
                  </a:solidFill>
                  <a:ln w="2191" cap="flat">
                    <a:noFill/>
                    <a:prstDash val="solid"/>
                    <a:miter/>
                  </a:ln>
                </p:spPr>
                <p:txBody>
                  <a:bodyPr rtlCol="0" anchor="ctr"/>
                  <a:lstStyle/>
                  <a:p>
                    <a:pPr defTabSz="914378"/>
                    <a:endParaRPr lang="en-US" sz="1800" kern="0">
                      <a:solidFill>
                        <a:srgbClr val="000000"/>
                      </a:solidFill>
                      <a:latin typeface="Arial"/>
                    </a:endParaRPr>
                  </a:p>
                </p:txBody>
              </p:sp>
            </p:grpSp>
          </p:grpSp>
        </p:grpSp>
        <p:sp>
          <p:nvSpPr>
            <p:cNvPr id="77" name="TextBox 76">
              <a:extLst>
                <a:ext uri="{FF2B5EF4-FFF2-40B4-BE49-F238E27FC236}">
                  <a16:creationId xmlns:a16="http://schemas.microsoft.com/office/drawing/2014/main" id="{5327EB4F-D434-4C6E-8413-7AD24A6A7030}"/>
                </a:ext>
              </a:extLst>
            </p:cNvPr>
            <p:cNvSpPr txBox="1">
              <a:spLocks/>
            </p:cNvSpPr>
            <p:nvPr/>
          </p:nvSpPr>
          <p:spPr>
            <a:xfrm>
              <a:off x="6501894" y="1323843"/>
              <a:ext cx="2764193" cy="222581"/>
            </a:xfrm>
            <a:prstGeom prst="rect">
              <a:avLst/>
            </a:prstGeom>
            <a:noFill/>
          </p:spPr>
          <p:txBody>
            <a:bodyPr wrap="square">
              <a:noAutofit/>
            </a:bodyPr>
            <a:lstStyle/>
            <a:p>
              <a:pPr>
                <a:defRPr/>
              </a:pPr>
              <a:r>
                <a:rPr lang="en-US" sz="1000" b="1" dirty="0">
                  <a:solidFill>
                    <a:srgbClr val="007DB8"/>
                  </a:solidFill>
                  <a:latin typeface="Arial"/>
                  <a:ea typeface="Verdana" panose="020B0604030504040204" pitchFamily="34" charset="0"/>
                  <a:cs typeface="Verdana" panose="020B0604030504040204" pitchFamily="34" charset="0"/>
                </a:rPr>
                <a:t>Increase productivity for IT &amp; employees</a:t>
              </a:r>
            </a:p>
          </p:txBody>
        </p:sp>
        <p:sp>
          <p:nvSpPr>
            <p:cNvPr id="299" name="Rectangle 298">
              <a:extLst>
                <a:ext uri="{FF2B5EF4-FFF2-40B4-BE49-F238E27FC236}">
                  <a16:creationId xmlns:a16="http://schemas.microsoft.com/office/drawing/2014/main" id="{38BFD7CF-5669-4DFD-BCD0-00AB6C16D470}"/>
                </a:ext>
              </a:extLst>
            </p:cNvPr>
            <p:cNvSpPr>
              <a:spLocks/>
            </p:cNvSpPr>
            <p:nvPr/>
          </p:nvSpPr>
          <p:spPr>
            <a:xfrm>
              <a:off x="5584396" y="1178707"/>
              <a:ext cx="879832" cy="2999281"/>
            </a:xfrm>
            <a:prstGeom prst="rect">
              <a:avLst/>
            </a:prstGeom>
            <a:solidFill>
              <a:srgbClr val="FFFFFF">
                <a:lumMod val="95000"/>
                <a:alpha val="36000"/>
              </a:srgbClr>
            </a:solidFill>
            <a:ln w="19050" cap="flat" cmpd="sng" algn="ctr">
              <a:noFill/>
              <a:prstDash val="solid"/>
            </a:ln>
            <a:effectLst/>
          </p:spPr>
          <p:txBody>
            <a:bodyPr lIns="27000" tIns="27000" rIns="27000" bIns="27000" rtlCol="0" anchor="ctr"/>
            <a:lstStyle/>
            <a:p>
              <a:pPr algn="ctr" defTabSz="914378"/>
              <a:endParaRPr lang="en-US" sz="1800" kern="0" dirty="0">
                <a:solidFill>
                  <a:srgbClr val="000000"/>
                </a:solidFill>
                <a:latin typeface="Arial"/>
              </a:endParaRPr>
            </a:p>
          </p:txBody>
        </p:sp>
        <p:sp>
          <p:nvSpPr>
            <p:cNvPr id="300" name="TextBox 299">
              <a:extLst>
                <a:ext uri="{FF2B5EF4-FFF2-40B4-BE49-F238E27FC236}">
                  <a16:creationId xmlns:a16="http://schemas.microsoft.com/office/drawing/2014/main" id="{4B648A8F-4EB1-4737-B566-0086D26F15C3}"/>
                </a:ext>
              </a:extLst>
            </p:cNvPr>
            <p:cNvSpPr txBox="1">
              <a:spLocks/>
            </p:cNvSpPr>
            <p:nvPr/>
          </p:nvSpPr>
          <p:spPr>
            <a:xfrm>
              <a:off x="5609422" y="1323844"/>
              <a:ext cx="863042" cy="222581"/>
            </a:xfrm>
            <a:prstGeom prst="rect">
              <a:avLst/>
            </a:prstGeom>
            <a:noFill/>
          </p:spPr>
          <p:txBody>
            <a:bodyPr wrap="square">
              <a:noAutofit/>
            </a:bodyPr>
            <a:lstStyle/>
            <a:p>
              <a:pPr>
                <a:defRPr/>
              </a:pPr>
              <a:r>
                <a:rPr lang="en-US" sz="1050" b="1" dirty="0">
                  <a:solidFill>
                    <a:srgbClr val="00447C"/>
                  </a:solidFill>
                  <a:latin typeface="Arial"/>
                  <a:ea typeface="Verdana" panose="020B0604030504040204" pitchFamily="34" charset="0"/>
                  <a:cs typeface="Verdana" panose="020B0604030504040204" pitchFamily="34" charset="0"/>
                </a:rPr>
                <a:t>Features</a:t>
              </a:r>
            </a:p>
          </p:txBody>
        </p:sp>
        <p:pic>
          <p:nvPicPr>
            <p:cNvPr id="306" name="Graphic 305" descr="Checklist">
              <a:extLst>
                <a:ext uri="{FF2B5EF4-FFF2-40B4-BE49-F238E27FC236}">
                  <a16:creationId xmlns:a16="http://schemas.microsoft.com/office/drawing/2014/main" id="{37700CC4-C890-40D5-A22C-2646296CFFB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326589" y="2299670"/>
              <a:ext cx="178729" cy="178729"/>
            </a:xfrm>
            <a:prstGeom prst="rect">
              <a:avLst/>
            </a:prstGeom>
          </p:spPr>
        </p:pic>
        <p:pic>
          <p:nvPicPr>
            <p:cNvPr id="307" name="Graphic 306" descr="Warning">
              <a:extLst>
                <a:ext uri="{FF2B5EF4-FFF2-40B4-BE49-F238E27FC236}">
                  <a16:creationId xmlns:a16="http://schemas.microsoft.com/office/drawing/2014/main" id="{6A658AE1-2D69-4357-A4AF-51C8CAD407E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322485" y="2804288"/>
              <a:ext cx="188842" cy="188842"/>
            </a:xfrm>
            <a:prstGeom prst="rect">
              <a:avLst/>
            </a:prstGeom>
          </p:spPr>
        </p:pic>
        <p:pic>
          <p:nvPicPr>
            <p:cNvPr id="308" name="Picture 307" descr="A picture containing text, clock&#10;&#10;Description automatically generated">
              <a:extLst>
                <a:ext uri="{FF2B5EF4-FFF2-40B4-BE49-F238E27FC236}">
                  <a16:creationId xmlns:a16="http://schemas.microsoft.com/office/drawing/2014/main" id="{617F9B89-2EC1-4B1B-808C-AD5A1E28BFD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290431" y="3256356"/>
              <a:ext cx="255190" cy="255190"/>
            </a:xfrm>
            <a:prstGeom prst="rect">
              <a:avLst/>
            </a:prstGeom>
          </p:spPr>
        </p:pic>
        <p:sp>
          <p:nvSpPr>
            <p:cNvPr id="314" name="Oval 313">
              <a:extLst>
                <a:ext uri="{FF2B5EF4-FFF2-40B4-BE49-F238E27FC236}">
                  <a16:creationId xmlns:a16="http://schemas.microsoft.com/office/drawing/2014/main" id="{7489B412-5A0A-4120-AB15-B08087A24E48}"/>
                </a:ext>
              </a:extLst>
            </p:cNvPr>
            <p:cNvSpPr/>
            <p:nvPr/>
          </p:nvSpPr>
          <p:spPr>
            <a:xfrm>
              <a:off x="5287252" y="2275935"/>
              <a:ext cx="236086" cy="236087"/>
            </a:xfrm>
            <a:prstGeom prst="ellipse">
              <a:avLst/>
            </a:prstGeom>
            <a:noFill/>
            <a:ln w="6350" cap="flat" cmpd="sng" algn="ctr">
              <a:solidFill>
                <a:srgbClr val="444444">
                  <a:lumMod val="60000"/>
                  <a:lumOff val="40000"/>
                </a:srgbClr>
              </a:solidFill>
              <a:prstDash val="dash"/>
              <a:tailEnd type="none" w="sm" len="sm"/>
            </a:ln>
            <a:effectLst/>
          </p:spPr>
          <p:txBody>
            <a:bodyPr rtlCol="0" anchor="ctr"/>
            <a:lstStyle/>
            <a:p>
              <a:pPr algn="ctr" defTabSz="914378"/>
              <a:endParaRPr lang="en-US" sz="1500" kern="0" err="1">
                <a:solidFill>
                  <a:srgbClr val="444444"/>
                </a:solidFill>
                <a:latin typeface="Arial"/>
              </a:endParaRPr>
            </a:p>
          </p:txBody>
        </p:sp>
      </p:grpSp>
      <p:sp>
        <p:nvSpPr>
          <p:cNvPr id="27" name="Rectangle 26">
            <a:extLst>
              <a:ext uri="{FF2B5EF4-FFF2-40B4-BE49-F238E27FC236}">
                <a16:creationId xmlns:a16="http://schemas.microsoft.com/office/drawing/2014/main" id="{7B0890DF-A801-48C1-BADC-9A2DCFF81652}"/>
              </a:ext>
            </a:extLst>
          </p:cNvPr>
          <p:cNvSpPr/>
          <p:nvPr/>
        </p:nvSpPr>
        <p:spPr>
          <a:xfrm>
            <a:off x="-1070" y="4840395"/>
            <a:ext cx="8381066" cy="176972"/>
          </a:xfrm>
          <a:prstGeom prst="rect">
            <a:avLst/>
          </a:prstGeom>
        </p:spPr>
        <p:txBody>
          <a:bodyPr wrap="square">
            <a:spAutoFit/>
          </a:bodyPr>
          <a:lstStyle/>
          <a:p>
            <a:r>
              <a:rPr lang="en-US" sz="550" dirty="0">
                <a:latin typeface="Calibri" panose="020F0502020204030204" pitchFamily="34" charset="0"/>
                <a:ea typeface="Calibri" panose="020F0502020204030204" pitchFamily="34" charset="0"/>
                <a:cs typeface="Times New Roman" panose="02020603050405020304" pitchFamily="18" charset="0"/>
              </a:rPr>
              <a:t>*Based on a Principled Technologies report, “Diagnose and resolve a hard drive issue in less time with Dell ProSupport Plus” May 2020. Testing commissioned by Dell, conducted in the United States.  Actual results may vary. Full report: </a:t>
            </a:r>
            <a:r>
              <a:rPr lang="en-US" sz="55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15"/>
              </a:rPr>
              <a:t>http://facts.pt/ddv0ne9</a:t>
            </a:r>
            <a:endParaRPr lang="en-US" sz="550" dirty="0"/>
          </a:p>
        </p:txBody>
      </p:sp>
    </p:spTree>
    <p:extLst>
      <p:ext uri="{BB962C8B-B14F-4D97-AF65-F5344CB8AC3E}">
        <p14:creationId xmlns:p14="http://schemas.microsoft.com/office/powerpoint/2010/main" val="216790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txBox="1">
            <a:spLocks/>
          </p:cNvSpPr>
          <p:nvPr/>
        </p:nvSpPr>
        <p:spPr>
          <a:xfrm>
            <a:off x="202019" y="73906"/>
            <a:ext cx="8226390" cy="532367"/>
          </a:xfrm>
          <a:prstGeom prst="rect">
            <a:avLst/>
          </a:prstGeom>
        </p:spPr>
        <p:txBody>
          <a:bodyPr lIns="0" rIns="0">
            <a:normAutofit fontScale="97500"/>
          </a:bodyPr>
          <a:lstStyle>
            <a:lvl1pPr algn="l" rtl="0" eaLnBrk="1" fontAlgn="base" hangingPunct="1">
              <a:lnSpc>
                <a:spcPct val="90000"/>
              </a:lnSpc>
              <a:spcBef>
                <a:spcPct val="0"/>
              </a:spcBef>
              <a:spcAft>
                <a:spcPct val="0"/>
              </a:spcAft>
              <a:defRPr sz="3733" b="0" cap="none" baseline="0">
                <a:solidFill>
                  <a:srgbClr val="007DB8"/>
                </a:solidFill>
                <a:latin typeface="Arial" panose="020B0604020202020204" pitchFamily="34" charset="0"/>
                <a:ea typeface="Museo Sans For Dell" panose="02000000000000000000" pitchFamily="2" charset="0"/>
                <a:cs typeface="Arial" panose="020B0604020202020204" pitchFamily="34" charset="0"/>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a:lstStyle>
          <a:p>
            <a:pPr marL="0" marR="0" lvl="0" indent="0" algn="l" defTabSz="6858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6CE"/>
                </a:solidFill>
                <a:effectLst/>
                <a:uLnTx/>
                <a:uFillTx/>
                <a:latin typeface="Arial" panose="020B0604020202020204" pitchFamily="34" charset="0"/>
                <a:ea typeface="MingLiU-ExtB" panose="02020500000000000000" pitchFamily="18" charset="-120"/>
                <a:cs typeface="Arial" panose="020B0604020202020204" pitchFamily="34" charset="0"/>
              </a:rPr>
              <a:t>Dell ProSupport Suite for PCs </a:t>
            </a:r>
            <a:endParaRPr kumimoji="0" lang="en-US" sz="2800" b="0" i="0" u="none" strike="noStrike" kern="0" cap="none" spc="0" normalizeH="0" baseline="0" noProof="0" dirty="0">
              <a:ln>
                <a:noFill/>
              </a:ln>
              <a:solidFill>
                <a:srgbClr val="444444"/>
              </a:solidFill>
              <a:effectLst/>
              <a:uLnTx/>
              <a:uFillTx/>
              <a:latin typeface="Arial" panose="020B0604020202020204" pitchFamily="34" charset="0"/>
              <a:ea typeface="MingLiU-ExtB" panose="02020500000000000000" pitchFamily="18" charset="-12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99875753"/>
              </p:ext>
            </p:extLst>
          </p:nvPr>
        </p:nvGraphicFramePr>
        <p:xfrm>
          <a:off x="202019" y="341424"/>
          <a:ext cx="8662202" cy="4313014"/>
        </p:xfrm>
        <a:graphic>
          <a:graphicData uri="http://schemas.openxmlformats.org/drawingml/2006/table">
            <a:tbl>
              <a:tblPr firstRow="1" bandRow="1"/>
              <a:tblGrid>
                <a:gridCol w="5188847">
                  <a:extLst>
                    <a:ext uri="{9D8B030D-6E8A-4147-A177-3AD203B41FA5}">
                      <a16:colId xmlns:a16="http://schemas.microsoft.com/office/drawing/2014/main" val="20000"/>
                    </a:ext>
                  </a:extLst>
                </a:gridCol>
                <a:gridCol w="839337">
                  <a:extLst>
                    <a:ext uri="{9D8B030D-6E8A-4147-A177-3AD203B41FA5}">
                      <a16:colId xmlns:a16="http://schemas.microsoft.com/office/drawing/2014/main" val="20001"/>
                    </a:ext>
                  </a:extLst>
                </a:gridCol>
                <a:gridCol w="887104">
                  <a:extLst>
                    <a:ext uri="{9D8B030D-6E8A-4147-A177-3AD203B41FA5}">
                      <a16:colId xmlns:a16="http://schemas.microsoft.com/office/drawing/2014/main" val="20002"/>
                    </a:ext>
                  </a:extLst>
                </a:gridCol>
                <a:gridCol w="914400">
                  <a:extLst>
                    <a:ext uri="{9D8B030D-6E8A-4147-A177-3AD203B41FA5}">
                      <a16:colId xmlns:a16="http://schemas.microsoft.com/office/drawing/2014/main" val="20004"/>
                    </a:ext>
                  </a:extLst>
                </a:gridCol>
                <a:gridCol w="832514">
                  <a:extLst>
                    <a:ext uri="{9D8B030D-6E8A-4147-A177-3AD203B41FA5}">
                      <a16:colId xmlns:a16="http://schemas.microsoft.com/office/drawing/2014/main" val="20003"/>
                    </a:ext>
                  </a:extLst>
                </a:gridCol>
              </a:tblGrid>
              <a:tr h="579971">
                <a:tc>
                  <a:txBody>
                    <a:bodyPr/>
                    <a:lstStyle>
                      <a:lvl1pPr marL="0" algn="l" defTabSz="1219170" rtl="0" eaLnBrk="1" latinLnBrk="0" hangingPunct="1">
                        <a:defRPr sz="2400" b="1" kern="1200">
                          <a:solidFill>
                            <a:schemeClr val="lt1"/>
                          </a:solidFill>
                          <a:latin typeface="Trebuchet MS"/>
                        </a:defRPr>
                      </a:lvl1pPr>
                      <a:lvl2pPr marL="609585" algn="l" defTabSz="1219170" rtl="0" eaLnBrk="1" latinLnBrk="0" hangingPunct="1">
                        <a:defRPr sz="2400" b="1" kern="1200">
                          <a:solidFill>
                            <a:schemeClr val="lt1"/>
                          </a:solidFill>
                          <a:latin typeface="Trebuchet MS"/>
                        </a:defRPr>
                      </a:lvl2pPr>
                      <a:lvl3pPr marL="1219170" algn="l" defTabSz="1219170" rtl="0" eaLnBrk="1" latinLnBrk="0" hangingPunct="1">
                        <a:defRPr sz="2400" b="1" kern="1200">
                          <a:solidFill>
                            <a:schemeClr val="lt1"/>
                          </a:solidFill>
                          <a:latin typeface="Trebuchet MS"/>
                        </a:defRPr>
                      </a:lvl3pPr>
                      <a:lvl4pPr marL="1828754" algn="l" defTabSz="1219170" rtl="0" eaLnBrk="1" latinLnBrk="0" hangingPunct="1">
                        <a:defRPr sz="2400" b="1" kern="1200">
                          <a:solidFill>
                            <a:schemeClr val="lt1"/>
                          </a:solidFill>
                          <a:latin typeface="Trebuchet MS"/>
                        </a:defRPr>
                      </a:lvl4pPr>
                      <a:lvl5pPr marL="2438339" algn="l" defTabSz="1219170" rtl="0" eaLnBrk="1" latinLnBrk="0" hangingPunct="1">
                        <a:defRPr sz="2400" b="1" kern="1200">
                          <a:solidFill>
                            <a:schemeClr val="lt1"/>
                          </a:solidFill>
                          <a:latin typeface="Trebuchet MS"/>
                        </a:defRPr>
                      </a:lvl5pPr>
                      <a:lvl6pPr marL="3047924" algn="l" defTabSz="1219170" rtl="0" eaLnBrk="1" latinLnBrk="0" hangingPunct="1">
                        <a:defRPr sz="2400" b="1" kern="1200">
                          <a:solidFill>
                            <a:schemeClr val="lt1"/>
                          </a:solidFill>
                          <a:latin typeface="Trebuchet MS"/>
                        </a:defRPr>
                      </a:lvl6pPr>
                      <a:lvl7pPr marL="3657509" algn="l" defTabSz="1219170" rtl="0" eaLnBrk="1" latinLnBrk="0" hangingPunct="1">
                        <a:defRPr sz="2400" b="1" kern="1200">
                          <a:solidFill>
                            <a:schemeClr val="lt1"/>
                          </a:solidFill>
                          <a:latin typeface="Trebuchet MS"/>
                        </a:defRPr>
                      </a:lvl7pPr>
                      <a:lvl8pPr marL="4267093" algn="l" defTabSz="1219170" rtl="0" eaLnBrk="1" latinLnBrk="0" hangingPunct="1">
                        <a:defRPr sz="2400" b="1" kern="1200">
                          <a:solidFill>
                            <a:schemeClr val="lt1"/>
                          </a:solidFill>
                          <a:latin typeface="Trebuchet MS"/>
                        </a:defRPr>
                      </a:lvl8pPr>
                      <a:lvl9pPr marL="4876678" algn="l" defTabSz="1219170" rtl="0" eaLnBrk="1" latinLnBrk="0" hangingPunct="1">
                        <a:defRPr sz="2400" b="1" kern="1200">
                          <a:solidFill>
                            <a:schemeClr val="lt1"/>
                          </a:solidFill>
                          <a:latin typeface="Trebuchet MS"/>
                        </a:defRPr>
                      </a:lvl9pPr>
                    </a:lstStyle>
                    <a:p>
                      <a:pPr marL="0" marR="0" lvl="0" indent="0" algn="l" defTabSz="1219170" rtl="0" eaLnBrk="1" fontAlgn="b" latinLnBrk="0" hangingPunct="1">
                        <a:lnSpc>
                          <a:spcPct val="100000"/>
                        </a:lnSpc>
                        <a:spcBef>
                          <a:spcPts val="0"/>
                        </a:spcBef>
                        <a:spcAft>
                          <a:spcPts val="0"/>
                        </a:spcAft>
                        <a:buClrTx/>
                        <a:buSzTx/>
                        <a:buFontTx/>
                        <a:buNone/>
                        <a:tabLst/>
                        <a:defRPr/>
                      </a:pPr>
                      <a:br>
                        <a:rPr lang="en-US" sz="1600" b="0" i="0" u="none" strike="noStrike" kern="0" dirty="0">
                          <a:solidFill>
                            <a:schemeClr val="bg2"/>
                          </a:solidFill>
                          <a:effectLst/>
                          <a:latin typeface="Arial" panose="020B0604020202020204" pitchFamily="34" charset="0"/>
                          <a:ea typeface="+mn-ea"/>
                          <a:cs typeface="Arial" panose="020B0604020202020204" pitchFamily="34" charset="0"/>
                        </a:rPr>
                      </a:br>
                      <a:endParaRPr lang="en-US" sz="1600" b="1" kern="0" dirty="0">
                        <a:solidFill>
                          <a:schemeClr val="tx1"/>
                        </a:solidFill>
                        <a:latin typeface="Arial" panose="020B0604020202020204" pitchFamily="34" charset="0"/>
                        <a:ea typeface="+mn-ea"/>
                        <a:cs typeface="Arial" panose="020B0604020202020204" pitchFamily="34" charset="0"/>
                      </a:endParaRPr>
                    </a:p>
                  </a:txBody>
                  <a:tcPr marL="9525" marR="9525" marT="9525"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b="1" kern="1200">
                          <a:solidFill>
                            <a:schemeClr val="lt1"/>
                          </a:solidFill>
                          <a:latin typeface="Trebuchet MS"/>
                        </a:defRPr>
                      </a:lvl1pPr>
                      <a:lvl2pPr marL="609585" algn="l" defTabSz="1219170" rtl="0" eaLnBrk="1" latinLnBrk="0" hangingPunct="1">
                        <a:defRPr sz="2400" b="1" kern="1200">
                          <a:solidFill>
                            <a:schemeClr val="lt1"/>
                          </a:solidFill>
                          <a:latin typeface="Trebuchet MS"/>
                        </a:defRPr>
                      </a:lvl2pPr>
                      <a:lvl3pPr marL="1219170" algn="l" defTabSz="1219170" rtl="0" eaLnBrk="1" latinLnBrk="0" hangingPunct="1">
                        <a:defRPr sz="2400" b="1" kern="1200">
                          <a:solidFill>
                            <a:schemeClr val="lt1"/>
                          </a:solidFill>
                          <a:latin typeface="Trebuchet MS"/>
                        </a:defRPr>
                      </a:lvl3pPr>
                      <a:lvl4pPr marL="1828754" algn="l" defTabSz="1219170" rtl="0" eaLnBrk="1" latinLnBrk="0" hangingPunct="1">
                        <a:defRPr sz="2400" b="1" kern="1200">
                          <a:solidFill>
                            <a:schemeClr val="lt1"/>
                          </a:solidFill>
                          <a:latin typeface="Trebuchet MS"/>
                        </a:defRPr>
                      </a:lvl4pPr>
                      <a:lvl5pPr marL="2438339" algn="l" defTabSz="1219170" rtl="0" eaLnBrk="1" latinLnBrk="0" hangingPunct="1">
                        <a:defRPr sz="2400" b="1" kern="1200">
                          <a:solidFill>
                            <a:schemeClr val="lt1"/>
                          </a:solidFill>
                          <a:latin typeface="Trebuchet MS"/>
                        </a:defRPr>
                      </a:lvl5pPr>
                      <a:lvl6pPr marL="3047924" algn="l" defTabSz="1219170" rtl="0" eaLnBrk="1" latinLnBrk="0" hangingPunct="1">
                        <a:defRPr sz="2400" b="1" kern="1200">
                          <a:solidFill>
                            <a:schemeClr val="lt1"/>
                          </a:solidFill>
                          <a:latin typeface="Trebuchet MS"/>
                        </a:defRPr>
                      </a:lvl6pPr>
                      <a:lvl7pPr marL="3657509" algn="l" defTabSz="1219170" rtl="0" eaLnBrk="1" latinLnBrk="0" hangingPunct="1">
                        <a:defRPr sz="2400" b="1" kern="1200">
                          <a:solidFill>
                            <a:schemeClr val="lt1"/>
                          </a:solidFill>
                          <a:latin typeface="Trebuchet MS"/>
                        </a:defRPr>
                      </a:lvl7pPr>
                      <a:lvl8pPr marL="4267093" algn="l" defTabSz="1219170" rtl="0" eaLnBrk="1" latinLnBrk="0" hangingPunct="1">
                        <a:defRPr sz="2400" b="1" kern="1200">
                          <a:solidFill>
                            <a:schemeClr val="lt1"/>
                          </a:solidFill>
                          <a:latin typeface="Trebuchet MS"/>
                        </a:defRPr>
                      </a:lvl8pPr>
                      <a:lvl9pPr marL="4876678" algn="l" defTabSz="1219170" rtl="0" eaLnBrk="1" latinLnBrk="0" hangingPunct="1">
                        <a:defRPr sz="2400" b="1" kern="1200">
                          <a:solidFill>
                            <a:schemeClr val="lt1"/>
                          </a:solidFill>
                          <a:latin typeface="Trebuchet MS"/>
                        </a:defRPr>
                      </a:lvl9pPr>
                    </a:lstStyle>
                    <a:p>
                      <a:pPr algn="ctr" rtl="0" fontAlgn="b"/>
                      <a:r>
                        <a:rPr lang="en-US" sz="1100" u="none" strike="noStrike" dirty="0">
                          <a:solidFill>
                            <a:schemeClr val="tx2"/>
                          </a:solidFill>
                          <a:effectLst/>
                          <a:latin typeface="Arial" panose="020B0604020202020204" pitchFamily="34" charset="0"/>
                          <a:cs typeface="Arial" panose="020B0604020202020204" pitchFamily="34" charset="0"/>
                        </a:rPr>
                        <a:t>Basic</a:t>
                      </a:r>
                      <a:r>
                        <a:rPr lang="en-US" sz="1100" u="none" strike="noStrike" baseline="0" dirty="0">
                          <a:solidFill>
                            <a:schemeClr val="tx2"/>
                          </a:solidFill>
                          <a:effectLst/>
                          <a:latin typeface="Arial" panose="020B0604020202020204" pitchFamily="34" charset="0"/>
                          <a:cs typeface="Arial" panose="020B0604020202020204" pitchFamily="34" charset="0"/>
                        </a:rPr>
                        <a:t> </a:t>
                      </a:r>
                    </a:p>
                    <a:p>
                      <a:pPr algn="ctr" rtl="0" fontAlgn="b"/>
                      <a:r>
                        <a:rPr lang="en-US" sz="1100" u="none" strike="noStrike" baseline="0" dirty="0">
                          <a:solidFill>
                            <a:schemeClr val="tx2"/>
                          </a:solidFill>
                          <a:effectLst/>
                          <a:latin typeface="Arial" panose="020B0604020202020204" pitchFamily="34" charset="0"/>
                          <a:cs typeface="Arial" panose="020B0604020202020204" pitchFamily="34" charset="0"/>
                        </a:rPr>
                        <a:t>Hardware</a:t>
                      </a:r>
                      <a:endParaRPr lang="en-US" sz="1100" u="none" strike="noStrike" dirty="0">
                        <a:solidFill>
                          <a:schemeClr val="tx2"/>
                        </a:solidFill>
                        <a:effectLst/>
                        <a:latin typeface="Arial" panose="020B0604020202020204" pitchFamily="34" charset="0"/>
                        <a:cs typeface="Arial" panose="020B0604020202020204" pitchFamily="34" charset="0"/>
                      </a:endParaRPr>
                    </a:p>
                    <a:p>
                      <a:pPr algn="ctr" rtl="0" fontAlgn="b"/>
                      <a:r>
                        <a:rPr lang="en-US" sz="1100" b="1" i="0" u="none" strike="noStrike" dirty="0">
                          <a:solidFill>
                            <a:schemeClr val="tx2"/>
                          </a:solidFill>
                          <a:effectLst/>
                          <a:latin typeface="Arial" panose="020B0604020202020204" pitchFamily="34" charset="0"/>
                          <a:cs typeface="Arial" panose="020B0604020202020204" pitchFamily="34" charset="0"/>
                        </a:rPr>
                        <a:t>Service</a:t>
                      </a: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b="1" kern="1200">
                          <a:solidFill>
                            <a:schemeClr val="lt1"/>
                          </a:solidFill>
                          <a:latin typeface="Trebuchet MS"/>
                        </a:defRPr>
                      </a:lvl1pPr>
                      <a:lvl2pPr marL="609585" algn="l" defTabSz="1219170" rtl="0" eaLnBrk="1" latinLnBrk="0" hangingPunct="1">
                        <a:defRPr sz="2400" b="1" kern="1200">
                          <a:solidFill>
                            <a:schemeClr val="lt1"/>
                          </a:solidFill>
                          <a:latin typeface="Trebuchet MS"/>
                        </a:defRPr>
                      </a:lvl2pPr>
                      <a:lvl3pPr marL="1219170" algn="l" defTabSz="1219170" rtl="0" eaLnBrk="1" latinLnBrk="0" hangingPunct="1">
                        <a:defRPr sz="2400" b="1" kern="1200">
                          <a:solidFill>
                            <a:schemeClr val="lt1"/>
                          </a:solidFill>
                          <a:latin typeface="Trebuchet MS"/>
                        </a:defRPr>
                      </a:lvl3pPr>
                      <a:lvl4pPr marL="1828754" algn="l" defTabSz="1219170" rtl="0" eaLnBrk="1" latinLnBrk="0" hangingPunct="1">
                        <a:defRPr sz="2400" b="1" kern="1200">
                          <a:solidFill>
                            <a:schemeClr val="lt1"/>
                          </a:solidFill>
                          <a:latin typeface="Trebuchet MS"/>
                        </a:defRPr>
                      </a:lvl4pPr>
                      <a:lvl5pPr marL="2438339" algn="l" defTabSz="1219170" rtl="0" eaLnBrk="1" latinLnBrk="0" hangingPunct="1">
                        <a:defRPr sz="2400" b="1" kern="1200">
                          <a:solidFill>
                            <a:schemeClr val="lt1"/>
                          </a:solidFill>
                          <a:latin typeface="Trebuchet MS"/>
                        </a:defRPr>
                      </a:lvl5pPr>
                      <a:lvl6pPr marL="3047924" algn="l" defTabSz="1219170" rtl="0" eaLnBrk="1" latinLnBrk="0" hangingPunct="1">
                        <a:defRPr sz="2400" b="1" kern="1200">
                          <a:solidFill>
                            <a:schemeClr val="lt1"/>
                          </a:solidFill>
                          <a:latin typeface="Trebuchet MS"/>
                        </a:defRPr>
                      </a:lvl6pPr>
                      <a:lvl7pPr marL="3657509" algn="l" defTabSz="1219170" rtl="0" eaLnBrk="1" latinLnBrk="0" hangingPunct="1">
                        <a:defRPr sz="2400" b="1" kern="1200">
                          <a:solidFill>
                            <a:schemeClr val="lt1"/>
                          </a:solidFill>
                          <a:latin typeface="Trebuchet MS"/>
                        </a:defRPr>
                      </a:lvl7pPr>
                      <a:lvl8pPr marL="4267093" algn="l" defTabSz="1219170" rtl="0" eaLnBrk="1" latinLnBrk="0" hangingPunct="1">
                        <a:defRPr sz="2400" b="1" kern="1200">
                          <a:solidFill>
                            <a:schemeClr val="lt1"/>
                          </a:solidFill>
                          <a:latin typeface="Trebuchet MS"/>
                        </a:defRPr>
                      </a:lvl8pPr>
                      <a:lvl9pPr marL="4876678" algn="l" defTabSz="1219170" rtl="0" eaLnBrk="1" latinLnBrk="0" hangingPunct="1">
                        <a:defRPr sz="2400" b="1" kern="1200">
                          <a:solidFill>
                            <a:schemeClr val="lt1"/>
                          </a:solidFill>
                          <a:latin typeface="Trebuchet MS"/>
                        </a:defRPr>
                      </a:lvl9pPr>
                    </a:lstStyle>
                    <a:p>
                      <a:pPr marL="0" marR="0" lvl="0" indent="0" algn="ctr" defTabSz="1218780" rtl="0" eaLnBrk="1" fontAlgn="b" latinLnBrk="0" hangingPunct="1">
                        <a:lnSpc>
                          <a:spcPct val="10000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ProSupport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1218780" rtl="0" eaLnBrk="1" fontAlgn="b" latinLnBrk="0" hangingPunct="1">
                        <a:lnSpc>
                          <a:spcPct val="10000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ProSupport </a:t>
                      </a:r>
                    </a:p>
                    <a:p>
                      <a:pPr marL="0" marR="0" lvl="0" indent="0" algn="ctr" defTabSz="1218780" rtl="0" eaLnBrk="1" fontAlgn="b" latinLnBrk="0" hangingPunct="1">
                        <a:lnSpc>
                          <a:spcPct val="10000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Plus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8030" rtl="0" eaLnBrk="1" fontAlgn="base" latinLnBrk="0" hangingPunct="1">
                        <a:lnSpc>
                          <a:spcPct val="100000"/>
                        </a:lnSpc>
                        <a:spcBef>
                          <a:spcPct val="0"/>
                        </a:spcBef>
                        <a:spcAft>
                          <a:spcPct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ProSupport</a:t>
                      </a:r>
                      <a:r>
                        <a:rPr lang="en-US" sz="1100" b="1" baseline="0" dirty="0">
                          <a:solidFill>
                            <a:srgbClr val="FFFFFF"/>
                          </a:solidFill>
                          <a:latin typeface="Arial" panose="020B0604020202020204" pitchFamily="34" charset="0"/>
                          <a:cs typeface="Arial" panose="020B0604020202020204" pitchFamily="34" charset="0"/>
                        </a:rPr>
                        <a:t> </a:t>
                      </a:r>
                      <a:r>
                        <a:rPr lang="en-US" sz="1100" b="1" dirty="0">
                          <a:solidFill>
                            <a:srgbClr val="FFFFFF"/>
                          </a:solidFill>
                          <a:latin typeface="Arial" panose="020B0604020202020204" pitchFamily="34" charset="0"/>
                          <a:cs typeface="Arial" panose="020B0604020202020204" pitchFamily="34" charset="0"/>
                        </a:rPr>
                        <a:t>Flex</a:t>
                      </a:r>
                      <a:r>
                        <a:rPr lang="en-US" sz="1100" b="1" baseline="30000" dirty="0">
                          <a:solidFill>
                            <a:srgbClr val="FFFFFF"/>
                          </a:solidFill>
                          <a:latin typeface="Arial" panose="020B0604020202020204" pitchFamily="34" charset="0"/>
                          <a:cs typeface="Arial" panose="020B060402020202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2441">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defTabSz="1218030" fontAlgn="base">
                        <a:spcBef>
                          <a:spcPct val="0"/>
                        </a:spcBef>
                        <a:spcAft>
                          <a:spcPct val="0"/>
                        </a:spcAft>
                        <a:defRPr/>
                      </a:pPr>
                      <a:r>
                        <a:rPr lang="en-US" sz="1050" kern="0" dirty="0">
                          <a:solidFill>
                            <a:schemeClr val="tx1"/>
                          </a:solidFill>
                          <a:latin typeface="+mn-lt"/>
                          <a:cs typeface="Arial" panose="020B0604020202020204" pitchFamily="34" charset="0"/>
                        </a:rPr>
                        <a:t>Technical support the way it works </a:t>
                      </a:r>
                      <a:r>
                        <a:rPr lang="en-US" sz="1050" b="1" kern="0" dirty="0">
                          <a:solidFill>
                            <a:schemeClr val="tx1"/>
                          </a:solidFill>
                          <a:latin typeface="+mn-lt"/>
                          <a:cs typeface="Arial" panose="020B0604020202020204" pitchFamily="34" charset="0"/>
                        </a:rPr>
                        <a:t>best for you </a:t>
                      </a:r>
                      <a:r>
                        <a:rPr lang="en-US" sz="1050" kern="0" dirty="0">
                          <a:solidFill>
                            <a:schemeClr val="tx1"/>
                          </a:solidFill>
                          <a:latin typeface="+mn-lt"/>
                          <a:cs typeface="Arial" panose="020B0604020202020204" pitchFamily="34" charset="0"/>
                        </a:rPr>
                        <a:t>(phone or chat)</a:t>
                      </a:r>
                      <a:endParaRPr lang="en-US" sz="1050" kern="0" baseline="30000" dirty="0">
                        <a:solidFill>
                          <a:schemeClr val="tx1"/>
                        </a:solidFill>
                        <a:latin typeface="+mn-lt"/>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defTabSz="1218030" fontAlgn="base">
                        <a:spcBef>
                          <a:spcPct val="0"/>
                        </a:spcBef>
                        <a:spcAft>
                          <a:spcPct val="0"/>
                        </a:spcAft>
                      </a:pPr>
                      <a:r>
                        <a:rPr lang="en-US" sz="800" b="1" dirty="0">
                          <a:solidFill>
                            <a:srgbClr val="FFFFFF"/>
                          </a:solidFill>
                          <a:latin typeface="Arial" panose="020B0604020202020204" pitchFamily="34" charset="0"/>
                          <a:cs typeface="Arial" panose="020B0604020202020204" pitchFamily="34" charset="0"/>
                        </a:rPr>
                        <a:t>Business hours</a:t>
                      </a: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b="1" u="none" strike="noStrike" dirty="0">
                          <a:solidFill>
                            <a:schemeClr val="tx2"/>
                          </a:solidFill>
                          <a:effectLst/>
                          <a:latin typeface="Arial" panose="020B0604020202020204" pitchFamily="34" charset="0"/>
                          <a:cs typeface="Arial" panose="020B0604020202020204" pitchFamily="34" charset="0"/>
                        </a:rPr>
                        <a:t>Phone 24x7</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rtl="0" fontAlgn="ctr"/>
                      <a:r>
                        <a:rPr lang="en-US" sz="800" b="1" i="0" u="none" strike="noStrike" dirty="0">
                          <a:solidFill>
                            <a:schemeClr val="tx2"/>
                          </a:solidFill>
                          <a:effectLst/>
                          <a:latin typeface="Arial" panose="020B0604020202020204" pitchFamily="34" charset="0"/>
                          <a:cs typeface="Arial" panose="020B0604020202020204" pitchFamily="34" charset="0"/>
                        </a:rPr>
                        <a:t>Phone 24x7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1" u="none" strike="noStrike" dirty="0">
                          <a:solidFill>
                            <a:schemeClr val="tx2"/>
                          </a:solidFill>
                          <a:effectLst/>
                          <a:latin typeface="Arial" panose="020B0604020202020204" pitchFamily="34" charset="0"/>
                          <a:cs typeface="Arial" panose="020B0604020202020204" pitchFamily="34" charset="0"/>
                        </a:rPr>
                        <a:t>Phone 24x7 </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90016">
                <a:tc>
                  <a:txBody>
                    <a:bodyPr/>
                    <a:lstStyle/>
                    <a:p>
                      <a:pPr marL="0" marR="0" lvl="0" indent="0" algn="l" defTabSz="1218780" rtl="0" eaLnBrk="1" fontAlgn="ctr" latinLnBrk="0" hangingPunct="1">
                        <a:lnSpc>
                          <a:spcPct val="100000"/>
                        </a:lnSpc>
                        <a:spcBef>
                          <a:spcPts val="0"/>
                        </a:spcBef>
                        <a:spcAft>
                          <a:spcPts val="0"/>
                        </a:spcAft>
                        <a:buClrTx/>
                        <a:buSzTx/>
                        <a:buFontTx/>
                        <a:buNone/>
                        <a:tabLst/>
                        <a:defRPr/>
                      </a:pPr>
                      <a:r>
                        <a:rPr lang="en-US" sz="1050" b="0" kern="0" baseline="0" dirty="0">
                          <a:solidFill>
                            <a:schemeClr val="tx1"/>
                          </a:solidFill>
                          <a:latin typeface="+mn-lt"/>
                          <a:cs typeface="Arial" panose="020B0604020202020204" pitchFamily="34" charset="0"/>
                        </a:rPr>
                        <a:t>Hardware repair </a:t>
                      </a:r>
                      <a:r>
                        <a:rPr lang="en-US" sz="1050" b="1" kern="0" baseline="0" dirty="0">
                          <a:solidFill>
                            <a:schemeClr val="tx1"/>
                          </a:solidFill>
                          <a:latin typeface="+mn-lt"/>
                          <a:cs typeface="Arial" panose="020B0604020202020204" pitchFamily="34" charset="0"/>
                        </a:rPr>
                        <a:t>to reduce productivity downtime</a:t>
                      </a:r>
                      <a:endParaRPr lang="en-US" sz="1050" b="1" kern="0" baseline="30000" dirty="0">
                        <a:solidFill>
                          <a:schemeClr val="tx1"/>
                        </a:solidFill>
                        <a:latin typeface="+mn-lt"/>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marL="0" marR="0" lvl="0" indent="0" algn="ctr" defTabSz="1218780" rtl="0" eaLnBrk="1" fontAlgn="ctr" latinLnBrk="0" hangingPunct="1">
                        <a:lnSpc>
                          <a:spcPct val="100000"/>
                        </a:lnSpc>
                        <a:spcBef>
                          <a:spcPts val="0"/>
                        </a:spcBef>
                        <a:spcAft>
                          <a:spcPts val="0"/>
                        </a:spcAft>
                        <a:buClrTx/>
                        <a:buSzTx/>
                        <a:buFontTx/>
                        <a:buNone/>
                        <a:tabLst/>
                        <a:defRPr/>
                      </a:pPr>
                      <a:r>
                        <a:rPr lang="en-US" sz="800" b="1" dirty="0">
                          <a:solidFill>
                            <a:srgbClr val="FFFFFF"/>
                          </a:solidFill>
                          <a:latin typeface="Arial" panose="020B0604020202020204" pitchFamily="34" charset="0"/>
                          <a:cs typeface="Arial" panose="020B0604020202020204" pitchFamily="34" charset="0"/>
                        </a:rPr>
                        <a:t>Varies</a:t>
                      </a: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Onsite NBD</a:t>
                      </a:r>
                      <a:r>
                        <a:rPr lang="en-US" sz="800" b="1" u="none" strike="noStrike" baseline="30000"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1</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Onsite NBD</a:t>
                      </a:r>
                      <a:r>
                        <a:rPr lang="en-US" sz="800" b="1" u="none" strike="noStrike" baseline="30000"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1</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Onsite NBD</a:t>
                      </a:r>
                      <a:r>
                        <a:rPr lang="en-US" sz="800" b="1" u="none" strike="noStrike" baseline="30000"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1</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54213072"/>
                  </a:ext>
                </a:extLst>
              </a:tr>
              <a:tr h="190016">
                <a:tc>
                  <a:txBody>
                    <a:bodyPr/>
                    <a:lstStyle/>
                    <a:p>
                      <a:pPr marL="0" marR="0" lvl="0" indent="0" algn="l" defTabSz="1218780" rtl="0" eaLnBrk="1" fontAlgn="ctr" latinLnBrk="0" hangingPunct="1">
                        <a:lnSpc>
                          <a:spcPct val="100000"/>
                        </a:lnSpc>
                        <a:spcBef>
                          <a:spcPts val="0"/>
                        </a:spcBef>
                        <a:spcAft>
                          <a:spcPts val="0"/>
                        </a:spcAft>
                        <a:buClrTx/>
                        <a:buSzTx/>
                        <a:buFontTx/>
                        <a:buNone/>
                        <a:tabLst/>
                        <a:defRPr/>
                      </a:pPr>
                      <a:r>
                        <a:rPr lang="en-US" sz="1050" kern="0" baseline="0" dirty="0">
                          <a:solidFill>
                            <a:schemeClr val="tx1"/>
                          </a:solidFill>
                          <a:latin typeface="+mn-lt"/>
                          <a:cs typeface="Arial" panose="020B0604020202020204" pitchFamily="34" charset="0"/>
                        </a:rPr>
                        <a:t>Direct access to</a:t>
                      </a:r>
                      <a:r>
                        <a:rPr lang="en-US" sz="1050" b="1" kern="0" baseline="0" dirty="0">
                          <a:solidFill>
                            <a:schemeClr val="tx1"/>
                          </a:solidFill>
                          <a:latin typeface="+mn-lt"/>
                          <a:cs typeface="Arial" panose="020B0604020202020204" pitchFamily="34" charset="0"/>
                        </a:rPr>
                        <a:t> in-region </a:t>
                      </a:r>
                      <a:r>
                        <a:rPr lang="en-US" sz="1050" kern="0" baseline="0" dirty="0">
                          <a:solidFill>
                            <a:schemeClr val="tx1"/>
                          </a:solidFill>
                          <a:latin typeface="+mn-lt"/>
                          <a:cs typeface="Arial" panose="020B0604020202020204" pitchFamily="34" charset="0"/>
                        </a:rPr>
                        <a:t>ProSupport experts for hardware and software</a:t>
                      </a:r>
                      <a:r>
                        <a:rPr lang="en-US" sz="1050" kern="0" baseline="30000" dirty="0">
                          <a:solidFill>
                            <a:schemeClr val="tx1"/>
                          </a:solidFill>
                          <a:latin typeface="+mn-lt"/>
                          <a:cs typeface="Arial" panose="020B0604020202020204" pitchFamily="34" charset="0"/>
                        </a:rPr>
                        <a:t>2</a:t>
                      </a:r>
                      <a:r>
                        <a:rPr lang="en-US" sz="1050" kern="0" baseline="0" dirty="0">
                          <a:solidFill>
                            <a:schemeClr val="tx1"/>
                          </a:solidFill>
                          <a:latin typeface="+mn-lt"/>
                          <a:cs typeface="Arial" panose="020B0604020202020204" pitchFamily="34" charset="0"/>
                        </a:rPr>
                        <a:t> issues</a:t>
                      </a: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1218780" rtl="0" eaLnBrk="1" fontAlgn="ctr" latinLnBrk="0" hangingPunct="1">
                        <a:lnSpc>
                          <a:spcPct val="100000"/>
                        </a:lnSpc>
                        <a:spcBef>
                          <a:spcPts val="0"/>
                        </a:spcBef>
                        <a:spcAft>
                          <a:spcPts val="0"/>
                        </a:spcAft>
                        <a:buClrTx/>
                        <a:buSzTx/>
                        <a:buFontTx/>
                        <a:buNone/>
                        <a:tabLst/>
                        <a:defRPr/>
                      </a:pPr>
                      <a:endParaRPr lang="en-US" sz="800" b="1" dirty="0">
                        <a:solidFill>
                          <a:srgbClr val="FFFFFF"/>
                        </a:solidFill>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b="1" dirty="0">
                          <a:solidFill>
                            <a:srgbClr val="FFFFFF"/>
                          </a:solidFill>
                          <a:latin typeface="Arial" panose="020B0604020202020204" pitchFamily="34" charset="0"/>
                          <a:cs typeface="Arial" panose="020B0604020202020204" pitchFamily="34" charset="0"/>
                        </a:rPr>
                        <a:t>Priority Access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8030" rtl="0" eaLnBrk="1" fontAlgn="base" latinLnBrk="0" hangingPunct="1">
                        <a:lnSpc>
                          <a:spcPct val="70000"/>
                        </a:lnSpc>
                        <a:spcBef>
                          <a:spcPct val="0"/>
                        </a:spcBef>
                        <a:spcAft>
                          <a:spcPct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21003000"/>
                  </a:ext>
                </a:extLst>
              </a:tr>
              <a:tr h="208115">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defTabSz="913312" fontAlgn="base">
                        <a:spcBef>
                          <a:spcPct val="0"/>
                        </a:spcBef>
                        <a:spcAft>
                          <a:spcPct val="0"/>
                        </a:spcAft>
                        <a:defRPr/>
                      </a:pPr>
                      <a:r>
                        <a:rPr lang="en-US" sz="1050" kern="0" dirty="0">
                          <a:solidFill>
                            <a:schemeClr val="tx1"/>
                          </a:solidFill>
                          <a:latin typeface="+mn-lt"/>
                          <a:ea typeface="+mn-ea"/>
                          <a:cs typeface="Arial" panose="020B0604020202020204" pitchFamily="34" charset="0"/>
                        </a:rPr>
                        <a:t>Command</a:t>
                      </a:r>
                      <a:r>
                        <a:rPr lang="en-US" sz="1050" kern="0" baseline="0" dirty="0">
                          <a:solidFill>
                            <a:schemeClr val="tx1"/>
                          </a:solidFill>
                          <a:latin typeface="+mn-lt"/>
                          <a:ea typeface="+mn-ea"/>
                          <a:cs typeface="Arial" panose="020B0604020202020204" pitchFamily="34" charset="0"/>
                        </a:rPr>
                        <a:t> center monitoring for </a:t>
                      </a:r>
                      <a:r>
                        <a:rPr lang="en-US" sz="1050" b="1" kern="0" baseline="0" dirty="0">
                          <a:solidFill>
                            <a:schemeClr val="tx1"/>
                          </a:solidFill>
                          <a:latin typeface="+mn-lt"/>
                          <a:ea typeface="+mn-ea"/>
                          <a:cs typeface="Arial" panose="020B0604020202020204" pitchFamily="34" charset="0"/>
                        </a:rPr>
                        <a:t>on-time</a:t>
                      </a:r>
                      <a:r>
                        <a:rPr lang="en-US" sz="1050" kern="0" baseline="0" dirty="0">
                          <a:solidFill>
                            <a:schemeClr val="tx1"/>
                          </a:solidFill>
                          <a:latin typeface="+mn-lt"/>
                          <a:ea typeface="+mn-ea"/>
                          <a:cs typeface="Arial" panose="020B0604020202020204" pitchFamily="34" charset="0"/>
                        </a:rPr>
                        <a:t> </a:t>
                      </a:r>
                      <a:r>
                        <a:rPr lang="en-US" sz="1050" b="1" kern="0" baseline="0" dirty="0">
                          <a:solidFill>
                            <a:schemeClr val="tx1"/>
                          </a:solidFill>
                          <a:latin typeface="+mn-lt"/>
                          <a:ea typeface="+mn-ea"/>
                          <a:cs typeface="Arial" panose="020B0604020202020204" pitchFamily="34" charset="0"/>
                        </a:rPr>
                        <a:t>parts and labor delivery</a:t>
                      </a:r>
                      <a:endParaRPr lang="en-US" sz="1050" b="1" kern="0" baseline="30000" dirty="0">
                        <a:solidFill>
                          <a:schemeClr val="tx1"/>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208115">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defTabSz="1218030" fontAlgn="base">
                        <a:spcBef>
                          <a:spcPct val="0"/>
                        </a:spcBef>
                        <a:spcAft>
                          <a:spcPct val="0"/>
                        </a:spcAft>
                        <a:defRPr/>
                      </a:pPr>
                      <a:r>
                        <a:rPr lang="en-US" sz="1050" kern="0" dirty="0">
                          <a:solidFill>
                            <a:schemeClr val="tx1"/>
                          </a:solidFill>
                          <a:latin typeface="+mn-lt"/>
                          <a:ea typeface="+mn-ea"/>
                          <a:cs typeface="Arial" panose="020B0604020202020204" pitchFamily="34" charset="0"/>
                        </a:rPr>
                        <a:t>Service Account Manager for </a:t>
                      </a:r>
                      <a:r>
                        <a:rPr lang="en-US" sz="1050" b="1" kern="0" dirty="0">
                          <a:solidFill>
                            <a:schemeClr val="tx1"/>
                          </a:solidFill>
                          <a:latin typeface="Arial" panose="020B0604020202020204" pitchFamily="34" charset="0"/>
                          <a:ea typeface="+mn-ea"/>
                          <a:cs typeface="Arial" panose="020B0604020202020204" pitchFamily="34" charset="0"/>
                        </a:rPr>
                        <a:t>designated account reporting and planning</a:t>
                      </a:r>
                      <a:r>
                        <a:rPr lang="en-US" sz="1050" b="1" kern="0" baseline="30000" dirty="0">
                          <a:solidFill>
                            <a:schemeClr val="tx1"/>
                          </a:solidFill>
                          <a:latin typeface="Arial" panose="020B0604020202020204" pitchFamily="34" charset="0"/>
                          <a:ea typeface="+mn-ea"/>
                          <a:cs typeface="Arial" panose="020B0604020202020204" pitchFamily="34" charset="0"/>
                        </a:rPr>
                        <a:t>6</a:t>
                      </a:r>
                      <a:endParaRPr lang="en-US" sz="1050" b="1" kern="0" dirty="0">
                        <a:solidFill>
                          <a:schemeClr val="tx1"/>
                        </a:solidFill>
                        <a:latin typeface="Arial" panose="020B0604020202020204" pitchFamily="34" charset="0"/>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9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51563066"/>
                  </a:ext>
                </a:extLst>
              </a:tr>
              <a:tr h="208115">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fontAlgn="auto">
                        <a:spcBef>
                          <a:spcPts val="0"/>
                        </a:spcBef>
                        <a:spcAft>
                          <a:spcPts val="0"/>
                        </a:spcAft>
                        <a:defRPr/>
                      </a:pPr>
                      <a:r>
                        <a:rPr lang="en-US" sz="1050" kern="0" dirty="0">
                          <a:solidFill>
                            <a:srgbClr val="444444"/>
                          </a:solidFill>
                          <a:latin typeface="+mn-lt"/>
                          <a:ea typeface="+mn-ea"/>
                          <a:cs typeface="+mn-cs"/>
                        </a:rPr>
                        <a:t>Hard drive retention after replacement</a:t>
                      </a:r>
                      <a:r>
                        <a:rPr lang="en-US" sz="1050" kern="0" baseline="30000" dirty="0">
                          <a:solidFill>
                            <a:srgbClr val="444444"/>
                          </a:solidFill>
                          <a:latin typeface="+mn-lt"/>
                          <a:ea typeface="+mn-ea"/>
                          <a:cs typeface="+mn-cs"/>
                        </a:rPr>
                        <a:t>5</a:t>
                      </a:r>
                      <a:r>
                        <a:rPr lang="en-US" sz="1050" kern="0" dirty="0">
                          <a:solidFill>
                            <a:srgbClr val="444444"/>
                          </a:solidFill>
                          <a:latin typeface="+mn-lt"/>
                          <a:ea typeface="+mn-ea"/>
                          <a:cs typeface="+mn-cs"/>
                        </a:rPr>
                        <a:t> to </a:t>
                      </a:r>
                      <a:r>
                        <a:rPr lang="en-US" sz="1050" b="1" kern="0" dirty="0">
                          <a:solidFill>
                            <a:srgbClr val="444444"/>
                          </a:solidFill>
                          <a:latin typeface="+mn-lt"/>
                          <a:ea typeface="+mn-ea"/>
                          <a:cs typeface="+mn-cs"/>
                        </a:rPr>
                        <a:t>secure privacy of data</a:t>
                      </a: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t"/>
                      <a:endParaRPr lang="en-US" sz="9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t"/>
                      <a:endParaRPr lang="en-US" sz="9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800" b="1" i="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Optional</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2121851"/>
                  </a:ext>
                </a:extLst>
              </a:tr>
              <a:tr h="208115">
                <a:tc>
                  <a:txBody>
                    <a:bodyPr/>
                    <a:lstStyle/>
                    <a:p>
                      <a:pPr defTabSz="1218030" fontAlgn="base">
                        <a:spcBef>
                          <a:spcPct val="0"/>
                        </a:spcBef>
                        <a:spcAft>
                          <a:spcPct val="0"/>
                        </a:spcAft>
                        <a:defRPr/>
                      </a:pPr>
                      <a:r>
                        <a:rPr lang="en-US" sz="1050" b="1" kern="0" dirty="0">
                          <a:solidFill>
                            <a:schemeClr val="tx1"/>
                          </a:solidFill>
                          <a:latin typeface="+mn-lt"/>
                          <a:ea typeface="+mn-ea"/>
                          <a:cs typeface="Arial" panose="020B0604020202020204" pitchFamily="34" charset="0"/>
                        </a:rPr>
                        <a:t>Repairs or replacements </a:t>
                      </a:r>
                      <a:r>
                        <a:rPr lang="en-US" sz="1050" kern="0" dirty="0">
                          <a:solidFill>
                            <a:schemeClr val="tx1"/>
                          </a:solidFill>
                          <a:latin typeface="+mn-lt"/>
                          <a:ea typeface="+mn-ea"/>
                          <a:cs typeface="Arial" panose="020B0604020202020204" pitchFamily="34" charset="0"/>
                        </a:rPr>
                        <a:t>for accidental damage</a:t>
                      </a:r>
                      <a:r>
                        <a:rPr lang="en-US" sz="1050" kern="0" baseline="30000" dirty="0">
                          <a:solidFill>
                            <a:schemeClr val="tx1"/>
                          </a:solidFill>
                          <a:latin typeface="+mn-lt"/>
                          <a:ea typeface="+mn-ea"/>
                          <a:cs typeface="Arial" panose="020B0604020202020204" pitchFamily="34" charset="0"/>
                        </a:rPr>
                        <a:t>4</a:t>
                      </a:r>
                      <a:endParaRPr lang="en-US" sz="1050" kern="0" dirty="0">
                        <a:solidFill>
                          <a:schemeClr val="tx1"/>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n-US" sz="9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rtl="0" fontAlgn="t"/>
                      <a:endParaRPr lang="en-US" sz="9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8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Optional</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75457845"/>
                  </a:ext>
                </a:extLst>
              </a:tr>
              <a:tr h="426533">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defTabSz="1218030" fontAlgn="base">
                        <a:spcBef>
                          <a:spcPct val="0"/>
                        </a:spcBef>
                        <a:spcAft>
                          <a:spcPct val="0"/>
                        </a:spcAft>
                      </a:pPr>
                      <a:endParaRPr lang="en-US" sz="100" b="1" kern="0" dirty="0">
                        <a:solidFill>
                          <a:schemeClr val="tx1"/>
                        </a:solidFill>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endParaRPr lang="en-US" sz="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endParaRPr lang="en-US" sz="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9774">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defTabSz="1218030" fontAlgn="base">
                        <a:spcBef>
                          <a:spcPct val="0"/>
                        </a:spcBef>
                        <a:spcAft>
                          <a:spcPct val="0"/>
                        </a:spcAft>
                      </a:pPr>
                      <a:r>
                        <a:rPr lang="en-US" sz="1000" b="1" kern="0" dirty="0">
                          <a:solidFill>
                            <a:schemeClr val="tx1"/>
                          </a:solidFill>
                          <a:latin typeface="+mn-lt"/>
                          <a:ea typeface="+mn-ea"/>
                          <a:cs typeface="Arial" panose="020B0604020202020204" pitchFamily="34" charset="0"/>
                        </a:rPr>
                        <a:t>TechDirect</a:t>
                      </a:r>
                      <a:r>
                        <a:rPr lang="en-US" sz="1000" b="1" kern="0" baseline="30000" dirty="0">
                          <a:solidFill>
                            <a:schemeClr val="tx1"/>
                          </a:solidFill>
                          <a:latin typeface="Trebuchet MS"/>
                          <a:ea typeface="+mn-ea"/>
                          <a:cs typeface="Arial" panose="020B0604020202020204" pitchFamily="34" charset="0"/>
                        </a:rPr>
                        <a:t>3</a:t>
                      </a:r>
                      <a:r>
                        <a:rPr lang="en-US" sz="1000" b="1" kern="0" dirty="0">
                          <a:solidFill>
                            <a:schemeClr val="tx1"/>
                          </a:solidFill>
                          <a:latin typeface="+mn-lt"/>
                          <a:ea typeface="+mn-ea"/>
                          <a:cs typeface="Arial" panose="020B0604020202020204" pitchFamily="34" charset="0"/>
                        </a:rPr>
                        <a:t> is your online portal to connect</a:t>
                      </a:r>
                      <a:r>
                        <a:rPr lang="en-US" sz="1000" b="1" kern="0" baseline="30000" dirty="0">
                          <a:solidFill>
                            <a:schemeClr val="tx1"/>
                          </a:solidFill>
                          <a:latin typeface="Trebuchet MS"/>
                          <a:ea typeface="+mn-ea"/>
                          <a:cs typeface="Arial" panose="020B0604020202020204" pitchFamily="34" charset="0"/>
                        </a:rPr>
                        <a:t>3</a:t>
                      </a:r>
                      <a:r>
                        <a:rPr lang="en-US" sz="1000" b="1" kern="0" dirty="0">
                          <a:solidFill>
                            <a:schemeClr val="tx1"/>
                          </a:solidFill>
                          <a:latin typeface="+mn-lt"/>
                          <a:ea typeface="+mn-ea"/>
                          <a:cs typeface="Arial" panose="020B0604020202020204" pitchFamily="34" charset="0"/>
                        </a:rPr>
                        <a:t> and manage your Dell fleet:</a:t>
                      </a: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b="1" kern="0" dirty="0">
                          <a:solidFill>
                            <a:schemeClr val="tx1"/>
                          </a:solidFill>
                          <a:latin typeface="+mn-lt"/>
                          <a:ea typeface="+mn-ea"/>
                          <a:cs typeface="Arial" panose="020B0604020202020204" pitchFamily="34" charset="0"/>
                        </a:rPr>
                        <a:t>Self-service</a:t>
                      </a:r>
                      <a:r>
                        <a:rPr lang="en-US" sz="1050" kern="0" dirty="0">
                          <a:solidFill>
                            <a:schemeClr val="tx1"/>
                          </a:solidFill>
                          <a:latin typeface="+mn-lt"/>
                          <a:ea typeface="+mn-ea"/>
                          <a:cs typeface="Arial" panose="020B0604020202020204" pitchFamily="34" charset="0"/>
                        </a:rPr>
                        <a:t> case management and parts dispatch</a:t>
                      </a:r>
                      <a:endParaRPr lang="en-US" sz="1050" strike="noStrike" kern="0" dirty="0">
                        <a:solidFill>
                          <a:schemeClr val="tx1"/>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96950344"/>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b="1" kern="0" baseline="0" dirty="0">
                          <a:solidFill>
                            <a:schemeClr val="tx1"/>
                          </a:solidFill>
                          <a:latin typeface="+mn-lt"/>
                          <a:ea typeface="+mn-ea"/>
                          <a:cs typeface="Arial" panose="020B0604020202020204" pitchFamily="34" charset="0"/>
                        </a:rPr>
                        <a:t>Quick analysis </a:t>
                      </a:r>
                      <a:r>
                        <a:rPr lang="en-US" sz="1050" kern="0" baseline="0" dirty="0">
                          <a:solidFill>
                            <a:schemeClr val="tx1"/>
                          </a:solidFill>
                          <a:latin typeface="+mn-lt"/>
                          <a:ea typeface="+mn-ea"/>
                          <a:cs typeface="Arial" panose="020B0604020202020204" pitchFamily="34" charset="0"/>
                        </a:rPr>
                        <a:t>of health, application experience &amp; security scores</a:t>
                      </a:r>
                      <a:endParaRPr lang="en-US" sz="1050" kern="0" baseline="0" dirty="0">
                        <a:solidFill>
                          <a:schemeClr val="accent5"/>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16589239"/>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b="1" strike="noStrike" kern="0" dirty="0">
                          <a:solidFill>
                            <a:schemeClr val="tx1"/>
                          </a:solidFill>
                          <a:latin typeface="+mn-lt"/>
                          <a:ea typeface="+mn-ea"/>
                          <a:cs typeface="Arial" panose="020B0604020202020204" pitchFamily="34" charset="0"/>
                        </a:rPr>
                        <a:t>Proactive issue resolution </a:t>
                      </a:r>
                      <a:r>
                        <a:rPr lang="en-US" sz="1050" strike="noStrike" kern="0" dirty="0">
                          <a:solidFill>
                            <a:schemeClr val="tx1"/>
                          </a:solidFill>
                          <a:latin typeface="+mn-lt"/>
                          <a:ea typeface="+mn-ea"/>
                          <a:cs typeface="Arial" panose="020B0604020202020204" pitchFamily="34" charset="0"/>
                        </a:rPr>
                        <a:t>with automated detection, case creation</a:t>
                      </a:r>
                      <a:r>
                        <a:rPr lang="en-US" sz="1050" strike="noStrike" kern="0" dirty="0">
                          <a:solidFill>
                            <a:schemeClr val="accent5"/>
                          </a:solidFill>
                          <a:latin typeface="+mn-lt"/>
                          <a:ea typeface="+mn-ea"/>
                          <a:cs typeface="Arial" panose="020B0604020202020204" pitchFamily="34" charset="0"/>
                        </a:rPr>
                        <a:t> </a:t>
                      </a:r>
                      <a:r>
                        <a:rPr lang="en-US" sz="1050" strike="noStrike" kern="0" dirty="0">
                          <a:solidFill>
                            <a:schemeClr val="tx1"/>
                          </a:solidFill>
                          <a:latin typeface="+mn-lt"/>
                          <a:ea typeface="+mn-ea"/>
                          <a:cs typeface="Arial" panose="020B0604020202020204" pitchFamily="34" charset="0"/>
                        </a:rPr>
                        <a:t>&amp; support</a:t>
                      </a:r>
                      <a:endParaRPr lang="en-US" sz="1050" strike="noStrike" kern="0" baseline="30000" dirty="0">
                        <a:solidFill>
                          <a:schemeClr val="tx1"/>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34572869"/>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strike="noStrike" kern="0" dirty="0">
                          <a:solidFill>
                            <a:schemeClr val="tx1"/>
                          </a:solidFill>
                          <a:latin typeface="+mn-lt"/>
                          <a:ea typeface="+mn-ea"/>
                          <a:cs typeface="Arial" panose="020B0604020202020204" pitchFamily="34" charset="0"/>
                        </a:rPr>
                        <a:t>Utilization metrics </a:t>
                      </a:r>
                      <a:r>
                        <a:rPr lang="en-US" sz="1050" b="1" strike="noStrike" kern="0" dirty="0">
                          <a:solidFill>
                            <a:schemeClr val="tx1"/>
                          </a:solidFill>
                          <a:latin typeface="+mn-lt"/>
                          <a:ea typeface="+mn-ea"/>
                          <a:cs typeface="Arial" panose="020B0604020202020204" pitchFamily="34" charset="0"/>
                        </a:rPr>
                        <a:t>uncover performance issues and trends</a:t>
                      </a:r>
                      <a:endParaRPr lang="en-US" sz="1050" b="1" strike="noStrike" kern="0" baseline="30000" dirty="0">
                        <a:solidFill>
                          <a:schemeClr val="accent5"/>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10341531"/>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b="1" strike="noStrike" kern="0" dirty="0">
                          <a:solidFill>
                            <a:schemeClr val="tx1"/>
                          </a:solidFill>
                          <a:latin typeface="+mn-lt"/>
                          <a:ea typeface="+mn-ea"/>
                          <a:cs typeface="Arial" panose="020B0604020202020204" pitchFamily="34" charset="0"/>
                        </a:rPr>
                        <a:t>Predictive </a:t>
                      </a:r>
                      <a:r>
                        <a:rPr lang="en-US" sz="1050" b="0" strike="noStrike" kern="0" baseline="0" dirty="0">
                          <a:solidFill>
                            <a:schemeClr val="tx1"/>
                          </a:solidFill>
                          <a:latin typeface="+mn-lt"/>
                          <a:ea typeface="+mn-ea"/>
                          <a:cs typeface="Arial" panose="020B0604020202020204" pitchFamily="34" charset="0"/>
                        </a:rPr>
                        <a:t>issue</a:t>
                      </a:r>
                      <a:r>
                        <a:rPr lang="en-US" sz="1050" b="1" strike="noStrike" kern="0" baseline="0" dirty="0">
                          <a:solidFill>
                            <a:schemeClr val="tx1"/>
                          </a:solidFill>
                          <a:latin typeface="+mn-lt"/>
                          <a:ea typeface="+mn-ea"/>
                          <a:cs typeface="Arial" panose="020B0604020202020204" pitchFamily="34" charset="0"/>
                        </a:rPr>
                        <a:t> </a:t>
                      </a:r>
                      <a:r>
                        <a:rPr lang="en-US" sz="1050" b="0" strike="noStrike" kern="0" baseline="0" dirty="0">
                          <a:solidFill>
                            <a:schemeClr val="tx1"/>
                          </a:solidFill>
                          <a:latin typeface="+mn-lt"/>
                          <a:ea typeface="+mn-ea"/>
                          <a:cs typeface="Arial" panose="020B0604020202020204" pitchFamily="34" charset="0"/>
                        </a:rPr>
                        <a:t>detection</a:t>
                      </a:r>
                      <a:r>
                        <a:rPr lang="en-US" sz="1050" b="1" strike="noStrike" kern="0" baseline="0" dirty="0">
                          <a:solidFill>
                            <a:schemeClr val="tx1"/>
                          </a:solidFill>
                          <a:latin typeface="+mn-lt"/>
                          <a:ea typeface="+mn-ea"/>
                          <a:cs typeface="Arial" panose="020B0604020202020204" pitchFamily="34" charset="0"/>
                        </a:rPr>
                        <a:t> </a:t>
                      </a:r>
                      <a:r>
                        <a:rPr lang="en-US" sz="1050" b="0" strike="noStrike" kern="0" baseline="0" dirty="0">
                          <a:solidFill>
                            <a:schemeClr val="tx1"/>
                          </a:solidFill>
                          <a:latin typeface="+mn-lt"/>
                          <a:ea typeface="+mn-ea"/>
                          <a:cs typeface="Arial" panose="020B0604020202020204" pitchFamily="34" charset="0"/>
                        </a:rPr>
                        <a:t>and </a:t>
                      </a:r>
                      <a:r>
                        <a:rPr lang="en-US" sz="1050" b="1" strike="noStrike" kern="0" baseline="0" dirty="0">
                          <a:solidFill>
                            <a:schemeClr val="tx1"/>
                          </a:solidFill>
                          <a:latin typeface="+mn-lt"/>
                          <a:ea typeface="+mn-ea"/>
                          <a:cs typeface="Arial" panose="020B0604020202020204" pitchFamily="34" charset="0"/>
                        </a:rPr>
                        <a:t>resolution</a:t>
                      </a:r>
                      <a:r>
                        <a:rPr lang="en-US" sz="1050" b="0" strike="noStrike" kern="0" baseline="0" dirty="0">
                          <a:solidFill>
                            <a:schemeClr val="tx1"/>
                          </a:solidFill>
                          <a:latin typeface="+mn-lt"/>
                          <a:ea typeface="+mn-ea"/>
                          <a:cs typeface="Arial" panose="020B0604020202020204" pitchFamily="34" charset="0"/>
                        </a:rPr>
                        <a:t> </a:t>
                      </a:r>
                      <a:r>
                        <a:rPr lang="en-US" sz="1050" b="1" strike="noStrike" kern="0" baseline="0" dirty="0">
                          <a:solidFill>
                            <a:schemeClr val="tx1"/>
                          </a:solidFill>
                          <a:latin typeface="+mn-lt"/>
                          <a:ea typeface="+mn-ea"/>
                          <a:cs typeface="Arial" panose="020B0604020202020204" pitchFamily="34" charset="0"/>
                        </a:rPr>
                        <a:t>before failures reduce disruptions</a:t>
                      </a:r>
                      <a:endParaRPr lang="en-US" sz="1050" b="1" strike="noStrike" kern="0" dirty="0">
                        <a:solidFill>
                          <a:schemeClr val="tx1"/>
                        </a:solidFill>
                        <a:latin typeface="+mn-lt"/>
                        <a:ea typeface="+mn-ea"/>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03087526"/>
                  </a:ext>
                </a:extLst>
              </a:tr>
              <a:tr h="208665">
                <a:tc>
                  <a:txBody>
                    <a:bodyPr/>
                    <a:lstStyle/>
                    <a:p>
                      <a:pPr marL="339725" marR="0" lvl="0" indent="-16510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b="0" strike="noStrike" kern="0" dirty="0">
                          <a:solidFill>
                            <a:schemeClr val="tx1"/>
                          </a:solidFill>
                          <a:latin typeface="+mn-lt"/>
                          <a:ea typeface="+mn-ea"/>
                          <a:cs typeface="Arial" panose="020B0604020202020204" pitchFamily="34" charset="0"/>
                        </a:rPr>
                        <a:t>A</a:t>
                      </a:r>
                      <a:r>
                        <a:rPr lang="en-US" sz="1050" strike="noStrike" kern="0" dirty="0">
                          <a:solidFill>
                            <a:schemeClr val="tx1"/>
                          </a:solidFill>
                          <a:latin typeface="+mn-lt"/>
                          <a:ea typeface="+mn-ea"/>
                          <a:cs typeface="Arial" panose="020B0604020202020204" pitchFamily="34" charset="0"/>
                        </a:rPr>
                        <a:t>utomatic creation and deployment of custom catalogs for Dell BIOS, driver, firmware and applications provide </a:t>
                      </a:r>
                      <a:r>
                        <a:rPr lang="en-US" sz="1050" b="1" strike="noStrike" kern="0" dirty="0">
                          <a:solidFill>
                            <a:schemeClr val="tx1"/>
                          </a:solidFill>
                          <a:latin typeface="+mn-lt"/>
                          <a:ea typeface="+mn-ea"/>
                          <a:cs typeface="Arial" panose="020B0604020202020204" pitchFamily="34" charset="0"/>
                        </a:rPr>
                        <a:t>remote and seamless updates</a:t>
                      </a: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37423542"/>
                  </a:ext>
                </a:extLst>
              </a:tr>
              <a:tr h="208665">
                <a:tc>
                  <a:txBody>
                    <a:bodyPr/>
                    <a:lstStyle/>
                    <a:p>
                      <a:pPr marL="346075" marR="0" lvl="0" indent="-171450" algn="l" defTabSz="121803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50" kern="0" baseline="0" dirty="0">
                          <a:solidFill>
                            <a:schemeClr val="tx1"/>
                          </a:solidFill>
                          <a:latin typeface="+mn-lt"/>
                          <a:ea typeface="+mn-ea"/>
                          <a:cs typeface="Arial" panose="020B0604020202020204" pitchFamily="34" charset="0"/>
                        </a:rPr>
                        <a:t>Customized rules allow you to </a:t>
                      </a:r>
                      <a:r>
                        <a:rPr lang="en-US" sz="1050" b="1" kern="0" baseline="0" dirty="0">
                          <a:solidFill>
                            <a:schemeClr val="tx1"/>
                          </a:solidFill>
                          <a:latin typeface="+mn-lt"/>
                          <a:ea typeface="+mn-ea"/>
                          <a:cs typeface="Arial" panose="020B0604020202020204" pitchFamily="34" charset="0"/>
                        </a:rPr>
                        <a:t>define remote remediation workflows</a:t>
                      </a:r>
                    </a:p>
                  </a:txBody>
                  <a:tcPr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rtl="0" fontAlgn="t"/>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sz="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en-US" sz="800" b="0"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21475306"/>
                  </a:ext>
                </a:extLst>
              </a:tr>
              <a:tr h="70248">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marL="174625" indent="0" defTabSz="1218030" fontAlgn="base">
                        <a:spcBef>
                          <a:spcPct val="0"/>
                        </a:spcBef>
                        <a:spcAft>
                          <a:spcPct val="0"/>
                        </a:spcAft>
                        <a:buFont typeface="Arial" panose="020B0604020202020204" pitchFamily="34" charset="0"/>
                        <a:buNone/>
                        <a:defRPr/>
                      </a:pPr>
                      <a:endParaRPr lang="en-US" sz="100" kern="0" dirty="0">
                        <a:solidFill>
                          <a:schemeClr val="tx1"/>
                        </a:solidFill>
                        <a:latin typeface="+mn-lt"/>
                        <a:ea typeface="+mn-ea"/>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200" b="1"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0" hangingPunct="1">
                        <a:defRPr sz="2400" kern="1200">
                          <a:solidFill>
                            <a:schemeClr val="dk1"/>
                          </a:solidFill>
                          <a:latin typeface="Trebuchet MS"/>
                        </a:defRPr>
                      </a:lvl1pPr>
                      <a:lvl2pPr marL="609585" algn="l" defTabSz="1219170" rtl="0" eaLnBrk="1" latinLnBrk="0" hangingPunct="1">
                        <a:defRPr sz="2400" kern="1200">
                          <a:solidFill>
                            <a:schemeClr val="dk1"/>
                          </a:solidFill>
                          <a:latin typeface="Trebuchet MS"/>
                        </a:defRPr>
                      </a:lvl2pPr>
                      <a:lvl3pPr marL="1219170" algn="l" defTabSz="1219170" rtl="0" eaLnBrk="1" latinLnBrk="0" hangingPunct="1">
                        <a:defRPr sz="2400" kern="1200">
                          <a:solidFill>
                            <a:schemeClr val="dk1"/>
                          </a:solidFill>
                          <a:latin typeface="Trebuchet MS"/>
                        </a:defRPr>
                      </a:lvl3pPr>
                      <a:lvl4pPr marL="1828754" algn="l" defTabSz="1219170" rtl="0" eaLnBrk="1" latinLnBrk="0" hangingPunct="1">
                        <a:defRPr sz="2400" kern="1200">
                          <a:solidFill>
                            <a:schemeClr val="dk1"/>
                          </a:solidFill>
                          <a:latin typeface="Trebuchet MS"/>
                        </a:defRPr>
                      </a:lvl4pPr>
                      <a:lvl5pPr marL="2438339" algn="l" defTabSz="1219170" rtl="0" eaLnBrk="1" latinLnBrk="0" hangingPunct="1">
                        <a:defRPr sz="2400" kern="1200">
                          <a:solidFill>
                            <a:schemeClr val="dk1"/>
                          </a:solidFill>
                          <a:latin typeface="Trebuchet MS"/>
                        </a:defRPr>
                      </a:lvl5pPr>
                      <a:lvl6pPr marL="3047924" algn="l" defTabSz="1219170" rtl="0" eaLnBrk="1" latinLnBrk="0" hangingPunct="1">
                        <a:defRPr sz="2400" kern="1200">
                          <a:solidFill>
                            <a:schemeClr val="dk1"/>
                          </a:solidFill>
                          <a:latin typeface="Trebuchet MS"/>
                        </a:defRPr>
                      </a:lvl6pPr>
                      <a:lvl7pPr marL="3657509" algn="l" defTabSz="1219170" rtl="0" eaLnBrk="1" latinLnBrk="0" hangingPunct="1">
                        <a:defRPr sz="2400" kern="1200">
                          <a:solidFill>
                            <a:schemeClr val="dk1"/>
                          </a:solidFill>
                          <a:latin typeface="Trebuchet MS"/>
                        </a:defRPr>
                      </a:lvl7pPr>
                      <a:lvl8pPr marL="4267093" algn="l" defTabSz="1219170" rtl="0" eaLnBrk="1" latinLnBrk="0" hangingPunct="1">
                        <a:defRPr sz="2400" kern="1200">
                          <a:solidFill>
                            <a:schemeClr val="dk1"/>
                          </a:solidFill>
                          <a:latin typeface="Trebuchet MS"/>
                        </a:defRPr>
                      </a:lvl8pPr>
                      <a:lvl9pPr marL="4876678" algn="l" defTabSz="1219170" rtl="0" eaLnBrk="1" latinLnBrk="0" hangingPunct="1">
                        <a:defRPr sz="2400" kern="1200">
                          <a:solidFill>
                            <a:schemeClr val="dk1"/>
                          </a:solidFill>
                          <a:latin typeface="Trebuchet MS"/>
                        </a:defRPr>
                      </a:lvl9pPr>
                    </a:lstStyle>
                    <a:p>
                      <a:pPr algn="ctr" rtl="0" fontAlgn="ctr"/>
                      <a:endParaRPr lang="en-US" sz="200" b="1" i="0" u="none" strike="noStrike" dirty="0">
                        <a:solidFill>
                          <a:schemeClr val="tx2"/>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endParaRPr lang="en-US" sz="200" b="1" i="0" u="none" strike="noStrike" dirty="0">
                        <a:solidFill>
                          <a:schemeClr val="tx2"/>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200" b="1" i="0" u="none" strike="noStrike" dirty="0">
                        <a:solidFill>
                          <a:schemeClr val="tx2"/>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 name="TextBox 1">
            <a:extLst>
              <a:ext uri="{FF2B5EF4-FFF2-40B4-BE49-F238E27FC236}">
                <a16:creationId xmlns:a16="http://schemas.microsoft.com/office/drawing/2014/main" id="{B6FF6C08-623B-4F97-BE2B-0BCF7613A548}"/>
              </a:ext>
            </a:extLst>
          </p:cNvPr>
          <p:cNvSpPr txBox="1"/>
          <p:nvPr/>
        </p:nvSpPr>
        <p:spPr>
          <a:xfrm>
            <a:off x="202019" y="658589"/>
            <a:ext cx="4312079" cy="215444"/>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4444"/>
                </a:solidFill>
                <a:effectLst/>
                <a:uLnTx/>
                <a:uFillTx/>
                <a:latin typeface="Arial"/>
                <a:ea typeface="+mn-ea"/>
                <a:cs typeface="+mn-cs"/>
              </a:rPr>
              <a:t>What you should expect from world-class support:</a:t>
            </a:r>
          </a:p>
        </p:txBody>
      </p:sp>
      <p:sp>
        <p:nvSpPr>
          <p:cNvPr id="6" name="TextBox 5">
            <a:extLst>
              <a:ext uri="{FF2B5EF4-FFF2-40B4-BE49-F238E27FC236}">
                <a16:creationId xmlns:a16="http://schemas.microsoft.com/office/drawing/2014/main" id="{3A119E8E-4BA2-4169-8A99-270A8D63EBD4}"/>
              </a:ext>
            </a:extLst>
          </p:cNvPr>
          <p:cNvSpPr txBox="1"/>
          <p:nvPr/>
        </p:nvSpPr>
        <p:spPr>
          <a:xfrm>
            <a:off x="218229" y="2550827"/>
            <a:ext cx="4408194" cy="215444"/>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4444"/>
                </a:solidFill>
                <a:effectLst/>
                <a:uLnTx/>
                <a:uFillTx/>
                <a:latin typeface="Arial"/>
                <a:ea typeface="+mn-ea"/>
                <a:cs typeface="+mn-cs"/>
              </a:rPr>
              <a:t>Dell doesn’t stop there. We do more to support you:</a:t>
            </a:r>
          </a:p>
        </p:txBody>
      </p:sp>
      <p:sp>
        <p:nvSpPr>
          <p:cNvPr id="8" name="TextBox 162">
            <a:extLst>
              <a:ext uri="{FF2B5EF4-FFF2-40B4-BE49-F238E27FC236}">
                <a16:creationId xmlns:a16="http://schemas.microsoft.com/office/drawing/2014/main" id="{6290ACEA-7493-4343-84E8-2A38841CB93F}"/>
              </a:ext>
            </a:extLst>
          </p:cNvPr>
          <p:cNvSpPr txBox="1">
            <a:spLocks noChangeArrowheads="1"/>
          </p:cNvSpPr>
          <p:nvPr/>
        </p:nvSpPr>
        <p:spPr bwMode="auto">
          <a:xfrm>
            <a:off x="218229" y="4709878"/>
            <a:ext cx="8739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E" altLang="en-US" sz="500" b="0" i="0" u="none" strike="noStrike" kern="1200" cap="none" spc="0" normalizeH="0" baseline="30000" noProof="0" dirty="0">
                <a:ln>
                  <a:noFill/>
                </a:ln>
                <a:solidFill>
                  <a:srgbClr val="444444"/>
                </a:solidFill>
                <a:effectLst/>
                <a:uLnTx/>
                <a:uFillTx/>
                <a:latin typeface="Arial"/>
                <a:ea typeface="+mn-ea"/>
                <a:cs typeface="Arial" pitchFamily="34" charset="0"/>
              </a:rPr>
              <a:t>1 </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mn-cs"/>
              </a:rPr>
              <a:t>Onsite availability varies by country and service purchased. Onsite service after remote diagnosis.</a:t>
            </a:r>
            <a:r>
              <a:rPr kumimoji="0" lang="en-US" sz="5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2</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Software support with collaborative 3</a:t>
            </a:r>
            <a:r>
              <a:rPr kumimoji="0" lang="en-US" sz="5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rd</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party assistance. </a:t>
            </a:r>
            <a:r>
              <a:rPr kumimoji="0" lang="en-US" sz="5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3</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SupportAssist not available on Linux, Windows RT, Ubuntu or Chrome based products. </a:t>
            </a:r>
            <a:r>
              <a:rPr kumimoji="0" lang="en-US" sz="500" b="0" i="0" u="none" strike="noStrike" kern="1200" cap="none" spc="0" normalizeH="0" baseline="0" noProof="0" dirty="0" err="1">
                <a:ln>
                  <a:noFill/>
                </a:ln>
                <a:solidFill>
                  <a:srgbClr val="444444"/>
                </a:solidFill>
                <a:effectLst/>
                <a:uLnTx/>
                <a:uFillTx/>
                <a:latin typeface="Arial" pitchFamily="34" charset="0"/>
                <a:ea typeface="+mn-ea"/>
                <a:cs typeface="Arial" panose="020B0604020202020204" pitchFamily="34" charset="0"/>
              </a:rPr>
              <a:t>SupportAssist</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mn-cs"/>
              </a:rPr>
              <a:t>automatically detects and proactively alerts Dell to: operating system issues, software upgrades, driver update=es and patches, malware, virus infected files, failures of hard drives, batteries, memory, internal cables, thermal sensors, heat sinks, fans, solid state drives and video cards.</a:t>
            </a:r>
            <a:r>
              <a:rPr kumimoji="0" lang="en-US" sz="500" b="0" i="0" u="none" strike="noStrike" kern="1200" cap="none" spc="0" normalizeH="0" baseline="0" noProof="0" dirty="0">
                <a:ln>
                  <a:noFill/>
                </a:ln>
                <a:solidFill>
                  <a:srgbClr val="FF0000"/>
                </a:solidFill>
                <a:effectLst/>
                <a:uLnTx/>
                <a:uFillTx/>
                <a:latin typeface="Arial" pitchFamily="34" charset="0"/>
                <a:ea typeface="+mn-ea"/>
                <a:cs typeface="Arial" panose="020B0604020202020204" pitchFamily="34" charset="0"/>
              </a:rPr>
              <a:t> </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Predictive analysis failure detection includes hard drives, solid state drives, batteries and fans.</a:t>
            </a:r>
            <a:r>
              <a:rPr kumimoji="0" lang="en-US" sz="500" b="0" i="0" u="none" strike="noStrike" kern="0" cap="none" spc="0" normalizeH="0" baseline="30000" noProof="0" dirty="0">
                <a:ln>
                  <a:noFill/>
                </a:ln>
                <a:solidFill>
                  <a:srgbClr val="444444"/>
                </a:solidFill>
                <a:effectLst/>
                <a:uLnTx/>
                <a:uFillTx/>
                <a:latin typeface="Arial"/>
                <a:ea typeface="+mn-ea"/>
                <a:cs typeface="+mn-cs"/>
              </a:rPr>
              <a:t>4</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Arial" panose="020B0604020202020204" pitchFamily="34" charset="0"/>
              </a:rPr>
              <a:t> Accidental Damage service excludes theft, loss, and damage due to fire, flood, or other acts of nature, or intentional damage. Customer must return damaged unit. Limit of 1 qualified incident per contract year. </a:t>
            </a:r>
            <a:r>
              <a:rPr kumimoji="0" lang="en-US" sz="500" b="0" i="0" u="none" strike="noStrike" kern="1200" cap="none" spc="0" normalizeH="0" baseline="30000" noProof="0" dirty="0">
                <a:ln>
                  <a:noFill/>
                </a:ln>
                <a:solidFill>
                  <a:srgbClr val="444444"/>
                </a:solidFill>
                <a:effectLst/>
                <a:uLnTx/>
                <a:uFillTx/>
                <a:latin typeface="Arial" pitchFamily="34" charset="0"/>
                <a:ea typeface="+mn-ea"/>
                <a:cs typeface="Arial" panose="020B0604020202020204" pitchFamily="34" charset="0"/>
              </a:rPr>
              <a:t>5</a:t>
            </a:r>
            <a:r>
              <a:rPr kumimoji="0" lang="en-US" sz="500" b="0" i="0" u="none" strike="noStrike" kern="0" cap="none" spc="0" normalizeH="0" baseline="0" noProof="0" dirty="0">
                <a:ln>
                  <a:noFill/>
                </a:ln>
                <a:solidFill>
                  <a:srgbClr val="444444"/>
                </a:solidFill>
                <a:effectLst/>
                <a:uLnTx/>
                <a:uFillTx/>
                <a:latin typeface="Arial"/>
                <a:ea typeface="+mn-ea"/>
                <a:cs typeface="+mn-cs"/>
              </a:rPr>
              <a:t> </a:t>
            </a:r>
            <a:r>
              <a:rPr kumimoji="0" lang="en-US" sz="500" b="0" i="0" u="none" strike="noStrike" kern="1200" cap="none" spc="0" normalizeH="0" baseline="0" noProof="0" dirty="0">
                <a:ln>
                  <a:noFill/>
                </a:ln>
                <a:solidFill>
                  <a:srgbClr val="444444"/>
                </a:solidFill>
                <a:effectLst/>
                <a:uLnTx/>
                <a:uFillTx/>
                <a:latin typeface="Arial" pitchFamily="34" charset="0"/>
                <a:ea typeface="+mn-ea"/>
                <a:cs typeface="+mn-cs"/>
              </a:rPr>
              <a:t>Hard drive retention is not available on models with a soldered hard drive, Chromebooks or Venue tablets, except the Venue 11 Pro.</a:t>
            </a:r>
            <a:r>
              <a:rPr kumimoji="0" lang="en-US" sz="500" b="0" i="0" u="none" strike="noStrike" kern="0" cap="none" spc="0" normalizeH="0" baseline="0" noProof="0" dirty="0">
                <a:ln>
                  <a:noFill/>
                </a:ln>
                <a:solidFill>
                  <a:srgbClr val="444444"/>
                </a:solidFill>
                <a:effectLst/>
                <a:uLnTx/>
                <a:uFillTx/>
                <a:latin typeface="Arial"/>
                <a:ea typeface="+mn-ea"/>
                <a:cs typeface="+mn-cs"/>
              </a:rPr>
              <a:t>. </a:t>
            </a:r>
            <a:r>
              <a:rPr kumimoji="0" lang="en-US" sz="500" b="0" i="0" u="none" strike="noStrike" kern="0" cap="none" spc="0" normalizeH="0" baseline="30000" noProof="0" dirty="0">
                <a:ln>
                  <a:noFill/>
                </a:ln>
                <a:solidFill>
                  <a:srgbClr val="444444"/>
                </a:solidFill>
                <a:effectLst/>
                <a:uLnTx/>
                <a:uFillTx/>
                <a:latin typeface="Arial"/>
                <a:ea typeface="+mn-ea"/>
                <a:cs typeface="Arial" panose="020B0604020202020204" pitchFamily="34" charset="0"/>
              </a:rPr>
              <a:t>6</a:t>
            </a:r>
            <a:r>
              <a:rPr kumimoji="0" lang="en-US" sz="500" b="0" i="0" u="none" strike="noStrike" kern="0" cap="none" spc="0" normalizeH="0" baseline="0" noProof="0" dirty="0">
                <a:ln>
                  <a:noFill/>
                </a:ln>
                <a:solidFill>
                  <a:srgbClr val="444444"/>
                </a:solidFill>
                <a:effectLst/>
                <a:uLnTx/>
                <a:uFillTx/>
                <a:latin typeface="Arial"/>
                <a:ea typeface="+mn-ea"/>
                <a:cs typeface="+mn-cs"/>
              </a:rPr>
              <a:t>A</a:t>
            </a:r>
            <a:r>
              <a:rPr kumimoji="0" lang="en-US" sz="500" b="0" i="0" u="none" strike="noStrike" kern="1200" cap="none" spc="0" normalizeH="0" baseline="0" noProof="0" dirty="0">
                <a:ln>
                  <a:noFill/>
                </a:ln>
                <a:solidFill>
                  <a:srgbClr val="444444"/>
                </a:solidFill>
                <a:effectLst/>
                <a:uLnTx/>
                <a:uFillTx/>
                <a:latin typeface="Arial"/>
                <a:ea typeface="+mn-ea"/>
                <a:cs typeface="+mn-cs"/>
              </a:rPr>
              <a:t>vailable for ProSupport Plus customers with 500 or more ProSupport Plus systems </a:t>
            </a:r>
            <a:r>
              <a:rPr kumimoji="0" lang="en-US" sz="500" b="0" i="0" u="none" strike="noStrike" kern="1200" cap="none" spc="0" normalizeH="0" baseline="30000" noProof="0" dirty="0">
                <a:ln>
                  <a:noFill/>
                </a:ln>
                <a:solidFill>
                  <a:srgbClr val="444444"/>
                </a:solidFill>
                <a:effectLst/>
                <a:uLnTx/>
                <a:uFillTx/>
                <a:latin typeface="Arial"/>
                <a:ea typeface="+mn-ea"/>
                <a:cs typeface="Arial" pitchFamily="34" charset="0"/>
              </a:rPr>
              <a:t>7</a:t>
            </a:r>
            <a:r>
              <a:rPr kumimoji="0" lang="en-US" sz="500" b="0" i="0" u="none" strike="noStrike" kern="1200" cap="none" spc="0" normalizeH="0" baseline="0" noProof="0" dirty="0">
                <a:ln>
                  <a:noFill/>
                </a:ln>
                <a:solidFill>
                  <a:srgbClr val="444444"/>
                </a:solidFill>
                <a:effectLst/>
                <a:uLnTx/>
                <a:uFillTx/>
                <a:latin typeface="Arial"/>
                <a:ea typeface="+mn-ea"/>
                <a:cs typeface="Arial" panose="020B0604020202020204" pitchFamily="34" charset="0"/>
              </a:rPr>
              <a:t>Customers must commit to purchase 1,000 Dell client assets with ProSupport Flex within 12 months.</a:t>
            </a:r>
            <a:endParaRPr kumimoji="0" lang="en-IE" altLang="en-US" sz="500" b="0" i="0" u="none" strike="noStrike" kern="1200" cap="none" spc="0" normalizeH="0" baseline="0" noProof="0" dirty="0">
              <a:ln>
                <a:noFill/>
              </a:ln>
              <a:solidFill>
                <a:srgbClr val="FF0000"/>
              </a:solidFill>
              <a:effectLst/>
              <a:uLnTx/>
              <a:uFillTx/>
              <a:latin typeface="Arial"/>
              <a:ea typeface="+mn-ea"/>
              <a:cs typeface="Arial" pitchFamily="34" charset="0"/>
            </a:endParaRPr>
          </a:p>
        </p:txBody>
      </p:sp>
      <p:grpSp>
        <p:nvGrpSpPr>
          <p:cNvPr id="10" name="Group 9">
            <a:extLst>
              <a:ext uri="{FF2B5EF4-FFF2-40B4-BE49-F238E27FC236}">
                <a16:creationId xmlns:a16="http://schemas.microsoft.com/office/drawing/2014/main" id="{A07E472A-861C-4A6A-BE81-F81EACE06086}"/>
              </a:ext>
            </a:extLst>
          </p:cNvPr>
          <p:cNvGrpSpPr/>
          <p:nvPr/>
        </p:nvGrpSpPr>
        <p:grpSpPr>
          <a:xfrm>
            <a:off x="6242350" y="276999"/>
            <a:ext cx="893618" cy="4368416"/>
            <a:chOff x="7116199" y="287941"/>
            <a:chExt cx="994236" cy="4249553"/>
          </a:xfrm>
        </p:grpSpPr>
        <p:sp>
          <p:nvSpPr>
            <p:cNvPr id="11" name="Rectangle 10">
              <a:extLst>
                <a:ext uri="{FF2B5EF4-FFF2-40B4-BE49-F238E27FC236}">
                  <a16:creationId xmlns:a16="http://schemas.microsoft.com/office/drawing/2014/main" id="{91BFFF91-D598-4FAB-9520-1B9EFFD4FB0F}"/>
                </a:ext>
              </a:extLst>
            </p:cNvPr>
            <p:cNvSpPr/>
            <p:nvPr/>
          </p:nvSpPr>
          <p:spPr>
            <a:xfrm>
              <a:off x="7116199" y="444691"/>
              <a:ext cx="994236" cy="4092803"/>
            </a:xfrm>
            <a:prstGeom prst="rect">
              <a:avLst/>
            </a:prstGeom>
            <a:noFill/>
            <a:ln w="381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2" name="Rectangle 11">
              <a:extLst>
                <a:ext uri="{FF2B5EF4-FFF2-40B4-BE49-F238E27FC236}">
                  <a16:creationId xmlns:a16="http://schemas.microsoft.com/office/drawing/2014/main" id="{86A31168-2497-4E3C-840F-38B3EA96DC7C}"/>
                </a:ext>
              </a:extLst>
            </p:cNvPr>
            <p:cNvSpPr/>
            <p:nvPr/>
          </p:nvSpPr>
          <p:spPr>
            <a:xfrm>
              <a:off x="7116199" y="287941"/>
              <a:ext cx="994236" cy="134799"/>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Tree>
    <p:custDataLst>
      <p:tags r:id="rId1"/>
    </p:custDataLst>
    <p:extLst>
      <p:ext uri="{BB962C8B-B14F-4D97-AF65-F5344CB8AC3E}">
        <p14:creationId xmlns:p14="http://schemas.microsoft.com/office/powerpoint/2010/main" val="231106886"/>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ChangeArrowheads="1"/>
          </p:cNvSpPr>
          <p:nvPr/>
        </p:nvSpPr>
        <p:spPr bwMode="auto">
          <a:xfrm>
            <a:off x="3607066" y="997564"/>
            <a:ext cx="1933458" cy="3485378"/>
          </a:xfrm>
          <a:prstGeom prst="rect">
            <a:avLst/>
          </a:prstGeom>
          <a:solidFill>
            <a:srgbClr val="41B6E6"/>
          </a:solidFill>
          <a:ln w="1111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800"/>
          </a:p>
        </p:txBody>
      </p:sp>
      <p:sp>
        <p:nvSpPr>
          <p:cNvPr id="31" name="Rectangle 30"/>
          <p:cNvSpPr>
            <a:spLocks noChangeArrowheads="1"/>
          </p:cNvSpPr>
          <p:nvPr/>
        </p:nvSpPr>
        <p:spPr bwMode="auto">
          <a:xfrm>
            <a:off x="165223" y="997564"/>
            <a:ext cx="3362926" cy="1698940"/>
          </a:xfrm>
          <a:prstGeom prst="rect">
            <a:avLst/>
          </a:prstGeom>
          <a:solidFill>
            <a:schemeClr val="accent1"/>
          </a:solidFill>
          <a:ln w="1111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800"/>
          </a:p>
        </p:txBody>
      </p:sp>
      <p:sp>
        <p:nvSpPr>
          <p:cNvPr id="32" name="Rectangle 31"/>
          <p:cNvSpPr>
            <a:spLocks noChangeArrowheads="1"/>
          </p:cNvSpPr>
          <p:nvPr/>
        </p:nvSpPr>
        <p:spPr bwMode="auto">
          <a:xfrm>
            <a:off x="165223" y="2784002"/>
            <a:ext cx="3362926" cy="1698940"/>
          </a:xfrm>
          <a:prstGeom prst="rect">
            <a:avLst/>
          </a:prstGeom>
          <a:solidFill>
            <a:schemeClr val="bg1"/>
          </a:solidFill>
          <a:ln w="11113" cap="flat">
            <a:noFill/>
            <a:prstDash val="solid"/>
            <a:miter lim="800000"/>
            <a:headEnd/>
            <a:tailEnd/>
          </a:ln>
        </p:spPr>
        <p:txBody>
          <a:bodyPr vert="horz" wrap="square" lIns="68580" tIns="34290" rIns="68580" bIns="34290" numCol="1" anchor="t" anchorCtr="0" compatLnSpc="1">
            <a:prstTxWarp prst="textNoShape">
              <a:avLst/>
            </a:prstTxWarp>
          </a:bodyPr>
          <a:lstStyle/>
          <a:p>
            <a:r>
              <a:rPr lang="en-US" sz="1800" dirty="0">
                <a:solidFill>
                  <a:schemeClr val="bg1"/>
                </a:solidFill>
              </a:rPr>
              <a:t>Dell</a:t>
            </a:r>
          </a:p>
        </p:txBody>
      </p:sp>
      <p:sp>
        <p:nvSpPr>
          <p:cNvPr id="33" name="Rectangle 32"/>
          <p:cNvSpPr>
            <a:spLocks noChangeArrowheads="1"/>
          </p:cNvSpPr>
          <p:nvPr/>
        </p:nvSpPr>
        <p:spPr bwMode="auto">
          <a:xfrm>
            <a:off x="5617646" y="997564"/>
            <a:ext cx="3361132" cy="1698940"/>
          </a:xfrm>
          <a:prstGeom prst="rect">
            <a:avLst/>
          </a:prstGeom>
          <a:solidFill>
            <a:schemeClr val="bg1"/>
          </a:solidFill>
          <a:ln w="11113" cap="flat">
            <a:noFill/>
            <a:prstDash val="solid"/>
            <a:miter lim="800000"/>
            <a:headEnd/>
            <a:tailEnd/>
          </a:ln>
        </p:spPr>
        <p:txBody>
          <a:bodyPr vert="horz" wrap="square" lIns="68580" tIns="34290" rIns="68580" bIns="34290" numCol="1" anchor="t" anchorCtr="0" compatLnSpc="1">
            <a:prstTxWarp prst="textNoShape">
              <a:avLst/>
            </a:prstTxWarp>
          </a:bodyPr>
          <a:lstStyle/>
          <a:p>
            <a:pPr algn="ctr"/>
            <a:endParaRPr lang="en-US" sz="1200" dirty="0">
              <a:solidFill>
                <a:schemeClr val="tx2"/>
              </a:solidFill>
              <a:latin typeface="Arial" panose="020B0604020202020204" pitchFamily="34" charset="0"/>
            </a:endParaRPr>
          </a:p>
          <a:p>
            <a:pPr algn="ctr"/>
            <a:endParaRPr lang="en-US" sz="1600" dirty="0">
              <a:solidFill>
                <a:schemeClr val="tx2"/>
              </a:solidFill>
              <a:latin typeface="Arial" panose="020B0604020202020204" pitchFamily="34" charset="0"/>
            </a:endParaRPr>
          </a:p>
          <a:p>
            <a:pPr algn="ctr"/>
            <a:endParaRPr lang="en-US" sz="1600" dirty="0">
              <a:solidFill>
                <a:schemeClr val="tx2"/>
              </a:solidFill>
              <a:latin typeface="Arial" panose="020B0604020202020204" pitchFamily="34" charset="0"/>
            </a:endParaRPr>
          </a:p>
          <a:p>
            <a:pPr algn="ctr"/>
            <a:r>
              <a:rPr lang="en-US" sz="1600" dirty="0">
                <a:solidFill>
                  <a:schemeClr val="tx2"/>
                </a:solidFill>
                <a:latin typeface="Arial" panose="020B0604020202020204" pitchFamily="34" charset="0"/>
              </a:rPr>
              <a:t>Faster time to </a:t>
            </a:r>
          </a:p>
          <a:p>
            <a:pPr algn="ctr"/>
            <a:r>
              <a:rPr lang="en-US" sz="1600" dirty="0">
                <a:solidFill>
                  <a:schemeClr val="tx2"/>
                </a:solidFill>
                <a:latin typeface="Arial" panose="020B0604020202020204" pitchFamily="34" charset="0"/>
              </a:rPr>
              <a:t>resolution of </a:t>
            </a:r>
          </a:p>
          <a:p>
            <a:pPr algn="ctr"/>
            <a:r>
              <a:rPr lang="en-US" sz="1600" dirty="0">
                <a:solidFill>
                  <a:schemeClr val="tx2"/>
                </a:solidFill>
                <a:latin typeface="Arial" panose="020B0604020202020204" pitchFamily="34" charset="0"/>
              </a:rPr>
              <a:t>existing issues</a:t>
            </a:r>
            <a:r>
              <a:rPr lang="en-US" sz="1600" baseline="30000" dirty="0">
                <a:solidFill>
                  <a:schemeClr val="tx2"/>
                </a:solidFill>
                <a:latin typeface="Arial" panose="020B0604020202020204" pitchFamily="34" charset="0"/>
              </a:rPr>
              <a:t>2</a:t>
            </a:r>
          </a:p>
        </p:txBody>
      </p:sp>
      <p:sp>
        <p:nvSpPr>
          <p:cNvPr id="34" name="Rectangle 33"/>
          <p:cNvSpPr>
            <a:spLocks noChangeArrowheads="1"/>
          </p:cNvSpPr>
          <p:nvPr/>
        </p:nvSpPr>
        <p:spPr bwMode="auto">
          <a:xfrm>
            <a:off x="5617646" y="2784002"/>
            <a:ext cx="3361132" cy="1698940"/>
          </a:xfrm>
          <a:prstGeom prst="rect">
            <a:avLst/>
          </a:prstGeom>
          <a:solidFill>
            <a:srgbClr val="00447C"/>
          </a:solidFill>
          <a:ln w="1111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800"/>
          </a:p>
        </p:txBody>
      </p:sp>
      <p:sp>
        <p:nvSpPr>
          <p:cNvPr id="38" name="Rectangle 37">
            <a:extLst>
              <a:ext uri="{FF2B5EF4-FFF2-40B4-BE49-F238E27FC236}">
                <a16:creationId xmlns:a16="http://schemas.microsoft.com/office/drawing/2014/main" id="{79D1F7F3-A2C8-42A4-B3BB-284771CF4445}"/>
              </a:ext>
            </a:extLst>
          </p:cNvPr>
          <p:cNvSpPr/>
          <p:nvPr/>
        </p:nvSpPr>
        <p:spPr>
          <a:xfrm flipH="1">
            <a:off x="5732983" y="2954854"/>
            <a:ext cx="3130453" cy="1376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83">
              <a:spcAft>
                <a:spcPts val="1200"/>
              </a:spcAft>
              <a:defRPr/>
            </a:pPr>
            <a:r>
              <a:rPr lang="en-US" sz="1600" dirty="0">
                <a:solidFill>
                  <a:srgbClr val="FFFFFF"/>
                </a:solidFill>
                <a:latin typeface="Arial"/>
              </a:rPr>
              <a:t>Security first.</a:t>
            </a:r>
            <a:br>
              <a:rPr lang="en-US" sz="1800" b="1" dirty="0">
                <a:solidFill>
                  <a:srgbClr val="FFFFFF"/>
                </a:solidFill>
                <a:latin typeface="Arial"/>
              </a:rPr>
            </a:br>
            <a:r>
              <a:rPr lang="en-US" sz="1600" dirty="0">
                <a:solidFill>
                  <a:srgbClr val="FFFFFF"/>
                </a:solidFill>
              </a:rPr>
              <a:t>Secure real time monitoring that collects </a:t>
            </a:r>
            <a:r>
              <a:rPr lang="en-US" sz="1600" dirty="0">
                <a:solidFill>
                  <a:srgbClr val="FFFFFF"/>
                </a:solidFill>
                <a:latin typeface="Arial"/>
              </a:rPr>
              <a:t>only the information needed to resolve issues, keeping it secure in the process</a:t>
            </a:r>
            <a:endParaRPr lang="en-US" sz="1598" dirty="0">
              <a:solidFill>
                <a:srgbClr val="FFFFFF"/>
              </a:solidFill>
              <a:latin typeface="Arial"/>
            </a:endParaRPr>
          </a:p>
        </p:txBody>
      </p:sp>
      <p:sp>
        <p:nvSpPr>
          <p:cNvPr id="55" name="Rectangle 54">
            <a:extLst>
              <a:ext uri="{FF2B5EF4-FFF2-40B4-BE49-F238E27FC236}">
                <a16:creationId xmlns:a16="http://schemas.microsoft.com/office/drawing/2014/main" id="{DF89DACC-6FC0-4086-85CD-CF622F4A1727}"/>
              </a:ext>
            </a:extLst>
          </p:cNvPr>
          <p:cNvSpPr/>
          <p:nvPr/>
        </p:nvSpPr>
        <p:spPr>
          <a:xfrm flipH="1">
            <a:off x="319532" y="1214626"/>
            <a:ext cx="3017154" cy="126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83">
              <a:spcAft>
                <a:spcPts val="1200"/>
              </a:spcAft>
              <a:defRPr/>
            </a:pPr>
            <a:r>
              <a:rPr lang="en-US" sz="1600" dirty="0">
                <a:solidFill>
                  <a:schemeClr val="tx2"/>
                </a:solidFill>
                <a:latin typeface="Arial" panose="020B0604020202020204" pitchFamily="34" charset="0"/>
              </a:rPr>
              <a:t>Only support service to provide health, application experience and security scores on one dashboard</a:t>
            </a:r>
            <a:r>
              <a:rPr lang="en-US" sz="1600" baseline="30000" dirty="0">
                <a:solidFill>
                  <a:schemeClr val="tx2"/>
                </a:solidFill>
                <a:latin typeface="Arial" panose="020B0604020202020204" pitchFamily="34" charset="0"/>
              </a:rPr>
              <a:t>1</a:t>
            </a:r>
            <a:r>
              <a:rPr lang="en-US" sz="1600" b="1" baseline="30000" dirty="0">
                <a:solidFill>
                  <a:schemeClr val="tx2"/>
                </a:solidFill>
                <a:latin typeface="Arial" panose="020B0604020202020204" pitchFamily="34" charset="0"/>
              </a:rPr>
              <a:t> </a:t>
            </a:r>
            <a:r>
              <a:rPr lang="en-US" sz="1600" dirty="0">
                <a:solidFill>
                  <a:schemeClr val="tx2"/>
                </a:solidFill>
                <a:latin typeface="Arial" panose="020B0604020202020204" pitchFamily="34" charset="0"/>
              </a:rPr>
              <a:t>to provide a holistic view of your fleet of Dell PCs</a:t>
            </a:r>
            <a:br>
              <a:rPr lang="en-US" sz="1600" dirty="0">
                <a:solidFill>
                  <a:srgbClr val="FFFFFF"/>
                </a:solidFill>
                <a:latin typeface="Arial"/>
              </a:rPr>
            </a:br>
            <a:r>
              <a:rPr lang="en-US" sz="1600" dirty="0">
                <a:solidFill>
                  <a:srgbClr val="FFFFFF"/>
                </a:solidFill>
                <a:latin typeface="Arial"/>
              </a:rPr>
              <a:t> </a:t>
            </a:r>
            <a:endParaRPr lang="en-US" sz="1300" b="1" dirty="0">
              <a:solidFill>
                <a:srgbClr val="FFFFFF"/>
              </a:solidFill>
              <a:latin typeface="Arial"/>
            </a:endParaRPr>
          </a:p>
        </p:txBody>
      </p:sp>
      <p:sp>
        <p:nvSpPr>
          <p:cNvPr id="4" name="Title 3">
            <a:extLst>
              <a:ext uri="{FF2B5EF4-FFF2-40B4-BE49-F238E27FC236}">
                <a16:creationId xmlns:a16="http://schemas.microsoft.com/office/drawing/2014/main" id="{ADE2B336-BD0F-4888-8928-E9D9036B51BB}"/>
              </a:ext>
            </a:extLst>
          </p:cNvPr>
          <p:cNvSpPr>
            <a:spLocks noGrp="1"/>
          </p:cNvSpPr>
          <p:nvPr>
            <p:ph type="title" idx="4294967295"/>
          </p:nvPr>
        </p:nvSpPr>
        <p:spPr>
          <a:xfrm>
            <a:off x="165222" y="266433"/>
            <a:ext cx="8511850" cy="993775"/>
          </a:xfrm>
          <a:prstGeom prst="rect">
            <a:avLst/>
          </a:prstGeom>
        </p:spPr>
        <p:txBody>
          <a:bodyPr/>
          <a:lstStyle/>
          <a:p>
            <a:r>
              <a:rPr lang="en-US" sz="2800" dirty="0">
                <a:solidFill>
                  <a:schemeClr val="bg1"/>
                </a:solidFill>
              </a:rPr>
              <a:t>Dell supports customers like no other company can</a:t>
            </a:r>
            <a:endParaRPr lang="en-US" dirty="0">
              <a:solidFill>
                <a:schemeClr val="bg1"/>
              </a:solidFill>
              <a:effectLst/>
            </a:endParaRPr>
          </a:p>
        </p:txBody>
      </p:sp>
      <p:sp>
        <p:nvSpPr>
          <p:cNvPr id="15" name="Rectangle 14">
            <a:extLst>
              <a:ext uri="{FF2B5EF4-FFF2-40B4-BE49-F238E27FC236}">
                <a16:creationId xmlns:a16="http://schemas.microsoft.com/office/drawing/2014/main" id="{9C46859E-65FE-4E7D-BA58-ED57731A6B52}"/>
              </a:ext>
            </a:extLst>
          </p:cNvPr>
          <p:cNvSpPr/>
          <p:nvPr/>
        </p:nvSpPr>
        <p:spPr>
          <a:xfrm>
            <a:off x="3914608" y="1818933"/>
            <a:ext cx="1314784" cy="769441"/>
          </a:xfrm>
          <a:prstGeom prst="rect">
            <a:avLst/>
          </a:prstGeom>
        </p:spPr>
        <p:txBody>
          <a:bodyPr wrap="none">
            <a:spAutoFit/>
          </a:bodyPr>
          <a:lstStyle/>
          <a:p>
            <a:r>
              <a:rPr lang="en-US" sz="4400" dirty="0">
                <a:solidFill>
                  <a:srgbClr val="FFFFFF"/>
                </a:solidFill>
                <a:latin typeface="Arial"/>
              </a:rPr>
              <a:t>73%</a:t>
            </a:r>
            <a:endParaRPr lang="en-US" sz="4800" dirty="0"/>
          </a:p>
        </p:txBody>
      </p:sp>
      <p:sp>
        <p:nvSpPr>
          <p:cNvPr id="17" name="Rectangle 16">
            <a:extLst>
              <a:ext uri="{FF2B5EF4-FFF2-40B4-BE49-F238E27FC236}">
                <a16:creationId xmlns:a16="http://schemas.microsoft.com/office/drawing/2014/main" id="{85087C82-C12A-457D-8EAE-8299E5B50790}"/>
              </a:ext>
            </a:extLst>
          </p:cNvPr>
          <p:cNvSpPr/>
          <p:nvPr/>
        </p:nvSpPr>
        <p:spPr>
          <a:xfrm flipH="1">
            <a:off x="3647818" y="2456421"/>
            <a:ext cx="1864592" cy="1355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83">
              <a:spcAft>
                <a:spcPts val="1200"/>
              </a:spcAft>
              <a:defRPr/>
            </a:pPr>
            <a:r>
              <a:rPr lang="en-US" sz="1800" dirty="0">
                <a:solidFill>
                  <a:srgbClr val="FFFFFF"/>
                </a:solidFill>
              </a:rPr>
              <a:t>Fewer steps to proactive resolution of existing issues</a:t>
            </a:r>
            <a:r>
              <a:rPr lang="en-US" sz="1800" baseline="30000" dirty="0">
                <a:solidFill>
                  <a:srgbClr val="FFFFFF"/>
                </a:solidFill>
              </a:rPr>
              <a:t>2</a:t>
            </a:r>
            <a:endParaRPr lang="en-US" sz="1400" dirty="0">
              <a:solidFill>
                <a:srgbClr val="FFFFFF"/>
              </a:solidFill>
              <a:latin typeface="Arial"/>
            </a:endParaRPr>
          </a:p>
        </p:txBody>
      </p:sp>
      <p:sp>
        <p:nvSpPr>
          <p:cNvPr id="18" name="Rectangle 17">
            <a:extLst>
              <a:ext uri="{FF2B5EF4-FFF2-40B4-BE49-F238E27FC236}">
                <a16:creationId xmlns:a16="http://schemas.microsoft.com/office/drawing/2014/main" id="{1D0D3621-E43F-4AD6-974C-32D7881B9F05}"/>
              </a:ext>
            </a:extLst>
          </p:cNvPr>
          <p:cNvSpPr/>
          <p:nvPr/>
        </p:nvSpPr>
        <p:spPr>
          <a:xfrm>
            <a:off x="6907719" y="1007437"/>
            <a:ext cx="780983" cy="769441"/>
          </a:xfrm>
          <a:prstGeom prst="rect">
            <a:avLst/>
          </a:prstGeom>
        </p:spPr>
        <p:txBody>
          <a:bodyPr wrap="none">
            <a:spAutoFit/>
          </a:bodyPr>
          <a:lstStyle/>
          <a:p>
            <a:r>
              <a:rPr lang="en-US" sz="4400" dirty="0">
                <a:solidFill>
                  <a:srgbClr val="FFFFFF"/>
                </a:solidFill>
                <a:latin typeface="Arial"/>
              </a:rPr>
              <a:t>6x</a:t>
            </a:r>
            <a:endParaRPr lang="en-US" sz="4800" dirty="0"/>
          </a:p>
        </p:txBody>
      </p:sp>
      <p:sp>
        <p:nvSpPr>
          <p:cNvPr id="2" name="TextBox 1">
            <a:extLst>
              <a:ext uri="{FF2B5EF4-FFF2-40B4-BE49-F238E27FC236}">
                <a16:creationId xmlns:a16="http://schemas.microsoft.com/office/drawing/2014/main" id="{8EE1F780-5C96-453E-83C8-5DE90C3BF49E}"/>
              </a:ext>
            </a:extLst>
          </p:cNvPr>
          <p:cNvSpPr txBox="1"/>
          <p:nvPr/>
        </p:nvSpPr>
        <p:spPr>
          <a:xfrm>
            <a:off x="566988" y="3126207"/>
            <a:ext cx="2559395" cy="984885"/>
          </a:xfrm>
          <a:prstGeom prst="rect">
            <a:avLst/>
          </a:prstGeom>
          <a:noFill/>
        </p:spPr>
        <p:txBody>
          <a:bodyPr wrap="square" lIns="0" tIns="0" rIns="0" bIns="0" rtlCol="0">
            <a:spAutoFit/>
          </a:bodyPr>
          <a:lstStyle/>
          <a:p>
            <a:pPr algn="ctr"/>
            <a:r>
              <a:rPr lang="en-US" sz="1600" dirty="0">
                <a:solidFill>
                  <a:schemeClr val="tx2"/>
                </a:solidFill>
              </a:rPr>
              <a:t>Dell resolves problems in less time and fewer steps than HP and Lenovo support plans</a:t>
            </a:r>
            <a:r>
              <a:rPr lang="en-US" sz="1600" baseline="30000" dirty="0">
                <a:solidFill>
                  <a:schemeClr val="tx2"/>
                </a:solidFill>
              </a:rPr>
              <a:t>2</a:t>
            </a:r>
            <a:endParaRPr lang="en-US" sz="1600" dirty="0">
              <a:solidFill>
                <a:schemeClr val="tx2"/>
              </a:solidFill>
            </a:endParaRPr>
          </a:p>
        </p:txBody>
      </p:sp>
      <p:sp>
        <p:nvSpPr>
          <p:cNvPr id="6" name="TextBox 5">
            <a:extLst>
              <a:ext uri="{FF2B5EF4-FFF2-40B4-BE49-F238E27FC236}">
                <a16:creationId xmlns:a16="http://schemas.microsoft.com/office/drawing/2014/main" id="{062DC7CF-F024-4D8A-8B33-46E4AF24F2E2}"/>
              </a:ext>
            </a:extLst>
          </p:cNvPr>
          <p:cNvSpPr txBox="1"/>
          <p:nvPr/>
        </p:nvSpPr>
        <p:spPr>
          <a:xfrm rot="10800000" flipV="1">
            <a:off x="169598" y="4758089"/>
            <a:ext cx="6956440" cy="184666"/>
          </a:xfrm>
          <a:prstGeom prst="rect">
            <a:avLst/>
          </a:prstGeom>
          <a:noFill/>
        </p:spPr>
        <p:txBody>
          <a:bodyPr wrap="square" lIns="0" tIns="0" rIns="0" bIns="0" rtlCol="0">
            <a:spAutoFit/>
          </a:bodyPr>
          <a:lstStyle/>
          <a:p>
            <a:pPr lvl="0">
              <a:defRPr/>
            </a:pPr>
            <a:r>
              <a:rPr lang="en-US" sz="600" baseline="30000" dirty="0"/>
              <a:t>1</a:t>
            </a:r>
            <a:r>
              <a:rPr lang="en-US" sz="600" dirty="0"/>
              <a:t>Based on Dell analysis, August 2021.  </a:t>
            </a:r>
            <a:r>
              <a:rPr lang="en-US" sz="600" baseline="30000" dirty="0"/>
              <a:t>2</a:t>
            </a:r>
            <a:r>
              <a:rPr lang="en-US" sz="600" dirty="0"/>
              <a:t>Based on a Principled Technologies report, “Diagnose and resolve a hard drive issue in less time with Dell ProSupport Plus” May 2020. Testing commissioned by Dell, conducted in the United States.  Actual results may vary. Full report: </a:t>
            </a:r>
            <a:r>
              <a:rPr lang="en-US" sz="600" u="sng" dirty="0">
                <a:hlinkClick r:id="rId3"/>
              </a:rPr>
              <a:t>http://facts.pt/ddv0ne9</a:t>
            </a:r>
            <a:endParaRPr lang="en-US" sz="600" u="sng" dirty="0"/>
          </a:p>
        </p:txBody>
      </p:sp>
    </p:spTree>
    <p:extLst>
      <p:ext uri="{BB962C8B-B14F-4D97-AF65-F5344CB8AC3E}">
        <p14:creationId xmlns:p14="http://schemas.microsoft.com/office/powerpoint/2010/main" val="196954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7150-5510-4E81-BA59-4DADDD29C1E9}"/>
              </a:ext>
            </a:extLst>
          </p:cNvPr>
          <p:cNvSpPr>
            <a:spLocks noGrp="1"/>
          </p:cNvSpPr>
          <p:nvPr>
            <p:ph type="title"/>
          </p:nvPr>
        </p:nvSpPr>
        <p:spPr>
          <a:xfrm>
            <a:off x="285750" y="2197801"/>
            <a:ext cx="7886700" cy="747897"/>
          </a:xfrm>
        </p:spPr>
        <p:txBody>
          <a:bodyPr/>
          <a:lstStyle/>
          <a:p>
            <a:r>
              <a:rPr lang="en-US" dirty="0"/>
              <a:t>Tools and technology</a:t>
            </a:r>
          </a:p>
        </p:txBody>
      </p:sp>
    </p:spTree>
    <p:extLst>
      <p:ext uri="{BB962C8B-B14F-4D97-AF65-F5344CB8AC3E}">
        <p14:creationId xmlns:p14="http://schemas.microsoft.com/office/powerpoint/2010/main" val="1898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CBFD-9FE7-4033-9361-5D8E1E8CFED6}"/>
              </a:ext>
            </a:extLst>
          </p:cNvPr>
          <p:cNvSpPr>
            <a:spLocks noGrp="1"/>
          </p:cNvSpPr>
          <p:nvPr>
            <p:ph type="title"/>
          </p:nvPr>
        </p:nvSpPr>
        <p:spPr>
          <a:xfrm>
            <a:off x="206783" y="234329"/>
            <a:ext cx="8730431" cy="775597"/>
          </a:xfrm>
        </p:spPr>
        <p:txBody>
          <a:bodyPr/>
          <a:lstStyle/>
          <a:p>
            <a:r>
              <a:rPr lang="en-US" dirty="0"/>
              <a:t>This is the ProSupport Suite you </a:t>
            </a:r>
            <a:br>
              <a:rPr lang="en-US" dirty="0"/>
            </a:br>
            <a:r>
              <a:rPr lang="en-US" dirty="0"/>
              <a:t>always wanted to sell!</a:t>
            </a:r>
          </a:p>
        </p:txBody>
      </p:sp>
      <p:sp>
        <p:nvSpPr>
          <p:cNvPr id="3" name="TextBox 2">
            <a:extLst>
              <a:ext uri="{FF2B5EF4-FFF2-40B4-BE49-F238E27FC236}">
                <a16:creationId xmlns:a16="http://schemas.microsoft.com/office/drawing/2014/main" id="{8A19CC5C-0B24-476A-ABE7-0360D687B7B7}"/>
              </a:ext>
            </a:extLst>
          </p:cNvPr>
          <p:cNvSpPr txBox="1"/>
          <p:nvPr/>
        </p:nvSpPr>
        <p:spPr>
          <a:xfrm>
            <a:off x="206783" y="1046598"/>
            <a:ext cx="5356274" cy="276999"/>
          </a:xfrm>
          <a:prstGeom prst="rect">
            <a:avLst/>
          </a:prstGeom>
          <a:noFill/>
        </p:spPr>
        <p:txBody>
          <a:bodyPr wrap="none" lIns="0" tIns="0" rIns="0" bIns="0" rtlCol="0">
            <a:spAutoFit/>
          </a:bodyPr>
          <a:lstStyle/>
          <a:p>
            <a:pPr algn="ctr"/>
            <a:r>
              <a:rPr lang="en-US" sz="1800" dirty="0"/>
              <a:t>…and it’s what your customers have been asking for</a:t>
            </a:r>
          </a:p>
        </p:txBody>
      </p:sp>
      <p:sp>
        <p:nvSpPr>
          <p:cNvPr id="80" name="TextBox 79">
            <a:extLst>
              <a:ext uri="{FF2B5EF4-FFF2-40B4-BE49-F238E27FC236}">
                <a16:creationId xmlns:a16="http://schemas.microsoft.com/office/drawing/2014/main" id="{71069C8B-BA32-437A-BD70-CDDD2197771F}"/>
              </a:ext>
            </a:extLst>
          </p:cNvPr>
          <p:cNvSpPr txBox="1"/>
          <p:nvPr/>
        </p:nvSpPr>
        <p:spPr>
          <a:xfrm>
            <a:off x="367126" y="1784352"/>
            <a:ext cx="5035589" cy="22159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400" dirty="0"/>
              <a:t>Quick analysis of health, application experience and security </a:t>
            </a:r>
            <a:r>
              <a:rPr lang="en-US" sz="1400" dirty="0">
                <a:solidFill>
                  <a:schemeClr val="bg1"/>
                </a:solidFill>
              </a:rPr>
              <a:t>scores on a single screen </a:t>
            </a:r>
            <a:r>
              <a:rPr lang="en-US" sz="1400" dirty="0"/>
              <a:t>–</a:t>
            </a:r>
            <a:r>
              <a:rPr lang="en-US" sz="1400" dirty="0">
                <a:solidFill>
                  <a:schemeClr val="bg1"/>
                </a:solidFill>
              </a:rPr>
              <a:t> </a:t>
            </a:r>
            <a:r>
              <a:rPr lang="en-US" sz="1400" dirty="0"/>
              <a:t>for their </a:t>
            </a:r>
            <a:r>
              <a:rPr lang="en-US" sz="1400" dirty="0">
                <a:solidFill>
                  <a:schemeClr val="bg1"/>
                </a:solidFill>
              </a:rPr>
              <a:t>entire Dell fleet or </a:t>
            </a:r>
            <a:br>
              <a:rPr lang="en-US" sz="1400" dirty="0">
                <a:solidFill>
                  <a:schemeClr val="bg1"/>
                </a:solidFill>
              </a:rPr>
            </a:br>
            <a:r>
              <a:rPr lang="en-US" sz="1400" dirty="0">
                <a:solidFill>
                  <a:schemeClr val="bg1"/>
                </a:solidFill>
              </a:rPr>
              <a:t>for a single PC</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400" dirty="0">
                <a:solidFill>
                  <a:schemeClr val="bg1"/>
                </a:solidFill>
              </a:rPr>
              <a:t>Remote resolution </a:t>
            </a:r>
            <a:r>
              <a:rPr lang="en-US" sz="1400" dirty="0"/>
              <a:t>of issues anytime, anywhere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400" dirty="0">
                <a:solidFill>
                  <a:schemeClr val="bg1"/>
                </a:solidFill>
              </a:rPr>
              <a:t>Customized rules </a:t>
            </a:r>
            <a:r>
              <a:rPr lang="en-US" sz="1400" dirty="0"/>
              <a:t>to define remediation workflows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400" dirty="0">
                <a:solidFill>
                  <a:schemeClr val="bg1"/>
                </a:solidFill>
              </a:rPr>
              <a:t>Automatic creation and deployment of custom update catalogs </a:t>
            </a:r>
            <a:r>
              <a:rPr lang="en-US" sz="1400" dirty="0"/>
              <a:t>for Dell BIOS, driver, firmware and applications</a:t>
            </a:r>
            <a:endParaRPr lang="en-US" sz="1400" dirty="0">
              <a:solidFill>
                <a:schemeClr val="bg1"/>
              </a:solidFill>
            </a:endParaRP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400" dirty="0">
                <a:solidFill>
                  <a:schemeClr val="bg1"/>
                </a:solidFill>
              </a:rPr>
              <a:t>Proactive and predictive </a:t>
            </a:r>
            <a:r>
              <a:rPr lang="en-US" sz="1400" dirty="0"/>
              <a:t>detection and resolution of issues</a:t>
            </a:r>
          </a:p>
        </p:txBody>
      </p:sp>
      <p:pic>
        <p:nvPicPr>
          <p:cNvPr id="82" name="Picture 81" descr="A picture containing person, indoor&#10;&#10;Description automatically generated">
            <a:extLst>
              <a:ext uri="{FF2B5EF4-FFF2-40B4-BE49-F238E27FC236}">
                <a16:creationId xmlns:a16="http://schemas.microsoft.com/office/drawing/2014/main" id="{81162B82-D5A1-464D-B3D8-02FC45A65E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29745" y="0"/>
            <a:ext cx="3214254" cy="5143500"/>
          </a:xfrm>
          <a:prstGeom prst="rect">
            <a:avLst/>
          </a:prstGeom>
        </p:spPr>
      </p:pic>
      <p:sp>
        <p:nvSpPr>
          <p:cNvPr id="87" name="TextBox 86">
            <a:extLst>
              <a:ext uri="{FF2B5EF4-FFF2-40B4-BE49-F238E27FC236}">
                <a16:creationId xmlns:a16="http://schemas.microsoft.com/office/drawing/2014/main" id="{F4F1E751-9C82-422D-BE59-9BE1D44595DE}"/>
              </a:ext>
            </a:extLst>
          </p:cNvPr>
          <p:cNvSpPr txBox="1"/>
          <p:nvPr/>
        </p:nvSpPr>
        <p:spPr>
          <a:xfrm>
            <a:off x="393062" y="4175832"/>
            <a:ext cx="5536683" cy="430887"/>
          </a:xfrm>
          <a:prstGeom prst="rect">
            <a:avLst/>
          </a:prstGeom>
          <a:noFill/>
        </p:spPr>
        <p:txBody>
          <a:bodyPr wrap="square" lIns="0" tIns="0" rIns="0" bIns="0" rtlCol="0">
            <a:spAutoFit/>
          </a:bodyPr>
          <a:lstStyle/>
          <a:p>
            <a:r>
              <a:rPr lang="en-US" sz="1400" dirty="0"/>
              <a:t>Built on top of all the features you’ve sold in the past…</a:t>
            </a:r>
          </a:p>
          <a:p>
            <a:r>
              <a:rPr lang="en-US" sz="1400" dirty="0">
                <a:solidFill>
                  <a:schemeClr val="bg1"/>
                </a:solidFill>
              </a:rPr>
              <a:t>and now fully functional for Channel</a:t>
            </a:r>
          </a:p>
        </p:txBody>
      </p:sp>
    </p:spTree>
    <p:extLst>
      <p:ext uri="{BB962C8B-B14F-4D97-AF65-F5344CB8AC3E}">
        <p14:creationId xmlns:p14="http://schemas.microsoft.com/office/powerpoint/2010/main" val="409017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3BEE5C4-3DD6-4513-BCB1-48757C0EEE1F}"/>
              </a:ext>
            </a:extLst>
          </p:cNvPr>
          <p:cNvSpPr/>
          <p:nvPr/>
        </p:nvSpPr>
        <p:spPr>
          <a:xfrm>
            <a:off x="0" y="888505"/>
            <a:ext cx="5174993" cy="3743096"/>
          </a:xfrm>
          <a:prstGeom prst="rect">
            <a:avLst/>
          </a:prstGeom>
          <a:gradFill>
            <a:gsLst>
              <a:gs pos="17000">
                <a:srgbClr val="0076CE"/>
              </a:gs>
              <a:gs pos="100000">
                <a:srgbClr val="00447C"/>
              </a:gs>
            </a:gsLst>
            <a:lin ang="2700000" scaled="1"/>
          </a:gradFill>
          <a:ln w="12700" cap="flat" cmpd="sng" algn="ctr">
            <a:noFill/>
            <a:prstDash val="solid"/>
            <a:miter lim="800000"/>
          </a:ln>
          <a:effectLst/>
        </p:spPr>
        <p:txBody>
          <a:bodyPr rtlCol="0" anchor="ctr"/>
          <a:lstStyle/>
          <a:p>
            <a:pPr algn="ctr" defTabSz="257175" fontAlgn="auto">
              <a:spcBef>
                <a:spcPts val="0"/>
              </a:spcBef>
              <a:spcAft>
                <a:spcPts val="0"/>
              </a:spcAft>
              <a:defRPr/>
            </a:pPr>
            <a:endParaRPr lang="en-US" sz="506" kern="0">
              <a:solidFill>
                <a:srgbClr val="FFFFFF"/>
              </a:solidFill>
              <a:latin typeface="Arial" panose="020B0604020202020204"/>
            </a:endParaRPr>
          </a:p>
        </p:txBody>
      </p:sp>
      <p:sp>
        <p:nvSpPr>
          <p:cNvPr id="46" name="TextBox 45">
            <a:extLst>
              <a:ext uri="{FF2B5EF4-FFF2-40B4-BE49-F238E27FC236}">
                <a16:creationId xmlns:a16="http://schemas.microsoft.com/office/drawing/2014/main" id="{EE4A0717-56AC-497E-9C7F-6DC8CAFAD6F2}"/>
              </a:ext>
            </a:extLst>
          </p:cNvPr>
          <p:cNvSpPr txBox="1"/>
          <p:nvPr/>
        </p:nvSpPr>
        <p:spPr>
          <a:xfrm>
            <a:off x="285749" y="2534384"/>
            <a:ext cx="4847265" cy="1508105"/>
          </a:xfrm>
          <a:prstGeom prst="rect">
            <a:avLst/>
          </a:prstGeom>
          <a:noFill/>
        </p:spPr>
        <p:txBody>
          <a:bodyPr wrap="square" lIns="0" tIns="0" rIns="0" bIns="0" rtlCol="0">
            <a:spAutoFit/>
          </a:bodyPr>
          <a:lstStyle/>
          <a:p>
            <a:pPr marL="171450" indent="-171450">
              <a:spcBef>
                <a:spcPts val="400"/>
              </a:spcBef>
              <a:spcAft>
                <a:spcPts val="400"/>
              </a:spcAft>
              <a:buFont typeface="Arial" panose="020B0604020202020204" pitchFamily="34" charset="0"/>
              <a:buChar char="•"/>
            </a:pPr>
            <a:r>
              <a:rPr lang="en-US" sz="1300" b="1">
                <a:solidFill>
                  <a:schemeClr val="tx2"/>
                </a:solidFill>
              </a:rPr>
              <a:t>Proactive and predictive </a:t>
            </a:r>
            <a:r>
              <a:rPr lang="en-US" sz="1300">
                <a:solidFill>
                  <a:schemeClr val="tx2"/>
                </a:solidFill>
              </a:rPr>
              <a:t>detection for faster* issue resolution</a:t>
            </a:r>
          </a:p>
          <a:p>
            <a:pPr marL="171450" indent="-171450">
              <a:spcBef>
                <a:spcPts val="400"/>
              </a:spcBef>
              <a:spcAft>
                <a:spcPts val="400"/>
              </a:spcAft>
              <a:buFont typeface="Arial" panose="020B0604020202020204" pitchFamily="34" charset="0"/>
              <a:buChar char="•"/>
            </a:pPr>
            <a:r>
              <a:rPr lang="en-US" sz="1300" b="1">
                <a:solidFill>
                  <a:schemeClr val="tx2"/>
                </a:solidFill>
              </a:rPr>
              <a:t>Quick analysis </a:t>
            </a:r>
            <a:r>
              <a:rPr lang="en-US" sz="1300">
                <a:solidFill>
                  <a:schemeClr val="tx2"/>
                </a:solidFill>
              </a:rPr>
              <a:t>of health, application experience and security scores on a single screen</a:t>
            </a:r>
          </a:p>
          <a:p>
            <a:pPr marL="171450" indent="-171450">
              <a:spcBef>
                <a:spcPts val="400"/>
              </a:spcBef>
              <a:spcAft>
                <a:spcPts val="400"/>
              </a:spcAft>
              <a:buFont typeface="Arial" panose="020B0604020202020204" pitchFamily="34" charset="0"/>
              <a:buChar char="•"/>
            </a:pPr>
            <a:r>
              <a:rPr lang="en-US" sz="1300" b="1">
                <a:solidFill>
                  <a:schemeClr val="tx2"/>
                </a:solidFill>
              </a:rPr>
              <a:t>Customized </a:t>
            </a:r>
            <a:r>
              <a:rPr lang="en-US" sz="1300">
                <a:solidFill>
                  <a:schemeClr val="tx2"/>
                </a:solidFill>
              </a:rPr>
              <a:t>rules define remediation workflows</a:t>
            </a:r>
            <a:endParaRPr lang="en-US" sz="1300" b="1">
              <a:solidFill>
                <a:schemeClr val="tx2"/>
              </a:solidFill>
            </a:endParaRPr>
          </a:p>
          <a:p>
            <a:pPr marL="171450" indent="-171450">
              <a:spcBef>
                <a:spcPts val="400"/>
              </a:spcBef>
              <a:spcAft>
                <a:spcPts val="400"/>
              </a:spcAft>
              <a:buFont typeface="Arial" panose="020B0604020202020204" pitchFamily="34" charset="0"/>
              <a:buChar char="•"/>
            </a:pPr>
            <a:r>
              <a:rPr lang="en-US" sz="1300" b="1">
                <a:solidFill>
                  <a:schemeClr val="tx2"/>
                </a:solidFill>
              </a:rPr>
              <a:t>Automatic creation </a:t>
            </a:r>
            <a:r>
              <a:rPr lang="en-US" sz="1300">
                <a:solidFill>
                  <a:schemeClr val="tx2"/>
                </a:solidFill>
              </a:rPr>
              <a:t>and deployment of custom update catalogs for Dell BIOS, driver, firmware and applications</a:t>
            </a:r>
          </a:p>
        </p:txBody>
      </p:sp>
      <p:sp>
        <p:nvSpPr>
          <p:cNvPr id="50" name="TextBox 49">
            <a:extLst>
              <a:ext uri="{FF2B5EF4-FFF2-40B4-BE49-F238E27FC236}">
                <a16:creationId xmlns:a16="http://schemas.microsoft.com/office/drawing/2014/main" id="{E8847A4A-E899-4DB5-A3B4-EB6F58047A21}"/>
              </a:ext>
            </a:extLst>
          </p:cNvPr>
          <p:cNvSpPr txBox="1"/>
          <p:nvPr/>
        </p:nvSpPr>
        <p:spPr>
          <a:xfrm>
            <a:off x="302606" y="1043338"/>
            <a:ext cx="4571260" cy="1231106"/>
          </a:xfrm>
          <a:prstGeom prst="rect">
            <a:avLst/>
          </a:prstGeom>
          <a:noFill/>
        </p:spPr>
        <p:txBody>
          <a:bodyPr wrap="square" lIns="0" tIns="0" rIns="0" bIns="0" rtlCol="0">
            <a:spAutoFit/>
          </a:bodyPr>
          <a:lstStyle/>
          <a:p>
            <a:pPr defTabSz="514350">
              <a:spcBef>
                <a:spcPts val="800"/>
              </a:spcBef>
              <a:spcAft>
                <a:spcPts val="100"/>
              </a:spcAft>
              <a:defRPr/>
            </a:pPr>
            <a:r>
              <a:rPr lang="en-US" sz="1600" b="1">
                <a:solidFill>
                  <a:srgbClr val="FFC000"/>
                </a:solidFill>
              </a:rPr>
              <a:t>ProSupport Suite for PCs</a:t>
            </a:r>
            <a:r>
              <a:rPr lang="en-US" sz="1600" b="1">
                <a:solidFill>
                  <a:schemeClr val="tx2"/>
                </a:solidFill>
              </a:rPr>
              <a:t> </a:t>
            </a:r>
            <a:r>
              <a:rPr lang="en-US" sz="1600">
                <a:solidFill>
                  <a:schemeClr val="tx2"/>
                </a:solidFill>
              </a:rPr>
              <a:t>takes advantage of connectivity technology &amp; an intuitive online dashboard where you will centrally monitor and manage your PC fleet. </a:t>
            </a:r>
            <a:r>
              <a:rPr lang="en-US" sz="1600" b="1">
                <a:solidFill>
                  <a:schemeClr val="accent3"/>
                </a:solidFill>
              </a:rPr>
              <a:t>Stay in control </a:t>
            </a:r>
            <a:r>
              <a:rPr lang="en-US" sz="1600">
                <a:solidFill>
                  <a:schemeClr val="tx2"/>
                </a:solidFill>
              </a:rPr>
              <a:t>of better user experiences with: </a:t>
            </a:r>
          </a:p>
        </p:txBody>
      </p:sp>
      <p:sp>
        <p:nvSpPr>
          <p:cNvPr id="9" name="Title 8">
            <a:extLst>
              <a:ext uri="{FF2B5EF4-FFF2-40B4-BE49-F238E27FC236}">
                <a16:creationId xmlns:a16="http://schemas.microsoft.com/office/drawing/2014/main" id="{7F4EB38B-1C6C-4F55-82A8-DFA951090FC6}"/>
              </a:ext>
            </a:extLst>
          </p:cNvPr>
          <p:cNvSpPr>
            <a:spLocks noGrp="1"/>
          </p:cNvSpPr>
          <p:nvPr>
            <p:ph type="title"/>
          </p:nvPr>
        </p:nvSpPr>
        <p:spPr>
          <a:xfrm>
            <a:off x="285749" y="228600"/>
            <a:ext cx="8633173" cy="387798"/>
          </a:xfrm>
        </p:spPr>
        <p:txBody>
          <a:bodyPr/>
          <a:lstStyle/>
          <a:p>
            <a:r>
              <a:rPr lang="en-US">
                <a:cs typeface="Arial" panose="020B0604020202020204" pitchFamily="34" charset="0"/>
              </a:rPr>
              <a:t>Connect and manage PCs with actionable intelligence</a:t>
            </a:r>
            <a:endParaRPr lang="en-US"/>
          </a:p>
        </p:txBody>
      </p:sp>
      <p:pic>
        <p:nvPicPr>
          <p:cNvPr id="3" name="Picture 2">
            <a:extLst>
              <a:ext uri="{FF2B5EF4-FFF2-40B4-BE49-F238E27FC236}">
                <a16:creationId xmlns:a16="http://schemas.microsoft.com/office/drawing/2014/main" id="{D93A4B3F-27F7-49AE-B30D-6491B06E80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8518" y="888505"/>
            <a:ext cx="3975481" cy="3743096"/>
          </a:xfrm>
          <a:prstGeom prst="rect">
            <a:avLst/>
          </a:prstGeom>
        </p:spPr>
      </p:pic>
      <p:sp>
        <p:nvSpPr>
          <p:cNvPr id="2" name="TextBox 1">
            <a:extLst>
              <a:ext uri="{FF2B5EF4-FFF2-40B4-BE49-F238E27FC236}">
                <a16:creationId xmlns:a16="http://schemas.microsoft.com/office/drawing/2014/main" id="{238C94EA-D3A0-4332-B660-B83C0066B780}"/>
              </a:ext>
            </a:extLst>
          </p:cNvPr>
          <p:cNvSpPr txBox="1"/>
          <p:nvPr/>
        </p:nvSpPr>
        <p:spPr>
          <a:xfrm>
            <a:off x="228483" y="4720961"/>
            <a:ext cx="7374225" cy="215444"/>
          </a:xfrm>
          <a:prstGeom prst="rect">
            <a:avLst/>
          </a:prstGeom>
          <a:noFill/>
        </p:spPr>
        <p:txBody>
          <a:bodyPr wrap="square" lIns="0" tIns="0" rIns="0" bIns="0" rtlCol="0">
            <a:spAutoFit/>
          </a:bodyPr>
          <a:lstStyle/>
          <a:p>
            <a:r>
              <a:rPr lang="en-US" sz="700"/>
              <a:t>*Based on a Principled Technologies report, “Diagnose and resolve a hard drive issue in less time with Dell ProSupport Plus” May 2020. Testing commissioned by Dell, conducted in the United States. Actual results may vary. Full report: </a:t>
            </a:r>
            <a:r>
              <a:rPr lang="en-US" sz="700" u="sng">
                <a:hlinkClick r:id="rId4" tooltip="http://facts.pt/ddv0ne9"/>
              </a:rPr>
              <a:t>http://facts.pt/ddv0ne9</a:t>
            </a:r>
            <a:endParaRPr lang="en-US" sz="700"/>
          </a:p>
        </p:txBody>
      </p:sp>
    </p:spTree>
    <p:extLst>
      <p:ext uri="{BB962C8B-B14F-4D97-AF65-F5344CB8AC3E}">
        <p14:creationId xmlns:p14="http://schemas.microsoft.com/office/powerpoint/2010/main" val="44547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3254AF-30C4-401C-A283-4CFB32C8A96F}"/>
              </a:ext>
            </a:extLst>
          </p:cNvPr>
          <p:cNvSpPr/>
          <p:nvPr/>
        </p:nvSpPr>
        <p:spPr>
          <a:xfrm>
            <a:off x="3703704" y="840040"/>
            <a:ext cx="5440296" cy="3592941"/>
          </a:xfrm>
          <a:prstGeom prst="rect">
            <a:avLst/>
          </a:prstGeom>
          <a:gradFill flip="none" rotWithShape="1">
            <a:gsLst>
              <a:gs pos="17000">
                <a:srgbClr val="0076CE"/>
              </a:gs>
              <a:gs pos="100000">
                <a:srgbClr val="00447C"/>
              </a:gs>
            </a:gsLst>
            <a:lin ang="5400000" scaled="1"/>
            <a:tileRect/>
          </a:gradFill>
          <a:ln w="12700" cap="flat" cmpd="sng" algn="ctr">
            <a:noFill/>
            <a:prstDash val="solid"/>
            <a:miter lim="800000"/>
          </a:ln>
          <a:effectLst/>
        </p:spPr>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506"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99E6C890-6508-479F-87D9-C4012DD7C6E9}"/>
              </a:ext>
            </a:extLst>
          </p:cNvPr>
          <p:cNvSpPr/>
          <p:nvPr/>
        </p:nvSpPr>
        <p:spPr>
          <a:xfrm>
            <a:off x="4178610" y="844105"/>
            <a:ext cx="4783715" cy="1886542"/>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60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125000"/>
              </a:lnSpc>
              <a:spcBef>
                <a:spcPts val="600"/>
              </a:spcBef>
              <a:spcAft>
                <a:spcPts val="0"/>
              </a:spcAft>
              <a:buClr>
                <a:srgbClr val="007DB8"/>
              </a:buClr>
              <a:buSzPct val="125000"/>
              <a:buFontTx/>
              <a:buNone/>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When IT is under pressure to deliver a better </a:t>
            </a:r>
            <a:br>
              <a:rPr kumimoji="0" lang="en-US" sz="1600" b="0" i="0" u="none" strike="noStrike" kern="1200" cap="none" spc="0" normalizeH="0" baseline="0" noProof="0">
                <a:ln>
                  <a:noFill/>
                </a:ln>
                <a:solidFill>
                  <a:srgbClr val="FFFFFF"/>
                </a:solidFill>
                <a:effectLst/>
                <a:uLnTx/>
                <a:uFillTx/>
                <a:latin typeface="Arial"/>
                <a:ea typeface="+mn-ea"/>
                <a:cs typeface="+mn-cs"/>
              </a:rPr>
            </a:br>
            <a:r>
              <a:rPr kumimoji="0" lang="en-US" sz="1600" b="1" i="0" u="none" strike="noStrike" kern="1200" cap="none" spc="0" normalizeH="0" baseline="0" noProof="0">
                <a:ln>
                  <a:noFill/>
                </a:ln>
                <a:solidFill>
                  <a:srgbClr val="FFFFFF"/>
                </a:solidFill>
                <a:effectLst/>
                <a:uLnTx/>
                <a:uFillTx/>
                <a:latin typeface="Arial"/>
                <a:ea typeface="+mn-ea"/>
                <a:cs typeface="+mn-cs"/>
              </a:rPr>
              <a:t>end-to-end PC experience</a:t>
            </a:r>
            <a:r>
              <a:rPr kumimoji="0" lang="en-US" sz="1600" b="0" i="0" u="none" strike="noStrike" kern="1200" cap="none" spc="0" normalizeH="0" baseline="0" noProof="0">
                <a:ln>
                  <a:noFill/>
                </a:ln>
                <a:solidFill>
                  <a:srgbClr val="FFFFFF"/>
                </a:solidFill>
                <a:effectLst/>
                <a:uLnTx/>
                <a:uFillTx/>
                <a:latin typeface="Arial"/>
                <a:ea typeface="+mn-ea"/>
                <a:cs typeface="+mn-cs"/>
              </a:rPr>
              <a:t>, you need a portal that shows both the big picture and your next step across your entire team </a:t>
            </a:r>
            <a:r>
              <a:rPr kumimoji="0" lang="en-US" sz="1600" b="1" i="0" u="none" strike="noStrike" kern="1200" cap="none" spc="0" normalizeH="0" baseline="0" noProof="0">
                <a:ln>
                  <a:noFill/>
                </a:ln>
                <a:solidFill>
                  <a:srgbClr val="FFFFFF"/>
                </a:solidFill>
                <a:effectLst/>
                <a:uLnTx/>
                <a:uFillTx/>
                <a:latin typeface="Arial"/>
                <a:ea typeface="+mn-ea"/>
                <a:cs typeface="+mn-cs"/>
              </a:rPr>
              <a:t>anytime, anywhere</a:t>
            </a:r>
            <a:r>
              <a:rPr kumimoji="0" lang="en-US" sz="1600" b="0" i="0" u="none" strike="noStrike" kern="1200" cap="none" spc="0" normalizeH="0" baseline="0" noProof="0">
                <a:ln>
                  <a:noFill/>
                </a:ln>
                <a:solidFill>
                  <a:srgbClr val="FFFFFF"/>
                </a:solidFill>
                <a:effectLst/>
                <a:uLnTx/>
                <a:uFillTx/>
                <a:latin typeface="Arial"/>
                <a:ea typeface="+mn-ea"/>
                <a:cs typeface="+mn-cs"/>
              </a:rPr>
              <a:t>. </a:t>
            </a:r>
            <a:r>
              <a:rPr kumimoji="0" lang="en-US" sz="1600" b="1" i="0" u="none" strike="noStrike" kern="1200" cap="none" spc="0" normalizeH="0" baseline="0" noProof="0">
                <a:ln>
                  <a:noFill/>
                </a:ln>
                <a:solidFill>
                  <a:srgbClr val="FFC000"/>
                </a:solidFill>
                <a:effectLst/>
                <a:uLnTx/>
                <a:uFillTx/>
                <a:latin typeface="Arial"/>
                <a:ea typeface="+mn-ea"/>
                <a:cs typeface="+mn-cs"/>
              </a:rPr>
              <a:t>TechDirect</a:t>
            </a:r>
            <a:r>
              <a:rPr kumimoji="0" lang="en-US" sz="1600" b="0" i="0" u="none" strike="noStrike" kern="1200" cap="none" spc="0" normalizeH="0" baseline="30000" noProof="0">
                <a:ln>
                  <a:noFill/>
                </a:ln>
                <a:solidFill>
                  <a:srgbClr val="FFFFFF"/>
                </a:solidFill>
                <a:effectLst/>
                <a:uLnTx/>
                <a:uFillTx/>
                <a:latin typeface="Arial"/>
                <a:ea typeface="+mn-ea"/>
                <a:cs typeface="+mn-cs"/>
              </a:rPr>
              <a:t>*</a:t>
            </a:r>
            <a:r>
              <a:rPr kumimoji="0" lang="en-US" sz="1600" b="0" i="0" u="none" strike="noStrike" kern="1200" cap="none" spc="0" normalizeH="0" baseline="0" noProof="0">
                <a:ln>
                  <a:noFill/>
                </a:ln>
                <a:solidFill>
                  <a:srgbClr val="FFFFFF"/>
                </a:solidFill>
                <a:effectLst/>
                <a:uLnTx/>
                <a:uFillTx/>
                <a:latin typeface="Arial"/>
                <a:ea typeface="+mn-ea"/>
                <a:cs typeface="+mn-cs"/>
              </a:rPr>
              <a:t> provides:</a:t>
            </a:r>
            <a:endParaRPr kumimoji="0" lang="en-US" sz="1875" b="1" i="0" u="none" strike="noStrike" kern="120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CCB39BD2-E9A8-4298-9243-CA121568B65D}"/>
              </a:ext>
            </a:extLst>
          </p:cNvPr>
          <p:cNvSpPr>
            <a:spLocks noGrp="1"/>
          </p:cNvSpPr>
          <p:nvPr>
            <p:ph type="title"/>
          </p:nvPr>
        </p:nvSpPr>
        <p:spPr/>
        <p:txBody>
          <a:bodyPr wrap="square" lIns="0" tIns="0" rIns="0" bIns="0" anchor="t">
            <a:spAutoFit/>
          </a:bodyPr>
          <a:lstStyle/>
          <a:p>
            <a:r>
              <a:rPr lang="en-US">
                <a:latin typeface="Arial"/>
                <a:cs typeface="Arial"/>
              </a:rPr>
              <a:t>Modern, intelligent PC management at your fingertips</a:t>
            </a:r>
            <a:endParaRPr lang="en-US"/>
          </a:p>
        </p:txBody>
      </p:sp>
      <p:sp>
        <p:nvSpPr>
          <p:cNvPr id="9" name="Rectangle 8">
            <a:extLst>
              <a:ext uri="{FF2B5EF4-FFF2-40B4-BE49-F238E27FC236}">
                <a16:creationId xmlns:a16="http://schemas.microsoft.com/office/drawing/2014/main" id="{B6789ECD-00BE-4F48-804F-211B9017DBE6}"/>
              </a:ext>
            </a:extLst>
          </p:cNvPr>
          <p:cNvSpPr/>
          <p:nvPr/>
        </p:nvSpPr>
        <p:spPr>
          <a:xfrm>
            <a:off x="4349122" y="2758579"/>
            <a:ext cx="4442691" cy="1692771"/>
          </a:xfrm>
          <a:prstGeom prst="rect">
            <a:avLst/>
          </a:prstGeom>
        </p:spPr>
        <p:txBody>
          <a:bodyPr wrap="square">
            <a:spAutoFit/>
          </a:bodyPr>
          <a:lstStyle/>
          <a:p>
            <a:pPr marL="285750" marR="0" lvl="0" indent="-285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End-to-end IT control throughout the PC lifecycle</a:t>
            </a:r>
          </a:p>
          <a:p>
            <a:pPr marL="285750" marR="0" lvl="0" indent="-285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Fleet-wide visibility and management with actionable insights</a:t>
            </a:r>
          </a:p>
          <a:p>
            <a:pPr marL="285750" marR="0" lvl="0" indent="-285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Flexibility to tailor your views and dashboards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 name="Rectangle 2">
            <a:extLst>
              <a:ext uri="{FF2B5EF4-FFF2-40B4-BE49-F238E27FC236}">
                <a16:creationId xmlns:a16="http://schemas.microsoft.com/office/drawing/2014/main" id="{4C7A9F98-4E89-436D-A189-531B00C3D86E}"/>
              </a:ext>
            </a:extLst>
          </p:cNvPr>
          <p:cNvSpPr/>
          <p:nvPr/>
        </p:nvSpPr>
        <p:spPr>
          <a:xfrm>
            <a:off x="121656" y="4646459"/>
            <a:ext cx="7625136" cy="341632"/>
          </a:xfrm>
          <a:prstGeom prst="rect">
            <a:avLst/>
          </a:prstGeom>
          <a:noFill/>
          <a:ln>
            <a:solidFill>
              <a:schemeClr val="tx2"/>
            </a:solidFill>
          </a:ln>
        </p:spPr>
        <p:txBody>
          <a:bodyPr wrap="square">
            <a:spAutoFit/>
          </a:bodyPr>
          <a:lstStyle/>
          <a:p>
            <a:pPr marL="0" marR="0" lvl="0" indent="0" algn="l" defTabSz="685800" rtl="0" eaLnBrk="1" fontAlgn="auto" latinLnBrk="0" hangingPunct="1">
              <a:lnSpc>
                <a:spcPct val="90000"/>
              </a:lnSpc>
              <a:spcBef>
                <a:spcPts val="600"/>
              </a:spcBef>
              <a:spcAft>
                <a:spcPts val="0"/>
              </a:spcAft>
              <a:buClr>
                <a:srgbClr val="FFFFFF"/>
              </a:buClr>
              <a:buSzTx/>
              <a:buFontTx/>
              <a:buNone/>
              <a:tabLst/>
              <a:defRPr/>
            </a:pPr>
            <a:r>
              <a:rPr lang="en-US" sz="900" baseline="30000">
                <a:latin typeface="Arial"/>
                <a:ea typeface="Calibri" panose="020F0502020204030204" pitchFamily="34" charset="0"/>
                <a:cs typeface="Times New Roman" panose="02020603050405020304" pitchFamily="18" charset="0"/>
              </a:rPr>
              <a:t>*</a:t>
            </a:r>
            <a:r>
              <a:rPr kumimoji="0" lang="en-US" sz="900" b="0" i="0" u="none" strike="noStrike" kern="1200" cap="none" spc="0" normalizeH="0" baseline="30000" noProof="0">
                <a:ln>
                  <a:noFill/>
                </a:ln>
                <a:effectLst/>
                <a:uLnTx/>
                <a:uFillTx/>
                <a:latin typeface="Arial"/>
                <a:ea typeface="Calibri" panose="020F0502020204030204" pitchFamily="34" charset="0"/>
                <a:cs typeface="Times New Roman" panose="02020603050405020304" pitchFamily="18" charset="0"/>
              </a:rPr>
              <a:t>TechDirect features that require SupportAssist connectivity are </a:t>
            </a:r>
            <a:r>
              <a:rPr kumimoji="0" lang="en-US" sz="900" b="0" i="0" u="none" strike="noStrike" kern="1200" cap="none" spc="0" normalizeH="0" baseline="30000" noProof="0">
                <a:ln>
                  <a:noFill/>
                </a:ln>
                <a:effectLst/>
                <a:uLnTx/>
                <a:uFillTx/>
                <a:latin typeface="Arial"/>
                <a:ea typeface="+mn-ea"/>
                <a:cs typeface="Arial" pitchFamily="34" charset="0"/>
              </a:rPr>
              <a:t>not available on Linux, Windows RT, Android, Ubuntu or select Chrome based products. SupportAssist, when connected to TechDirect, automatically detects and proactively alerts Dell to: operating system issues, software upgrades, driver updates, malware, virus infected files, failures of hard drives, batteries, memory, thermal sensors, heat sinks, fans, solid state drives and video cards. SupportAssist, when connected to TechDirect, enables predictive analysis failure detection includes hard drives, solid state drives, batteries and fans (only ProSupport Plus and ProSupport Flex).</a:t>
            </a:r>
            <a:endParaRPr kumimoji="0" lang="en-US" sz="900" b="0" i="0" u="none" strike="noStrike" kern="1200" cap="none" spc="0" normalizeH="0" baseline="30000" noProof="0">
              <a:ln>
                <a:noFill/>
              </a:ln>
              <a:effectLst/>
              <a:uLnTx/>
              <a:uFillTx/>
              <a:latin typeface="Arial"/>
              <a:ea typeface="+mn-ea"/>
            </a:endParaRPr>
          </a:p>
        </p:txBody>
      </p:sp>
      <p:pic>
        <p:nvPicPr>
          <p:cNvPr id="13" name="Picture 12">
            <a:extLst>
              <a:ext uri="{FF2B5EF4-FFF2-40B4-BE49-F238E27FC236}">
                <a16:creationId xmlns:a16="http://schemas.microsoft.com/office/drawing/2014/main" id="{B37C21A1-E738-4351-A0FD-A6A7F75916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91"/>
          <a:stretch/>
        </p:blipFill>
        <p:spPr>
          <a:xfrm>
            <a:off x="-1" y="829876"/>
            <a:ext cx="3934225" cy="3603105"/>
          </a:xfrm>
          <a:prstGeom prst="rect">
            <a:avLst/>
          </a:prstGeom>
        </p:spPr>
      </p:pic>
    </p:spTree>
    <p:extLst>
      <p:ext uri="{BB962C8B-B14F-4D97-AF65-F5344CB8AC3E}">
        <p14:creationId xmlns:p14="http://schemas.microsoft.com/office/powerpoint/2010/main" val="194093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E5CD4A-AE95-4E33-AB22-863CA8580E96}"/>
              </a:ext>
            </a:extLst>
          </p:cNvPr>
          <p:cNvSpPr/>
          <p:nvPr/>
        </p:nvSpPr>
        <p:spPr>
          <a:xfrm>
            <a:off x="0" y="2013696"/>
            <a:ext cx="9144000" cy="3161205"/>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2"/>
              </a:solidFill>
            </a:endParaRPr>
          </a:p>
        </p:txBody>
      </p:sp>
      <p:sp>
        <p:nvSpPr>
          <p:cNvPr id="3" name="Content Placeholder 2">
            <a:extLst>
              <a:ext uri="{FF2B5EF4-FFF2-40B4-BE49-F238E27FC236}">
                <a16:creationId xmlns:a16="http://schemas.microsoft.com/office/drawing/2014/main" id="{76461D52-33D3-4662-9604-FC29E50325EF}"/>
              </a:ext>
            </a:extLst>
          </p:cNvPr>
          <p:cNvSpPr>
            <a:spLocks noGrp="1"/>
          </p:cNvSpPr>
          <p:nvPr>
            <p:ph sz="quarter" idx="17"/>
          </p:nvPr>
        </p:nvSpPr>
        <p:spPr>
          <a:xfrm>
            <a:off x="1256217" y="1096514"/>
            <a:ext cx="7519392" cy="664174"/>
          </a:xfrm>
        </p:spPr>
        <p:txBody>
          <a:bodyPr/>
          <a:lstStyle/>
          <a:p>
            <a:pPr marL="0" indent="0">
              <a:buNone/>
            </a:pPr>
            <a:r>
              <a:rPr lang="en-US" sz="2400"/>
              <a:t>Easy access to data-driven differentiators in TechDirect</a:t>
            </a:r>
          </a:p>
        </p:txBody>
      </p:sp>
      <p:sp>
        <p:nvSpPr>
          <p:cNvPr id="35" name="Rectangle 34"/>
          <p:cNvSpPr/>
          <p:nvPr/>
        </p:nvSpPr>
        <p:spPr>
          <a:xfrm>
            <a:off x="377324" y="2329771"/>
            <a:ext cx="628650" cy="553998"/>
          </a:xfrm>
          <a:prstGeom prst="rect">
            <a:avLst/>
          </a:prstGeom>
          <a:noFill/>
          <a:effectLst/>
        </p:spPr>
        <p:txBody>
          <a:bodyPr wrap="square" lIns="0" tIns="0" rIns="0" bIns="0" rtlCol="0" anchor="t" anchorCtr="0">
            <a:spAutoFit/>
          </a:bodyPr>
          <a:lstStyle/>
          <a:p>
            <a:pPr algn="ctr" defTabSz="685783">
              <a:defRPr/>
            </a:pPr>
            <a:r>
              <a:rPr lang="en-US" sz="3600" b="1">
                <a:gradFill>
                  <a:gsLst>
                    <a:gs pos="47000">
                      <a:schemeClr val="accent3"/>
                    </a:gs>
                    <a:gs pos="92000">
                      <a:schemeClr val="accent4"/>
                    </a:gs>
                  </a:gsLst>
                  <a:lin ang="5400000" scaled="0"/>
                </a:gradFill>
              </a:rPr>
              <a:t>1</a:t>
            </a:r>
            <a:endParaRPr lang="en-US" sz="3600" b="1" kern="0">
              <a:gradFill>
                <a:gsLst>
                  <a:gs pos="47000">
                    <a:schemeClr val="accent3"/>
                  </a:gs>
                  <a:gs pos="92000">
                    <a:schemeClr val="accent4"/>
                  </a:gs>
                </a:gsLst>
                <a:lin ang="5400000" scaled="0"/>
              </a:gradFill>
            </a:endParaRPr>
          </a:p>
        </p:txBody>
      </p:sp>
      <p:sp>
        <p:nvSpPr>
          <p:cNvPr id="34" name="TextBox 33"/>
          <p:cNvSpPr txBox="1"/>
          <p:nvPr/>
        </p:nvSpPr>
        <p:spPr>
          <a:xfrm>
            <a:off x="2767976" y="2922344"/>
            <a:ext cx="1615245" cy="1609351"/>
          </a:xfrm>
          <a:prstGeom prst="rect">
            <a:avLst/>
          </a:prstGeom>
          <a:noFill/>
        </p:spPr>
        <p:txBody>
          <a:bodyPr wrap="square" lIns="0" tIns="0" rIns="0" bIns="0" rtlCol="0" anchor="t">
            <a:spAutoFit/>
          </a:bodyPr>
          <a:lstStyle/>
          <a:p>
            <a:pPr marL="0" lvl="1" defTabSz="342900">
              <a:lnSpc>
                <a:spcPct val="110000"/>
              </a:lnSpc>
              <a:spcAft>
                <a:spcPts val="400"/>
              </a:spcAft>
              <a:defRPr/>
            </a:pPr>
            <a:r>
              <a:rPr lang="en-US" sz="1200"/>
              <a:t>Easily monitor, detect and track your entire Dell fleet or single PC from a customized dashboard showcasing new scores for health, application experience and security</a:t>
            </a:r>
            <a:endParaRPr lang="en-US" sz="1200">
              <a:cs typeface="Arial"/>
            </a:endParaRPr>
          </a:p>
        </p:txBody>
      </p:sp>
      <p:sp>
        <p:nvSpPr>
          <p:cNvPr id="41" name="Rectangle 40"/>
          <p:cNvSpPr/>
          <p:nvPr/>
        </p:nvSpPr>
        <p:spPr>
          <a:xfrm>
            <a:off x="2574976" y="2329771"/>
            <a:ext cx="628650" cy="553998"/>
          </a:xfrm>
          <a:prstGeom prst="rect">
            <a:avLst/>
          </a:prstGeom>
          <a:noFill/>
          <a:effectLst/>
        </p:spPr>
        <p:txBody>
          <a:bodyPr wrap="square" lIns="0" tIns="0" rIns="0" bIns="0" rtlCol="0" anchor="t" anchorCtr="0">
            <a:spAutoFit/>
          </a:bodyPr>
          <a:lstStyle/>
          <a:p>
            <a:pPr algn="ctr" defTabSz="685783">
              <a:defRPr/>
            </a:pPr>
            <a:r>
              <a:rPr lang="en-US" sz="3600" b="1">
                <a:gradFill>
                  <a:gsLst>
                    <a:gs pos="47000">
                      <a:schemeClr val="accent3"/>
                    </a:gs>
                    <a:gs pos="92000">
                      <a:schemeClr val="accent4"/>
                    </a:gs>
                  </a:gsLst>
                  <a:lin ang="5400000" scaled="0"/>
                </a:gradFill>
              </a:rPr>
              <a:t>2</a:t>
            </a:r>
            <a:endParaRPr lang="en-US" sz="3600" b="1" kern="0">
              <a:gradFill>
                <a:gsLst>
                  <a:gs pos="47000">
                    <a:schemeClr val="accent3"/>
                  </a:gs>
                  <a:gs pos="92000">
                    <a:schemeClr val="accent4"/>
                  </a:gs>
                </a:gsLst>
                <a:lin ang="5400000" scaled="0"/>
              </a:gradFill>
            </a:endParaRPr>
          </a:p>
        </p:txBody>
      </p:sp>
      <p:sp>
        <p:nvSpPr>
          <p:cNvPr id="40" name="TextBox 39"/>
          <p:cNvSpPr txBox="1"/>
          <p:nvPr/>
        </p:nvSpPr>
        <p:spPr>
          <a:xfrm>
            <a:off x="568120" y="2929229"/>
            <a:ext cx="1649936" cy="738664"/>
          </a:xfrm>
          <a:prstGeom prst="rect">
            <a:avLst/>
          </a:prstGeom>
          <a:noFill/>
        </p:spPr>
        <p:txBody>
          <a:bodyPr wrap="square" lIns="0" tIns="0" rIns="0" bIns="0" rtlCol="0" anchor="t">
            <a:spAutoFit/>
          </a:bodyPr>
          <a:lstStyle/>
          <a:p>
            <a:r>
              <a:rPr lang="en-US" sz="1200">
                <a:latin typeface="Arial" panose="020B0604020202020204" pitchFamily="34" charset="0"/>
                <a:cs typeface="Arial" panose="020B0604020202020204" pitchFamily="34" charset="0"/>
              </a:rPr>
              <a:t>A unified, modern online user experience with easy navigation and PC management</a:t>
            </a:r>
            <a:endParaRPr lang="en-US" sz="1400">
              <a:latin typeface="Arial" panose="020B0604020202020204" pitchFamily="34" charset="0"/>
              <a:cs typeface="Arial" panose="020B0604020202020204" pitchFamily="34" charset="0"/>
            </a:endParaRPr>
          </a:p>
        </p:txBody>
      </p:sp>
      <p:sp>
        <p:nvSpPr>
          <p:cNvPr id="44" name="Rectangle 43"/>
          <p:cNvSpPr/>
          <p:nvPr/>
        </p:nvSpPr>
        <p:spPr>
          <a:xfrm>
            <a:off x="4708321" y="2329771"/>
            <a:ext cx="628650" cy="553998"/>
          </a:xfrm>
          <a:prstGeom prst="rect">
            <a:avLst/>
          </a:prstGeom>
          <a:noFill/>
          <a:effectLst/>
        </p:spPr>
        <p:txBody>
          <a:bodyPr wrap="square" lIns="0" tIns="0" rIns="0" bIns="0" rtlCol="0" anchor="t" anchorCtr="0">
            <a:spAutoFit/>
          </a:bodyPr>
          <a:lstStyle/>
          <a:p>
            <a:pPr algn="ctr" defTabSz="685783">
              <a:defRPr/>
            </a:pPr>
            <a:r>
              <a:rPr lang="en-US" sz="3600" b="1">
                <a:gradFill>
                  <a:gsLst>
                    <a:gs pos="47000">
                      <a:schemeClr val="accent3"/>
                    </a:gs>
                    <a:gs pos="92000">
                      <a:schemeClr val="accent4"/>
                    </a:gs>
                  </a:gsLst>
                  <a:lin ang="5400000" scaled="0"/>
                </a:gradFill>
              </a:rPr>
              <a:t>3</a:t>
            </a:r>
            <a:endParaRPr lang="en-US" sz="3600" b="1" kern="0">
              <a:gradFill>
                <a:gsLst>
                  <a:gs pos="47000">
                    <a:schemeClr val="accent3"/>
                  </a:gs>
                  <a:gs pos="92000">
                    <a:schemeClr val="accent4"/>
                  </a:gs>
                </a:gsLst>
                <a:lin ang="5400000" scaled="0"/>
              </a:gradFill>
            </a:endParaRPr>
          </a:p>
        </p:txBody>
      </p:sp>
      <p:sp>
        <p:nvSpPr>
          <p:cNvPr id="43" name="TextBox 42"/>
          <p:cNvSpPr txBox="1"/>
          <p:nvPr/>
        </p:nvSpPr>
        <p:spPr>
          <a:xfrm>
            <a:off x="4892747" y="2929229"/>
            <a:ext cx="1690121" cy="923330"/>
          </a:xfrm>
          <a:prstGeom prst="rect">
            <a:avLst/>
          </a:prstGeom>
          <a:noFill/>
        </p:spPr>
        <p:txBody>
          <a:bodyPr wrap="square" lIns="0" tIns="0" rIns="0" bIns="0" rtlCol="0" anchor="t">
            <a:spAutoFit/>
          </a:bodyPr>
          <a:lstStyle/>
          <a:p>
            <a:pPr marL="57150" lvl="1" defTabSz="342900">
              <a:lnSpc>
                <a:spcPct val="100000"/>
              </a:lnSpc>
              <a:spcBef>
                <a:spcPts val="600"/>
              </a:spcBef>
              <a:spcAft>
                <a:spcPts val="600"/>
              </a:spcAft>
              <a:buClr>
                <a:srgbClr val="0070C0"/>
              </a:buClr>
              <a:buSzPct val="125000"/>
              <a:defRPr/>
            </a:pPr>
            <a:r>
              <a:rPr lang="en-US" sz="1200"/>
              <a:t>Automated creation and deployment of custom catalogs for Dell BIOS, driver, firmware and applications</a:t>
            </a:r>
          </a:p>
        </p:txBody>
      </p:sp>
      <p:sp>
        <p:nvSpPr>
          <p:cNvPr id="47" name="Rectangle 46"/>
          <p:cNvSpPr/>
          <p:nvPr/>
        </p:nvSpPr>
        <p:spPr>
          <a:xfrm>
            <a:off x="6828997" y="2329771"/>
            <a:ext cx="628650" cy="553998"/>
          </a:xfrm>
          <a:prstGeom prst="rect">
            <a:avLst/>
          </a:prstGeom>
          <a:noFill/>
          <a:effectLst/>
        </p:spPr>
        <p:txBody>
          <a:bodyPr wrap="square" lIns="0" tIns="0" rIns="0" bIns="0" rtlCol="0" anchor="t" anchorCtr="0">
            <a:spAutoFit/>
          </a:bodyPr>
          <a:lstStyle/>
          <a:p>
            <a:pPr algn="ctr" defTabSz="685783">
              <a:defRPr/>
            </a:pPr>
            <a:r>
              <a:rPr lang="en-US" sz="3600" b="1">
                <a:gradFill>
                  <a:gsLst>
                    <a:gs pos="47000">
                      <a:schemeClr val="accent3"/>
                    </a:gs>
                    <a:gs pos="92000">
                      <a:schemeClr val="accent4"/>
                    </a:gs>
                  </a:gsLst>
                  <a:lin ang="5400000" scaled="0"/>
                </a:gradFill>
              </a:rPr>
              <a:t>4</a:t>
            </a:r>
            <a:endParaRPr lang="en-US" sz="3600" b="1" kern="0">
              <a:gradFill>
                <a:gsLst>
                  <a:gs pos="47000">
                    <a:schemeClr val="accent3"/>
                  </a:gs>
                  <a:gs pos="92000">
                    <a:schemeClr val="accent4"/>
                  </a:gs>
                </a:gsLst>
                <a:lin ang="5400000" scaled="0"/>
              </a:gradFill>
            </a:endParaRPr>
          </a:p>
        </p:txBody>
      </p:sp>
      <p:sp>
        <p:nvSpPr>
          <p:cNvPr id="46" name="TextBox 45"/>
          <p:cNvSpPr txBox="1"/>
          <p:nvPr/>
        </p:nvSpPr>
        <p:spPr>
          <a:xfrm>
            <a:off x="7008481" y="2927214"/>
            <a:ext cx="1690612" cy="1196201"/>
          </a:xfrm>
          <a:prstGeom prst="rect">
            <a:avLst/>
          </a:prstGeom>
          <a:noFill/>
        </p:spPr>
        <p:txBody>
          <a:bodyPr wrap="square" lIns="0" tIns="0" rIns="0" bIns="0" rtlCol="0" anchor="t">
            <a:spAutoFit/>
          </a:bodyPr>
          <a:lstStyle/>
          <a:p>
            <a:pPr>
              <a:lnSpc>
                <a:spcPct val="110000"/>
              </a:lnSpc>
            </a:pPr>
            <a:r>
              <a:rPr lang="en-US" sz="1200"/>
              <a:t>Create rules that detect and remediate issues remotely to help manage your Dell PC fleet performance</a:t>
            </a:r>
          </a:p>
          <a:p>
            <a:pPr>
              <a:lnSpc>
                <a:spcPct val="110000"/>
              </a:lnSpc>
            </a:pPr>
            <a:endParaRPr lang="en-US" sz="1200"/>
          </a:p>
        </p:txBody>
      </p:sp>
      <p:pic>
        <p:nvPicPr>
          <p:cNvPr id="9" name="Picture 8">
            <a:extLst>
              <a:ext uri="{FF2B5EF4-FFF2-40B4-BE49-F238E27FC236}">
                <a16:creationId xmlns:a16="http://schemas.microsoft.com/office/drawing/2014/main" id="{11CB12E8-A893-40C2-BA08-F900442BCDC9}"/>
              </a:ext>
            </a:extLst>
          </p:cNvPr>
          <p:cNvPicPr>
            <a:picLocks noChangeAspect="1"/>
          </p:cNvPicPr>
          <p:nvPr/>
        </p:nvPicPr>
        <p:blipFill>
          <a:blip r:embed="rId3"/>
          <a:stretch>
            <a:fillRect/>
          </a:stretch>
        </p:blipFill>
        <p:spPr>
          <a:xfrm>
            <a:off x="23031" y="902837"/>
            <a:ext cx="1079458" cy="1079458"/>
          </a:xfrm>
          <a:prstGeom prst="rect">
            <a:avLst/>
          </a:prstGeom>
        </p:spPr>
      </p:pic>
      <p:sp>
        <p:nvSpPr>
          <p:cNvPr id="22" name="Title 1">
            <a:extLst>
              <a:ext uri="{FF2B5EF4-FFF2-40B4-BE49-F238E27FC236}">
                <a16:creationId xmlns:a16="http://schemas.microsoft.com/office/drawing/2014/main" id="{E5BB4936-C50B-417D-A289-6A4285D1D549}"/>
              </a:ext>
            </a:extLst>
          </p:cNvPr>
          <p:cNvSpPr>
            <a:spLocks noGrp="1"/>
          </p:cNvSpPr>
          <p:nvPr>
            <p:ph type="title"/>
          </p:nvPr>
        </p:nvSpPr>
        <p:spPr>
          <a:xfrm>
            <a:off x="285750" y="228600"/>
            <a:ext cx="8572500" cy="387798"/>
          </a:xfrm>
        </p:spPr>
        <p:txBody>
          <a:bodyPr/>
          <a:lstStyle/>
          <a:p>
            <a:r>
              <a:rPr lang="en-US"/>
              <a:t>An enhanced modern PC management experience</a:t>
            </a:r>
          </a:p>
        </p:txBody>
      </p:sp>
      <p:pic>
        <p:nvPicPr>
          <p:cNvPr id="24" name="Picture 23">
            <a:extLst>
              <a:ext uri="{FF2B5EF4-FFF2-40B4-BE49-F238E27FC236}">
                <a16:creationId xmlns:a16="http://schemas.microsoft.com/office/drawing/2014/main" id="{8FF835FB-FF05-4115-9AAD-91C6120E62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8651" y="4826794"/>
            <a:ext cx="1099599" cy="142704"/>
          </a:xfrm>
          <a:prstGeom prst="rect">
            <a:avLst/>
          </a:prstGeom>
        </p:spPr>
      </p:pic>
      <p:sp>
        <p:nvSpPr>
          <p:cNvPr id="2" name="Rectangle 1">
            <a:extLst>
              <a:ext uri="{FF2B5EF4-FFF2-40B4-BE49-F238E27FC236}">
                <a16:creationId xmlns:a16="http://schemas.microsoft.com/office/drawing/2014/main" id="{E6179A70-EA98-45AF-9434-FDB974F1687A}"/>
              </a:ext>
            </a:extLst>
          </p:cNvPr>
          <p:cNvSpPr/>
          <p:nvPr/>
        </p:nvSpPr>
        <p:spPr>
          <a:xfrm>
            <a:off x="417263" y="2321116"/>
            <a:ext cx="1940345" cy="2291508"/>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 name="Rectangle 3">
            <a:extLst>
              <a:ext uri="{FF2B5EF4-FFF2-40B4-BE49-F238E27FC236}">
                <a16:creationId xmlns:a16="http://schemas.microsoft.com/office/drawing/2014/main" id="{16D4B69D-75B7-46B9-9927-5AE9DD8F7A38}"/>
              </a:ext>
            </a:extLst>
          </p:cNvPr>
          <p:cNvSpPr/>
          <p:nvPr/>
        </p:nvSpPr>
        <p:spPr>
          <a:xfrm>
            <a:off x="6883705" y="2322034"/>
            <a:ext cx="1940345" cy="2291508"/>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Rectangle 4">
            <a:extLst>
              <a:ext uri="{FF2B5EF4-FFF2-40B4-BE49-F238E27FC236}">
                <a16:creationId xmlns:a16="http://schemas.microsoft.com/office/drawing/2014/main" id="{B486C51F-DD71-4707-A45B-81085E3057EB}"/>
              </a:ext>
            </a:extLst>
          </p:cNvPr>
          <p:cNvSpPr/>
          <p:nvPr/>
        </p:nvSpPr>
        <p:spPr>
          <a:xfrm>
            <a:off x="4763876" y="2322952"/>
            <a:ext cx="1940345" cy="2291508"/>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 name="Rectangle 5">
            <a:extLst>
              <a:ext uri="{FF2B5EF4-FFF2-40B4-BE49-F238E27FC236}">
                <a16:creationId xmlns:a16="http://schemas.microsoft.com/office/drawing/2014/main" id="{F575D439-E4DE-475E-A4D3-28463492925E}"/>
              </a:ext>
            </a:extLst>
          </p:cNvPr>
          <p:cNvSpPr/>
          <p:nvPr/>
        </p:nvSpPr>
        <p:spPr>
          <a:xfrm>
            <a:off x="2588963" y="2323870"/>
            <a:ext cx="1940345" cy="2291508"/>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249317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6B070E-9216-43DF-9951-77C312DDBADB}"/>
              </a:ext>
            </a:extLst>
          </p:cNvPr>
          <p:cNvSpPr/>
          <p:nvPr/>
        </p:nvSpPr>
        <p:spPr>
          <a:xfrm>
            <a:off x="0" y="995678"/>
            <a:ext cx="9144000" cy="4147823"/>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5" name="Rectangle 44">
            <a:extLst>
              <a:ext uri="{FF2B5EF4-FFF2-40B4-BE49-F238E27FC236}">
                <a16:creationId xmlns:a16="http://schemas.microsoft.com/office/drawing/2014/main" id="{1006A154-06E1-4E09-8C86-7C8A861D5A0D}"/>
              </a:ext>
            </a:extLst>
          </p:cNvPr>
          <p:cNvSpPr>
            <a:spLocks/>
          </p:cNvSpPr>
          <p:nvPr/>
        </p:nvSpPr>
        <p:spPr>
          <a:xfrm>
            <a:off x="-9939" y="986039"/>
            <a:ext cx="928790" cy="4180653"/>
          </a:xfrm>
          <a:prstGeom prst="rect">
            <a:avLst/>
          </a:prstGeom>
          <a:gradFill flip="none" rotWithShape="1">
            <a:gsLst>
              <a:gs pos="100000">
                <a:schemeClr val="bg1"/>
              </a:gs>
              <a:gs pos="53000">
                <a:schemeClr val="bg1"/>
              </a:gs>
              <a:gs pos="24000">
                <a:schemeClr val="bg1">
                  <a:lumMod val="75000"/>
                </a:schemeClr>
              </a:gs>
              <a:gs pos="87000">
                <a:schemeClr val="accent6"/>
              </a:gs>
              <a:gs pos="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2" name="Freeform: Shape 41">
            <a:extLst>
              <a:ext uri="{FF2B5EF4-FFF2-40B4-BE49-F238E27FC236}">
                <a16:creationId xmlns:a16="http://schemas.microsoft.com/office/drawing/2014/main" id="{4383A6FF-788C-4AB4-82E5-187CD06AA9C1}"/>
              </a:ext>
            </a:extLst>
          </p:cNvPr>
          <p:cNvSpPr/>
          <p:nvPr/>
        </p:nvSpPr>
        <p:spPr>
          <a:xfrm rot="5400000">
            <a:off x="-22212" y="1007953"/>
            <a:ext cx="1118872" cy="1094325"/>
          </a:xfrm>
          <a:custGeom>
            <a:avLst/>
            <a:gdLst>
              <a:gd name="connsiteX0" fmla="*/ 0 w 1016791"/>
              <a:gd name="connsiteY0" fmla="*/ 1094325 h 1094325"/>
              <a:gd name="connsiteX1" fmla="*/ 0 w 1016791"/>
              <a:gd name="connsiteY1" fmla="*/ 165536 h 1094325"/>
              <a:gd name="connsiteX2" fmla="*/ 275807 w 1016791"/>
              <a:gd name="connsiteY2" fmla="*/ 165536 h 1094325"/>
              <a:gd name="connsiteX3" fmla="*/ 508397 w 1016791"/>
              <a:gd name="connsiteY3" fmla="*/ 0 h 1094325"/>
              <a:gd name="connsiteX4" fmla="*/ 740987 w 1016791"/>
              <a:gd name="connsiteY4" fmla="*/ 165536 h 1094325"/>
              <a:gd name="connsiteX5" fmla="*/ 1016791 w 1016791"/>
              <a:gd name="connsiteY5" fmla="*/ 165536 h 1094325"/>
              <a:gd name="connsiteX6" fmla="*/ 1016791 w 1016791"/>
              <a:gd name="connsiteY6" fmla="*/ 1094325 h 10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791" h="1094325">
                <a:moveTo>
                  <a:pt x="0" y="1094325"/>
                </a:moveTo>
                <a:lnTo>
                  <a:pt x="0" y="165536"/>
                </a:lnTo>
                <a:lnTo>
                  <a:pt x="275807" y="165536"/>
                </a:lnTo>
                <a:lnTo>
                  <a:pt x="508397" y="0"/>
                </a:lnTo>
                <a:lnTo>
                  <a:pt x="740987" y="165536"/>
                </a:lnTo>
                <a:lnTo>
                  <a:pt x="1016791" y="165536"/>
                </a:lnTo>
                <a:lnTo>
                  <a:pt x="1016791" y="1094325"/>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cxnSp>
        <p:nvCxnSpPr>
          <p:cNvPr id="98" name="Straight Connector 97">
            <a:extLst>
              <a:ext uri="{FF2B5EF4-FFF2-40B4-BE49-F238E27FC236}">
                <a16:creationId xmlns:a16="http://schemas.microsoft.com/office/drawing/2014/main" id="{76414593-AA87-4A71-A9B9-68918DAEF9E9}"/>
              </a:ext>
            </a:extLst>
          </p:cNvPr>
          <p:cNvCxnSpPr>
            <a:cxnSpLocks/>
          </p:cNvCxnSpPr>
          <p:nvPr/>
        </p:nvCxnSpPr>
        <p:spPr>
          <a:xfrm>
            <a:off x="0" y="98604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en-US">
                <a:latin typeface="Arial" panose="020B0604020202020204" pitchFamily="34" charset="0"/>
                <a:cs typeface="Arial" panose="020B0604020202020204" pitchFamily="34" charset="0"/>
              </a:rPr>
              <a:t>Simplify PC monitoring, tracking and management </a:t>
            </a:r>
            <a:br>
              <a:rPr lang="en-US">
                <a:latin typeface="Arial" panose="020B0604020202020204" pitchFamily="34" charset="0"/>
                <a:cs typeface="Arial" panose="020B0604020202020204" pitchFamily="34" charset="0"/>
              </a:rPr>
            </a:br>
            <a:endParaRPr lang="en-US" sz="1800">
              <a:solidFill>
                <a:schemeClr val="bg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D28737C-4C67-416F-8E09-D85B10427E7E}"/>
              </a:ext>
            </a:extLst>
          </p:cNvPr>
          <p:cNvSpPr txBox="1"/>
          <p:nvPr/>
        </p:nvSpPr>
        <p:spPr>
          <a:xfrm>
            <a:off x="-168135" y="4673084"/>
            <a:ext cx="1203325" cy="184666"/>
          </a:xfrm>
          <a:prstGeom prst="rect">
            <a:avLst/>
          </a:prstGeom>
          <a:noFill/>
        </p:spPr>
        <p:txBody>
          <a:bodyPr wrap="square" lIns="0" tIns="0" rIns="0" bIns="0" rtlCol="0">
            <a:spAutoFit/>
          </a:bodyPr>
          <a:lstStyle/>
          <a:p>
            <a:pPr algn="ctr"/>
            <a:r>
              <a:rPr lang="en-US" sz="1200">
                <a:solidFill>
                  <a:schemeClr val="tx2"/>
                </a:solidFill>
              </a:rPr>
              <a:t>Gain insight</a:t>
            </a:r>
          </a:p>
        </p:txBody>
      </p:sp>
      <p:sp>
        <p:nvSpPr>
          <p:cNvPr id="79" name="TextBox 78">
            <a:extLst>
              <a:ext uri="{FF2B5EF4-FFF2-40B4-BE49-F238E27FC236}">
                <a16:creationId xmlns:a16="http://schemas.microsoft.com/office/drawing/2014/main" id="{3CD15994-0897-4D2B-B3A4-8151FB22D3A9}"/>
              </a:ext>
            </a:extLst>
          </p:cNvPr>
          <p:cNvSpPr txBox="1"/>
          <p:nvPr/>
        </p:nvSpPr>
        <p:spPr>
          <a:xfrm>
            <a:off x="-23565" y="2571750"/>
            <a:ext cx="984390" cy="553998"/>
          </a:xfrm>
          <a:prstGeom prst="rect">
            <a:avLst/>
          </a:prstGeom>
          <a:noFill/>
        </p:spPr>
        <p:txBody>
          <a:bodyPr wrap="square" lIns="0" tIns="0" rIns="0" bIns="0" rtlCol="0">
            <a:spAutoFit/>
          </a:bodyPr>
          <a:lstStyle/>
          <a:p>
            <a:pPr algn="ctr"/>
            <a:r>
              <a:rPr lang="en-US" sz="1200">
                <a:solidFill>
                  <a:schemeClr val="tx2"/>
                </a:solidFill>
              </a:rPr>
              <a:t>Optimize, update &amp; protect</a:t>
            </a:r>
          </a:p>
        </p:txBody>
      </p:sp>
      <p:sp>
        <p:nvSpPr>
          <p:cNvPr id="80" name="TextBox 79">
            <a:extLst>
              <a:ext uri="{FF2B5EF4-FFF2-40B4-BE49-F238E27FC236}">
                <a16:creationId xmlns:a16="http://schemas.microsoft.com/office/drawing/2014/main" id="{01B284FD-ED2F-41AE-89E1-86DADF9DB133}"/>
              </a:ext>
            </a:extLst>
          </p:cNvPr>
          <p:cNvSpPr txBox="1"/>
          <p:nvPr/>
        </p:nvSpPr>
        <p:spPr>
          <a:xfrm>
            <a:off x="-168135" y="1669018"/>
            <a:ext cx="1203325" cy="369332"/>
          </a:xfrm>
          <a:prstGeom prst="rect">
            <a:avLst/>
          </a:prstGeom>
          <a:noFill/>
        </p:spPr>
        <p:txBody>
          <a:bodyPr wrap="square" lIns="0" tIns="0" rIns="0" bIns="0" rtlCol="0">
            <a:spAutoFit/>
          </a:bodyPr>
          <a:lstStyle/>
          <a:p>
            <a:pPr algn="ctr"/>
            <a:r>
              <a:rPr lang="en-US" sz="1200" b="1">
                <a:solidFill>
                  <a:schemeClr val="tx2"/>
                </a:solidFill>
              </a:rPr>
              <a:t>Centrally manage</a:t>
            </a:r>
          </a:p>
        </p:txBody>
      </p:sp>
      <p:sp>
        <p:nvSpPr>
          <p:cNvPr id="78" name="TextBox 77">
            <a:extLst>
              <a:ext uri="{FF2B5EF4-FFF2-40B4-BE49-F238E27FC236}">
                <a16:creationId xmlns:a16="http://schemas.microsoft.com/office/drawing/2014/main" id="{19BCA488-09DC-4454-AB85-9F9F6CF02A33}"/>
              </a:ext>
            </a:extLst>
          </p:cNvPr>
          <p:cNvSpPr txBox="1"/>
          <p:nvPr/>
        </p:nvSpPr>
        <p:spPr>
          <a:xfrm>
            <a:off x="-168135" y="3709794"/>
            <a:ext cx="1203325" cy="369332"/>
          </a:xfrm>
          <a:prstGeom prst="rect">
            <a:avLst/>
          </a:prstGeom>
          <a:noFill/>
        </p:spPr>
        <p:txBody>
          <a:bodyPr wrap="square" lIns="0" tIns="0" rIns="0" bIns="0" rtlCol="0">
            <a:spAutoFit/>
          </a:bodyPr>
          <a:lstStyle/>
          <a:p>
            <a:pPr algn="ctr"/>
            <a:r>
              <a:rPr lang="en-US" sz="1200">
                <a:solidFill>
                  <a:schemeClr val="tx2"/>
                </a:solidFill>
              </a:rPr>
              <a:t>Prevent downtime</a:t>
            </a:r>
          </a:p>
        </p:txBody>
      </p:sp>
      <p:pic>
        <p:nvPicPr>
          <p:cNvPr id="28" name="Graphic 27">
            <a:extLst>
              <a:ext uri="{FF2B5EF4-FFF2-40B4-BE49-F238E27FC236}">
                <a16:creationId xmlns:a16="http://schemas.microsoft.com/office/drawing/2014/main" id="{DDB43909-C3A2-461A-B098-271BCEFFB9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700000">
            <a:off x="301835" y="1221251"/>
            <a:ext cx="320533" cy="320533"/>
          </a:xfrm>
          <a:prstGeom prst="rect">
            <a:avLst/>
          </a:prstGeom>
        </p:spPr>
      </p:pic>
      <p:sp>
        <p:nvSpPr>
          <p:cNvPr id="32" name="TextBox 31">
            <a:extLst>
              <a:ext uri="{FF2B5EF4-FFF2-40B4-BE49-F238E27FC236}">
                <a16:creationId xmlns:a16="http://schemas.microsoft.com/office/drawing/2014/main" id="{0BEF15B5-2509-486F-918B-143ABC23882E}"/>
              </a:ext>
            </a:extLst>
          </p:cNvPr>
          <p:cNvSpPr txBox="1"/>
          <p:nvPr/>
        </p:nvSpPr>
        <p:spPr>
          <a:xfrm>
            <a:off x="1370137" y="1381517"/>
            <a:ext cx="7171520" cy="3198311"/>
          </a:xfrm>
          <a:prstGeom prst="rect">
            <a:avLst/>
          </a:prstGeom>
          <a:noFill/>
        </p:spPr>
        <p:txBody>
          <a:bodyPr wrap="square" lIns="0" tIns="0" rIns="0" bIns="0" numCol="1" spcCol="457200" rtlCol="0">
            <a:spAutoFit/>
          </a:bodyPr>
          <a:lstStyle/>
          <a:p>
            <a:pPr lvl="0" defTabSz="914377">
              <a:spcAft>
                <a:spcPts val="450"/>
              </a:spcAft>
              <a:buClr>
                <a:srgbClr val="007DB8"/>
              </a:buClr>
              <a:buSzPct val="125000"/>
              <a:defRPr/>
            </a:pPr>
            <a:r>
              <a:rPr lang="en-US" sz="1700" b="1">
                <a:solidFill>
                  <a:schemeClr val="bg1"/>
                </a:solidFill>
                <a:ea typeface="SimSun"/>
                <a:cs typeface="Arial" panose="020B0604020202020204" pitchFamily="34" charset="0"/>
              </a:rPr>
              <a:t>Easily monitor and manage </a:t>
            </a:r>
            <a:r>
              <a:rPr lang="en-US" sz="1700">
                <a:solidFill>
                  <a:srgbClr val="000000"/>
                </a:solidFill>
                <a:cs typeface="Arial" panose="020B0604020202020204" pitchFamily="34" charset="0"/>
              </a:rPr>
              <a:t>from your TechDirect dashboard:</a:t>
            </a:r>
          </a:p>
          <a:p>
            <a:pPr marL="514350" lvl="1" indent="-171450">
              <a:spcBef>
                <a:spcPts val="300"/>
              </a:spcBef>
              <a:spcAft>
                <a:spcPts val="300"/>
              </a:spcAft>
              <a:buClr>
                <a:schemeClr val="bg1"/>
              </a:buClr>
              <a:buSzPct val="125000"/>
              <a:buFont typeface="Arial" panose="020B0604020202020204" pitchFamily="34" charset="0"/>
              <a:buChar char="•"/>
              <a:defRPr/>
            </a:pPr>
            <a:r>
              <a:rPr lang="en-US" sz="1600">
                <a:solidFill>
                  <a:schemeClr val="bg2"/>
                </a:solidFill>
                <a:cs typeface="Arial" panose="020B0604020202020204" pitchFamily="34" charset="0"/>
              </a:rPr>
              <a:t>Gain insights to your entire Dell PC environment with central access</a:t>
            </a:r>
          </a:p>
          <a:p>
            <a:pPr marL="514350" lvl="1" indent="-171450">
              <a:spcBef>
                <a:spcPts val="300"/>
              </a:spcBef>
              <a:spcAft>
                <a:spcPts val="300"/>
              </a:spcAft>
              <a:buClr>
                <a:schemeClr val="bg1"/>
              </a:buClr>
              <a:buSzPct val="125000"/>
              <a:buFont typeface="Arial" panose="020B0604020202020204" pitchFamily="34" charset="0"/>
              <a:buChar char="•"/>
              <a:defRPr/>
            </a:pPr>
            <a:r>
              <a:rPr lang="en-US" sz="1600">
                <a:solidFill>
                  <a:schemeClr val="bg2"/>
                </a:solidFill>
              </a:rPr>
              <a:t>At-a-glance audit trails and performance indicators provide transparency across your fleet </a:t>
            </a:r>
          </a:p>
          <a:p>
            <a:pPr marL="0" lvl="1">
              <a:spcBef>
                <a:spcPts val="1200"/>
              </a:spcBef>
              <a:spcAft>
                <a:spcPts val="450"/>
              </a:spcAft>
              <a:buClr>
                <a:schemeClr val="bg1"/>
              </a:buClr>
              <a:buSzPct val="125000"/>
              <a:defRPr/>
            </a:pPr>
            <a:r>
              <a:rPr lang="en-US" sz="1700" b="1">
                <a:solidFill>
                  <a:schemeClr val="bg1"/>
                </a:solidFill>
                <a:cs typeface="Arial" panose="020B0604020202020204" pitchFamily="34" charset="0"/>
              </a:rPr>
              <a:t>Control configuration </a:t>
            </a:r>
            <a:r>
              <a:rPr lang="en-US" sz="1700">
                <a:solidFill>
                  <a:schemeClr val="bg2"/>
                </a:solidFill>
                <a:cs typeface="Arial" panose="020B0604020202020204" pitchFamily="34" charset="0"/>
              </a:rPr>
              <a:t>for customized experiences, including options for:</a:t>
            </a:r>
          </a:p>
          <a:p>
            <a:pPr marL="514350" lvl="1" indent="-171450">
              <a:spcBef>
                <a:spcPts val="300"/>
              </a:spcBef>
              <a:spcAft>
                <a:spcPts val="300"/>
              </a:spcAft>
              <a:buClr>
                <a:schemeClr val="bg1"/>
              </a:buClr>
              <a:buFont typeface="Arial" panose="020B0604020202020204" pitchFamily="34" charset="0"/>
              <a:buChar char="•"/>
              <a:defRPr/>
            </a:pPr>
            <a:r>
              <a:rPr lang="en-US" sz="1600">
                <a:solidFill>
                  <a:schemeClr val="bg2"/>
                </a:solidFill>
                <a:cs typeface="Arial" panose="020B0604020202020204" pitchFamily="34" charset="0"/>
              </a:rPr>
              <a:t>End-user tool usage and interaction</a:t>
            </a:r>
          </a:p>
          <a:p>
            <a:pPr marL="514350" lvl="1" indent="-171450">
              <a:spcBef>
                <a:spcPts val="300"/>
              </a:spcBef>
              <a:spcAft>
                <a:spcPts val="300"/>
              </a:spcAft>
              <a:buClr>
                <a:schemeClr val="bg1"/>
              </a:buClr>
              <a:buFont typeface="Arial" panose="020B0604020202020204" pitchFamily="34" charset="0"/>
              <a:buChar char="•"/>
              <a:defRPr/>
            </a:pPr>
            <a:r>
              <a:rPr lang="en-US" sz="1600">
                <a:solidFill>
                  <a:schemeClr val="bg2"/>
                </a:solidFill>
                <a:cs typeface="Arial" panose="020B0604020202020204" pitchFamily="34" charset="0"/>
              </a:rPr>
              <a:t>Data collection permissions</a:t>
            </a:r>
          </a:p>
          <a:p>
            <a:pPr marL="514350" lvl="1" indent="-171450">
              <a:spcBef>
                <a:spcPts val="300"/>
              </a:spcBef>
              <a:spcAft>
                <a:spcPts val="300"/>
              </a:spcAft>
              <a:buClr>
                <a:schemeClr val="bg1"/>
              </a:buClr>
              <a:buFont typeface="Arial" panose="020B0604020202020204" pitchFamily="34" charset="0"/>
              <a:buChar char="•"/>
              <a:defRPr/>
            </a:pPr>
            <a:r>
              <a:rPr lang="en-US" sz="1600">
                <a:solidFill>
                  <a:schemeClr val="bg2"/>
                </a:solidFill>
                <a:cs typeface="Arial" panose="020B0604020202020204" pitchFamily="34" charset="0"/>
              </a:rPr>
              <a:t>Alert behaviors and notifications, including sending alerts to tools, like ServiceNow</a:t>
            </a:r>
          </a:p>
          <a:p>
            <a:pPr marL="514350" lvl="1" indent="-171450">
              <a:spcBef>
                <a:spcPts val="300"/>
              </a:spcBef>
              <a:spcAft>
                <a:spcPts val="300"/>
              </a:spcAft>
              <a:buClr>
                <a:schemeClr val="bg1"/>
              </a:buClr>
              <a:buFont typeface="Arial" panose="020B0604020202020204" pitchFamily="34" charset="0"/>
              <a:buChar char="•"/>
              <a:defRPr/>
            </a:pPr>
            <a:r>
              <a:rPr lang="en-US" sz="1600">
                <a:solidFill>
                  <a:schemeClr val="bg2"/>
                </a:solidFill>
                <a:cs typeface="Arial" panose="020B0604020202020204" pitchFamily="34" charset="0"/>
              </a:rPr>
              <a:t>Automated scans and remote remediation</a:t>
            </a:r>
            <a:endParaRPr lang="en-US" sz="1600">
              <a:solidFill>
                <a:schemeClr val="bg2"/>
              </a:solidFill>
            </a:endParaRPr>
          </a:p>
        </p:txBody>
      </p:sp>
      <p:pic>
        <p:nvPicPr>
          <p:cNvPr id="34" name="Picture 33">
            <a:extLst>
              <a:ext uri="{FF2B5EF4-FFF2-40B4-BE49-F238E27FC236}">
                <a16:creationId xmlns:a16="http://schemas.microsoft.com/office/drawing/2014/main" id="{283B8D31-8842-4468-B20C-FAC3DFC67F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941" y="2224754"/>
            <a:ext cx="274320" cy="274320"/>
          </a:xfrm>
          <a:prstGeom prst="rect">
            <a:avLst/>
          </a:prstGeom>
        </p:spPr>
      </p:pic>
      <p:pic>
        <p:nvPicPr>
          <p:cNvPr id="16" name="Picture 15">
            <a:extLst>
              <a:ext uri="{FF2B5EF4-FFF2-40B4-BE49-F238E27FC236}">
                <a16:creationId xmlns:a16="http://schemas.microsoft.com/office/drawing/2014/main" id="{645B0E52-010D-4A2E-9E53-DA179D4D03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9221" y="4209293"/>
            <a:ext cx="365760" cy="365760"/>
          </a:xfrm>
          <a:prstGeom prst="rect">
            <a:avLst/>
          </a:prstGeom>
        </p:spPr>
      </p:pic>
      <p:pic>
        <p:nvPicPr>
          <p:cNvPr id="43" name="Picture 42">
            <a:extLst>
              <a:ext uri="{FF2B5EF4-FFF2-40B4-BE49-F238E27FC236}">
                <a16:creationId xmlns:a16="http://schemas.microsoft.com/office/drawing/2014/main" id="{B52884C8-3142-4AD3-A8EB-B60364E17D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750" y="3257550"/>
            <a:ext cx="365760" cy="365760"/>
          </a:xfrm>
          <a:prstGeom prst="rect">
            <a:avLst/>
          </a:prstGeom>
        </p:spPr>
      </p:pic>
      <p:pic>
        <p:nvPicPr>
          <p:cNvPr id="17" name="Picture 16">
            <a:extLst>
              <a:ext uri="{FF2B5EF4-FFF2-40B4-BE49-F238E27FC236}">
                <a16:creationId xmlns:a16="http://schemas.microsoft.com/office/drawing/2014/main" id="{76B60E05-6365-4CAA-944F-7FEC3AC183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18081" y="4787768"/>
            <a:ext cx="1099599" cy="142704"/>
          </a:xfrm>
          <a:prstGeom prst="rect">
            <a:avLst/>
          </a:prstGeom>
        </p:spPr>
      </p:pic>
    </p:spTree>
    <p:extLst>
      <p:ext uri="{BB962C8B-B14F-4D97-AF65-F5344CB8AC3E}">
        <p14:creationId xmlns:p14="http://schemas.microsoft.com/office/powerpoint/2010/main" val="200186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3E68C1-D548-4A89-ADC7-2945ED533923}"/>
              </a:ext>
            </a:extLst>
          </p:cNvPr>
          <p:cNvSpPr/>
          <p:nvPr/>
        </p:nvSpPr>
        <p:spPr>
          <a:xfrm>
            <a:off x="0" y="1007631"/>
            <a:ext cx="9144000" cy="4147823"/>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5" name="Rectangle 44">
            <a:extLst>
              <a:ext uri="{FF2B5EF4-FFF2-40B4-BE49-F238E27FC236}">
                <a16:creationId xmlns:a16="http://schemas.microsoft.com/office/drawing/2014/main" id="{1006A154-06E1-4E09-8C86-7C8A861D5A0D}"/>
              </a:ext>
            </a:extLst>
          </p:cNvPr>
          <p:cNvSpPr>
            <a:spLocks/>
          </p:cNvSpPr>
          <p:nvPr/>
        </p:nvSpPr>
        <p:spPr>
          <a:xfrm>
            <a:off x="-9939" y="986039"/>
            <a:ext cx="928790" cy="4180653"/>
          </a:xfrm>
          <a:prstGeom prst="rect">
            <a:avLst/>
          </a:prstGeom>
          <a:gradFill flip="none" rotWithShape="1">
            <a:gsLst>
              <a:gs pos="100000">
                <a:schemeClr val="bg1"/>
              </a:gs>
              <a:gs pos="53000">
                <a:schemeClr val="bg1"/>
              </a:gs>
              <a:gs pos="24000">
                <a:schemeClr val="bg1">
                  <a:lumMod val="75000"/>
                </a:schemeClr>
              </a:gs>
              <a:gs pos="87000">
                <a:schemeClr val="accent6"/>
              </a:gs>
              <a:gs pos="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2" name="Freeform: Shape 41">
            <a:extLst>
              <a:ext uri="{FF2B5EF4-FFF2-40B4-BE49-F238E27FC236}">
                <a16:creationId xmlns:a16="http://schemas.microsoft.com/office/drawing/2014/main" id="{4383A6FF-788C-4AB4-82E5-187CD06AA9C1}"/>
              </a:ext>
            </a:extLst>
          </p:cNvPr>
          <p:cNvSpPr/>
          <p:nvPr/>
        </p:nvSpPr>
        <p:spPr>
          <a:xfrm rot="5400000">
            <a:off x="10921" y="2107884"/>
            <a:ext cx="1052606" cy="1094325"/>
          </a:xfrm>
          <a:custGeom>
            <a:avLst/>
            <a:gdLst>
              <a:gd name="connsiteX0" fmla="*/ 0 w 1016791"/>
              <a:gd name="connsiteY0" fmla="*/ 1094325 h 1094325"/>
              <a:gd name="connsiteX1" fmla="*/ 0 w 1016791"/>
              <a:gd name="connsiteY1" fmla="*/ 165536 h 1094325"/>
              <a:gd name="connsiteX2" fmla="*/ 275807 w 1016791"/>
              <a:gd name="connsiteY2" fmla="*/ 165536 h 1094325"/>
              <a:gd name="connsiteX3" fmla="*/ 508397 w 1016791"/>
              <a:gd name="connsiteY3" fmla="*/ 0 h 1094325"/>
              <a:gd name="connsiteX4" fmla="*/ 740987 w 1016791"/>
              <a:gd name="connsiteY4" fmla="*/ 165536 h 1094325"/>
              <a:gd name="connsiteX5" fmla="*/ 1016791 w 1016791"/>
              <a:gd name="connsiteY5" fmla="*/ 165536 h 1094325"/>
              <a:gd name="connsiteX6" fmla="*/ 1016791 w 1016791"/>
              <a:gd name="connsiteY6" fmla="*/ 1094325 h 10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791" h="1094325">
                <a:moveTo>
                  <a:pt x="0" y="1094325"/>
                </a:moveTo>
                <a:lnTo>
                  <a:pt x="0" y="165536"/>
                </a:lnTo>
                <a:lnTo>
                  <a:pt x="275807" y="165536"/>
                </a:lnTo>
                <a:lnTo>
                  <a:pt x="508397" y="0"/>
                </a:lnTo>
                <a:lnTo>
                  <a:pt x="740987" y="165536"/>
                </a:lnTo>
                <a:lnTo>
                  <a:pt x="1016791" y="165536"/>
                </a:lnTo>
                <a:lnTo>
                  <a:pt x="1016791" y="1094325"/>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cxnSp>
        <p:nvCxnSpPr>
          <p:cNvPr id="98" name="Straight Connector 97">
            <a:extLst>
              <a:ext uri="{FF2B5EF4-FFF2-40B4-BE49-F238E27FC236}">
                <a16:creationId xmlns:a16="http://schemas.microsoft.com/office/drawing/2014/main" id="{76414593-AA87-4A71-A9B9-68918DAEF9E9}"/>
              </a:ext>
            </a:extLst>
          </p:cNvPr>
          <p:cNvCxnSpPr>
            <a:cxnSpLocks/>
          </p:cNvCxnSpPr>
          <p:nvPr/>
        </p:nvCxnSpPr>
        <p:spPr>
          <a:xfrm>
            <a:off x="0" y="98604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85750" y="228600"/>
            <a:ext cx="8572500" cy="387798"/>
          </a:xfrm>
        </p:spPr>
        <p:txBody>
          <a:bodyPr>
            <a:noAutofit/>
          </a:bodyPr>
          <a:lstStyle/>
          <a:p>
            <a:r>
              <a:rPr lang="en-US">
                <a:latin typeface="Arial" panose="020B0604020202020204" pitchFamily="34" charset="0"/>
                <a:cs typeface="Arial" panose="020B0604020202020204" pitchFamily="34" charset="0"/>
              </a:rPr>
              <a:t>Deliver hassle-free experience </a:t>
            </a:r>
            <a:r>
              <a:rPr lang="en-US" b="1">
                <a:latin typeface="Arial" panose="020B0604020202020204" pitchFamily="34" charset="0"/>
                <a:cs typeface="Arial" panose="020B0604020202020204" pitchFamily="34" charset="0"/>
              </a:rPr>
              <a:t>anytime, anywhere</a:t>
            </a:r>
            <a:endParaRPr lang="en-US" sz="1800" b="1">
              <a:solidFill>
                <a:schemeClr val="bg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D28737C-4C67-416F-8E09-D85B10427E7E}"/>
              </a:ext>
            </a:extLst>
          </p:cNvPr>
          <p:cNvSpPr txBox="1"/>
          <p:nvPr/>
        </p:nvSpPr>
        <p:spPr>
          <a:xfrm>
            <a:off x="-168135" y="4749284"/>
            <a:ext cx="1203325" cy="184666"/>
          </a:xfrm>
          <a:prstGeom prst="rect">
            <a:avLst/>
          </a:prstGeom>
          <a:noFill/>
        </p:spPr>
        <p:txBody>
          <a:bodyPr wrap="square" lIns="0" tIns="0" rIns="0" bIns="0" rtlCol="0">
            <a:spAutoFit/>
          </a:bodyPr>
          <a:lstStyle/>
          <a:p>
            <a:pPr algn="ctr"/>
            <a:r>
              <a:rPr lang="en-US" sz="1200">
                <a:solidFill>
                  <a:schemeClr val="tx2"/>
                </a:solidFill>
              </a:rPr>
              <a:t>Gain insight</a:t>
            </a:r>
          </a:p>
        </p:txBody>
      </p:sp>
      <p:sp>
        <p:nvSpPr>
          <p:cNvPr id="79" name="TextBox 78">
            <a:extLst>
              <a:ext uri="{FF2B5EF4-FFF2-40B4-BE49-F238E27FC236}">
                <a16:creationId xmlns:a16="http://schemas.microsoft.com/office/drawing/2014/main" id="{3CD15994-0897-4D2B-B3A4-8151FB22D3A9}"/>
              </a:ext>
            </a:extLst>
          </p:cNvPr>
          <p:cNvSpPr txBox="1"/>
          <p:nvPr/>
        </p:nvSpPr>
        <p:spPr>
          <a:xfrm>
            <a:off x="-23565" y="2571750"/>
            <a:ext cx="984390" cy="553998"/>
          </a:xfrm>
          <a:prstGeom prst="rect">
            <a:avLst/>
          </a:prstGeom>
          <a:noFill/>
        </p:spPr>
        <p:txBody>
          <a:bodyPr wrap="square" lIns="0" tIns="0" rIns="0" bIns="0" rtlCol="0">
            <a:spAutoFit/>
          </a:bodyPr>
          <a:lstStyle/>
          <a:p>
            <a:pPr algn="ctr"/>
            <a:r>
              <a:rPr lang="en-US" sz="1200" b="1">
                <a:solidFill>
                  <a:schemeClr val="tx2"/>
                </a:solidFill>
              </a:rPr>
              <a:t>Optimize, update &amp; protect</a:t>
            </a:r>
          </a:p>
        </p:txBody>
      </p:sp>
      <p:sp>
        <p:nvSpPr>
          <p:cNvPr id="80" name="TextBox 79">
            <a:extLst>
              <a:ext uri="{FF2B5EF4-FFF2-40B4-BE49-F238E27FC236}">
                <a16:creationId xmlns:a16="http://schemas.microsoft.com/office/drawing/2014/main" id="{01B284FD-ED2F-41AE-89E1-86DADF9DB133}"/>
              </a:ext>
            </a:extLst>
          </p:cNvPr>
          <p:cNvSpPr txBox="1"/>
          <p:nvPr/>
        </p:nvSpPr>
        <p:spPr>
          <a:xfrm>
            <a:off x="-23564" y="1669017"/>
            <a:ext cx="928790" cy="369332"/>
          </a:xfrm>
          <a:prstGeom prst="rect">
            <a:avLst/>
          </a:prstGeom>
          <a:noFill/>
        </p:spPr>
        <p:txBody>
          <a:bodyPr wrap="square" lIns="0" tIns="0" rIns="0" bIns="0" rtlCol="0">
            <a:spAutoFit/>
          </a:bodyPr>
          <a:lstStyle/>
          <a:p>
            <a:pPr algn="ctr"/>
            <a:r>
              <a:rPr lang="en-US" sz="1200">
                <a:solidFill>
                  <a:schemeClr val="tx2"/>
                </a:solidFill>
              </a:rPr>
              <a:t>Centrally manage</a:t>
            </a:r>
          </a:p>
        </p:txBody>
      </p:sp>
      <p:sp>
        <p:nvSpPr>
          <p:cNvPr id="78" name="TextBox 77">
            <a:extLst>
              <a:ext uri="{FF2B5EF4-FFF2-40B4-BE49-F238E27FC236}">
                <a16:creationId xmlns:a16="http://schemas.microsoft.com/office/drawing/2014/main" id="{19BCA488-09DC-4454-AB85-9F9F6CF02A33}"/>
              </a:ext>
            </a:extLst>
          </p:cNvPr>
          <p:cNvSpPr txBox="1"/>
          <p:nvPr/>
        </p:nvSpPr>
        <p:spPr>
          <a:xfrm>
            <a:off x="-168135" y="3726418"/>
            <a:ext cx="1203325" cy="369332"/>
          </a:xfrm>
          <a:prstGeom prst="rect">
            <a:avLst/>
          </a:prstGeom>
          <a:noFill/>
        </p:spPr>
        <p:txBody>
          <a:bodyPr wrap="square" lIns="0" tIns="0" rIns="0" bIns="0" rtlCol="0">
            <a:spAutoFit/>
          </a:bodyPr>
          <a:lstStyle/>
          <a:p>
            <a:pPr algn="ctr"/>
            <a:r>
              <a:rPr lang="en-US" sz="1200">
                <a:solidFill>
                  <a:schemeClr val="tx2"/>
                </a:solidFill>
              </a:rPr>
              <a:t>Prevent downtime</a:t>
            </a:r>
          </a:p>
        </p:txBody>
      </p:sp>
      <p:pic>
        <p:nvPicPr>
          <p:cNvPr id="28" name="Graphic 27">
            <a:extLst>
              <a:ext uri="{FF2B5EF4-FFF2-40B4-BE49-F238E27FC236}">
                <a16:creationId xmlns:a16="http://schemas.microsoft.com/office/drawing/2014/main" id="{DDB43909-C3A2-461A-B098-271BCEFFB9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700000">
            <a:off x="301835" y="1221251"/>
            <a:ext cx="320533" cy="320533"/>
          </a:xfrm>
          <a:prstGeom prst="rect">
            <a:avLst/>
          </a:prstGeom>
        </p:spPr>
      </p:pic>
      <p:pic>
        <p:nvPicPr>
          <p:cNvPr id="34" name="Picture 33">
            <a:extLst>
              <a:ext uri="{FF2B5EF4-FFF2-40B4-BE49-F238E27FC236}">
                <a16:creationId xmlns:a16="http://schemas.microsoft.com/office/drawing/2014/main" id="{283B8D31-8842-4468-B20C-FAC3DFC67F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941" y="2224754"/>
            <a:ext cx="274320" cy="274320"/>
          </a:xfrm>
          <a:prstGeom prst="rect">
            <a:avLst/>
          </a:prstGeom>
        </p:spPr>
      </p:pic>
      <p:pic>
        <p:nvPicPr>
          <p:cNvPr id="16" name="Picture 15">
            <a:extLst>
              <a:ext uri="{FF2B5EF4-FFF2-40B4-BE49-F238E27FC236}">
                <a16:creationId xmlns:a16="http://schemas.microsoft.com/office/drawing/2014/main" id="{645B0E52-010D-4A2E-9E53-DA179D4D03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9221" y="4285493"/>
            <a:ext cx="365760" cy="365760"/>
          </a:xfrm>
          <a:prstGeom prst="rect">
            <a:avLst/>
          </a:prstGeom>
        </p:spPr>
      </p:pic>
      <p:pic>
        <p:nvPicPr>
          <p:cNvPr id="43" name="Picture 42">
            <a:extLst>
              <a:ext uri="{FF2B5EF4-FFF2-40B4-BE49-F238E27FC236}">
                <a16:creationId xmlns:a16="http://schemas.microsoft.com/office/drawing/2014/main" id="{B52884C8-3142-4AD3-A8EB-B60364E17D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750" y="3274174"/>
            <a:ext cx="365760" cy="365760"/>
          </a:xfrm>
          <a:prstGeom prst="rect">
            <a:avLst/>
          </a:prstGeom>
        </p:spPr>
      </p:pic>
      <p:sp>
        <p:nvSpPr>
          <p:cNvPr id="22" name="Content Placeholder 2">
            <a:extLst>
              <a:ext uri="{FF2B5EF4-FFF2-40B4-BE49-F238E27FC236}">
                <a16:creationId xmlns:a16="http://schemas.microsoft.com/office/drawing/2014/main" id="{33386F34-E1C3-4888-B2CD-078DBBA4741C}"/>
              </a:ext>
            </a:extLst>
          </p:cNvPr>
          <p:cNvSpPr txBox="1">
            <a:spLocks/>
          </p:cNvSpPr>
          <p:nvPr/>
        </p:nvSpPr>
        <p:spPr>
          <a:xfrm>
            <a:off x="1190976" y="1314883"/>
            <a:ext cx="7589900" cy="3204660"/>
          </a:xfrm>
          <a:prstGeom prst="rect">
            <a:avLst/>
          </a:prstGeom>
        </p:spPr>
        <p:txBody>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80010" indent="0">
              <a:lnSpc>
                <a:spcPct val="100000"/>
              </a:lnSpc>
              <a:spcBef>
                <a:spcPts val="0"/>
              </a:spcBef>
              <a:spcAft>
                <a:spcPts val="600"/>
              </a:spcAft>
              <a:buClr>
                <a:srgbClr val="0070C0"/>
              </a:buClr>
              <a:buSzPct val="125000"/>
              <a:buNone/>
            </a:pPr>
            <a:r>
              <a:rPr lang="en-US" sz="1700" b="1">
                <a:solidFill>
                  <a:srgbClr val="0070C0"/>
                </a:solidFill>
                <a:latin typeface="+mn-lt"/>
              </a:rPr>
              <a:t>Stay ahead of potential performance issues</a:t>
            </a:r>
          </a:p>
          <a:p>
            <a:pPr marL="597535" lvl="1" indent="-171450">
              <a:lnSpc>
                <a:spcPct val="100000"/>
              </a:lnSpc>
              <a:spcBef>
                <a:spcPts val="600"/>
              </a:spcBef>
              <a:spcAft>
                <a:spcPts val="600"/>
              </a:spcAft>
              <a:buClr>
                <a:srgbClr val="0070C0"/>
              </a:buClr>
              <a:buSzPct val="125000"/>
              <a:buFont typeface="Arial" panose="020B0604020202020204" pitchFamily="34" charset="0"/>
              <a:buChar char="•"/>
            </a:pPr>
            <a:r>
              <a:rPr lang="en-US" sz="1700" b="1">
                <a:solidFill>
                  <a:schemeClr val="bg1"/>
                </a:solidFill>
                <a:latin typeface="+mn-lt"/>
              </a:rPr>
              <a:t>Optimize </a:t>
            </a:r>
            <a:r>
              <a:rPr lang="en-US" sz="1700">
                <a:latin typeface="+mn-lt"/>
              </a:rPr>
              <a:t>PC experience by cleaning files, tuning performance, optimizing Wi-Fi networks and more</a:t>
            </a:r>
          </a:p>
          <a:p>
            <a:pPr marL="597535" lvl="1" indent="-171450">
              <a:lnSpc>
                <a:spcPct val="100000"/>
              </a:lnSpc>
              <a:spcBef>
                <a:spcPts val="600"/>
              </a:spcBef>
              <a:spcAft>
                <a:spcPts val="600"/>
              </a:spcAft>
              <a:buClr>
                <a:srgbClr val="0070C0"/>
              </a:buClr>
              <a:buSzPct val="125000"/>
              <a:buFont typeface="Arial" panose="020B0604020202020204" pitchFamily="34" charset="0"/>
              <a:buChar char="•"/>
            </a:pPr>
            <a:r>
              <a:rPr lang="en-US" sz="1700" b="1">
                <a:solidFill>
                  <a:schemeClr val="bg1"/>
                </a:solidFill>
                <a:latin typeface="+mn-lt"/>
              </a:rPr>
              <a:t>Protect </a:t>
            </a:r>
            <a:r>
              <a:rPr lang="en-US" sz="1700">
                <a:latin typeface="+mn-lt"/>
              </a:rPr>
              <a:t>your environment with access to security scores and virus and malware removal  </a:t>
            </a:r>
          </a:p>
          <a:p>
            <a:pPr marL="597535" lvl="1" indent="-171450">
              <a:lnSpc>
                <a:spcPct val="100000"/>
              </a:lnSpc>
              <a:spcBef>
                <a:spcPts val="600"/>
              </a:spcBef>
              <a:spcAft>
                <a:spcPts val="600"/>
              </a:spcAft>
              <a:buClr>
                <a:srgbClr val="0070C0"/>
              </a:buClr>
              <a:buSzPct val="125000"/>
              <a:buFont typeface="Arial" panose="020B0604020202020204" pitchFamily="34" charset="0"/>
              <a:buChar char="•"/>
            </a:pPr>
            <a:r>
              <a:rPr lang="en-US" sz="1700" b="1">
                <a:solidFill>
                  <a:schemeClr val="bg1"/>
                </a:solidFill>
                <a:latin typeface="Arial" panose="020B0604020202020204" pitchFamily="34" charset="0"/>
                <a:cs typeface="Arial" panose="020B0604020202020204" pitchFamily="34" charset="0"/>
              </a:rPr>
              <a:t>Automate</a:t>
            </a:r>
            <a:r>
              <a:rPr lang="en-US" sz="1700">
                <a:solidFill>
                  <a:schemeClr val="tx1"/>
                </a:solidFill>
                <a:latin typeface="Arial" panose="020B0604020202020204" pitchFamily="34" charset="0"/>
                <a:cs typeface="Arial" panose="020B0604020202020204" pitchFamily="34" charset="0"/>
              </a:rPr>
              <a:t> </a:t>
            </a:r>
            <a:r>
              <a:rPr lang="en-US" sz="1700">
                <a:latin typeface="Arial" panose="020B0604020202020204" pitchFamily="34" charset="0"/>
                <a:cs typeface="Arial" panose="020B0604020202020204" pitchFamily="34" charset="0"/>
              </a:rPr>
              <a:t>creation and deployment of custom update catalogs for Dell BIOS, driver, firmware and applications</a:t>
            </a:r>
          </a:p>
          <a:p>
            <a:pPr marL="597535" lvl="1" indent="-171450">
              <a:lnSpc>
                <a:spcPct val="100000"/>
              </a:lnSpc>
              <a:spcBef>
                <a:spcPts val="600"/>
              </a:spcBef>
              <a:spcAft>
                <a:spcPts val="600"/>
              </a:spcAft>
              <a:buClr>
                <a:srgbClr val="0070C0"/>
              </a:buClr>
              <a:buSzPct val="125000"/>
              <a:buFont typeface="Arial" panose="020B0604020202020204" pitchFamily="34" charset="0"/>
              <a:buChar char="•"/>
            </a:pPr>
            <a:r>
              <a:rPr lang="en-US" sz="1700" b="1">
                <a:solidFill>
                  <a:schemeClr val="bg1"/>
                </a:solidFill>
                <a:latin typeface="+mn-lt"/>
              </a:rPr>
              <a:t>Create</a:t>
            </a:r>
            <a:r>
              <a:rPr lang="en-US" sz="1700">
                <a:latin typeface="+mn-lt"/>
              </a:rPr>
              <a:t> customized rules that detect and remediate issues, remotely</a:t>
            </a:r>
            <a:endParaRPr lang="en-US" sz="1350">
              <a:solidFill>
                <a:schemeClr val="tx1"/>
              </a:solidFill>
              <a:latin typeface="+mn-lt"/>
            </a:endParaRPr>
          </a:p>
        </p:txBody>
      </p:sp>
      <p:pic>
        <p:nvPicPr>
          <p:cNvPr id="17" name="Picture 16">
            <a:extLst>
              <a:ext uri="{FF2B5EF4-FFF2-40B4-BE49-F238E27FC236}">
                <a16:creationId xmlns:a16="http://schemas.microsoft.com/office/drawing/2014/main" id="{F3CF62F7-67CF-45A0-BE1A-09E513A526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58651" y="4826794"/>
            <a:ext cx="1099599" cy="142704"/>
          </a:xfrm>
          <a:prstGeom prst="rect">
            <a:avLst/>
          </a:prstGeom>
        </p:spPr>
      </p:pic>
    </p:spTree>
    <p:extLst>
      <p:ext uri="{BB962C8B-B14F-4D97-AF65-F5344CB8AC3E}">
        <p14:creationId xmlns:p14="http://schemas.microsoft.com/office/powerpoint/2010/main" val="318234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67E90AC-19AD-44AF-914A-428C095FFAEC}"/>
              </a:ext>
            </a:extLst>
          </p:cNvPr>
          <p:cNvSpPr/>
          <p:nvPr/>
        </p:nvSpPr>
        <p:spPr>
          <a:xfrm>
            <a:off x="0" y="995678"/>
            <a:ext cx="9144000" cy="4147823"/>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nvGrpSpPr>
          <p:cNvPr id="33" name="Group 32">
            <a:extLst>
              <a:ext uri="{FF2B5EF4-FFF2-40B4-BE49-F238E27FC236}">
                <a16:creationId xmlns:a16="http://schemas.microsoft.com/office/drawing/2014/main" id="{AEF581D1-DB5E-4878-9E03-9F8F184EDB32}"/>
              </a:ext>
            </a:extLst>
          </p:cNvPr>
          <p:cNvGrpSpPr>
            <a:grpSpLocks noChangeAspect="1"/>
          </p:cNvGrpSpPr>
          <p:nvPr/>
        </p:nvGrpSpPr>
        <p:grpSpPr>
          <a:xfrm>
            <a:off x="5117648" y="2120785"/>
            <a:ext cx="312826" cy="270999"/>
            <a:chOff x="3382963" y="2305050"/>
            <a:chExt cx="842962" cy="730250"/>
          </a:xfrm>
          <a:solidFill>
            <a:schemeClr val="accent5"/>
          </a:solidFill>
        </p:grpSpPr>
        <p:sp>
          <p:nvSpPr>
            <p:cNvPr id="36" name="Rectangle 35">
              <a:extLst>
                <a:ext uri="{FF2B5EF4-FFF2-40B4-BE49-F238E27FC236}">
                  <a16:creationId xmlns:a16="http://schemas.microsoft.com/office/drawing/2014/main" id="{12ACB8D4-F20B-4EB6-BB73-AFE71BF92AF5}"/>
                </a:ext>
              </a:extLst>
            </p:cNvPr>
            <p:cNvSpPr>
              <a:spLocks noChangeArrowheads="1"/>
            </p:cNvSpPr>
            <p:nvPr/>
          </p:nvSpPr>
          <p:spPr bwMode="auto">
            <a:xfrm>
              <a:off x="3781425" y="2573338"/>
              <a:ext cx="52387"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7" name="Freeform 343">
              <a:extLst>
                <a:ext uri="{FF2B5EF4-FFF2-40B4-BE49-F238E27FC236}">
                  <a16:creationId xmlns:a16="http://schemas.microsoft.com/office/drawing/2014/main" id="{D43FF63B-C590-41AE-A4B2-3F82A49A803B}"/>
                </a:ext>
              </a:extLst>
            </p:cNvPr>
            <p:cNvSpPr>
              <a:spLocks noEditPoints="1"/>
            </p:cNvSpPr>
            <p:nvPr/>
          </p:nvSpPr>
          <p:spPr bwMode="auto">
            <a:xfrm>
              <a:off x="3382963" y="2305050"/>
              <a:ext cx="842962" cy="730250"/>
            </a:xfrm>
            <a:custGeom>
              <a:avLst/>
              <a:gdLst>
                <a:gd name="T0" fmla="*/ 267 w 531"/>
                <a:gd name="T1" fmla="*/ 0 h 460"/>
                <a:gd name="T2" fmla="*/ 0 w 531"/>
                <a:gd name="T3" fmla="*/ 460 h 460"/>
                <a:gd name="T4" fmla="*/ 531 w 531"/>
                <a:gd name="T5" fmla="*/ 460 h 460"/>
                <a:gd name="T6" fmla="*/ 267 w 531"/>
                <a:gd name="T7" fmla="*/ 0 h 460"/>
                <a:gd name="T8" fmla="*/ 267 w 531"/>
                <a:gd name="T9" fmla="*/ 67 h 460"/>
                <a:gd name="T10" fmla="*/ 473 w 531"/>
                <a:gd name="T11" fmla="*/ 427 h 460"/>
                <a:gd name="T12" fmla="*/ 58 w 531"/>
                <a:gd name="T13" fmla="*/ 427 h 460"/>
                <a:gd name="T14" fmla="*/ 267 w 531"/>
                <a:gd name="T15" fmla="*/ 67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460">
                  <a:moveTo>
                    <a:pt x="267" y="0"/>
                  </a:moveTo>
                  <a:lnTo>
                    <a:pt x="0" y="460"/>
                  </a:lnTo>
                  <a:lnTo>
                    <a:pt x="531" y="460"/>
                  </a:lnTo>
                  <a:lnTo>
                    <a:pt x="267" y="0"/>
                  </a:lnTo>
                  <a:close/>
                  <a:moveTo>
                    <a:pt x="267" y="67"/>
                  </a:moveTo>
                  <a:lnTo>
                    <a:pt x="473" y="427"/>
                  </a:lnTo>
                  <a:lnTo>
                    <a:pt x="58" y="427"/>
                  </a:lnTo>
                  <a:lnTo>
                    <a:pt x="2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38" name="Oval 37">
              <a:extLst>
                <a:ext uri="{FF2B5EF4-FFF2-40B4-BE49-F238E27FC236}">
                  <a16:creationId xmlns:a16="http://schemas.microsoft.com/office/drawing/2014/main" id="{AE79E7BD-4BFE-4C18-9E4E-A07F65143453}"/>
                </a:ext>
              </a:extLst>
            </p:cNvPr>
            <p:cNvSpPr>
              <a:spLocks noChangeArrowheads="1"/>
            </p:cNvSpPr>
            <p:nvPr/>
          </p:nvSpPr>
          <p:spPr bwMode="auto">
            <a:xfrm>
              <a:off x="3781425" y="2890838"/>
              <a:ext cx="52387"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grpSp>
      <p:sp>
        <p:nvSpPr>
          <p:cNvPr id="45" name="Rectangle 44">
            <a:extLst>
              <a:ext uri="{FF2B5EF4-FFF2-40B4-BE49-F238E27FC236}">
                <a16:creationId xmlns:a16="http://schemas.microsoft.com/office/drawing/2014/main" id="{1006A154-06E1-4E09-8C86-7C8A861D5A0D}"/>
              </a:ext>
            </a:extLst>
          </p:cNvPr>
          <p:cNvSpPr>
            <a:spLocks/>
          </p:cNvSpPr>
          <p:nvPr/>
        </p:nvSpPr>
        <p:spPr>
          <a:xfrm>
            <a:off x="-9939" y="986039"/>
            <a:ext cx="928790" cy="4180653"/>
          </a:xfrm>
          <a:prstGeom prst="rect">
            <a:avLst/>
          </a:prstGeom>
          <a:gradFill flip="none" rotWithShape="1">
            <a:gsLst>
              <a:gs pos="100000">
                <a:schemeClr val="bg1"/>
              </a:gs>
              <a:gs pos="53000">
                <a:schemeClr val="bg1"/>
              </a:gs>
              <a:gs pos="24000">
                <a:schemeClr val="bg1">
                  <a:lumMod val="75000"/>
                </a:schemeClr>
              </a:gs>
              <a:gs pos="87000">
                <a:schemeClr val="accent6"/>
              </a:gs>
              <a:gs pos="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2" name="Freeform: Shape 41">
            <a:extLst>
              <a:ext uri="{FF2B5EF4-FFF2-40B4-BE49-F238E27FC236}">
                <a16:creationId xmlns:a16="http://schemas.microsoft.com/office/drawing/2014/main" id="{4383A6FF-788C-4AB4-82E5-187CD06AA9C1}"/>
              </a:ext>
            </a:extLst>
          </p:cNvPr>
          <p:cNvSpPr/>
          <p:nvPr/>
        </p:nvSpPr>
        <p:spPr>
          <a:xfrm rot="5400000">
            <a:off x="10921" y="3174684"/>
            <a:ext cx="1052606" cy="1094325"/>
          </a:xfrm>
          <a:custGeom>
            <a:avLst/>
            <a:gdLst>
              <a:gd name="connsiteX0" fmla="*/ 0 w 1016791"/>
              <a:gd name="connsiteY0" fmla="*/ 1094325 h 1094325"/>
              <a:gd name="connsiteX1" fmla="*/ 0 w 1016791"/>
              <a:gd name="connsiteY1" fmla="*/ 165536 h 1094325"/>
              <a:gd name="connsiteX2" fmla="*/ 275807 w 1016791"/>
              <a:gd name="connsiteY2" fmla="*/ 165536 h 1094325"/>
              <a:gd name="connsiteX3" fmla="*/ 508397 w 1016791"/>
              <a:gd name="connsiteY3" fmla="*/ 0 h 1094325"/>
              <a:gd name="connsiteX4" fmla="*/ 740987 w 1016791"/>
              <a:gd name="connsiteY4" fmla="*/ 165536 h 1094325"/>
              <a:gd name="connsiteX5" fmla="*/ 1016791 w 1016791"/>
              <a:gd name="connsiteY5" fmla="*/ 165536 h 1094325"/>
              <a:gd name="connsiteX6" fmla="*/ 1016791 w 1016791"/>
              <a:gd name="connsiteY6" fmla="*/ 1094325 h 10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791" h="1094325">
                <a:moveTo>
                  <a:pt x="0" y="1094325"/>
                </a:moveTo>
                <a:lnTo>
                  <a:pt x="0" y="165536"/>
                </a:lnTo>
                <a:lnTo>
                  <a:pt x="275807" y="165536"/>
                </a:lnTo>
                <a:lnTo>
                  <a:pt x="508397" y="0"/>
                </a:lnTo>
                <a:lnTo>
                  <a:pt x="740987" y="165536"/>
                </a:lnTo>
                <a:lnTo>
                  <a:pt x="1016791" y="165536"/>
                </a:lnTo>
                <a:lnTo>
                  <a:pt x="1016791" y="1094325"/>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cxnSp>
        <p:nvCxnSpPr>
          <p:cNvPr id="98" name="Straight Connector 97">
            <a:extLst>
              <a:ext uri="{FF2B5EF4-FFF2-40B4-BE49-F238E27FC236}">
                <a16:creationId xmlns:a16="http://schemas.microsoft.com/office/drawing/2014/main" id="{76414593-AA87-4A71-A9B9-68918DAEF9E9}"/>
              </a:ext>
            </a:extLst>
          </p:cNvPr>
          <p:cNvCxnSpPr>
            <a:cxnSpLocks/>
          </p:cNvCxnSpPr>
          <p:nvPr/>
        </p:nvCxnSpPr>
        <p:spPr>
          <a:xfrm>
            <a:off x="0" y="98604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85750" y="228600"/>
            <a:ext cx="8572500" cy="387798"/>
          </a:xfrm>
        </p:spPr>
        <p:txBody>
          <a:bodyPr>
            <a:noAutofit/>
          </a:bodyPr>
          <a:lstStyle/>
          <a:p>
            <a:r>
              <a:rPr lang="en-US">
                <a:latin typeface="Arial" panose="020B0604020202020204" pitchFamily="34" charset="0"/>
                <a:cs typeface="Arial" panose="020B0604020202020204" pitchFamily="34" charset="0"/>
              </a:rPr>
              <a:t>Get smarter support with AI that predicts issues</a:t>
            </a:r>
            <a:endParaRPr lang="en-US" sz="1800">
              <a:solidFill>
                <a:schemeClr val="bg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D28737C-4C67-416F-8E09-D85B10427E7E}"/>
              </a:ext>
            </a:extLst>
          </p:cNvPr>
          <p:cNvSpPr txBox="1"/>
          <p:nvPr/>
        </p:nvSpPr>
        <p:spPr>
          <a:xfrm>
            <a:off x="-168135" y="4788141"/>
            <a:ext cx="1203325" cy="184666"/>
          </a:xfrm>
          <a:prstGeom prst="rect">
            <a:avLst/>
          </a:prstGeom>
          <a:noFill/>
        </p:spPr>
        <p:txBody>
          <a:bodyPr wrap="square" lIns="0" tIns="0" rIns="0" bIns="0" rtlCol="0">
            <a:spAutoFit/>
          </a:bodyPr>
          <a:lstStyle/>
          <a:p>
            <a:pPr algn="ctr"/>
            <a:r>
              <a:rPr lang="en-US" sz="1200">
                <a:solidFill>
                  <a:schemeClr val="tx2"/>
                </a:solidFill>
              </a:rPr>
              <a:t>Gain insight</a:t>
            </a:r>
          </a:p>
        </p:txBody>
      </p:sp>
      <p:sp>
        <p:nvSpPr>
          <p:cNvPr id="79" name="TextBox 78">
            <a:extLst>
              <a:ext uri="{FF2B5EF4-FFF2-40B4-BE49-F238E27FC236}">
                <a16:creationId xmlns:a16="http://schemas.microsoft.com/office/drawing/2014/main" id="{3CD15994-0897-4D2B-B3A4-8151FB22D3A9}"/>
              </a:ext>
            </a:extLst>
          </p:cNvPr>
          <p:cNvSpPr txBox="1"/>
          <p:nvPr/>
        </p:nvSpPr>
        <p:spPr>
          <a:xfrm>
            <a:off x="-23565" y="2571750"/>
            <a:ext cx="984390" cy="553998"/>
          </a:xfrm>
          <a:prstGeom prst="rect">
            <a:avLst/>
          </a:prstGeom>
          <a:noFill/>
        </p:spPr>
        <p:txBody>
          <a:bodyPr wrap="square" lIns="0" tIns="0" rIns="0" bIns="0" rtlCol="0">
            <a:spAutoFit/>
          </a:bodyPr>
          <a:lstStyle/>
          <a:p>
            <a:pPr algn="ctr"/>
            <a:r>
              <a:rPr lang="en-US" sz="1200">
                <a:solidFill>
                  <a:schemeClr val="tx2"/>
                </a:solidFill>
              </a:rPr>
              <a:t>Optimize, update &amp; protect</a:t>
            </a:r>
          </a:p>
        </p:txBody>
      </p:sp>
      <p:sp>
        <p:nvSpPr>
          <p:cNvPr id="80" name="TextBox 79">
            <a:extLst>
              <a:ext uri="{FF2B5EF4-FFF2-40B4-BE49-F238E27FC236}">
                <a16:creationId xmlns:a16="http://schemas.microsoft.com/office/drawing/2014/main" id="{01B284FD-ED2F-41AE-89E1-86DADF9DB133}"/>
              </a:ext>
            </a:extLst>
          </p:cNvPr>
          <p:cNvSpPr txBox="1"/>
          <p:nvPr/>
        </p:nvSpPr>
        <p:spPr>
          <a:xfrm>
            <a:off x="-23564" y="1669017"/>
            <a:ext cx="928790" cy="369332"/>
          </a:xfrm>
          <a:prstGeom prst="rect">
            <a:avLst/>
          </a:prstGeom>
          <a:noFill/>
        </p:spPr>
        <p:txBody>
          <a:bodyPr wrap="square" lIns="0" tIns="0" rIns="0" bIns="0" rtlCol="0">
            <a:spAutoFit/>
          </a:bodyPr>
          <a:lstStyle/>
          <a:p>
            <a:pPr algn="ctr"/>
            <a:r>
              <a:rPr lang="en-US" sz="1200">
                <a:solidFill>
                  <a:schemeClr val="tx2"/>
                </a:solidFill>
              </a:rPr>
              <a:t>Centrally manage</a:t>
            </a:r>
          </a:p>
        </p:txBody>
      </p:sp>
      <p:sp>
        <p:nvSpPr>
          <p:cNvPr id="78" name="TextBox 77">
            <a:extLst>
              <a:ext uri="{FF2B5EF4-FFF2-40B4-BE49-F238E27FC236}">
                <a16:creationId xmlns:a16="http://schemas.microsoft.com/office/drawing/2014/main" id="{19BCA488-09DC-4454-AB85-9F9F6CF02A33}"/>
              </a:ext>
            </a:extLst>
          </p:cNvPr>
          <p:cNvSpPr txBox="1"/>
          <p:nvPr/>
        </p:nvSpPr>
        <p:spPr>
          <a:xfrm>
            <a:off x="-168135" y="3726418"/>
            <a:ext cx="1203325" cy="369332"/>
          </a:xfrm>
          <a:prstGeom prst="rect">
            <a:avLst/>
          </a:prstGeom>
          <a:noFill/>
        </p:spPr>
        <p:txBody>
          <a:bodyPr wrap="square" lIns="0" tIns="0" rIns="0" bIns="0" rtlCol="0">
            <a:spAutoFit/>
          </a:bodyPr>
          <a:lstStyle/>
          <a:p>
            <a:pPr algn="ctr"/>
            <a:r>
              <a:rPr lang="en-US" sz="1200" b="1">
                <a:solidFill>
                  <a:schemeClr val="tx2"/>
                </a:solidFill>
              </a:rPr>
              <a:t>Prevent downtime</a:t>
            </a:r>
          </a:p>
        </p:txBody>
      </p:sp>
      <p:pic>
        <p:nvPicPr>
          <p:cNvPr id="28" name="Graphic 27">
            <a:extLst>
              <a:ext uri="{FF2B5EF4-FFF2-40B4-BE49-F238E27FC236}">
                <a16:creationId xmlns:a16="http://schemas.microsoft.com/office/drawing/2014/main" id="{DDB43909-C3A2-461A-B098-271BCEFFB9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700000">
            <a:off x="301835" y="1221251"/>
            <a:ext cx="320533" cy="320533"/>
          </a:xfrm>
          <a:prstGeom prst="rect">
            <a:avLst/>
          </a:prstGeom>
        </p:spPr>
      </p:pic>
      <p:pic>
        <p:nvPicPr>
          <p:cNvPr id="34" name="Picture 33">
            <a:extLst>
              <a:ext uri="{FF2B5EF4-FFF2-40B4-BE49-F238E27FC236}">
                <a16:creationId xmlns:a16="http://schemas.microsoft.com/office/drawing/2014/main" id="{283B8D31-8842-4468-B20C-FAC3DFC67F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941" y="2224754"/>
            <a:ext cx="274320" cy="274320"/>
          </a:xfrm>
          <a:prstGeom prst="rect">
            <a:avLst/>
          </a:prstGeom>
        </p:spPr>
      </p:pic>
      <p:pic>
        <p:nvPicPr>
          <p:cNvPr id="16" name="Picture 15">
            <a:extLst>
              <a:ext uri="{FF2B5EF4-FFF2-40B4-BE49-F238E27FC236}">
                <a16:creationId xmlns:a16="http://schemas.microsoft.com/office/drawing/2014/main" id="{645B0E52-010D-4A2E-9E53-DA179D4D03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9221" y="4324350"/>
            <a:ext cx="365760" cy="365760"/>
          </a:xfrm>
          <a:prstGeom prst="rect">
            <a:avLst/>
          </a:prstGeom>
        </p:spPr>
      </p:pic>
      <p:pic>
        <p:nvPicPr>
          <p:cNvPr id="43" name="Picture 42">
            <a:extLst>
              <a:ext uri="{FF2B5EF4-FFF2-40B4-BE49-F238E27FC236}">
                <a16:creationId xmlns:a16="http://schemas.microsoft.com/office/drawing/2014/main" id="{B52884C8-3142-4AD3-A8EB-B60364E17D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750" y="3274174"/>
            <a:ext cx="365760" cy="365760"/>
          </a:xfrm>
          <a:prstGeom prst="rect">
            <a:avLst/>
          </a:prstGeom>
        </p:spPr>
      </p:pic>
      <p:sp>
        <p:nvSpPr>
          <p:cNvPr id="26" name="Rectangle 25">
            <a:extLst>
              <a:ext uri="{FF2B5EF4-FFF2-40B4-BE49-F238E27FC236}">
                <a16:creationId xmlns:a16="http://schemas.microsoft.com/office/drawing/2014/main" id="{7A7FB995-8917-48EF-8FB6-119AEC786BBB}"/>
              </a:ext>
            </a:extLst>
          </p:cNvPr>
          <p:cNvSpPr/>
          <p:nvPr/>
        </p:nvSpPr>
        <p:spPr>
          <a:xfrm>
            <a:off x="1277049" y="3753136"/>
            <a:ext cx="1960015" cy="707886"/>
          </a:xfrm>
          <a:prstGeom prst="rect">
            <a:avLst/>
          </a:prstGeom>
          <a:noFill/>
          <a:ln>
            <a:noFill/>
          </a:ln>
        </p:spPr>
        <p:txBody>
          <a:bodyPr wrap="square" lIns="91440" tIns="45720" rIns="91440" bIns="45720" anchor="t">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6CE"/>
                </a:solidFill>
                <a:effectLst/>
                <a:uLnTx/>
                <a:uFillTx/>
                <a:latin typeface="Arial"/>
                <a:ea typeface="+mn-ea"/>
                <a:cs typeface="+mn-cs"/>
              </a:rPr>
              <a:t>Telemetry data is collected </a:t>
            </a:r>
            <a:r>
              <a:rPr lang="en-US" sz="1000">
                <a:solidFill>
                  <a:srgbClr val="000000"/>
                </a:solidFill>
                <a:latin typeface="Arial"/>
              </a:rPr>
              <a:t>by connecting to </a:t>
            </a:r>
            <a:r>
              <a:rPr lang="en-US" sz="1000" err="1">
                <a:solidFill>
                  <a:srgbClr val="000000"/>
                </a:solidFill>
                <a:latin typeface="Arial"/>
              </a:rPr>
              <a:t>TechDirect</a:t>
            </a:r>
            <a:r>
              <a:rPr lang="en-US" sz="1000">
                <a:solidFill>
                  <a:srgbClr val="000000"/>
                </a:solidFill>
                <a:latin typeface="Arial"/>
              </a:rPr>
              <a:t> </a:t>
            </a:r>
            <a:r>
              <a:rPr kumimoji="0" lang="en-US" sz="1000" b="0" i="0" u="none" strike="noStrike" kern="1200" cap="none" spc="0" normalizeH="0" baseline="0" noProof="0">
                <a:ln>
                  <a:noFill/>
                </a:ln>
                <a:solidFill>
                  <a:srgbClr val="000000"/>
                </a:solidFill>
                <a:effectLst/>
                <a:uLnTx/>
                <a:uFillTx/>
                <a:latin typeface="Arial"/>
                <a:ea typeface="+mn-ea"/>
                <a:cs typeface="+mn-cs"/>
              </a:rPr>
              <a:t>using the </a:t>
            </a:r>
            <a:r>
              <a:rPr lang="en-US" sz="1000" err="1">
                <a:solidFill>
                  <a:srgbClr val="000000"/>
                </a:solidFill>
                <a:latin typeface="Arial"/>
              </a:rPr>
              <a:t>SupportAssist</a:t>
            </a:r>
            <a:r>
              <a:rPr kumimoji="0" lang="en-US" sz="1000" b="0" i="0" u="none" strike="noStrike" kern="1200" cap="none" spc="0" normalizeH="0" baseline="0" noProof="0">
                <a:ln>
                  <a:noFill/>
                </a:ln>
                <a:solidFill>
                  <a:srgbClr val="000000"/>
                </a:solidFill>
                <a:effectLst/>
                <a:uLnTx/>
                <a:uFillTx/>
                <a:latin typeface="Arial"/>
                <a:ea typeface="+mn-ea"/>
                <a:cs typeface="+mn-cs"/>
              </a:rPr>
              <a:t>, 256-bit encryption and SSL protocol</a:t>
            </a:r>
            <a:endParaRPr lang="en-US" sz="1000" b="0" i="0" u="none" strike="noStrike" kern="1200" cap="none" spc="0" normalizeH="0" baseline="0" noProof="0">
              <a:ln>
                <a:noFill/>
              </a:ln>
              <a:solidFill>
                <a:srgbClr val="000000"/>
              </a:solidFill>
              <a:effectLst/>
              <a:uLnTx/>
              <a:uFillTx/>
              <a:latin typeface="Arial"/>
              <a:cs typeface="Arial"/>
            </a:endParaRPr>
          </a:p>
        </p:txBody>
      </p:sp>
      <p:sp>
        <p:nvSpPr>
          <p:cNvPr id="27" name="Rectangle 26">
            <a:extLst>
              <a:ext uri="{FF2B5EF4-FFF2-40B4-BE49-F238E27FC236}">
                <a16:creationId xmlns:a16="http://schemas.microsoft.com/office/drawing/2014/main" id="{444D827C-205D-4405-9BFD-C8159E3CDFA5}"/>
              </a:ext>
            </a:extLst>
          </p:cNvPr>
          <p:cNvSpPr/>
          <p:nvPr/>
        </p:nvSpPr>
        <p:spPr>
          <a:xfrm>
            <a:off x="5409978" y="2058032"/>
            <a:ext cx="1762075" cy="400110"/>
          </a:xfrm>
          <a:prstGeom prst="rect">
            <a:avLst/>
          </a:prstGeom>
          <a:noFill/>
          <a:ln>
            <a:noFill/>
          </a:ln>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6CE"/>
                </a:solidFill>
                <a:effectLst/>
                <a:uLnTx/>
                <a:uFillTx/>
                <a:latin typeface="Arial"/>
                <a:ea typeface="+mn-ea"/>
                <a:cs typeface="+mn-cs"/>
              </a:rPr>
              <a:t>We alert and contact you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to proactively resolve </a:t>
            </a:r>
          </a:p>
        </p:txBody>
      </p:sp>
      <p:sp>
        <p:nvSpPr>
          <p:cNvPr id="29" name="Rectangle 28">
            <a:extLst>
              <a:ext uri="{FF2B5EF4-FFF2-40B4-BE49-F238E27FC236}">
                <a16:creationId xmlns:a16="http://schemas.microsoft.com/office/drawing/2014/main" id="{B6047920-04C2-4827-97EE-9E81EEDAB970}"/>
              </a:ext>
            </a:extLst>
          </p:cNvPr>
          <p:cNvSpPr/>
          <p:nvPr/>
        </p:nvSpPr>
        <p:spPr>
          <a:xfrm>
            <a:off x="7591440" y="2127232"/>
            <a:ext cx="1189709" cy="246221"/>
          </a:xfrm>
          <a:prstGeom prst="rect">
            <a:avLst/>
          </a:prstGeom>
          <a:noFill/>
          <a:ln>
            <a:noFill/>
          </a:ln>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a:ea typeface="+mn-ea"/>
                <a:cs typeface="+mn-cs"/>
              </a:rPr>
              <a:t>Failure avoided</a:t>
            </a:r>
          </a:p>
        </p:txBody>
      </p:sp>
      <p:sp>
        <p:nvSpPr>
          <p:cNvPr id="30" name="Rectangle 29">
            <a:extLst>
              <a:ext uri="{FF2B5EF4-FFF2-40B4-BE49-F238E27FC236}">
                <a16:creationId xmlns:a16="http://schemas.microsoft.com/office/drawing/2014/main" id="{EFD86C27-2B88-4F96-B843-9D04D7106E36}"/>
              </a:ext>
            </a:extLst>
          </p:cNvPr>
          <p:cNvSpPr/>
          <p:nvPr/>
        </p:nvSpPr>
        <p:spPr>
          <a:xfrm>
            <a:off x="4222255" y="3552501"/>
            <a:ext cx="1043264" cy="400110"/>
          </a:xfrm>
          <a:prstGeom prst="rect">
            <a:avLst/>
          </a:prstGeom>
          <a:noFill/>
          <a:ln>
            <a:noFill/>
          </a:ln>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accent5"/>
                </a:solidFill>
                <a:effectLst/>
                <a:uLnTx/>
                <a:uFillTx/>
                <a:latin typeface="Arial"/>
                <a:ea typeface="+mn-ea"/>
                <a:cs typeface="+mn-cs"/>
              </a:rPr>
              <a:t>Future failure is detected</a:t>
            </a:r>
          </a:p>
        </p:txBody>
      </p:sp>
      <p:sp>
        <p:nvSpPr>
          <p:cNvPr id="31" name="Rectangle 30">
            <a:extLst>
              <a:ext uri="{FF2B5EF4-FFF2-40B4-BE49-F238E27FC236}">
                <a16:creationId xmlns:a16="http://schemas.microsoft.com/office/drawing/2014/main" id="{4E5123A4-17E3-4E88-938E-AED9EE4120AD}"/>
              </a:ext>
            </a:extLst>
          </p:cNvPr>
          <p:cNvSpPr/>
          <p:nvPr/>
        </p:nvSpPr>
        <p:spPr>
          <a:xfrm>
            <a:off x="1854303" y="1874875"/>
            <a:ext cx="2105685" cy="400110"/>
          </a:xfrm>
          <a:prstGeom prst="rect">
            <a:avLst/>
          </a:prstGeom>
          <a:noFill/>
          <a:ln>
            <a:noFill/>
          </a:ln>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a:ea typeface="+mn-ea"/>
                <a:cs typeface="+mn-cs"/>
              </a:rPr>
              <a:t>Our AI engine processes</a:t>
            </a:r>
            <a:br>
              <a:rPr kumimoji="0" lang="en-US" sz="1000" b="1" i="0" u="none" strike="noStrike" kern="1200" cap="none" spc="0" normalizeH="0" baseline="0" noProof="0">
                <a:ln>
                  <a:noFill/>
                </a:ln>
                <a:solidFill>
                  <a:schemeClr val="bg1"/>
                </a:solidFill>
                <a:effectLst/>
                <a:uLnTx/>
                <a:uFillTx/>
                <a:latin typeface="Arial"/>
                <a:ea typeface="+mn-ea"/>
                <a:cs typeface="+mn-cs"/>
              </a:rPr>
            </a:br>
            <a:r>
              <a:rPr kumimoji="0" lang="en-US" sz="1000" b="1" i="0" u="none" strike="noStrike" kern="1200" cap="none" spc="0" normalizeH="0" baseline="0" noProof="0">
                <a:ln>
                  <a:noFill/>
                </a:ln>
                <a:solidFill>
                  <a:schemeClr val="bg1"/>
                </a:solidFill>
                <a:effectLst/>
                <a:uLnTx/>
                <a:uFillTx/>
                <a:latin typeface="Arial"/>
                <a:ea typeface="+mn-ea"/>
                <a:cs typeface="+mn-cs"/>
              </a:rPr>
              <a:t>the data </a:t>
            </a:r>
            <a:r>
              <a:rPr kumimoji="0" lang="en-US" sz="1000" b="0" i="0" u="none" strike="noStrike" kern="1200" cap="none" spc="0" normalizeH="0" baseline="0" noProof="0">
                <a:ln>
                  <a:noFill/>
                </a:ln>
                <a:solidFill>
                  <a:schemeClr val="bg2"/>
                </a:solidFill>
                <a:effectLst/>
                <a:uLnTx/>
                <a:uFillTx/>
                <a:latin typeface="Arial"/>
                <a:ea typeface="+mn-ea"/>
                <a:cs typeface="+mn-cs"/>
              </a:rPr>
              <a:t>using machine learning </a:t>
            </a:r>
            <a:endParaRPr kumimoji="0" lang="en-US" sz="1000" b="1" i="0" u="none" strike="noStrike" kern="1200" cap="none" spc="0" normalizeH="0" baseline="0" noProof="0">
              <a:ln>
                <a:noFill/>
              </a:ln>
              <a:solidFill>
                <a:schemeClr val="bg2"/>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DA60E485-9093-4001-AACE-1D38952AD6B8}"/>
              </a:ext>
            </a:extLst>
          </p:cNvPr>
          <p:cNvSpPr/>
          <p:nvPr/>
        </p:nvSpPr>
        <p:spPr>
          <a:xfrm>
            <a:off x="6812543" y="3834140"/>
            <a:ext cx="2108815" cy="400110"/>
          </a:xfrm>
          <a:prstGeom prst="rect">
            <a:avLst/>
          </a:prstGeom>
          <a:noFill/>
          <a:ln>
            <a:noFill/>
          </a:ln>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a:ea typeface="+mn-ea"/>
                <a:cs typeface="+mn-cs"/>
              </a:rPr>
              <a:t>Your part is replaced before a failure and you stay productive</a:t>
            </a:r>
          </a:p>
        </p:txBody>
      </p:sp>
      <p:sp>
        <p:nvSpPr>
          <p:cNvPr id="35" name="Content Placeholder 2">
            <a:extLst>
              <a:ext uri="{FF2B5EF4-FFF2-40B4-BE49-F238E27FC236}">
                <a16:creationId xmlns:a16="http://schemas.microsoft.com/office/drawing/2014/main" id="{89387DEC-1C47-41F2-8140-C88FB5412856}"/>
              </a:ext>
            </a:extLst>
          </p:cNvPr>
          <p:cNvSpPr txBox="1">
            <a:spLocks/>
          </p:cNvSpPr>
          <p:nvPr/>
        </p:nvSpPr>
        <p:spPr>
          <a:xfrm>
            <a:off x="1094326" y="1419173"/>
            <a:ext cx="4555543" cy="319241"/>
          </a:xfrm>
          <a:prstGeom prst="rect">
            <a:avLst/>
          </a:prstGeom>
        </p:spPr>
        <p:txBody>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indent="0">
              <a:spcBef>
                <a:spcPts val="450"/>
              </a:spcBef>
              <a:spcAft>
                <a:spcPts val="450"/>
              </a:spcAft>
              <a:buClr>
                <a:srgbClr val="007DB8"/>
              </a:buClr>
              <a:buNone/>
            </a:pPr>
            <a:r>
              <a:rPr lang="en-US" sz="1700" b="1">
                <a:solidFill>
                  <a:schemeClr val="bg1"/>
                </a:solidFill>
                <a:latin typeface="+mn-lt"/>
                <a:ea typeface="SimSun"/>
                <a:cs typeface="Arial" panose="020B0604020202020204" pitchFamily="34" charset="0"/>
              </a:rPr>
              <a:t>How does Dell use AI to predict issues?</a:t>
            </a:r>
            <a:endParaRPr lang="en-US" sz="1400">
              <a:solidFill>
                <a:srgbClr val="444444"/>
              </a:solidFill>
              <a:latin typeface="Arial"/>
              <a:ea typeface="SimSun"/>
              <a:cs typeface="Arial" panose="020B0604020202020204" pitchFamily="34" charset="0"/>
            </a:endParaRPr>
          </a:p>
        </p:txBody>
      </p:sp>
      <p:grpSp>
        <p:nvGrpSpPr>
          <p:cNvPr id="22" name="Group 21">
            <a:extLst>
              <a:ext uri="{FF2B5EF4-FFF2-40B4-BE49-F238E27FC236}">
                <a16:creationId xmlns:a16="http://schemas.microsoft.com/office/drawing/2014/main" id="{9262716A-04C1-4ABB-B54D-23175374F991}"/>
              </a:ext>
            </a:extLst>
          </p:cNvPr>
          <p:cNvGrpSpPr>
            <a:grpSpLocks noChangeAspect="1"/>
          </p:cNvGrpSpPr>
          <p:nvPr/>
        </p:nvGrpSpPr>
        <p:grpSpPr>
          <a:xfrm>
            <a:off x="7379637" y="2133173"/>
            <a:ext cx="246222" cy="246222"/>
            <a:chOff x="8969721" y="903125"/>
            <a:chExt cx="711356" cy="711356"/>
          </a:xfrm>
          <a:solidFill>
            <a:schemeClr val="accent2"/>
          </a:solidFill>
        </p:grpSpPr>
        <p:sp>
          <p:nvSpPr>
            <p:cNvPr id="23" name="Freeform 111">
              <a:extLst>
                <a:ext uri="{FF2B5EF4-FFF2-40B4-BE49-F238E27FC236}">
                  <a16:creationId xmlns:a16="http://schemas.microsoft.com/office/drawing/2014/main" id="{46FEAB2B-B22F-4A05-95E8-1E7BB2E493A1}"/>
                </a:ext>
              </a:extLst>
            </p:cNvPr>
            <p:cNvSpPr>
              <a:spLocks noEditPoints="1"/>
            </p:cNvSpPr>
            <p:nvPr/>
          </p:nvSpPr>
          <p:spPr bwMode="auto">
            <a:xfrm>
              <a:off x="8969721" y="903125"/>
              <a:ext cx="711356" cy="711356"/>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69 h 288"/>
                <a:gd name="T12" fmla="*/ 19 w 288"/>
                <a:gd name="T13" fmla="*/ 144 h 288"/>
                <a:gd name="T14" fmla="*/ 144 w 288"/>
                <a:gd name="T15" fmla="*/ 18 h 288"/>
                <a:gd name="T16" fmla="*/ 269 w 288"/>
                <a:gd name="T17" fmla="*/ 144 h 288"/>
                <a:gd name="T18" fmla="*/ 144 w 288"/>
                <a:gd name="T19" fmla="*/ 26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144" y="269"/>
                  </a:moveTo>
                  <a:cubicBezTo>
                    <a:pt x="75" y="269"/>
                    <a:pt x="19" y="213"/>
                    <a:pt x="19" y="144"/>
                  </a:cubicBezTo>
                  <a:cubicBezTo>
                    <a:pt x="19" y="75"/>
                    <a:pt x="75" y="18"/>
                    <a:pt x="144" y="18"/>
                  </a:cubicBezTo>
                  <a:cubicBezTo>
                    <a:pt x="213" y="18"/>
                    <a:pt x="269" y="75"/>
                    <a:pt x="269" y="144"/>
                  </a:cubicBezTo>
                  <a:cubicBezTo>
                    <a:pt x="269" y="213"/>
                    <a:pt x="213" y="269"/>
                    <a:pt x="144" y="26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2">
              <a:extLst>
                <a:ext uri="{FF2B5EF4-FFF2-40B4-BE49-F238E27FC236}">
                  <a16:creationId xmlns:a16="http://schemas.microsoft.com/office/drawing/2014/main" id="{9CB3CB49-F81A-4C1D-85D8-CB537EDAD96A}"/>
                </a:ext>
              </a:extLst>
            </p:cNvPr>
            <p:cNvSpPr>
              <a:spLocks/>
            </p:cNvSpPr>
            <p:nvPr/>
          </p:nvSpPr>
          <p:spPr bwMode="auto">
            <a:xfrm>
              <a:off x="9127915" y="1143001"/>
              <a:ext cx="392900" cy="261589"/>
            </a:xfrm>
            <a:custGeom>
              <a:avLst/>
              <a:gdLst>
                <a:gd name="T0" fmla="*/ 144 w 380"/>
                <a:gd name="T1" fmla="*/ 191 h 253"/>
                <a:gd name="T2" fmla="*/ 31 w 380"/>
                <a:gd name="T3" fmla="*/ 83 h 253"/>
                <a:gd name="T4" fmla="*/ 0 w 380"/>
                <a:gd name="T5" fmla="*/ 114 h 253"/>
                <a:gd name="T6" fmla="*/ 144 w 380"/>
                <a:gd name="T7" fmla="*/ 253 h 253"/>
                <a:gd name="T8" fmla="*/ 380 w 380"/>
                <a:gd name="T9" fmla="*/ 33 h 253"/>
                <a:gd name="T10" fmla="*/ 349 w 380"/>
                <a:gd name="T11" fmla="*/ 0 h 253"/>
                <a:gd name="T12" fmla="*/ 144 w 380"/>
                <a:gd name="T13" fmla="*/ 191 h 253"/>
              </a:gdLst>
              <a:ahLst/>
              <a:cxnLst>
                <a:cxn ang="0">
                  <a:pos x="T0" y="T1"/>
                </a:cxn>
                <a:cxn ang="0">
                  <a:pos x="T2" y="T3"/>
                </a:cxn>
                <a:cxn ang="0">
                  <a:pos x="T4" y="T5"/>
                </a:cxn>
                <a:cxn ang="0">
                  <a:pos x="T6" y="T7"/>
                </a:cxn>
                <a:cxn ang="0">
                  <a:pos x="T8" y="T9"/>
                </a:cxn>
                <a:cxn ang="0">
                  <a:pos x="T10" y="T11"/>
                </a:cxn>
                <a:cxn ang="0">
                  <a:pos x="T12" y="T13"/>
                </a:cxn>
              </a:cxnLst>
              <a:rect l="0" t="0" r="r" b="b"/>
              <a:pathLst>
                <a:path w="380" h="253">
                  <a:moveTo>
                    <a:pt x="144" y="191"/>
                  </a:moveTo>
                  <a:lnTo>
                    <a:pt x="31" y="83"/>
                  </a:lnTo>
                  <a:lnTo>
                    <a:pt x="0" y="114"/>
                  </a:lnTo>
                  <a:lnTo>
                    <a:pt x="144" y="253"/>
                  </a:lnTo>
                  <a:lnTo>
                    <a:pt x="380" y="33"/>
                  </a:lnTo>
                  <a:lnTo>
                    <a:pt x="349" y="0"/>
                  </a:lnTo>
                  <a:lnTo>
                    <a:pt x="144" y="1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Graphical user interface, application&#10;&#10;Description automatically generated">
            <a:extLst>
              <a:ext uri="{FF2B5EF4-FFF2-40B4-BE49-F238E27FC236}">
                <a16:creationId xmlns:a16="http://schemas.microsoft.com/office/drawing/2014/main" id="{06FC8D71-CE44-4345-BB25-F25B1FEADD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0795" y="1525515"/>
            <a:ext cx="9144000" cy="2847613"/>
          </a:xfrm>
          <a:prstGeom prst="rect">
            <a:avLst/>
          </a:prstGeom>
        </p:spPr>
      </p:pic>
      <p:pic>
        <p:nvPicPr>
          <p:cNvPr id="44" name="Picture 43">
            <a:extLst>
              <a:ext uri="{FF2B5EF4-FFF2-40B4-BE49-F238E27FC236}">
                <a16:creationId xmlns:a16="http://schemas.microsoft.com/office/drawing/2014/main" id="{A52A631A-479F-4E93-BB5C-51BE50FBAF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8651" y="4826794"/>
            <a:ext cx="1099599" cy="142704"/>
          </a:xfrm>
          <a:prstGeom prst="rect">
            <a:avLst/>
          </a:prstGeom>
        </p:spPr>
      </p:pic>
    </p:spTree>
    <p:extLst>
      <p:ext uri="{BB962C8B-B14F-4D97-AF65-F5344CB8AC3E}">
        <p14:creationId xmlns:p14="http://schemas.microsoft.com/office/powerpoint/2010/main" val="179952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F38BABA4-F318-4CFE-AADB-FDCCE93F6A38}"/>
              </a:ext>
            </a:extLst>
          </p:cNvPr>
          <p:cNvSpPr/>
          <p:nvPr/>
        </p:nvSpPr>
        <p:spPr>
          <a:xfrm>
            <a:off x="0" y="995678"/>
            <a:ext cx="9144000" cy="4147823"/>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5" name="Rectangle 44">
            <a:extLst>
              <a:ext uri="{FF2B5EF4-FFF2-40B4-BE49-F238E27FC236}">
                <a16:creationId xmlns:a16="http://schemas.microsoft.com/office/drawing/2014/main" id="{1006A154-06E1-4E09-8C86-7C8A861D5A0D}"/>
              </a:ext>
            </a:extLst>
          </p:cNvPr>
          <p:cNvSpPr>
            <a:spLocks/>
          </p:cNvSpPr>
          <p:nvPr/>
        </p:nvSpPr>
        <p:spPr>
          <a:xfrm>
            <a:off x="-9939" y="986039"/>
            <a:ext cx="928790" cy="4180653"/>
          </a:xfrm>
          <a:prstGeom prst="rect">
            <a:avLst/>
          </a:prstGeom>
          <a:gradFill flip="none" rotWithShape="1">
            <a:gsLst>
              <a:gs pos="100000">
                <a:schemeClr val="bg1"/>
              </a:gs>
              <a:gs pos="53000">
                <a:schemeClr val="bg1"/>
              </a:gs>
              <a:gs pos="24000">
                <a:schemeClr val="bg1">
                  <a:lumMod val="75000"/>
                </a:schemeClr>
              </a:gs>
              <a:gs pos="87000">
                <a:schemeClr val="accent6"/>
              </a:gs>
              <a:gs pos="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2" name="Freeform: Shape 41">
            <a:extLst>
              <a:ext uri="{FF2B5EF4-FFF2-40B4-BE49-F238E27FC236}">
                <a16:creationId xmlns:a16="http://schemas.microsoft.com/office/drawing/2014/main" id="{4383A6FF-788C-4AB4-82E5-187CD06AA9C1}"/>
              </a:ext>
            </a:extLst>
          </p:cNvPr>
          <p:cNvSpPr/>
          <p:nvPr/>
        </p:nvSpPr>
        <p:spPr>
          <a:xfrm rot="5400000">
            <a:off x="10921" y="3174684"/>
            <a:ext cx="1052606" cy="1094325"/>
          </a:xfrm>
          <a:custGeom>
            <a:avLst/>
            <a:gdLst>
              <a:gd name="connsiteX0" fmla="*/ 0 w 1016791"/>
              <a:gd name="connsiteY0" fmla="*/ 1094325 h 1094325"/>
              <a:gd name="connsiteX1" fmla="*/ 0 w 1016791"/>
              <a:gd name="connsiteY1" fmla="*/ 165536 h 1094325"/>
              <a:gd name="connsiteX2" fmla="*/ 275807 w 1016791"/>
              <a:gd name="connsiteY2" fmla="*/ 165536 h 1094325"/>
              <a:gd name="connsiteX3" fmla="*/ 508397 w 1016791"/>
              <a:gd name="connsiteY3" fmla="*/ 0 h 1094325"/>
              <a:gd name="connsiteX4" fmla="*/ 740987 w 1016791"/>
              <a:gd name="connsiteY4" fmla="*/ 165536 h 1094325"/>
              <a:gd name="connsiteX5" fmla="*/ 1016791 w 1016791"/>
              <a:gd name="connsiteY5" fmla="*/ 165536 h 1094325"/>
              <a:gd name="connsiteX6" fmla="*/ 1016791 w 1016791"/>
              <a:gd name="connsiteY6" fmla="*/ 1094325 h 10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791" h="1094325">
                <a:moveTo>
                  <a:pt x="0" y="1094325"/>
                </a:moveTo>
                <a:lnTo>
                  <a:pt x="0" y="165536"/>
                </a:lnTo>
                <a:lnTo>
                  <a:pt x="275807" y="165536"/>
                </a:lnTo>
                <a:lnTo>
                  <a:pt x="508397" y="0"/>
                </a:lnTo>
                <a:lnTo>
                  <a:pt x="740987" y="165536"/>
                </a:lnTo>
                <a:lnTo>
                  <a:pt x="1016791" y="165536"/>
                </a:lnTo>
                <a:lnTo>
                  <a:pt x="1016791" y="1094325"/>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cxnSp>
        <p:nvCxnSpPr>
          <p:cNvPr id="98" name="Straight Connector 97">
            <a:extLst>
              <a:ext uri="{FF2B5EF4-FFF2-40B4-BE49-F238E27FC236}">
                <a16:creationId xmlns:a16="http://schemas.microsoft.com/office/drawing/2014/main" id="{76414593-AA87-4A71-A9B9-68918DAEF9E9}"/>
              </a:ext>
            </a:extLst>
          </p:cNvPr>
          <p:cNvCxnSpPr>
            <a:cxnSpLocks/>
          </p:cNvCxnSpPr>
          <p:nvPr/>
        </p:nvCxnSpPr>
        <p:spPr>
          <a:xfrm>
            <a:off x="0" y="98604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83464" y="228600"/>
            <a:ext cx="8572500" cy="387798"/>
          </a:xfrm>
        </p:spPr>
        <p:txBody>
          <a:bodyPr>
            <a:noAutofit/>
          </a:bodyPr>
          <a:lstStyle/>
          <a:p>
            <a:r>
              <a:rPr lang="en-US">
                <a:latin typeface="Arial" panose="020B0604020202020204" pitchFamily="34" charset="0"/>
                <a:cs typeface="Arial" panose="020B0604020202020204" pitchFamily="34" charset="0"/>
              </a:rPr>
              <a:t>Expedite PC issue resolution in fewer steps</a:t>
            </a:r>
            <a:endParaRPr lang="en-US" sz="1800">
              <a:solidFill>
                <a:schemeClr val="bg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D28737C-4C67-416F-8E09-D85B10427E7E}"/>
              </a:ext>
            </a:extLst>
          </p:cNvPr>
          <p:cNvSpPr txBox="1"/>
          <p:nvPr/>
        </p:nvSpPr>
        <p:spPr>
          <a:xfrm>
            <a:off x="-168135" y="4788141"/>
            <a:ext cx="1203325" cy="184666"/>
          </a:xfrm>
          <a:prstGeom prst="rect">
            <a:avLst/>
          </a:prstGeom>
          <a:noFill/>
        </p:spPr>
        <p:txBody>
          <a:bodyPr wrap="square" lIns="0" tIns="0" rIns="0" bIns="0" rtlCol="0">
            <a:spAutoFit/>
          </a:bodyPr>
          <a:lstStyle/>
          <a:p>
            <a:pPr algn="ctr"/>
            <a:r>
              <a:rPr lang="en-US" sz="1200">
                <a:solidFill>
                  <a:schemeClr val="tx2"/>
                </a:solidFill>
              </a:rPr>
              <a:t>Gain insight</a:t>
            </a:r>
          </a:p>
        </p:txBody>
      </p:sp>
      <p:sp>
        <p:nvSpPr>
          <p:cNvPr id="79" name="TextBox 78">
            <a:extLst>
              <a:ext uri="{FF2B5EF4-FFF2-40B4-BE49-F238E27FC236}">
                <a16:creationId xmlns:a16="http://schemas.microsoft.com/office/drawing/2014/main" id="{3CD15994-0897-4D2B-B3A4-8151FB22D3A9}"/>
              </a:ext>
            </a:extLst>
          </p:cNvPr>
          <p:cNvSpPr txBox="1"/>
          <p:nvPr/>
        </p:nvSpPr>
        <p:spPr>
          <a:xfrm>
            <a:off x="-23565" y="2571750"/>
            <a:ext cx="984390" cy="553998"/>
          </a:xfrm>
          <a:prstGeom prst="rect">
            <a:avLst/>
          </a:prstGeom>
          <a:noFill/>
        </p:spPr>
        <p:txBody>
          <a:bodyPr wrap="square" lIns="0" tIns="0" rIns="0" bIns="0" rtlCol="0">
            <a:spAutoFit/>
          </a:bodyPr>
          <a:lstStyle/>
          <a:p>
            <a:pPr algn="ctr"/>
            <a:r>
              <a:rPr lang="en-US" sz="1200">
                <a:solidFill>
                  <a:schemeClr val="tx2"/>
                </a:solidFill>
              </a:rPr>
              <a:t>Optimize, update &amp; protect</a:t>
            </a:r>
          </a:p>
        </p:txBody>
      </p:sp>
      <p:sp>
        <p:nvSpPr>
          <p:cNvPr id="80" name="TextBox 79">
            <a:extLst>
              <a:ext uri="{FF2B5EF4-FFF2-40B4-BE49-F238E27FC236}">
                <a16:creationId xmlns:a16="http://schemas.microsoft.com/office/drawing/2014/main" id="{01B284FD-ED2F-41AE-89E1-86DADF9DB133}"/>
              </a:ext>
            </a:extLst>
          </p:cNvPr>
          <p:cNvSpPr txBox="1"/>
          <p:nvPr/>
        </p:nvSpPr>
        <p:spPr>
          <a:xfrm>
            <a:off x="-23564" y="1669017"/>
            <a:ext cx="928790" cy="369332"/>
          </a:xfrm>
          <a:prstGeom prst="rect">
            <a:avLst/>
          </a:prstGeom>
          <a:noFill/>
        </p:spPr>
        <p:txBody>
          <a:bodyPr wrap="square" lIns="0" tIns="0" rIns="0" bIns="0" rtlCol="0">
            <a:spAutoFit/>
          </a:bodyPr>
          <a:lstStyle/>
          <a:p>
            <a:pPr algn="ctr"/>
            <a:r>
              <a:rPr lang="en-US" sz="1200">
                <a:solidFill>
                  <a:schemeClr val="tx2"/>
                </a:solidFill>
              </a:rPr>
              <a:t>Centrally manage</a:t>
            </a:r>
          </a:p>
        </p:txBody>
      </p:sp>
      <p:sp>
        <p:nvSpPr>
          <p:cNvPr id="78" name="TextBox 77">
            <a:extLst>
              <a:ext uri="{FF2B5EF4-FFF2-40B4-BE49-F238E27FC236}">
                <a16:creationId xmlns:a16="http://schemas.microsoft.com/office/drawing/2014/main" id="{19BCA488-09DC-4454-AB85-9F9F6CF02A33}"/>
              </a:ext>
            </a:extLst>
          </p:cNvPr>
          <p:cNvSpPr txBox="1"/>
          <p:nvPr/>
        </p:nvSpPr>
        <p:spPr>
          <a:xfrm>
            <a:off x="-168135" y="3726418"/>
            <a:ext cx="1203325" cy="369332"/>
          </a:xfrm>
          <a:prstGeom prst="rect">
            <a:avLst/>
          </a:prstGeom>
          <a:noFill/>
        </p:spPr>
        <p:txBody>
          <a:bodyPr wrap="square" lIns="0" tIns="0" rIns="0" bIns="0" rtlCol="0">
            <a:spAutoFit/>
          </a:bodyPr>
          <a:lstStyle/>
          <a:p>
            <a:pPr algn="ctr"/>
            <a:r>
              <a:rPr lang="en-US" sz="1200" b="1">
                <a:solidFill>
                  <a:schemeClr val="tx2"/>
                </a:solidFill>
              </a:rPr>
              <a:t>Prevent downtime</a:t>
            </a:r>
          </a:p>
        </p:txBody>
      </p:sp>
      <p:pic>
        <p:nvPicPr>
          <p:cNvPr id="28" name="Graphic 27">
            <a:extLst>
              <a:ext uri="{FF2B5EF4-FFF2-40B4-BE49-F238E27FC236}">
                <a16:creationId xmlns:a16="http://schemas.microsoft.com/office/drawing/2014/main" id="{DDB43909-C3A2-461A-B098-271BCEFFB9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700000">
            <a:off x="301835" y="1221251"/>
            <a:ext cx="320533" cy="320533"/>
          </a:xfrm>
          <a:prstGeom prst="rect">
            <a:avLst/>
          </a:prstGeom>
        </p:spPr>
      </p:pic>
      <p:pic>
        <p:nvPicPr>
          <p:cNvPr id="34" name="Picture 33">
            <a:extLst>
              <a:ext uri="{FF2B5EF4-FFF2-40B4-BE49-F238E27FC236}">
                <a16:creationId xmlns:a16="http://schemas.microsoft.com/office/drawing/2014/main" id="{283B8D31-8842-4468-B20C-FAC3DFC67F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941" y="2224754"/>
            <a:ext cx="274320" cy="274320"/>
          </a:xfrm>
          <a:prstGeom prst="rect">
            <a:avLst/>
          </a:prstGeom>
        </p:spPr>
      </p:pic>
      <p:pic>
        <p:nvPicPr>
          <p:cNvPr id="16" name="Picture 15">
            <a:extLst>
              <a:ext uri="{FF2B5EF4-FFF2-40B4-BE49-F238E27FC236}">
                <a16:creationId xmlns:a16="http://schemas.microsoft.com/office/drawing/2014/main" id="{645B0E52-010D-4A2E-9E53-DA179D4D03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9221" y="4324350"/>
            <a:ext cx="365760" cy="365760"/>
          </a:xfrm>
          <a:prstGeom prst="rect">
            <a:avLst/>
          </a:prstGeom>
        </p:spPr>
      </p:pic>
      <p:pic>
        <p:nvPicPr>
          <p:cNvPr id="43" name="Picture 42">
            <a:extLst>
              <a:ext uri="{FF2B5EF4-FFF2-40B4-BE49-F238E27FC236}">
                <a16:creationId xmlns:a16="http://schemas.microsoft.com/office/drawing/2014/main" id="{B52884C8-3142-4AD3-A8EB-B60364E17D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750" y="3274174"/>
            <a:ext cx="365760" cy="365760"/>
          </a:xfrm>
          <a:prstGeom prst="rect">
            <a:avLst/>
          </a:prstGeom>
        </p:spPr>
      </p:pic>
      <p:sp>
        <p:nvSpPr>
          <p:cNvPr id="24" name="Content Placeholder 2">
            <a:extLst>
              <a:ext uri="{FF2B5EF4-FFF2-40B4-BE49-F238E27FC236}">
                <a16:creationId xmlns:a16="http://schemas.microsoft.com/office/drawing/2014/main" id="{79FF42D2-3D32-4865-A4F3-D1E7B10EE527}"/>
              </a:ext>
            </a:extLst>
          </p:cNvPr>
          <p:cNvSpPr txBox="1">
            <a:spLocks/>
          </p:cNvSpPr>
          <p:nvPr/>
        </p:nvSpPr>
        <p:spPr>
          <a:xfrm>
            <a:off x="1993978" y="1627149"/>
            <a:ext cx="2602069" cy="2198000"/>
          </a:xfrm>
          <a:prstGeom prst="rect">
            <a:avLst/>
          </a:prstGeom>
        </p:spPr>
        <p:txBody>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indent="0" algn="ctr">
              <a:spcBef>
                <a:spcPts val="450"/>
              </a:spcBef>
              <a:spcAft>
                <a:spcPts val="450"/>
              </a:spcAft>
              <a:buClr>
                <a:srgbClr val="007DB8"/>
              </a:buClr>
              <a:buNone/>
            </a:pPr>
            <a:r>
              <a:rPr lang="en-US" sz="2400" b="1">
                <a:solidFill>
                  <a:schemeClr val="tx2"/>
                </a:solidFill>
                <a:latin typeface="+mn-lt"/>
                <a:ea typeface="SimSun"/>
                <a:cs typeface="Arial" panose="020B0604020202020204" pitchFamily="34" charset="0"/>
              </a:rPr>
              <a:t>PREDICTIVE</a:t>
            </a:r>
            <a:endParaRPr lang="en-US" sz="2400">
              <a:solidFill>
                <a:schemeClr val="tx2"/>
              </a:solidFill>
              <a:latin typeface="+mn-lt"/>
            </a:endParaRPr>
          </a:p>
          <a:p>
            <a:pPr marL="0" lvl="0" indent="0">
              <a:spcBef>
                <a:spcPts val="450"/>
              </a:spcBef>
              <a:spcAft>
                <a:spcPts val="450"/>
              </a:spcAft>
              <a:buClr>
                <a:srgbClr val="007DB8"/>
              </a:buClr>
              <a:buNone/>
            </a:pPr>
            <a:r>
              <a:rPr lang="en-US" sz="1400">
                <a:solidFill>
                  <a:srgbClr val="444444"/>
                </a:solidFill>
                <a:latin typeface="Arial"/>
                <a:ea typeface="SimSun"/>
                <a:cs typeface="Arial" panose="020B0604020202020204" pitchFamily="34" charset="0"/>
              </a:rPr>
              <a:t> </a:t>
            </a:r>
          </a:p>
        </p:txBody>
      </p:sp>
      <p:sp>
        <p:nvSpPr>
          <p:cNvPr id="26" name="Content Placeholder 2">
            <a:extLst>
              <a:ext uri="{FF2B5EF4-FFF2-40B4-BE49-F238E27FC236}">
                <a16:creationId xmlns:a16="http://schemas.microsoft.com/office/drawing/2014/main" id="{66CFF1CC-B263-4B60-B0FB-1499BA06C210}"/>
              </a:ext>
            </a:extLst>
          </p:cNvPr>
          <p:cNvSpPr txBox="1">
            <a:spLocks/>
          </p:cNvSpPr>
          <p:nvPr/>
        </p:nvSpPr>
        <p:spPr>
          <a:xfrm>
            <a:off x="3592198" y="1192309"/>
            <a:ext cx="5056428" cy="3396305"/>
          </a:xfrm>
          <a:prstGeom prst="rect">
            <a:avLst/>
          </a:prstGeom>
        </p:spPr>
        <p:txBody>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450"/>
              </a:spcBef>
              <a:spcAft>
                <a:spcPts val="450"/>
              </a:spcAft>
              <a:buClr>
                <a:srgbClr val="007DB8"/>
              </a:buClr>
              <a:buFontTx/>
              <a:buChar char="-"/>
            </a:pPr>
            <a:endParaRPr lang="en-US" sz="1400">
              <a:solidFill>
                <a:srgbClr val="444444"/>
              </a:solidFill>
              <a:latin typeface="+mn-lt"/>
              <a:ea typeface="SimSun"/>
              <a:cs typeface="Arial" panose="020B0604020202020204" pitchFamily="34" charset="0"/>
            </a:endParaRPr>
          </a:p>
          <a:p>
            <a:pPr marL="0" indent="0">
              <a:spcBef>
                <a:spcPts val="450"/>
              </a:spcBef>
              <a:spcAft>
                <a:spcPts val="450"/>
              </a:spcAft>
              <a:buClr>
                <a:srgbClr val="007DB8"/>
              </a:buClr>
              <a:buNone/>
            </a:pPr>
            <a:endParaRPr lang="en-US" sz="1400">
              <a:solidFill>
                <a:srgbClr val="444444"/>
              </a:solidFill>
              <a:latin typeface="+mn-lt"/>
              <a:ea typeface="SimSun"/>
              <a:cs typeface="Arial" panose="020B0604020202020204" pitchFamily="34" charset="0"/>
            </a:endParaRPr>
          </a:p>
          <a:p>
            <a:pPr marL="0" indent="0">
              <a:spcBef>
                <a:spcPts val="450"/>
              </a:spcBef>
              <a:spcAft>
                <a:spcPts val="450"/>
              </a:spcAft>
              <a:buClr>
                <a:srgbClr val="007DB8"/>
              </a:buClr>
              <a:buNone/>
            </a:pPr>
            <a:endParaRPr lang="en-US" sz="1400">
              <a:solidFill>
                <a:srgbClr val="444444"/>
              </a:solidFill>
              <a:latin typeface="+mn-lt"/>
              <a:ea typeface="SimSun"/>
              <a:cs typeface="Arial" panose="020B0604020202020204" pitchFamily="34" charset="0"/>
            </a:endParaRPr>
          </a:p>
        </p:txBody>
      </p:sp>
      <p:pic>
        <p:nvPicPr>
          <p:cNvPr id="29" name="Picture 28">
            <a:extLst>
              <a:ext uri="{FF2B5EF4-FFF2-40B4-BE49-F238E27FC236}">
                <a16:creationId xmlns:a16="http://schemas.microsoft.com/office/drawing/2014/main" id="{573566B7-C5A8-4671-B30B-8E254829E57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5818"/>
          <a:stretch/>
        </p:blipFill>
        <p:spPr>
          <a:xfrm>
            <a:off x="1213380" y="1216998"/>
            <a:ext cx="7421850" cy="3515499"/>
          </a:xfrm>
          <a:prstGeom prst="rect">
            <a:avLst/>
          </a:prstGeom>
        </p:spPr>
      </p:pic>
      <p:sp>
        <p:nvSpPr>
          <p:cNvPr id="30" name="TextBox 29">
            <a:extLst>
              <a:ext uri="{FF2B5EF4-FFF2-40B4-BE49-F238E27FC236}">
                <a16:creationId xmlns:a16="http://schemas.microsoft.com/office/drawing/2014/main" id="{B814D8DB-B3B2-4C29-A7DA-3BC40A361554}"/>
              </a:ext>
            </a:extLst>
          </p:cNvPr>
          <p:cNvSpPr txBox="1"/>
          <p:nvPr/>
        </p:nvSpPr>
        <p:spPr>
          <a:xfrm>
            <a:off x="4152873" y="1658749"/>
            <a:ext cx="883521" cy="310150"/>
          </a:xfrm>
          <a:prstGeom prst="rect">
            <a:avLst/>
          </a:prstGeom>
          <a:noFill/>
        </p:spPr>
        <p:txBody>
          <a:bodyPr wrap="square" lIns="0" tIns="0" rIns="0" bIns="0" rtlCol="0">
            <a:spAutoFit/>
          </a:bodyPr>
          <a:lstStyle/>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a:ea typeface="+mn-ea"/>
                <a:cs typeface="+mn-cs"/>
              </a:rPr>
              <a:t>Failure</a:t>
            </a:r>
          </a:p>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a:ea typeface="+mn-ea"/>
                <a:cs typeface="+mn-cs"/>
              </a:rPr>
              <a:t>Prevented</a:t>
            </a:r>
          </a:p>
        </p:txBody>
      </p:sp>
      <p:sp>
        <p:nvSpPr>
          <p:cNvPr id="31" name="TextBox 30">
            <a:extLst>
              <a:ext uri="{FF2B5EF4-FFF2-40B4-BE49-F238E27FC236}">
                <a16:creationId xmlns:a16="http://schemas.microsoft.com/office/drawing/2014/main" id="{C9933CE2-4E94-497B-893D-91504AE3B401}"/>
              </a:ext>
            </a:extLst>
          </p:cNvPr>
          <p:cNvSpPr txBox="1"/>
          <p:nvPr/>
        </p:nvSpPr>
        <p:spPr>
          <a:xfrm>
            <a:off x="1306888" y="1314330"/>
            <a:ext cx="5088912" cy="215444"/>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Automated </a:t>
            </a:r>
            <a:r>
              <a:rPr kumimoji="0" lang="en-US" sz="1400" b="1" i="0" u="none" strike="noStrike" kern="1200" cap="none" spc="0" normalizeH="0" baseline="0" noProof="0">
                <a:ln>
                  <a:noFill/>
                </a:ln>
                <a:solidFill>
                  <a:srgbClr val="FFFFFF"/>
                </a:solidFill>
                <a:effectLst/>
                <a:uLnTx/>
                <a:uFillTx/>
                <a:latin typeface="Arial"/>
                <a:ea typeface="+mn-ea"/>
                <a:cs typeface="+mn-cs"/>
              </a:rPr>
              <a:t>predictive</a:t>
            </a:r>
            <a:r>
              <a:rPr kumimoji="0" lang="en-US" sz="1100" b="0" i="0" u="none" strike="noStrike" kern="1200" cap="none" spc="0" normalizeH="0" baseline="0" noProof="0">
                <a:ln>
                  <a:noFill/>
                </a:ln>
                <a:solidFill>
                  <a:srgbClr val="FFFFFF"/>
                </a:solidFill>
                <a:effectLst/>
                <a:uLnTx/>
                <a:uFillTx/>
                <a:latin typeface="Arial"/>
                <a:ea typeface="+mn-ea"/>
                <a:cs typeface="+mn-cs"/>
              </a:rPr>
              <a:t> support with ProSupport Plus and ProSupport Flex</a:t>
            </a:r>
          </a:p>
        </p:txBody>
      </p:sp>
      <p:sp>
        <p:nvSpPr>
          <p:cNvPr id="32" name="TextBox 31">
            <a:extLst>
              <a:ext uri="{FF2B5EF4-FFF2-40B4-BE49-F238E27FC236}">
                <a16:creationId xmlns:a16="http://schemas.microsoft.com/office/drawing/2014/main" id="{3870A1D5-6AB7-4698-9071-A0DCB1B617EF}"/>
              </a:ext>
            </a:extLst>
          </p:cNvPr>
          <p:cNvSpPr txBox="1"/>
          <p:nvPr/>
        </p:nvSpPr>
        <p:spPr>
          <a:xfrm>
            <a:off x="1517643" y="2463067"/>
            <a:ext cx="6154523" cy="21544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Automated </a:t>
            </a:r>
            <a:r>
              <a:rPr kumimoji="0" lang="en-US" sz="1400" b="1" i="0" u="none" strike="noStrike" kern="1200" cap="none" spc="0" normalizeH="0" baseline="0" noProof="0">
                <a:ln>
                  <a:noFill/>
                </a:ln>
                <a:solidFill>
                  <a:srgbClr val="FFFFFF"/>
                </a:solidFill>
                <a:effectLst/>
                <a:uLnTx/>
                <a:uFillTx/>
                <a:latin typeface="Arial"/>
                <a:ea typeface="+mn-ea"/>
                <a:cs typeface="+mn-cs"/>
              </a:rPr>
              <a:t>proactive</a:t>
            </a:r>
            <a:r>
              <a:rPr kumimoji="0" lang="en-US" sz="1100" b="0" i="0" u="none" strike="noStrike" kern="1200" cap="none" spc="0" normalizeH="0" baseline="0" noProof="0">
                <a:ln>
                  <a:noFill/>
                </a:ln>
                <a:solidFill>
                  <a:srgbClr val="FFFFFF"/>
                </a:solidFill>
                <a:effectLst/>
                <a:uLnTx/>
                <a:uFillTx/>
                <a:latin typeface="Arial"/>
                <a:ea typeface="+mn-ea"/>
                <a:cs typeface="+mn-cs"/>
              </a:rPr>
              <a:t> support with ProSupport, ProSupport Plus and ProSupport Flex</a:t>
            </a:r>
          </a:p>
        </p:txBody>
      </p:sp>
      <p:sp>
        <p:nvSpPr>
          <p:cNvPr id="33" name="TextBox 32">
            <a:extLst>
              <a:ext uri="{FF2B5EF4-FFF2-40B4-BE49-F238E27FC236}">
                <a16:creationId xmlns:a16="http://schemas.microsoft.com/office/drawing/2014/main" id="{42845DB2-7C44-4C8F-8430-7354B2BBDBAF}"/>
              </a:ext>
            </a:extLst>
          </p:cNvPr>
          <p:cNvSpPr txBox="1"/>
          <p:nvPr/>
        </p:nvSpPr>
        <p:spPr>
          <a:xfrm>
            <a:off x="2065109" y="3653543"/>
            <a:ext cx="3743263" cy="169277"/>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a:ea typeface="+mn-ea"/>
                <a:cs typeface="+mn-cs"/>
              </a:rPr>
              <a:t>Traditional</a:t>
            </a:r>
            <a:r>
              <a:rPr kumimoji="0" lang="en-US" sz="1050" b="0" i="0" u="none" strike="noStrike" kern="1200" cap="none" spc="0" normalizeH="0" baseline="0" noProof="0">
                <a:ln>
                  <a:noFill/>
                </a:ln>
                <a:effectLst/>
                <a:uLnTx/>
                <a:uFillTx/>
                <a:latin typeface="Arial"/>
                <a:ea typeface="+mn-ea"/>
                <a:cs typeface="+mn-cs"/>
              </a:rPr>
              <a:t> </a:t>
            </a:r>
            <a:r>
              <a:rPr kumimoji="0" lang="en-US" sz="1100" b="1" i="0" u="none" strike="noStrike" kern="1200" cap="none" spc="0" normalizeH="0" baseline="0" noProof="0">
                <a:ln>
                  <a:noFill/>
                </a:ln>
                <a:effectLst/>
                <a:uLnTx/>
                <a:uFillTx/>
                <a:latin typeface="Arial"/>
                <a:ea typeface="+mn-ea"/>
                <a:cs typeface="+mn-cs"/>
              </a:rPr>
              <a:t>manual</a:t>
            </a:r>
            <a:r>
              <a:rPr kumimoji="0" lang="en-US" sz="1050" b="0" i="0" u="none" strike="noStrike" kern="1200" cap="none" spc="0" normalizeH="0" baseline="0" noProof="0">
                <a:ln>
                  <a:noFill/>
                </a:ln>
                <a:effectLst/>
                <a:uLnTx/>
                <a:uFillTx/>
                <a:latin typeface="Arial"/>
                <a:ea typeface="+mn-ea"/>
                <a:cs typeface="+mn-cs"/>
              </a:rPr>
              <a:t> support</a:t>
            </a:r>
          </a:p>
        </p:txBody>
      </p:sp>
      <p:sp>
        <p:nvSpPr>
          <p:cNvPr id="35" name="TextBox 34">
            <a:extLst>
              <a:ext uri="{FF2B5EF4-FFF2-40B4-BE49-F238E27FC236}">
                <a16:creationId xmlns:a16="http://schemas.microsoft.com/office/drawing/2014/main" id="{10BAC1C3-0700-433D-A8E1-24317FA58591}"/>
              </a:ext>
            </a:extLst>
          </p:cNvPr>
          <p:cNvSpPr txBox="1"/>
          <p:nvPr/>
        </p:nvSpPr>
        <p:spPr>
          <a:xfrm>
            <a:off x="2584920" y="2817025"/>
            <a:ext cx="771775" cy="307777"/>
          </a:xfrm>
          <a:prstGeom prst="rect">
            <a:avLst/>
          </a:prstGeom>
          <a:noFill/>
        </p:spPr>
        <p:txBody>
          <a:bodyPr wrap="square" lIns="0" tIns="0" rIns="0" bIns="0" rtlCol="0">
            <a:spAutoFit/>
          </a:bodyPr>
          <a:lstStyle/>
          <a:p>
            <a:pPr marL="0" marR="0" lvl="0" indent="0" algn="r" defTabSz="685800" rtl="0" eaLnBrk="1" fontAlgn="auto" latinLnBrk="0" hangingPunct="1">
              <a:lnSpc>
                <a:spcPts val="12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Fault Occurs</a:t>
            </a:r>
          </a:p>
        </p:txBody>
      </p:sp>
      <p:sp>
        <p:nvSpPr>
          <p:cNvPr id="36" name="TextBox 35">
            <a:extLst>
              <a:ext uri="{FF2B5EF4-FFF2-40B4-BE49-F238E27FC236}">
                <a16:creationId xmlns:a16="http://schemas.microsoft.com/office/drawing/2014/main" id="{A790B5D4-249D-40EB-9E38-5AD4E0ABC87D}"/>
              </a:ext>
            </a:extLst>
          </p:cNvPr>
          <p:cNvSpPr txBox="1"/>
          <p:nvPr/>
        </p:nvSpPr>
        <p:spPr>
          <a:xfrm>
            <a:off x="1380831" y="2132363"/>
            <a:ext cx="579971" cy="208711"/>
          </a:xfrm>
          <a:prstGeom prst="rect">
            <a:avLst/>
          </a:prstGeom>
          <a:noFill/>
        </p:spPr>
        <p:txBody>
          <a:bodyPr wrap="square" lIns="0" tIns="0" rIns="0" bIns="0" rtlCol="0">
            <a:spAutoFit/>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Predict Issue</a:t>
            </a:r>
          </a:p>
        </p:txBody>
      </p:sp>
      <p:sp>
        <p:nvSpPr>
          <p:cNvPr id="37" name="TextBox 36">
            <a:extLst>
              <a:ext uri="{FF2B5EF4-FFF2-40B4-BE49-F238E27FC236}">
                <a16:creationId xmlns:a16="http://schemas.microsoft.com/office/drawing/2014/main" id="{FB833B3C-6730-4C8A-A734-489F13F7565B}"/>
              </a:ext>
            </a:extLst>
          </p:cNvPr>
          <p:cNvSpPr txBox="1"/>
          <p:nvPr/>
        </p:nvSpPr>
        <p:spPr>
          <a:xfrm>
            <a:off x="2065109" y="2116387"/>
            <a:ext cx="579971" cy="205184"/>
          </a:xfrm>
          <a:prstGeom prst="rect">
            <a:avLst/>
          </a:prstGeom>
          <a:noFill/>
        </p:spPr>
        <p:txBody>
          <a:bodyPr wrap="square" lIns="0" tIns="0" rIns="0" bIns="0" rtlCol="0">
            <a:spAutoFit/>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0" lang="en-US" sz="900" i="0" u="none" strike="noStrike" kern="1200" cap="none" spc="0" normalizeH="0" baseline="0" noProof="0">
                <a:ln>
                  <a:noFill/>
                </a:ln>
                <a:solidFill>
                  <a:srgbClr val="FFFFFF"/>
                </a:solidFill>
                <a:effectLst/>
                <a:uLnTx/>
                <a:uFillTx/>
                <a:latin typeface="Arial"/>
                <a:ea typeface="+mn-ea"/>
                <a:cs typeface="+mn-cs"/>
              </a:rPr>
              <a:t>Auto case creation</a:t>
            </a:r>
          </a:p>
        </p:txBody>
      </p:sp>
      <p:sp>
        <p:nvSpPr>
          <p:cNvPr id="38" name="TextBox 37">
            <a:extLst>
              <a:ext uri="{FF2B5EF4-FFF2-40B4-BE49-F238E27FC236}">
                <a16:creationId xmlns:a16="http://schemas.microsoft.com/office/drawing/2014/main" id="{7398D6E8-ED0E-4CEA-B569-3709B896DE91}"/>
              </a:ext>
            </a:extLst>
          </p:cNvPr>
          <p:cNvSpPr txBox="1"/>
          <p:nvPr/>
        </p:nvSpPr>
        <p:spPr>
          <a:xfrm>
            <a:off x="2716211" y="2070577"/>
            <a:ext cx="591398" cy="308354"/>
          </a:xfrm>
          <a:prstGeom prst="rect">
            <a:avLst/>
          </a:prstGeom>
          <a:noFill/>
        </p:spPr>
        <p:txBody>
          <a:bodyPr wrap="square" lIns="0" tIns="0" rIns="0" bIns="0" rtlCol="0">
            <a:spAutoFit/>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0" lang="en-US" sz="900" i="0" u="none" strike="noStrike" kern="1200" cap="none" spc="0" normalizeH="0" baseline="0" noProof="0">
                <a:ln>
                  <a:noFill/>
                </a:ln>
                <a:solidFill>
                  <a:srgbClr val="FFFFFF"/>
                </a:solidFill>
                <a:effectLst/>
                <a:uLnTx/>
                <a:uFillTx/>
                <a:latin typeface="Arial"/>
                <a:ea typeface="+mn-ea"/>
                <a:cs typeface="+mn-cs"/>
              </a:rPr>
              <a:t>Dell contacts customer</a:t>
            </a:r>
          </a:p>
        </p:txBody>
      </p:sp>
      <p:sp>
        <p:nvSpPr>
          <p:cNvPr id="39" name="TextBox 38">
            <a:extLst>
              <a:ext uri="{FF2B5EF4-FFF2-40B4-BE49-F238E27FC236}">
                <a16:creationId xmlns:a16="http://schemas.microsoft.com/office/drawing/2014/main" id="{2513AD2C-76B2-4167-9F4F-F69415FBC422}"/>
              </a:ext>
            </a:extLst>
          </p:cNvPr>
          <p:cNvSpPr txBox="1"/>
          <p:nvPr/>
        </p:nvSpPr>
        <p:spPr>
          <a:xfrm>
            <a:off x="4108952" y="3262703"/>
            <a:ext cx="579971" cy="208711"/>
          </a:xfrm>
          <a:prstGeom prst="rect">
            <a:avLst/>
          </a:prstGeom>
          <a:noFill/>
        </p:spPr>
        <p:txBody>
          <a:bodyPr wrap="square" lIns="0" tIns="0" rIns="0" bIns="0" rtlCol="0">
            <a:spAutoFit/>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0" lang="en-US" sz="900" i="0" u="none" strike="noStrike" kern="1200" cap="none" spc="0" normalizeH="0" baseline="0" noProof="0">
                <a:ln>
                  <a:noFill/>
                </a:ln>
                <a:solidFill>
                  <a:srgbClr val="FFFFFF"/>
                </a:solidFill>
                <a:effectLst/>
                <a:uLnTx/>
                <a:uFillTx/>
                <a:latin typeface="Arial"/>
                <a:ea typeface="+mn-ea"/>
                <a:cs typeface="+mn-cs"/>
              </a:rPr>
              <a:t>Auto case creation</a:t>
            </a:r>
          </a:p>
        </p:txBody>
      </p:sp>
      <p:sp>
        <p:nvSpPr>
          <p:cNvPr id="40" name="TextBox 39">
            <a:extLst>
              <a:ext uri="{FF2B5EF4-FFF2-40B4-BE49-F238E27FC236}">
                <a16:creationId xmlns:a16="http://schemas.microsoft.com/office/drawing/2014/main" id="{8BC58C1F-0467-4284-A84F-496247B4F11B}"/>
              </a:ext>
            </a:extLst>
          </p:cNvPr>
          <p:cNvSpPr txBox="1"/>
          <p:nvPr/>
        </p:nvSpPr>
        <p:spPr>
          <a:xfrm>
            <a:off x="4831550" y="3251413"/>
            <a:ext cx="562501" cy="308354"/>
          </a:xfrm>
          <a:prstGeom prst="rect">
            <a:avLst/>
          </a:prstGeom>
          <a:noFill/>
        </p:spPr>
        <p:txBody>
          <a:bodyPr wrap="square" lIns="0" tIns="0" rIns="0" bIns="0" rtlCol="0">
            <a:spAutoFit/>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0" lang="en-US" sz="900" i="0" u="none" strike="noStrike" kern="1200" cap="none" spc="0" normalizeH="0" baseline="0" noProof="0">
                <a:ln>
                  <a:noFill/>
                </a:ln>
                <a:solidFill>
                  <a:srgbClr val="FFFFFF"/>
                </a:solidFill>
                <a:effectLst/>
                <a:uLnTx/>
                <a:uFillTx/>
                <a:latin typeface="Arial"/>
                <a:ea typeface="+mn-ea"/>
                <a:cs typeface="+mn-cs"/>
              </a:rPr>
              <a:t>Dell contacts customer</a:t>
            </a:r>
          </a:p>
        </p:txBody>
      </p:sp>
      <p:sp>
        <p:nvSpPr>
          <p:cNvPr id="41" name="TextBox 40">
            <a:extLst>
              <a:ext uri="{FF2B5EF4-FFF2-40B4-BE49-F238E27FC236}">
                <a16:creationId xmlns:a16="http://schemas.microsoft.com/office/drawing/2014/main" id="{201DA683-494B-4491-B8E7-2DD6DB0DCFC4}"/>
              </a:ext>
            </a:extLst>
          </p:cNvPr>
          <p:cNvSpPr txBox="1"/>
          <p:nvPr/>
        </p:nvSpPr>
        <p:spPr>
          <a:xfrm>
            <a:off x="4108952" y="4400550"/>
            <a:ext cx="579971" cy="307777"/>
          </a:xfrm>
          <a:prstGeom prst="rect">
            <a:avLst/>
          </a:prstGeom>
          <a:noFill/>
        </p:spPr>
        <p:txBody>
          <a:bodyPr wrap="square" lIns="0" tIns="0" rIns="0" bIns="0" rtlCol="0">
            <a:spAutoFit/>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0" lang="en-US" sz="900" i="0" u="none" strike="noStrike" kern="1200" cap="none" spc="0" normalizeH="0" baseline="0" noProof="0">
                <a:ln>
                  <a:noFill/>
                </a:ln>
                <a:effectLst/>
                <a:uLnTx/>
                <a:uFillTx/>
                <a:latin typeface="Arial"/>
                <a:ea typeface="+mn-ea"/>
                <a:cs typeface="+mn-cs"/>
              </a:rPr>
              <a:t>Customer contacts Dell</a:t>
            </a:r>
          </a:p>
        </p:txBody>
      </p:sp>
      <p:sp>
        <p:nvSpPr>
          <p:cNvPr id="44" name="TextBox 43">
            <a:extLst>
              <a:ext uri="{FF2B5EF4-FFF2-40B4-BE49-F238E27FC236}">
                <a16:creationId xmlns:a16="http://schemas.microsoft.com/office/drawing/2014/main" id="{ED0F78D8-3A7B-4654-957B-0F57E18B5801}"/>
              </a:ext>
            </a:extLst>
          </p:cNvPr>
          <p:cNvSpPr txBox="1"/>
          <p:nvPr/>
        </p:nvSpPr>
        <p:spPr>
          <a:xfrm>
            <a:off x="4848678" y="4400550"/>
            <a:ext cx="561217" cy="307777"/>
          </a:xfrm>
          <a:prstGeom prst="rect">
            <a:avLst/>
          </a:prstGeom>
          <a:noFill/>
        </p:spPr>
        <p:txBody>
          <a:bodyPr wrap="square" lIns="0" tIns="0" rIns="0" bIns="0" rtlCol="0">
            <a:spAutoFit/>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0" lang="en-US" sz="900" i="0" u="none" strike="noStrike" kern="1200" cap="none" spc="0" normalizeH="0" baseline="0" noProof="0">
                <a:ln>
                  <a:noFill/>
                </a:ln>
                <a:effectLst/>
                <a:uLnTx/>
                <a:uFillTx/>
                <a:latin typeface="Arial"/>
                <a:ea typeface="+mn-ea"/>
                <a:cs typeface="+mn-cs"/>
              </a:rPr>
              <a:t>Verify service contract</a:t>
            </a:r>
          </a:p>
        </p:txBody>
      </p:sp>
      <p:sp>
        <p:nvSpPr>
          <p:cNvPr id="46" name="TextBox 45">
            <a:extLst>
              <a:ext uri="{FF2B5EF4-FFF2-40B4-BE49-F238E27FC236}">
                <a16:creationId xmlns:a16="http://schemas.microsoft.com/office/drawing/2014/main" id="{A4CA3D32-4017-451E-A09C-C5871BC8E090}"/>
              </a:ext>
            </a:extLst>
          </p:cNvPr>
          <p:cNvSpPr txBox="1"/>
          <p:nvPr/>
        </p:nvSpPr>
        <p:spPr>
          <a:xfrm>
            <a:off x="5692009" y="4413343"/>
            <a:ext cx="494543" cy="307777"/>
          </a:xfrm>
          <a:prstGeom prst="rect">
            <a:avLst/>
          </a:prstGeom>
          <a:noFill/>
        </p:spPr>
        <p:txBody>
          <a:bodyPr wrap="square" lIns="0" tIns="0" rIns="0" bIns="0" rtlCol="0">
            <a:spAutoFit/>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0" lang="en-US" sz="900" i="0" u="none" strike="noStrike" kern="1200" cap="none" spc="0" normalizeH="0" baseline="0" noProof="0">
                <a:ln>
                  <a:noFill/>
                </a:ln>
                <a:effectLst/>
                <a:uLnTx/>
                <a:uFillTx/>
                <a:latin typeface="Arial"/>
                <a:ea typeface="+mn-ea"/>
                <a:cs typeface="+mn-cs"/>
              </a:rPr>
              <a:t>Manual case creation</a:t>
            </a:r>
          </a:p>
        </p:txBody>
      </p:sp>
      <p:sp>
        <p:nvSpPr>
          <p:cNvPr id="47" name="TextBox 46">
            <a:extLst>
              <a:ext uri="{FF2B5EF4-FFF2-40B4-BE49-F238E27FC236}">
                <a16:creationId xmlns:a16="http://schemas.microsoft.com/office/drawing/2014/main" id="{28A52A9C-F5D8-44CB-8B27-8EA231D07183}"/>
              </a:ext>
            </a:extLst>
          </p:cNvPr>
          <p:cNvSpPr txBox="1"/>
          <p:nvPr/>
        </p:nvSpPr>
        <p:spPr>
          <a:xfrm>
            <a:off x="6395800" y="4413343"/>
            <a:ext cx="561217" cy="308354"/>
          </a:xfrm>
          <a:prstGeom prst="rect">
            <a:avLst/>
          </a:prstGeom>
          <a:noFill/>
        </p:spPr>
        <p:txBody>
          <a:bodyPr wrap="square" lIns="0" tIns="0" rIns="0" bIns="0" rtlCol="0">
            <a:spAutoFit/>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0" lang="en-US" sz="900" i="0" u="none" strike="noStrike" kern="1200" cap="none" spc="0" normalizeH="0" baseline="0" noProof="0">
                <a:ln>
                  <a:noFill/>
                </a:ln>
                <a:effectLst/>
                <a:uLnTx/>
                <a:uFillTx/>
                <a:latin typeface="Arial"/>
                <a:ea typeface="+mn-ea"/>
                <a:cs typeface="+mn-cs"/>
              </a:rPr>
              <a:t>Gather system state data</a:t>
            </a:r>
          </a:p>
        </p:txBody>
      </p:sp>
      <p:sp>
        <p:nvSpPr>
          <p:cNvPr id="48" name="TextBox 47">
            <a:extLst>
              <a:ext uri="{FF2B5EF4-FFF2-40B4-BE49-F238E27FC236}">
                <a16:creationId xmlns:a16="http://schemas.microsoft.com/office/drawing/2014/main" id="{441FE5C2-C948-46A2-9925-44594337E0BB}"/>
              </a:ext>
            </a:extLst>
          </p:cNvPr>
          <p:cNvSpPr txBox="1"/>
          <p:nvPr/>
        </p:nvSpPr>
        <p:spPr>
          <a:xfrm>
            <a:off x="7044616" y="4413343"/>
            <a:ext cx="732725" cy="103170"/>
          </a:xfrm>
          <a:prstGeom prst="rect">
            <a:avLst/>
          </a:prstGeom>
          <a:noFill/>
        </p:spPr>
        <p:txBody>
          <a:bodyPr wrap="square" lIns="0" tIns="0" rIns="0" bIns="0" rtlCol="0">
            <a:spAutoFit/>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0" lang="en-US" sz="900" i="0" u="none" strike="noStrike" kern="1200" cap="none" spc="0" normalizeH="0" baseline="0" noProof="0">
                <a:ln>
                  <a:noFill/>
                </a:ln>
                <a:effectLst/>
                <a:uLnTx/>
                <a:uFillTx/>
                <a:latin typeface="Arial"/>
                <a:ea typeface="+mn-ea"/>
                <a:cs typeface="+mn-cs"/>
              </a:rPr>
              <a:t>Troubleshoot</a:t>
            </a:r>
          </a:p>
        </p:txBody>
      </p:sp>
      <p:sp>
        <p:nvSpPr>
          <p:cNvPr id="49" name="TextBox 48">
            <a:extLst>
              <a:ext uri="{FF2B5EF4-FFF2-40B4-BE49-F238E27FC236}">
                <a16:creationId xmlns:a16="http://schemas.microsoft.com/office/drawing/2014/main" id="{66CDA9E2-475A-4A46-8380-13254C6804C7}"/>
              </a:ext>
            </a:extLst>
          </p:cNvPr>
          <p:cNvSpPr txBox="1"/>
          <p:nvPr/>
        </p:nvSpPr>
        <p:spPr>
          <a:xfrm>
            <a:off x="7672167" y="3704180"/>
            <a:ext cx="831134" cy="153888"/>
          </a:xfrm>
          <a:prstGeom prst="rect">
            <a:avLst/>
          </a:prstGeom>
          <a:noFill/>
        </p:spPr>
        <p:txBody>
          <a:bodyPr wrap="square" lIns="0" tIns="0" rIns="0" bIns="0" rtlCol="0">
            <a:spAutoFit/>
          </a:bodyPr>
          <a:lstStyle/>
          <a:p>
            <a:pPr marL="0" marR="0" lvl="0" indent="0" algn="ctr" defTabSz="685800" rtl="0" eaLnBrk="1" fontAlgn="auto" latinLnBrk="0" hangingPunct="1">
              <a:lnSpc>
                <a:spcPts val="1200"/>
              </a:lnSpc>
              <a:spcBef>
                <a:spcPts val="0"/>
              </a:spcBef>
              <a:spcAft>
                <a:spcPts val="0"/>
              </a:spcAft>
              <a:buClrTx/>
              <a:buSzTx/>
              <a:buFontTx/>
              <a:buNone/>
              <a:tabLst/>
              <a:defRPr/>
            </a:pPr>
            <a:r>
              <a:rPr kumimoji="0" lang="en-US" sz="1050" b="1" i="0" u="none" strike="noStrike" kern="1200" cap="none" spc="0" normalizeH="0" baseline="0" noProof="0">
                <a:ln>
                  <a:noFill/>
                </a:ln>
                <a:effectLst/>
                <a:uLnTx/>
                <a:uFillTx/>
                <a:latin typeface="Arial"/>
                <a:ea typeface="+mn-ea"/>
                <a:cs typeface="+mn-cs"/>
              </a:rPr>
              <a:t>Resolved</a:t>
            </a:r>
          </a:p>
        </p:txBody>
      </p:sp>
      <p:pic>
        <p:nvPicPr>
          <p:cNvPr id="51" name="Picture 50">
            <a:extLst>
              <a:ext uri="{FF2B5EF4-FFF2-40B4-BE49-F238E27FC236}">
                <a16:creationId xmlns:a16="http://schemas.microsoft.com/office/drawing/2014/main" id="{A200FD71-C77B-4818-839A-C382EC73F31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8651" y="4826794"/>
            <a:ext cx="1099599" cy="142704"/>
          </a:xfrm>
          <a:prstGeom prst="rect">
            <a:avLst/>
          </a:prstGeom>
        </p:spPr>
      </p:pic>
    </p:spTree>
    <p:extLst>
      <p:ext uri="{BB962C8B-B14F-4D97-AF65-F5344CB8AC3E}">
        <p14:creationId xmlns:p14="http://schemas.microsoft.com/office/powerpoint/2010/main" val="38851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1D476A1-8C2D-4D5E-A734-22A6D9065EAD}"/>
              </a:ext>
            </a:extLst>
          </p:cNvPr>
          <p:cNvSpPr/>
          <p:nvPr/>
        </p:nvSpPr>
        <p:spPr>
          <a:xfrm>
            <a:off x="0" y="973058"/>
            <a:ext cx="9144000" cy="4183424"/>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5" name="Rectangle 44">
            <a:extLst>
              <a:ext uri="{FF2B5EF4-FFF2-40B4-BE49-F238E27FC236}">
                <a16:creationId xmlns:a16="http://schemas.microsoft.com/office/drawing/2014/main" id="{1006A154-06E1-4E09-8C86-7C8A861D5A0D}"/>
              </a:ext>
            </a:extLst>
          </p:cNvPr>
          <p:cNvSpPr>
            <a:spLocks/>
          </p:cNvSpPr>
          <p:nvPr/>
        </p:nvSpPr>
        <p:spPr>
          <a:xfrm>
            <a:off x="-9939" y="986039"/>
            <a:ext cx="928790" cy="4157462"/>
          </a:xfrm>
          <a:prstGeom prst="rect">
            <a:avLst/>
          </a:prstGeom>
          <a:gradFill flip="none" rotWithShape="1">
            <a:gsLst>
              <a:gs pos="100000">
                <a:schemeClr val="bg1"/>
              </a:gs>
              <a:gs pos="53000">
                <a:schemeClr val="bg1"/>
              </a:gs>
              <a:gs pos="24000">
                <a:schemeClr val="bg1">
                  <a:lumMod val="75000"/>
                </a:schemeClr>
              </a:gs>
              <a:gs pos="87000">
                <a:schemeClr val="accent6"/>
              </a:gs>
              <a:gs pos="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2" name="Freeform: Shape 41">
            <a:extLst>
              <a:ext uri="{FF2B5EF4-FFF2-40B4-BE49-F238E27FC236}">
                <a16:creationId xmlns:a16="http://schemas.microsoft.com/office/drawing/2014/main" id="{4383A6FF-788C-4AB4-82E5-187CD06AA9C1}"/>
              </a:ext>
            </a:extLst>
          </p:cNvPr>
          <p:cNvSpPr/>
          <p:nvPr/>
        </p:nvSpPr>
        <p:spPr>
          <a:xfrm rot="5400000">
            <a:off x="-9622" y="4087450"/>
            <a:ext cx="1088982" cy="1094325"/>
          </a:xfrm>
          <a:custGeom>
            <a:avLst/>
            <a:gdLst>
              <a:gd name="connsiteX0" fmla="*/ 0 w 1016791"/>
              <a:gd name="connsiteY0" fmla="*/ 1094325 h 1094325"/>
              <a:gd name="connsiteX1" fmla="*/ 0 w 1016791"/>
              <a:gd name="connsiteY1" fmla="*/ 165536 h 1094325"/>
              <a:gd name="connsiteX2" fmla="*/ 275807 w 1016791"/>
              <a:gd name="connsiteY2" fmla="*/ 165536 h 1094325"/>
              <a:gd name="connsiteX3" fmla="*/ 508397 w 1016791"/>
              <a:gd name="connsiteY3" fmla="*/ 0 h 1094325"/>
              <a:gd name="connsiteX4" fmla="*/ 740987 w 1016791"/>
              <a:gd name="connsiteY4" fmla="*/ 165536 h 1094325"/>
              <a:gd name="connsiteX5" fmla="*/ 1016791 w 1016791"/>
              <a:gd name="connsiteY5" fmla="*/ 165536 h 1094325"/>
              <a:gd name="connsiteX6" fmla="*/ 1016791 w 1016791"/>
              <a:gd name="connsiteY6" fmla="*/ 1094325 h 10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791" h="1094325">
                <a:moveTo>
                  <a:pt x="0" y="1094325"/>
                </a:moveTo>
                <a:lnTo>
                  <a:pt x="0" y="165536"/>
                </a:lnTo>
                <a:lnTo>
                  <a:pt x="275807" y="165536"/>
                </a:lnTo>
                <a:lnTo>
                  <a:pt x="508397" y="0"/>
                </a:lnTo>
                <a:lnTo>
                  <a:pt x="740987" y="165536"/>
                </a:lnTo>
                <a:lnTo>
                  <a:pt x="1016791" y="165536"/>
                </a:lnTo>
                <a:lnTo>
                  <a:pt x="1016791" y="1094325"/>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cxnSp>
        <p:nvCxnSpPr>
          <p:cNvPr id="98" name="Straight Connector 97">
            <a:extLst>
              <a:ext uri="{FF2B5EF4-FFF2-40B4-BE49-F238E27FC236}">
                <a16:creationId xmlns:a16="http://schemas.microsoft.com/office/drawing/2014/main" id="{76414593-AA87-4A71-A9B9-68918DAEF9E9}"/>
              </a:ext>
            </a:extLst>
          </p:cNvPr>
          <p:cNvCxnSpPr>
            <a:cxnSpLocks/>
          </p:cNvCxnSpPr>
          <p:nvPr/>
        </p:nvCxnSpPr>
        <p:spPr>
          <a:xfrm>
            <a:off x="0" y="98604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en-US">
                <a:latin typeface="Arial" panose="020B0604020202020204" pitchFamily="34" charset="0"/>
                <a:cs typeface="Arial" panose="020B0604020202020204" pitchFamily="34" charset="0"/>
              </a:rPr>
              <a:t>Simplify PC monitoring, tracking and management </a:t>
            </a:r>
            <a:br>
              <a:rPr lang="en-US">
                <a:latin typeface="Arial" panose="020B0604020202020204" pitchFamily="34" charset="0"/>
                <a:cs typeface="Arial" panose="020B0604020202020204" pitchFamily="34" charset="0"/>
              </a:rPr>
            </a:br>
            <a:endParaRPr lang="en-US" sz="1800">
              <a:solidFill>
                <a:schemeClr val="bg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D28737C-4C67-416F-8E09-D85B10427E7E}"/>
              </a:ext>
            </a:extLst>
          </p:cNvPr>
          <p:cNvSpPr txBox="1"/>
          <p:nvPr/>
        </p:nvSpPr>
        <p:spPr>
          <a:xfrm>
            <a:off x="49829" y="4655404"/>
            <a:ext cx="767396" cy="369332"/>
          </a:xfrm>
          <a:prstGeom prst="rect">
            <a:avLst/>
          </a:prstGeom>
          <a:noFill/>
        </p:spPr>
        <p:txBody>
          <a:bodyPr wrap="square" lIns="0" tIns="0" rIns="0" bIns="0" rtlCol="0">
            <a:spAutoFit/>
          </a:bodyPr>
          <a:lstStyle/>
          <a:p>
            <a:pPr algn="ctr"/>
            <a:r>
              <a:rPr lang="en-US" sz="1200" b="1">
                <a:solidFill>
                  <a:schemeClr val="tx2"/>
                </a:solidFill>
              </a:rPr>
              <a:t>Gain</a:t>
            </a:r>
            <a:r>
              <a:rPr lang="en-US" sz="1200">
                <a:solidFill>
                  <a:schemeClr val="tx2"/>
                </a:solidFill>
              </a:rPr>
              <a:t> </a:t>
            </a:r>
            <a:r>
              <a:rPr lang="en-US" sz="1200" b="1">
                <a:solidFill>
                  <a:schemeClr val="tx2"/>
                </a:solidFill>
              </a:rPr>
              <a:t>insight</a:t>
            </a:r>
          </a:p>
        </p:txBody>
      </p:sp>
      <p:sp>
        <p:nvSpPr>
          <p:cNvPr id="79" name="TextBox 78">
            <a:extLst>
              <a:ext uri="{FF2B5EF4-FFF2-40B4-BE49-F238E27FC236}">
                <a16:creationId xmlns:a16="http://schemas.microsoft.com/office/drawing/2014/main" id="{3CD15994-0897-4D2B-B3A4-8151FB22D3A9}"/>
              </a:ext>
            </a:extLst>
          </p:cNvPr>
          <p:cNvSpPr txBox="1"/>
          <p:nvPr/>
        </p:nvSpPr>
        <p:spPr>
          <a:xfrm>
            <a:off x="-23565" y="2571750"/>
            <a:ext cx="984390" cy="553998"/>
          </a:xfrm>
          <a:prstGeom prst="rect">
            <a:avLst/>
          </a:prstGeom>
          <a:noFill/>
        </p:spPr>
        <p:txBody>
          <a:bodyPr wrap="square" lIns="0" tIns="0" rIns="0" bIns="0" rtlCol="0">
            <a:spAutoFit/>
          </a:bodyPr>
          <a:lstStyle/>
          <a:p>
            <a:pPr algn="ctr"/>
            <a:r>
              <a:rPr lang="en-US" sz="1200">
                <a:solidFill>
                  <a:schemeClr val="tx2"/>
                </a:solidFill>
              </a:rPr>
              <a:t>Optimize, update &amp; protect</a:t>
            </a:r>
          </a:p>
        </p:txBody>
      </p:sp>
      <p:sp>
        <p:nvSpPr>
          <p:cNvPr id="80" name="TextBox 79">
            <a:extLst>
              <a:ext uri="{FF2B5EF4-FFF2-40B4-BE49-F238E27FC236}">
                <a16:creationId xmlns:a16="http://schemas.microsoft.com/office/drawing/2014/main" id="{01B284FD-ED2F-41AE-89E1-86DADF9DB133}"/>
              </a:ext>
            </a:extLst>
          </p:cNvPr>
          <p:cNvSpPr txBox="1"/>
          <p:nvPr/>
        </p:nvSpPr>
        <p:spPr>
          <a:xfrm>
            <a:off x="-77944" y="1669017"/>
            <a:ext cx="1086986" cy="369332"/>
          </a:xfrm>
          <a:prstGeom prst="rect">
            <a:avLst/>
          </a:prstGeom>
          <a:noFill/>
        </p:spPr>
        <p:txBody>
          <a:bodyPr wrap="square" lIns="0" tIns="0" rIns="0" bIns="0" rtlCol="0">
            <a:spAutoFit/>
          </a:bodyPr>
          <a:lstStyle/>
          <a:p>
            <a:pPr algn="ctr"/>
            <a:r>
              <a:rPr lang="en-US" sz="1200">
                <a:solidFill>
                  <a:schemeClr val="tx2"/>
                </a:solidFill>
              </a:rPr>
              <a:t>Centrally</a:t>
            </a:r>
            <a:r>
              <a:rPr lang="en-US" sz="1200" b="1">
                <a:solidFill>
                  <a:schemeClr val="tx2"/>
                </a:solidFill>
              </a:rPr>
              <a:t> </a:t>
            </a:r>
            <a:r>
              <a:rPr lang="en-US" sz="1200">
                <a:solidFill>
                  <a:schemeClr val="tx2"/>
                </a:solidFill>
              </a:rPr>
              <a:t>manage</a:t>
            </a:r>
          </a:p>
        </p:txBody>
      </p:sp>
      <p:sp>
        <p:nvSpPr>
          <p:cNvPr id="78" name="TextBox 77">
            <a:extLst>
              <a:ext uri="{FF2B5EF4-FFF2-40B4-BE49-F238E27FC236}">
                <a16:creationId xmlns:a16="http://schemas.microsoft.com/office/drawing/2014/main" id="{19BCA488-09DC-4454-AB85-9F9F6CF02A33}"/>
              </a:ext>
            </a:extLst>
          </p:cNvPr>
          <p:cNvSpPr txBox="1"/>
          <p:nvPr/>
        </p:nvSpPr>
        <p:spPr>
          <a:xfrm>
            <a:off x="-168135" y="3709794"/>
            <a:ext cx="1203325" cy="369332"/>
          </a:xfrm>
          <a:prstGeom prst="rect">
            <a:avLst/>
          </a:prstGeom>
          <a:noFill/>
        </p:spPr>
        <p:txBody>
          <a:bodyPr wrap="square" lIns="0" tIns="0" rIns="0" bIns="0" rtlCol="0">
            <a:spAutoFit/>
          </a:bodyPr>
          <a:lstStyle/>
          <a:p>
            <a:pPr algn="ctr"/>
            <a:r>
              <a:rPr lang="en-US" sz="1200">
                <a:solidFill>
                  <a:schemeClr val="tx2"/>
                </a:solidFill>
              </a:rPr>
              <a:t>Prevent downtime</a:t>
            </a:r>
          </a:p>
        </p:txBody>
      </p:sp>
      <p:pic>
        <p:nvPicPr>
          <p:cNvPr id="28" name="Graphic 27">
            <a:extLst>
              <a:ext uri="{FF2B5EF4-FFF2-40B4-BE49-F238E27FC236}">
                <a16:creationId xmlns:a16="http://schemas.microsoft.com/office/drawing/2014/main" id="{DDB43909-C3A2-461A-B098-271BCEFFB9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700000">
            <a:off x="301835" y="1221251"/>
            <a:ext cx="320533" cy="320533"/>
          </a:xfrm>
          <a:prstGeom prst="rect">
            <a:avLst/>
          </a:prstGeom>
        </p:spPr>
      </p:pic>
      <p:pic>
        <p:nvPicPr>
          <p:cNvPr id="34" name="Picture 33">
            <a:extLst>
              <a:ext uri="{FF2B5EF4-FFF2-40B4-BE49-F238E27FC236}">
                <a16:creationId xmlns:a16="http://schemas.microsoft.com/office/drawing/2014/main" id="{283B8D31-8842-4468-B20C-FAC3DFC67F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941" y="2224754"/>
            <a:ext cx="274320" cy="274320"/>
          </a:xfrm>
          <a:prstGeom prst="rect">
            <a:avLst/>
          </a:prstGeom>
        </p:spPr>
      </p:pic>
      <p:pic>
        <p:nvPicPr>
          <p:cNvPr id="16" name="Picture 15">
            <a:extLst>
              <a:ext uri="{FF2B5EF4-FFF2-40B4-BE49-F238E27FC236}">
                <a16:creationId xmlns:a16="http://schemas.microsoft.com/office/drawing/2014/main" id="{645B0E52-010D-4A2E-9E53-DA179D4D03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9221" y="4209293"/>
            <a:ext cx="365760" cy="365760"/>
          </a:xfrm>
          <a:prstGeom prst="rect">
            <a:avLst/>
          </a:prstGeom>
        </p:spPr>
      </p:pic>
      <p:pic>
        <p:nvPicPr>
          <p:cNvPr id="43" name="Picture 42">
            <a:extLst>
              <a:ext uri="{FF2B5EF4-FFF2-40B4-BE49-F238E27FC236}">
                <a16:creationId xmlns:a16="http://schemas.microsoft.com/office/drawing/2014/main" id="{B52884C8-3142-4AD3-A8EB-B60364E17D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750" y="3257550"/>
            <a:ext cx="365760" cy="365760"/>
          </a:xfrm>
          <a:prstGeom prst="rect">
            <a:avLst/>
          </a:prstGeom>
        </p:spPr>
      </p:pic>
      <p:sp>
        <p:nvSpPr>
          <p:cNvPr id="23" name="Rectangle 22">
            <a:extLst>
              <a:ext uri="{FF2B5EF4-FFF2-40B4-BE49-F238E27FC236}">
                <a16:creationId xmlns:a16="http://schemas.microsoft.com/office/drawing/2014/main" id="{C7D719CC-6513-464F-B43E-E7D0C557EFE4}"/>
              </a:ext>
            </a:extLst>
          </p:cNvPr>
          <p:cNvSpPr/>
          <p:nvPr/>
        </p:nvSpPr>
        <p:spPr>
          <a:xfrm>
            <a:off x="1753280" y="1355694"/>
            <a:ext cx="6263752" cy="696629"/>
          </a:xfrm>
          <a:prstGeom prst="rect">
            <a:avLst/>
          </a:prstGeom>
          <a:gradFill flip="none" rotWithShape="1">
            <a:gsLst>
              <a:gs pos="0">
                <a:srgbClr val="203560"/>
              </a:gs>
              <a:gs pos="100000">
                <a:srgbClr val="00B0F0"/>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4" name="Rectangle 23">
            <a:extLst>
              <a:ext uri="{FF2B5EF4-FFF2-40B4-BE49-F238E27FC236}">
                <a16:creationId xmlns:a16="http://schemas.microsoft.com/office/drawing/2014/main" id="{EDADEC5B-8FBF-4E1D-9E7F-992583690ABD}"/>
              </a:ext>
            </a:extLst>
          </p:cNvPr>
          <p:cNvSpPr/>
          <p:nvPr/>
        </p:nvSpPr>
        <p:spPr>
          <a:xfrm>
            <a:off x="1753280" y="2127752"/>
            <a:ext cx="2041525" cy="63854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5" name="Rectangle 24">
            <a:extLst>
              <a:ext uri="{FF2B5EF4-FFF2-40B4-BE49-F238E27FC236}">
                <a16:creationId xmlns:a16="http://schemas.microsoft.com/office/drawing/2014/main" id="{D0C78496-FD5A-41B5-9E4D-2BA9EF82E2C6}"/>
              </a:ext>
            </a:extLst>
          </p:cNvPr>
          <p:cNvSpPr/>
          <p:nvPr/>
        </p:nvSpPr>
        <p:spPr>
          <a:xfrm>
            <a:off x="5975508" y="2818015"/>
            <a:ext cx="2041525" cy="178355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a:solidFill>
                <a:schemeClr val="bg2"/>
              </a:solidFill>
            </a:endParaRPr>
          </a:p>
        </p:txBody>
      </p:sp>
      <p:sp>
        <p:nvSpPr>
          <p:cNvPr id="26" name="Rectangle 25">
            <a:extLst>
              <a:ext uri="{FF2B5EF4-FFF2-40B4-BE49-F238E27FC236}">
                <a16:creationId xmlns:a16="http://schemas.microsoft.com/office/drawing/2014/main" id="{4C4C0C1F-29D4-4E48-A29C-7A5473CD0A0A}"/>
              </a:ext>
            </a:extLst>
          </p:cNvPr>
          <p:cNvSpPr/>
          <p:nvPr/>
        </p:nvSpPr>
        <p:spPr>
          <a:xfrm>
            <a:off x="5975508" y="2127754"/>
            <a:ext cx="2041525" cy="636486"/>
          </a:xfrm>
          <a:prstGeom prst="rect">
            <a:avLst/>
          </a:prstGeom>
          <a:solidFill>
            <a:srgbClr val="41B6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7" name="Rectangle 26">
            <a:extLst>
              <a:ext uri="{FF2B5EF4-FFF2-40B4-BE49-F238E27FC236}">
                <a16:creationId xmlns:a16="http://schemas.microsoft.com/office/drawing/2014/main" id="{7590CBFB-9603-4D21-8522-3FDC56518FEA}"/>
              </a:ext>
            </a:extLst>
          </p:cNvPr>
          <p:cNvSpPr/>
          <p:nvPr/>
        </p:nvSpPr>
        <p:spPr>
          <a:xfrm>
            <a:off x="1753280" y="2818015"/>
            <a:ext cx="2041525" cy="1783561"/>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a:solidFill>
                <a:schemeClr val="bg2"/>
              </a:solidFill>
            </a:endParaRPr>
          </a:p>
        </p:txBody>
      </p:sp>
      <p:sp>
        <p:nvSpPr>
          <p:cNvPr id="29" name="TextBox 28">
            <a:extLst>
              <a:ext uri="{FF2B5EF4-FFF2-40B4-BE49-F238E27FC236}">
                <a16:creationId xmlns:a16="http://schemas.microsoft.com/office/drawing/2014/main" id="{8154BEF8-59FC-4595-B3CC-1A11364C41C1}"/>
              </a:ext>
            </a:extLst>
          </p:cNvPr>
          <p:cNvSpPr txBox="1"/>
          <p:nvPr/>
        </p:nvSpPr>
        <p:spPr>
          <a:xfrm>
            <a:off x="1882773" y="2304554"/>
            <a:ext cx="1782539" cy="276999"/>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800">
                <a:solidFill>
                  <a:srgbClr val="FFC000"/>
                </a:solidFill>
              </a:rPr>
              <a:t>Health</a:t>
            </a:r>
            <a:endParaRPr lang="en-US">
              <a:solidFill>
                <a:srgbClr val="FFC000"/>
              </a:solidFill>
              <a:cs typeface="Arial"/>
            </a:endParaRPr>
          </a:p>
        </p:txBody>
      </p:sp>
      <p:sp>
        <p:nvSpPr>
          <p:cNvPr id="31" name="Rectangle 30">
            <a:extLst>
              <a:ext uri="{FF2B5EF4-FFF2-40B4-BE49-F238E27FC236}">
                <a16:creationId xmlns:a16="http://schemas.microsoft.com/office/drawing/2014/main" id="{886A1549-B233-41B2-B7A7-2CC0BD540181}"/>
              </a:ext>
            </a:extLst>
          </p:cNvPr>
          <p:cNvSpPr/>
          <p:nvPr/>
        </p:nvSpPr>
        <p:spPr>
          <a:xfrm>
            <a:off x="3864393" y="2818014"/>
            <a:ext cx="2041525" cy="1783562"/>
          </a:xfrm>
          <a:prstGeom prst="rect">
            <a:avLst/>
          </a:prstGeom>
          <a:gradFill>
            <a:gsLst>
              <a:gs pos="0">
                <a:schemeClr val="accent1">
                  <a:satMod val="103000"/>
                  <a:lumMod val="102000"/>
                  <a:tint val="94000"/>
                </a:schemeClr>
              </a:gs>
              <a:gs pos="0">
                <a:schemeClr val="accent1">
                  <a:satMod val="110000"/>
                  <a:lumMod val="100000"/>
                  <a:shade val="100000"/>
                </a:schemeClr>
              </a:gs>
              <a:gs pos="100000">
                <a:schemeClr val="accent1">
                  <a:lumMod val="99000"/>
                  <a:satMod val="120000"/>
                  <a:shade val="78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a:solidFill>
                <a:schemeClr val="bg2"/>
              </a:solidFill>
            </a:endParaRPr>
          </a:p>
        </p:txBody>
      </p:sp>
      <p:sp>
        <p:nvSpPr>
          <p:cNvPr id="32" name="Rectangle 31">
            <a:extLst>
              <a:ext uri="{FF2B5EF4-FFF2-40B4-BE49-F238E27FC236}">
                <a16:creationId xmlns:a16="http://schemas.microsoft.com/office/drawing/2014/main" id="{71CD1275-1CE1-40DE-BCCD-AC33DD685521}"/>
              </a:ext>
            </a:extLst>
          </p:cNvPr>
          <p:cNvSpPr/>
          <p:nvPr/>
        </p:nvSpPr>
        <p:spPr>
          <a:xfrm>
            <a:off x="3864393" y="2119815"/>
            <a:ext cx="2041525" cy="646479"/>
          </a:xfrm>
          <a:prstGeom prst="rect">
            <a:avLst/>
          </a:prstGeom>
          <a:solidFill>
            <a:srgbClr val="0044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3" name="TextBox 32">
            <a:extLst>
              <a:ext uri="{FF2B5EF4-FFF2-40B4-BE49-F238E27FC236}">
                <a16:creationId xmlns:a16="http://schemas.microsoft.com/office/drawing/2014/main" id="{7AE10716-535A-472A-82C6-FC6D49396815}"/>
              </a:ext>
            </a:extLst>
          </p:cNvPr>
          <p:cNvSpPr txBox="1"/>
          <p:nvPr/>
        </p:nvSpPr>
        <p:spPr>
          <a:xfrm>
            <a:off x="1930236" y="1412413"/>
            <a:ext cx="6086796" cy="553998"/>
          </a:xfrm>
          <a:prstGeom prst="rect">
            <a:avLst/>
          </a:prstGeom>
          <a:noFill/>
        </p:spPr>
        <p:txBody>
          <a:bodyPr wrap="square" lIns="0" tIns="0" rIns="0" bIns="0" rtlCol="0">
            <a:spAutoFit/>
          </a:bodyPr>
          <a:lstStyle/>
          <a:p>
            <a:r>
              <a:rPr lang="en-US" sz="1800">
                <a:solidFill>
                  <a:schemeClr val="tx2"/>
                </a:solidFill>
              </a:rPr>
              <a:t>Focus on the health, application experience and security of your Dell fleet and take-action from a centralized location</a:t>
            </a:r>
          </a:p>
        </p:txBody>
      </p:sp>
      <p:sp>
        <p:nvSpPr>
          <p:cNvPr id="35" name="TextBox 34">
            <a:extLst>
              <a:ext uri="{FF2B5EF4-FFF2-40B4-BE49-F238E27FC236}">
                <a16:creationId xmlns:a16="http://schemas.microsoft.com/office/drawing/2014/main" id="{B35B1415-827D-4FDC-A03A-81A58CEF7E7B}"/>
              </a:ext>
            </a:extLst>
          </p:cNvPr>
          <p:cNvSpPr txBox="1"/>
          <p:nvPr/>
        </p:nvSpPr>
        <p:spPr>
          <a:xfrm>
            <a:off x="4228397" y="2144977"/>
            <a:ext cx="1313516" cy="553998"/>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800">
                <a:solidFill>
                  <a:srgbClr val="FFC000"/>
                </a:solidFill>
              </a:rPr>
              <a:t>Application Experience</a:t>
            </a:r>
            <a:endParaRPr lang="en-US">
              <a:solidFill>
                <a:srgbClr val="FFC000"/>
              </a:solidFill>
            </a:endParaRPr>
          </a:p>
        </p:txBody>
      </p:sp>
      <p:sp>
        <p:nvSpPr>
          <p:cNvPr id="36" name="TextBox 35">
            <a:extLst>
              <a:ext uri="{FF2B5EF4-FFF2-40B4-BE49-F238E27FC236}">
                <a16:creationId xmlns:a16="http://schemas.microsoft.com/office/drawing/2014/main" id="{0824CD38-FE49-450A-9BE1-CC30A2E88A9D}"/>
              </a:ext>
            </a:extLst>
          </p:cNvPr>
          <p:cNvSpPr txBox="1"/>
          <p:nvPr/>
        </p:nvSpPr>
        <p:spPr>
          <a:xfrm>
            <a:off x="4033486" y="2957805"/>
            <a:ext cx="1700784" cy="1038746"/>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solidFill>
                  <a:schemeClr val="tx2"/>
                </a:solidFill>
              </a:rPr>
              <a:t>Keep a pulse on user experience by monitoring application utilization &amp; performance</a:t>
            </a:r>
          </a:p>
        </p:txBody>
      </p:sp>
      <p:sp>
        <p:nvSpPr>
          <p:cNvPr id="37" name="TextBox 36">
            <a:extLst>
              <a:ext uri="{FF2B5EF4-FFF2-40B4-BE49-F238E27FC236}">
                <a16:creationId xmlns:a16="http://schemas.microsoft.com/office/drawing/2014/main" id="{8EB894C7-BB03-41DE-8192-F517842BE2D8}"/>
              </a:ext>
            </a:extLst>
          </p:cNvPr>
          <p:cNvSpPr txBox="1"/>
          <p:nvPr/>
        </p:nvSpPr>
        <p:spPr>
          <a:xfrm>
            <a:off x="1923650" y="2957805"/>
            <a:ext cx="1700784" cy="1508105"/>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rgbClr val="EEEEEE"/>
                </a:solidFill>
              </a:rPr>
              <a:t>Monitor, detect, track and trend d</a:t>
            </a:r>
            <a:r>
              <a:rPr lang="en-US" sz="1400" dirty="0">
                <a:solidFill>
                  <a:schemeClr val="tx2"/>
                </a:solidFill>
                <a:ea typeface="SimSun"/>
                <a:cs typeface="Arial" panose="020B0604020202020204" pitchFamily="34" charset="0"/>
              </a:rPr>
              <a:t>evice component stability using hardware and software performance and OS crash analysis</a:t>
            </a:r>
          </a:p>
        </p:txBody>
      </p:sp>
      <p:sp>
        <p:nvSpPr>
          <p:cNvPr id="38" name="TextBox 37">
            <a:extLst>
              <a:ext uri="{FF2B5EF4-FFF2-40B4-BE49-F238E27FC236}">
                <a16:creationId xmlns:a16="http://schemas.microsoft.com/office/drawing/2014/main" id="{356EA079-1BF7-45A4-B9A0-AB07B3623890}"/>
              </a:ext>
            </a:extLst>
          </p:cNvPr>
          <p:cNvSpPr txBox="1"/>
          <p:nvPr/>
        </p:nvSpPr>
        <p:spPr>
          <a:xfrm>
            <a:off x="6105001" y="2304554"/>
            <a:ext cx="1782539" cy="276999"/>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800">
                <a:solidFill>
                  <a:srgbClr val="FFC000"/>
                </a:solidFill>
                <a:cs typeface="Arial"/>
              </a:rPr>
              <a:t>Security</a:t>
            </a:r>
            <a:endParaRPr lang="en-US">
              <a:solidFill>
                <a:srgbClr val="FFC000"/>
              </a:solidFill>
              <a:cs typeface="Arial"/>
            </a:endParaRPr>
          </a:p>
        </p:txBody>
      </p:sp>
      <p:sp>
        <p:nvSpPr>
          <p:cNvPr id="39" name="TextBox 38">
            <a:extLst>
              <a:ext uri="{FF2B5EF4-FFF2-40B4-BE49-F238E27FC236}">
                <a16:creationId xmlns:a16="http://schemas.microsoft.com/office/drawing/2014/main" id="{7C0151DD-B487-408C-9D6A-6F6606B7ACD6}"/>
              </a:ext>
            </a:extLst>
          </p:cNvPr>
          <p:cNvSpPr txBox="1"/>
          <p:nvPr/>
        </p:nvSpPr>
        <p:spPr>
          <a:xfrm>
            <a:off x="6154401" y="2957805"/>
            <a:ext cx="1700784" cy="1077218"/>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rgbClr val="EEEEEE"/>
                </a:solidFill>
              </a:rPr>
              <a:t>Visibility to risks and threats to a single PC or your fleet using assessments from Dell Trusted Device</a:t>
            </a:r>
            <a:endParaRPr lang="en-US" sz="1400" dirty="0">
              <a:solidFill>
                <a:srgbClr val="EEEEEE"/>
              </a:solidFill>
              <a:cs typeface="Arial"/>
            </a:endParaRPr>
          </a:p>
        </p:txBody>
      </p:sp>
      <p:pic>
        <p:nvPicPr>
          <p:cNvPr id="41" name="Picture 40">
            <a:extLst>
              <a:ext uri="{FF2B5EF4-FFF2-40B4-BE49-F238E27FC236}">
                <a16:creationId xmlns:a16="http://schemas.microsoft.com/office/drawing/2014/main" id="{E23FD75C-A230-47F6-A735-87A7D03825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58651" y="4826794"/>
            <a:ext cx="1099599" cy="142704"/>
          </a:xfrm>
          <a:prstGeom prst="rect">
            <a:avLst/>
          </a:prstGeom>
        </p:spPr>
      </p:pic>
    </p:spTree>
    <p:extLst>
      <p:ext uri="{BB962C8B-B14F-4D97-AF65-F5344CB8AC3E}">
        <p14:creationId xmlns:p14="http://schemas.microsoft.com/office/powerpoint/2010/main" val="12933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CC0AC4-5D37-4F54-AA2F-3915318A69F7}"/>
              </a:ext>
            </a:extLst>
          </p:cNvPr>
          <p:cNvSpPr/>
          <p:nvPr/>
        </p:nvSpPr>
        <p:spPr>
          <a:xfrm>
            <a:off x="0" y="995678"/>
            <a:ext cx="9144000" cy="4147823"/>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5" name="Rectangle 44">
            <a:extLst>
              <a:ext uri="{FF2B5EF4-FFF2-40B4-BE49-F238E27FC236}">
                <a16:creationId xmlns:a16="http://schemas.microsoft.com/office/drawing/2014/main" id="{1006A154-06E1-4E09-8C86-7C8A861D5A0D}"/>
              </a:ext>
            </a:extLst>
          </p:cNvPr>
          <p:cNvSpPr>
            <a:spLocks/>
          </p:cNvSpPr>
          <p:nvPr/>
        </p:nvSpPr>
        <p:spPr>
          <a:xfrm>
            <a:off x="-9939" y="986039"/>
            <a:ext cx="928790" cy="4180653"/>
          </a:xfrm>
          <a:prstGeom prst="rect">
            <a:avLst/>
          </a:prstGeom>
          <a:gradFill flip="none" rotWithShape="1">
            <a:gsLst>
              <a:gs pos="100000">
                <a:schemeClr val="bg1"/>
              </a:gs>
              <a:gs pos="53000">
                <a:schemeClr val="bg1"/>
              </a:gs>
              <a:gs pos="24000">
                <a:schemeClr val="bg1">
                  <a:lumMod val="75000"/>
                </a:schemeClr>
              </a:gs>
              <a:gs pos="87000">
                <a:schemeClr val="accent6"/>
              </a:gs>
              <a:gs pos="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2" name="Freeform: Shape 41">
            <a:extLst>
              <a:ext uri="{FF2B5EF4-FFF2-40B4-BE49-F238E27FC236}">
                <a16:creationId xmlns:a16="http://schemas.microsoft.com/office/drawing/2014/main" id="{4383A6FF-788C-4AB4-82E5-187CD06AA9C1}"/>
              </a:ext>
            </a:extLst>
          </p:cNvPr>
          <p:cNvSpPr/>
          <p:nvPr/>
        </p:nvSpPr>
        <p:spPr>
          <a:xfrm rot="5400000">
            <a:off x="10921" y="4089084"/>
            <a:ext cx="1052606" cy="1094325"/>
          </a:xfrm>
          <a:custGeom>
            <a:avLst/>
            <a:gdLst>
              <a:gd name="connsiteX0" fmla="*/ 0 w 1016791"/>
              <a:gd name="connsiteY0" fmla="*/ 1094325 h 1094325"/>
              <a:gd name="connsiteX1" fmla="*/ 0 w 1016791"/>
              <a:gd name="connsiteY1" fmla="*/ 165536 h 1094325"/>
              <a:gd name="connsiteX2" fmla="*/ 275807 w 1016791"/>
              <a:gd name="connsiteY2" fmla="*/ 165536 h 1094325"/>
              <a:gd name="connsiteX3" fmla="*/ 508397 w 1016791"/>
              <a:gd name="connsiteY3" fmla="*/ 0 h 1094325"/>
              <a:gd name="connsiteX4" fmla="*/ 740987 w 1016791"/>
              <a:gd name="connsiteY4" fmla="*/ 165536 h 1094325"/>
              <a:gd name="connsiteX5" fmla="*/ 1016791 w 1016791"/>
              <a:gd name="connsiteY5" fmla="*/ 165536 h 1094325"/>
              <a:gd name="connsiteX6" fmla="*/ 1016791 w 1016791"/>
              <a:gd name="connsiteY6" fmla="*/ 1094325 h 10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791" h="1094325">
                <a:moveTo>
                  <a:pt x="0" y="1094325"/>
                </a:moveTo>
                <a:lnTo>
                  <a:pt x="0" y="165536"/>
                </a:lnTo>
                <a:lnTo>
                  <a:pt x="275807" y="165536"/>
                </a:lnTo>
                <a:lnTo>
                  <a:pt x="508397" y="0"/>
                </a:lnTo>
                <a:lnTo>
                  <a:pt x="740987" y="165536"/>
                </a:lnTo>
                <a:lnTo>
                  <a:pt x="1016791" y="165536"/>
                </a:lnTo>
                <a:lnTo>
                  <a:pt x="1016791" y="1094325"/>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cxnSp>
        <p:nvCxnSpPr>
          <p:cNvPr id="98" name="Straight Connector 97">
            <a:extLst>
              <a:ext uri="{FF2B5EF4-FFF2-40B4-BE49-F238E27FC236}">
                <a16:creationId xmlns:a16="http://schemas.microsoft.com/office/drawing/2014/main" id="{76414593-AA87-4A71-A9B9-68918DAEF9E9}"/>
              </a:ext>
            </a:extLst>
          </p:cNvPr>
          <p:cNvCxnSpPr>
            <a:cxnSpLocks/>
          </p:cNvCxnSpPr>
          <p:nvPr/>
        </p:nvCxnSpPr>
        <p:spPr>
          <a:xfrm>
            <a:off x="0" y="98604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85750" y="228600"/>
            <a:ext cx="8572500" cy="387798"/>
          </a:xfrm>
        </p:spPr>
        <p:txBody>
          <a:bodyPr>
            <a:noAutofit/>
          </a:bodyPr>
          <a:lstStyle/>
          <a:p>
            <a:r>
              <a:rPr lang="en-US">
                <a:latin typeface="Arial" panose="020B0604020202020204" pitchFamily="34" charset="0"/>
                <a:cs typeface="Arial" panose="020B0604020202020204" pitchFamily="34" charset="0"/>
              </a:rPr>
              <a:t>Anticipate your team’s needs with data-driven insights</a:t>
            </a:r>
            <a:endParaRPr lang="en-US" sz="1800">
              <a:solidFill>
                <a:schemeClr val="bg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D28737C-4C67-416F-8E09-D85B10427E7E}"/>
              </a:ext>
            </a:extLst>
          </p:cNvPr>
          <p:cNvSpPr txBox="1"/>
          <p:nvPr/>
        </p:nvSpPr>
        <p:spPr>
          <a:xfrm>
            <a:off x="40961" y="4675269"/>
            <a:ext cx="799740" cy="369332"/>
          </a:xfrm>
          <a:prstGeom prst="rect">
            <a:avLst/>
          </a:prstGeom>
          <a:noFill/>
        </p:spPr>
        <p:txBody>
          <a:bodyPr wrap="square" lIns="0" tIns="0" rIns="0" bIns="0" rtlCol="0">
            <a:spAutoFit/>
          </a:bodyPr>
          <a:lstStyle/>
          <a:p>
            <a:pPr algn="ctr"/>
            <a:r>
              <a:rPr lang="en-US" sz="1200" b="1">
                <a:solidFill>
                  <a:schemeClr val="tx2"/>
                </a:solidFill>
              </a:rPr>
              <a:t>Gain insight</a:t>
            </a:r>
          </a:p>
        </p:txBody>
      </p:sp>
      <p:sp>
        <p:nvSpPr>
          <p:cNvPr id="79" name="TextBox 78">
            <a:extLst>
              <a:ext uri="{FF2B5EF4-FFF2-40B4-BE49-F238E27FC236}">
                <a16:creationId xmlns:a16="http://schemas.microsoft.com/office/drawing/2014/main" id="{3CD15994-0897-4D2B-B3A4-8151FB22D3A9}"/>
              </a:ext>
            </a:extLst>
          </p:cNvPr>
          <p:cNvSpPr txBox="1"/>
          <p:nvPr/>
        </p:nvSpPr>
        <p:spPr>
          <a:xfrm>
            <a:off x="-23565" y="2571750"/>
            <a:ext cx="984390" cy="553998"/>
          </a:xfrm>
          <a:prstGeom prst="rect">
            <a:avLst/>
          </a:prstGeom>
          <a:noFill/>
        </p:spPr>
        <p:txBody>
          <a:bodyPr wrap="square" lIns="0" tIns="0" rIns="0" bIns="0" rtlCol="0">
            <a:spAutoFit/>
          </a:bodyPr>
          <a:lstStyle/>
          <a:p>
            <a:pPr algn="ctr"/>
            <a:r>
              <a:rPr lang="en-US" sz="1200">
                <a:solidFill>
                  <a:schemeClr val="tx2"/>
                </a:solidFill>
              </a:rPr>
              <a:t>Optimize, update &amp; protect</a:t>
            </a:r>
          </a:p>
        </p:txBody>
      </p:sp>
      <p:sp>
        <p:nvSpPr>
          <p:cNvPr id="80" name="TextBox 79">
            <a:extLst>
              <a:ext uri="{FF2B5EF4-FFF2-40B4-BE49-F238E27FC236}">
                <a16:creationId xmlns:a16="http://schemas.microsoft.com/office/drawing/2014/main" id="{01B284FD-ED2F-41AE-89E1-86DADF9DB133}"/>
              </a:ext>
            </a:extLst>
          </p:cNvPr>
          <p:cNvSpPr txBox="1"/>
          <p:nvPr/>
        </p:nvSpPr>
        <p:spPr>
          <a:xfrm>
            <a:off x="-23564" y="1669017"/>
            <a:ext cx="928790" cy="369332"/>
          </a:xfrm>
          <a:prstGeom prst="rect">
            <a:avLst/>
          </a:prstGeom>
          <a:noFill/>
        </p:spPr>
        <p:txBody>
          <a:bodyPr wrap="square" lIns="0" tIns="0" rIns="0" bIns="0" rtlCol="0">
            <a:spAutoFit/>
          </a:bodyPr>
          <a:lstStyle/>
          <a:p>
            <a:pPr algn="ctr"/>
            <a:r>
              <a:rPr lang="en-US" sz="1200">
                <a:solidFill>
                  <a:schemeClr val="tx2"/>
                </a:solidFill>
              </a:rPr>
              <a:t>Centrally manage</a:t>
            </a:r>
          </a:p>
        </p:txBody>
      </p:sp>
      <p:sp>
        <p:nvSpPr>
          <p:cNvPr id="78" name="TextBox 77">
            <a:extLst>
              <a:ext uri="{FF2B5EF4-FFF2-40B4-BE49-F238E27FC236}">
                <a16:creationId xmlns:a16="http://schemas.microsoft.com/office/drawing/2014/main" id="{19BCA488-09DC-4454-AB85-9F9F6CF02A33}"/>
              </a:ext>
            </a:extLst>
          </p:cNvPr>
          <p:cNvSpPr txBox="1"/>
          <p:nvPr/>
        </p:nvSpPr>
        <p:spPr>
          <a:xfrm>
            <a:off x="-168135" y="3726418"/>
            <a:ext cx="1203325" cy="369332"/>
          </a:xfrm>
          <a:prstGeom prst="rect">
            <a:avLst/>
          </a:prstGeom>
          <a:noFill/>
        </p:spPr>
        <p:txBody>
          <a:bodyPr wrap="square" lIns="0" tIns="0" rIns="0" bIns="0" rtlCol="0">
            <a:spAutoFit/>
          </a:bodyPr>
          <a:lstStyle/>
          <a:p>
            <a:pPr algn="ctr"/>
            <a:r>
              <a:rPr lang="en-US" sz="1200">
                <a:solidFill>
                  <a:schemeClr val="tx2"/>
                </a:solidFill>
              </a:rPr>
              <a:t>Prevent downtime</a:t>
            </a:r>
          </a:p>
        </p:txBody>
      </p:sp>
      <p:pic>
        <p:nvPicPr>
          <p:cNvPr id="28" name="Graphic 27">
            <a:extLst>
              <a:ext uri="{FF2B5EF4-FFF2-40B4-BE49-F238E27FC236}">
                <a16:creationId xmlns:a16="http://schemas.microsoft.com/office/drawing/2014/main" id="{DDB43909-C3A2-461A-B098-271BCEFFB9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700000">
            <a:off x="301835" y="1221251"/>
            <a:ext cx="320533" cy="320533"/>
          </a:xfrm>
          <a:prstGeom prst="rect">
            <a:avLst/>
          </a:prstGeom>
        </p:spPr>
      </p:pic>
      <p:pic>
        <p:nvPicPr>
          <p:cNvPr id="34" name="Picture 33">
            <a:extLst>
              <a:ext uri="{FF2B5EF4-FFF2-40B4-BE49-F238E27FC236}">
                <a16:creationId xmlns:a16="http://schemas.microsoft.com/office/drawing/2014/main" id="{283B8D31-8842-4468-B20C-FAC3DFC67F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941" y="2224754"/>
            <a:ext cx="274320" cy="274320"/>
          </a:xfrm>
          <a:prstGeom prst="rect">
            <a:avLst/>
          </a:prstGeom>
        </p:spPr>
      </p:pic>
      <p:pic>
        <p:nvPicPr>
          <p:cNvPr id="16" name="Picture 15">
            <a:extLst>
              <a:ext uri="{FF2B5EF4-FFF2-40B4-BE49-F238E27FC236}">
                <a16:creationId xmlns:a16="http://schemas.microsoft.com/office/drawing/2014/main" id="{645B0E52-010D-4A2E-9E53-DA179D4D03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9221" y="4248150"/>
            <a:ext cx="365760" cy="365760"/>
          </a:xfrm>
          <a:prstGeom prst="rect">
            <a:avLst/>
          </a:prstGeom>
        </p:spPr>
      </p:pic>
      <p:pic>
        <p:nvPicPr>
          <p:cNvPr id="43" name="Picture 42">
            <a:extLst>
              <a:ext uri="{FF2B5EF4-FFF2-40B4-BE49-F238E27FC236}">
                <a16:creationId xmlns:a16="http://schemas.microsoft.com/office/drawing/2014/main" id="{B52884C8-3142-4AD3-A8EB-B60364E17D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750" y="3274174"/>
            <a:ext cx="365760" cy="365760"/>
          </a:xfrm>
          <a:prstGeom prst="rect">
            <a:avLst/>
          </a:prstGeom>
        </p:spPr>
      </p:pic>
      <p:sp>
        <p:nvSpPr>
          <p:cNvPr id="23" name="Content Placeholder 2">
            <a:extLst>
              <a:ext uri="{FF2B5EF4-FFF2-40B4-BE49-F238E27FC236}">
                <a16:creationId xmlns:a16="http://schemas.microsoft.com/office/drawing/2014/main" id="{5BD43908-D14C-46B9-9AD8-1E29C66205D8}"/>
              </a:ext>
            </a:extLst>
          </p:cNvPr>
          <p:cNvSpPr txBox="1">
            <a:spLocks/>
          </p:cNvSpPr>
          <p:nvPr/>
        </p:nvSpPr>
        <p:spPr>
          <a:xfrm>
            <a:off x="1230167" y="1466697"/>
            <a:ext cx="7678383" cy="2781453"/>
          </a:xfrm>
          <a:prstGeom prst="rect">
            <a:avLst/>
          </a:prstGeom>
        </p:spPr>
        <p:txBody>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indent="0">
              <a:spcBef>
                <a:spcPts val="450"/>
              </a:spcBef>
              <a:spcAft>
                <a:spcPts val="450"/>
              </a:spcAft>
              <a:buClr>
                <a:srgbClr val="0070C0"/>
              </a:buClr>
              <a:buSzPct val="125000"/>
              <a:buNone/>
            </a:pPr>
            <a:r>
              <a:rPr lang="en-US" sz="2000" b="1">
                <a:solidFill>
                  <a:schemeClr val="bg1"/>
                </a:solidFill>
                <a:latin typeface="+mn-lt"/>
                <a:ea typeface="SimSun"/>
                <a:cs typeface="Arial" panose="020B0604020202020204" pitchFamily="34" charset="0"/>
              </a:rPr>
              <a:t>Make better data-driven decisions </a:t>
            </a:r>
            <a:r>
              <a:rPr lang="en-US" sz="2000">
                <a:latin typeface="+mn-lt"/>
                <a:ea typeface="SimSun"/>
                <a:cs typeface="Arial" panose="020B0604020202020204" pitchFamily="34" charset="0"/>
              </a:rPr>
              <a:t>with health, application experience and security scores that zoom in on performance issues and your fleet’s needs:</a:t>
            </a:r>
            <a:r>
              <a:rPr lang="en-US" sz="2000">
                <a:solidFill>
                  <a:schemeClr val="bg1"/>
                </a:solidFill>
                <a:latin typeface="+mn-lt"/>
                <a:ea typeface="SimSun"/>
                <a:cs typeface="Arial" panose="020B0604020202020204" pitchFamily="34" charset="0"/>
              </a:rPr>
              <a:t> </a:t>
            </a:r>
          </a:p>
          <a:p>
            <a:pPr marL="517525" lvl="1" indent="-171450">
              <a:lnSpc>
                <a:spcPct val="100000"/>
              </a:lnSpc>
              <a:spcBef>
                <a:spcPts val="450"/>
              </a:spcBef>
              <a:spcAft>
                <a:spcPts val="450"/>
              </a:spcAft>
              <a:buClr>
                <a:srgbClr val="0070C0"/>
              </a:buClr>
              <a:buSzPct val="125000"/>
              <a:buFont typeface="Arial" panose="020B0604020202020204" pitchFamily="34" charset="0"/>
              <a:buChar char="•"/>
            </a:pPr>
            <a:r>
              <a:rPr lang="en-US" sz="1700" b="1">
                <a:solidFill>
                  <a:srgbClr val="0070C0"/>
                </a:solidFill>
                <a:latin typeface="+mj-lt"/>
                <a:ea typeface="SimSun"/>
                <a:cs typeface="Arial" panose="020B0604020202020204" pitchFamily="34" charset="0"/>
              </a:rPr>
              <a:t>Hardware utilization </a:t>
            </a:r>
            <a:r>
              <a:rPr lang="en-US" sz="1700">
                <a:latin typeface="+mj-lt"/>
                <a:ea typeface="SimSun"/>
                <a:cs typeface="Arial" panose="020B0604020202020204" pitchFamily="34" charset="0"/>
              </a:rPr>
              <a:t>including memory, CPU, GPU, battery and storage</a:t>
            </a:r>
          </a:p>
          <a:p>
            <a:pPr marL="517525" lvl="1" indent="-171450">
              <a:lnSpc>
                <a:spcPct val="100000"/>
              </a:lnSpc>
              <a:spcBef>
                <a:spcPts val="450"/>
              </a:spcBef>
              <a:spcAft>
                <a:spcPts val="450"/>
              </a:spcAft>
              <a:buClr>
                <a:srgbClr val="0070C0"/>
              </a:buClr>
              <a:buSzPct val="125000"/>
              <a:buFont typeface="Arial" panose="020B0604020202020204" pitchFamily="34" charset="0"/>
              <a:buChar char="•"/>
            </a:pPr>
            <a:r>
              <a:rPr lang="en-US" sz="1700" b="1">
                <a:solidFill>
                  <a:srgbClr val="0070C0"/>
                </a:solidFill>
                <a:latin typeface="+mj-lt"/>
                <a:ea typeface="SimSun"/>
                <a:cs typeface="Arial" panose="020B0604020202020204" pitchFamily="34" charset="0"/>
              </a:rPr>
              <a:t>Software utilization </a:t>
            </a:r>
            <a:r>
              <a:rPr lang="en-US" sz="1700">
                <a:latin typeface="+mj-lt"/>
                <a:ea typeface="SimSun"/>
                <a:cs typeface="Arial" panose="020B0604020202020204" pitchFamily="34" charset="0"/>
              </a:rPr>
              <a:t>including application usage and crashes</a:t>
            </a:r>
          </a:p>
          <a:p>
            <a:pPr marL="517525" lvl="1" indent="-171450">
              <a:lnSpc>
                <a:spcPct val="100000"/>
              </a:lnSpc>
              <a:spcBef>
                <a:spcPts val="450"/>
              </a:spcBef>
              <a:spcAft>
                <a:spcPts val="450"/>
              </a:spcAft>
              <a:buClr>
                <a:srgbClr val="0070C0"/>
              </a:buClr>
              <a:buSzPct val="125000"/>
              <a:buFont typeface="Arial" panose="020B0604020202020204" pitchFamily="34" charset="0"/>
              <a:buChar char="•"/>
            </a:pPr>
            <a:r>
              <a:rPr lang="en-US" sz="1700" b="1">
                <a:solidFill>
                  <a:srgbClr val="0070C0"/>
                </a:solidFill>
                <a:latin typeface="+mj-lt"/>
                <a:ea typeface="SimSun"/>
                <a:cs typeface="Arial" panose="020B0604020202020204" pitchFamily="34" charset="0"/>
              </a:rPr>
              <a:t>Device stability </a:t>
            </a:r>
            <a:r>
              <a:rPr lang="en-US" sz="1700">
                <a:latin typeface="+mj-lt"/>
                <a:ea typeface="SimSun"/>
                <a:cs typeface="Arial" panose="020B0604020202020204" pitchFamily="34" charset="0"/>
              </a:rPr>
              <a:t>including OS crashes and PC system events </a:t>
            </a:r>
          </a:p>
          <a:p>
            <a:pPr marL="517525" lvl="1" indent="-171450">
              <a:lnSpc>
                <a:spcPct val="100000"/>
              </a:lnSpc>
              <a:spcBef>
                <a:spcPts val="450"/>
              </a:spcBef>
              <a:spcAft>
                <a:spcPts val="450"/>
              </a:spcAft>
              <a:buClr>
                <a:srgbClr val="0070C0"/>
              </a:buClr>
              <a:buSzPct val="125000"/>
              <a:buFont typeface="Arial" panose="020B0604020202020204" pitchFamily="34" charset="0"/>
              <a:buChar char="•"/>
            </a:pPr>
            <a:r>
              <a:rPr lang="en-US" sz="1700" b="1">
                <a:solidFill>
                  <a:srgbClr val="0070C0"/>
                </a:solidFill>
                <a:latin typeface="+mj-lt"/>
                <a:ea typeface="SimSun"/>
                <a:cs typeface="Arial" panose="020B0604020202020204" pitchFamily="34" charset="0"/>
              </a:rPr>
              <a:t>Device age</a:t>
            </a:r>
            <a:r>
              <a:rPr lang="en-US" sz="1700">
                <a:latin typeface="+mj-lt"/>
                <a:ea typeface="SimSun"/>
                <a:cs typeface="Arial" panose="020B0604020202020204" pitchFamily="34" charset="0"/>
              </a:rPr>
              <a:t> helps anticipate and plan for hardware refreshes</a:t>
            </a:r>
            <a:br>
              <a:rPr lang="en-US" sz="1200">
                <a:solidFill>
                  <a:schemeClr val="bg1"/>
                </a:solidFill>
                <a:latin typeface="+mn-lt"/>
                <a:ea typeface="SimSun"/>
                <a:cs typeface="Arial" panose="020B0604020202020204" pitchFamily="34" charset="0"/>
              </a:rPr>
            </a:br>
            <a:endParaRPr lang="en-US" sz="1200">
              <a:solidFill>
                <a:schemeClr val="bg1"/>
              </a:solidFill>
              <a:latin typeface="+mn-lt"/>
              <a:ea typeface="SimSun"/>
              <a:cs typeface="Arial" panose="020B0604020202020204" pitchFamily="34" charset="0"/>
            </a:endParaRPr>
          </a:p>
        </p:txBody>
      </p:sp>
      <p:pic>
        <p:nvPicPr>
          <p:cNvPr id="17" name="Picture 16">
            <a:extLst>
              <a:ext uri="{FF2B5EF4-FFF2-40B4-BE49-F238E27FC236}">
                <a16:creationId xmlns:a16="http://schemas.microsoft.com/office/drawing/2014/main" id="{0F94BB04-BF25-4FC5-9F5D-E39347E72B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58651" y="4826794"/>
            <a:ext cx="1099599" cy="142704"/>
          </a:xfrm>
          <a:prstGeom prst="rect">
            <a:avLst/>
          </a:prstGeom>
        </p:spPr>
      </p:pic>
    </p:spTree>
    <p:extLst>
      <p:ext uri="{BB962C8B-B14F-4D97-AF65-F5344CB8AC3E}">
        <p14:creationId xmlns:p14="http://schemas.microsoft.com/office/powerpoint/2010/main" val="156498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3E43F3-98C7-4DD8-AD61-10515A18C0FC}"/>
              </a:ext>
            </a:extLst>
          </p:cNvPr>
          <p:cNvGrpSpPr/>
          <p:nvPr/>
        </p:nvGrpSpPr>
        <p:grpSpPr>
          <a:xfrm>
            <a:off x="165223" y="997564"/>
            <a:ext cx="8813555" cy="3485378"/>
            <a:chOff x="694135" y="1585219"/>
            <a:chExt cx="7755732" cy="3067055"/>
          </a:xfrm>
        </p:grpSpPr>
        <p:sp>
          <p:nvSpPr>
            <p:cNvPr id="30" name="Rectangle 29"/>
            <p:cNvSpPr>
              <a:spLocks noChangeArrowheads="1"/>
            </p:cNvSpPr>
            <p:nvPr/>
          </p:nvSpPr>
          <p:spPr bwMode="auto">
            <a:xfrm>
              <a:off x="3722880" y="1585219"/>
              <a:ext cx="1701400" cy="3067055"/>
            </a:xfrm>
            <a:prstGeom prst="rect">
              <a:avLst/>
            </a:prstGeom>
            <a:solidFill>
              <a:srgbClr val="41B6E6"/>
            </a:solidFill>
            <a:ln w="1111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800"/>
            </a:p>
          </p:txBody>
        </p:sp>
        <p:sp>
          <p:nvSpPr>
            <p:cNvPr id="31" name="Rectangle 30"/>
            <p:cNvSpPr>
              <a:spLocks noChangeArrowheads="1"/>
            </p:cNvSpPr>
            <p:nvPr/>
          </p:nvSpPr>
          <p:spPr bwMode="auto">
            <a:xfrm>
              <a:off x="694135" y="1585219"/>
              <a:ext cx="2959300" cy="1495029"/>
            </a:xfrm>
            <a:prstGeom prst="rect">
              <a:avLst/>
            </a:prstGeom>
            <a:solidFill>
              <a:schemeClr val="accent1"/>
            </a:solidFill>
            <a:ln w="1111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800">
                <a:solidFill>
                  <a:srgbClr val="00447C"/>
                </a:solidFill>
              </a:endParaRPr>
            </a:p>
          </p:txBody>
        </p:sp>
        <p:sp>
          <p:nvSpPr>
            <p:cNvPr id="32" name="Rectangle 31"/>
            <p:cNvSpPr>
              <a:spLocks noChangeArrowheads="1"/>
            </p:cNvSpPr>
            <p:nvPr/>
          </p:nvSpPr>
          <p:spPr bwMode="auto">
            <a:xfrm>
              <a:off x="694135" y="3157245"/>
              <a:ext cx="2959300" cy="1495029"/>
            </a:xfrm>
            <a:prstGeom prst="rect">
              <a:avLst/>
            </a:prstGeom>
            <a:solidFill>
              <a:schemeClr val="bg1"/>
            </a:solidFill>
            <a:ln w="1111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800">
                <a:solidFill>
                  <a:schemeClr val="bg1"/>
                </a:solidFill>
              </a:endParaRPr>
            </a:p>
          </p:txBody>
        </p:sp>
        <p:sp>
          <p:nvSpPr>
            <p:cNvPr id="33" name="Rectangle 32"/>
            <p:cNvSpPr>
              <a:spLocks noChangeArrowheads="1"/>
            </p:cNvSpPr>
            <p:nvPr/>
          </p:nvSpPr>
          <p:spPr bwMode="auto">
            <a:xfrm>
              <a:off x="5492146" y="1585219"/>
              <a:ext cx="2957721" cy="1495029"/>
            </a:xfrm>
            <a:prstGeom prst="rect">
              <a:avLst/>
            </a:prstGeom>
            <a:solidFill>
              <a:schemeClr val="bg1"/>
            </a:solidFill>
            <a:ln w="1111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800"/>
            </a:p>
          </p:txBody>
        </p:sp>
        <p:sp>
          <p:nvSpPr>
            <p:cNvPr id="34" name="Rectangle 33"/>
            <p:cNvSpPr>
              <a:spLocks noChangeArrowheads="1"/>
            </p:cNvSpPr>
            <p:nvPr/>
          </p:nvSpPr>
          <p:spPr bwMode="auto">
            <a:xfrm>
              <a:off x="5492146" y="3157245"/>
              <a:ext cx="2957721" cy="1495029"/>
            </a:xfrm>
            <a:prstGeom prst="rect">
              <a:avLst/>
            </a:prstGeom>
            <a:solidFill>
              <a:srgbClr val="00447C"/>
            </a:solidFill>
            <a:ln w="1111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800"/>
            </a:p>
          </p:txBody>
        </p:sp>
      </p:grpSp>
      <p:sp>
        <p:nvSpPr>
          <p:cNvPr id="38" name="Rectangle 37">
            <a:extLst>
              <a:ext uri="{FF2B5EF4-FFF2-40B4-BE49-F238E27FC236}">
                <a16:creationId xmlns:a16="http://schemas.microsoft.com/office/drawing/2014/main" id="{79D1F7F3-A2C8-42A4-B3BB-284771CF4445}"/>
              </a:ext>
            </a:extLst>
          </p:cNvPr>
          <p:cNvSpPr/>
          <p:nvPr/>
        </p:nvSpPr>
        <p:spPr>
          <a:xfrm flipH="1">
            <a:off x="278267" y="2945297"/>
            <a:ext cx="3130453" cy="1376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83">
              <a:spcAft>
                <a:spcPts val="1200"/>
              </a:spcAft>
              <a:defRPr/>
            </a:pPr>
            <a:r>
              <a:rPr lang="en-US" sz="1800" b="1">
                <a:solidFill>
                  <a:srgbClr val="FFC000"/>
                </a:solidFill>
                <a:latin typeface="Arial"/>
              </a:rPr>
              <a:t>Security first.</a:t>
            </a:r>
            <a:br>
              <a:rPr lang="en-US" sz="1800" b="1">
                <a:solidFill>
                  <a:srgbClr val="FFFFFF"/>
                </a:solidFill>
                <a:latin typeface="Arial"/>
              </a:rPr>
            </a:br>
            <a:r>
              <a:rPr lang="en-US" sz="1600">
                <a:solidFill>
                  <a:srgbClr val="FFFFFF"/>
                </a:solidFill>
              </a:rPr>
              <a:t>Secure real time monitoring that collects </a:t>
            </a:r>
            <a:r>
              <a:rPr lang="en-US" sz="1600">
                <a:solidFill>
                  <a:srgbClr val="FFFFFF"/>
                </a:solidFill>
                <a:latin typeface="Arial"/>
              </a:rPr>
              <a:t>only the information needed to resolve issues, keeping it secure in the process</a:t>
            </a:r>
            <a:endParaRPr lang="en-US" sz="1598">
              <a:solidFill>
                <a:srgbClr val="FFFFFF"/>
              </a:solidFill>
              <a:latin typeface="Arial"/>
            </a:endParaRPr>
          </a:p>
        </p:txBody>
      </p:sp>
      <p:sp>
        <p:nvSpPr>
          <p:cNvPr id="42" name="Rectangle 41">
            <a:extLst>
              <a:ext uri="{FF2B5EF4-FFF2-40B4-BE49-F238E27FC236}">
                <a16:creationId xmlns:a16="http://schemas.microsoft.com/office/drawing/2014/main" id="{3AA5C490-4168-4E5E-BD42-C94916D3DB32}"/>
              </a:ext>
            </a:extLst>
          </p:cNvPr>
          <p:cNvSpPr/>
          <p:nvPr/>
        </p:nvSpPr>
        <p:spPr>
          <a:xfrm flipH="1">
            <a:off x="3636393" y="1721483"/>
            <a:ext cx="1864592" cy="2287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83">
              <a:spcAft>
                <a:spcPts val="1200"/>
              </a:spcAft>
              <a:defRPr/>
            </a:pPr>
            <a:r>
              <a:rPr lang="en-US" sz="2000">
                <a:solidFill>
                  <a:srgbClr val="FFFFFF"/>
                </a:solidFill>
                <a:latin typeface="Arial"/>
              </a:rPr>
              <a:t>Million Connected devices globally, receiving </a:t>
            </a:r>
            <a:r>
              <a:rPr lang="en-US" sz="2000" b="1">
                <a:solidFill>
                  <a:srgbClr val="FFC000"/>
                </a:solidFill>
                <a:latin typeface="Arial"/>
              </a:rPr>
              <a:t>automated</a:t>
            </a:r>
            <a:r>
              <a:rPr lang="en-US" sz="2000">
                <a:solidFill>
                  <a:srgbClr val="FFC000"/>
                </a:solidFill>
                <a:latin typeface="Arial"/>
              </a:rPr>
              <a:t>, </a:t>
            </a:r>
            <a:r>
              <a:rPr lang="en-US" sz="2000" b="1">
                <a:solidFill>
                  <a:srgbClr val="FFC000"/>
                </a:solidFill>
                <a:latin typeface="Arial"/>
              </a:rPr>
              <a:t>proactive</a:t>
            </a:r>
            <a:r>
              <a:rPr lang="en-US" sz="2000">
                <a:solidFill>
                  <a:srgbClr val="FFFFFF"/>
                </a:solidFill>
                <a:latin typeface="Arial"/>
              </a:rPr>
              <a:t>, support</a:t>
            </a:r>
            <a:r>
              <a:rPr lang="en-US" sz="2000" baseline="30000">
                <a:solidFill>
                  <a:srgbClr val="FFFFFF"/>
                </a:solidFill>
                <a:latin typeface="Arial"/>
              </a:rPr>
              <a:t>2</a:t>
            </a:r>
            <a:r>
              <a:rPr lang="en-US" sz="2000">
                <a:solidFill>
                  <a:srgbClr val="FFFFFF"/>
                </a:solidFill>
                <a:latin typeface="Arial"/>
              </a:rPr>
              <a:t>   </a:t>
            </a:r>
            <a:endParaRPr lang="en-US" sz="3000">
              <a:solidFill>
                <a:srgbClr val="FFFFFF"/>
              </a:solidFill>
              <a:latin typeface="Arial"/>
            </a:endParaRPr>
          </a:p>
          <a:p>
            <a:pPr algn="ctr" defTabSz="685783">
              <a:spcAft>
                <a:spcPts val="1200"/>
              </a:spcAft>
              <a:defRPr/>
            </a:pPr>
            <a:r>
              <a:rPr lang="en-US" sz="3000">
                <a:solidFill>
                  <a:srgbClr val="FFFFFF"/>
                </a:solidFill>
                <a:latin typeface="Arial"/>
              </a:rPr>
              <a:t> </a:t>
            </a:r>
            <a:endParaRPr lang="en-US" sz="1600">
              <a:solidFill>
                <a:srgbClr val="FFFFFF"/>
              </a:solidFill>
              <a:latin typeface="Arial"/>
            </a:endParaRPr>
          </a:p>
        </p:txBody>
      </p:sp>
      <p:sp>
        <p:nvSpPr>
          <p:cNvPr id="46" name="Rectangle 45">
            <a:extLst>
              <a:ext uri="{FF2B5EF4-FFF2-40B4-BE49-F238E27FC236}">
                <a16:creationId xmlns:a16="http://schemas.microsoft.com/office/drawing/2014/main" id="{7891E107-84CC-4566-9979-ED961274C7FF}"/>
              </a:ext>
            </a:extLst>
          </p:cNvPr>
          <p:cNvSpPr/>
          <p:nvPr/>
        </p:nvSpPr>
        <p:spPr>
          <a:xfrm flipH="1">
            <a:off x="5800119" y="1299175"/>
            <a:ext cx="2973488" cy="127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83">
              <a:spcAft>
                <a:spcPts val="1200"/>
              </a:spcAft>
              <a:defRPr/>
            </a:pPr>
            <a:r>
              <a:rPr lang="en-US" sz="1600">
                <a:solidFill>
                  <a:srgbClr val="FFFFFF"/>
                </a:solidFill>
                <a:latin typeface="Arial"/>
              </a:rPr>
              <a:t>Trusted by </a:t>
            </a:r>
            <a:r>
              <a:rPr lang="en-US" sz="1800" b="1">
                <a:solidFill>
                  <a:srgbClr val="FFC000"/>
                </a:solidFill>
                <a:latin typeface="Arial"/>
              </a:rPr>
              <a:t>45K</a:t>
            </a:r>
            <a:r>
              <a:rPr lang="en-US" sz="1800" b="1">
                <a:solidFill>
                  <a:srgbClr val="FFFFFF"/>
                </a:solidFill>
                <a:latin typeface="Arial"/>
              </a:rPr>
              <a:t> enrolled companies </a:t>
            </a:r>
            <a:r>
              <a:rPr lang="en-US" sz="1800">
                <a:solidFill>
                  <a:srgbClr val="FFFFFF"/>
                </a:solidFill>
                <a:latin typeface="Arial"/>
              </a:rPr>
              <a:t>and</a:t>
            </a:r>
            <a:r>
              <a:rPr lang="en-US" sz="1800" b="1">
                <a:solidFill>
                  <a:srgbClr val="FFFFFF"/>
                </a:solidFill>
                <a:latin typeface="Arial"/>
              </a:rPr>
              <a:t> </a:t>
            </a:r>
            <a:r>
              <a:rPr lang="en-US" sz="1800" b="1">
                <a:solidFill>
                  <a:srgbClr val="FFC000"/>
                </a:solidFill>
                <a:latin typeface="Arial"/>
              </a:rPr>
              <a:t>2,500</a:t>
            </a:r>
            <a:r>
              <a:rPr lang="en-US" sz="1800" b="1">
                <a:solidFill>
                  <a:srgbClr val="FFFFFF"/>
                </a:solidFill>
                <a:latin typeface="Arial"/>
              </a:rPr>
              <a:t> channel partners enabled </a:t>
            </a:r>
            <a:r>
              <a:rPr lang="en-US" sz="1800">
                <a:solidFill>
                  <a:srgbClr val="FFFFFF"/>
                </a:solidFill>
                <a:latin typeface="Arial"/>
              </a:rPr>
              <a:t>to centrally manage PCs  </a:t>
            </a:r>
            <a:endParaRPr lang="en-US" sz="1300">
              <a:solidFill>
                <a:srgbClr val="FFFFFF"/>
              </a:solidFill>
              <a:latin typeface="Arial"/>
            </a:endParaRPr>
          </a:p>
        </p:txBody>
      </p:sp>
      <p:sp>
        <p:nvSpPr>
          <p:cNvPr id="50" name="Rectangle 49">
            <a:extLst>
              <a:ext uri="{FF2B5EF4-FFF2-40B4-BE49-F238E27FC236}">
                <a16:creationId xmlns:a16="http://schemas.microsoft.com/office/drawing/2014/main" id="{5124C6A1-8359-48A4-B719-2BCF874AB55F}"/>
              </a:ext>
            </a:extLst>
          </p:cNvPr>
          <p:cNvSpPr/>
          <p:nvPr/>
        </p:nvSpPr>
        <p:spPr>
          <a:xfrm flipH="1">
            <a:off x="5773847" y="3077334"/>
            <a:ext cx="3048729" cy="1823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83">
              <a:spcAft>
                <a:spcPts val="1200"/>
              </a:spcAft>
              <a:defRPr/>
            </a:pPr>
            <a:r>
              <a:rPr lang="en-US" sz="1600">
                <a:solidFill>
                  <a:srgbClr val="FFFFFF"/>
                </a:solidFill>
                <a:latin typeface="Arial"/>
              </a:rPr>
              <a:t>We have the scope and scale to manage the entire process, </a:t>
            </a:r>
            <a:r>
              <a:rPr lang="en-US" sz="1800" b="1">
                <a:solidFill>
                  <a:srgbClr val="FFC000"/>
                </a:solidFill>
                <a:latin typeface="Arial"/>
              </a:rPr>
              <a:t>end-to-end</a:t>
            </a:r>
            <a:r>
              <a:rPr lang="en-US" sz="1600">
                <a:solidFill>
                  <a:srgbClr val="FFFFFF"/>
                </a:solidFill>
                <a:latin typeface="Arial"/>
              </a:rPr>
              <a:t>, to save you from multiple tool headaches</a:t>
            </a:r>
            <a:endParaRPr lang="en-US" sz="1300">
              <a:solidFill>
                <a:srgbClr val="FFFFFF"/>
              </a:solidFill>
              <a:latin typeface="Arial"/>
            </a:endParaRPr>
          </a:p>
        </p:txBody>
      </p:sp>
      <p:sp>
        <p:nvSpPr>
          <p:cNvPr id="55" name="Rectangle 54">
            <a:extLst>
              <a:ext uri="{FF2B5EF4-FFF2-40B4-BE49-F238E27FC236}">
                <a16:creationId xmlns:a16="http://schemas.microsoft.com/office/drawing/2014/main" id="{DF89DACC-6FC0-4086-85CD-CF622F4A1727}"/>
              </a:ext>
            </a:extLst>
          </p:cNvPr>
          <p:cNvSpPr/>
          <p:nvPr/>
        </p:nvSpPr>
        <p:spPr>
          <a:xfrm flipH="1">
            <a:off x="334917" y="1115753"/>
            <a:ext cx="3017154" cy="108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83">
              <a:spcAft>
                <a:spcPts val="1200"/>
              </a:spcAft>
              <a:defRPr/>
            </a:pPr>
            <a:r>
              <a:rPr lang="en-US" sz="1800" b="1">
                <a:solidFill>
                  <a:srgbClr val="FFFFFF"/>
                </a:solidFill>
                <a:latin typeface="Arial"/>
              </a:rPr>
              <a:t>More than a decade of self-service online support </a:t>
            </a:r>
            <a:r>
              <a:rPr lang="en-US" sz="1600">
                <a:solidFill>
                  <a:srgbClr val="FFFFFF"/>
                </a:solidFill>
                <a:latin typeface="Arial"/>
              </a:rPr>
              <a:t>with </a:t>
            </a:r>
            <a:r>
              <a:rPr lang="en-US" sz="1600" b="1">
                <a:solidFill>
                  <a:srgbClr val="FFC000"/>
                </a:solidFill>
                <a:latin typeface="Arial"/>
              </a:rPr>
              <a:t>250K</a:t>
            </a:r>
            <a:r>
              <a:rPr lang="en-US" sz="1600" b="1">
                <a:solidFill>
                  <a:srgbClr val="FFFFFF"/>
                </a:solidFill>
                <a:latin typeface="Arial"/>
              </a:rPr>
              <a:t> support requests</a:t>
            </a:r>
            <a:r>
              <a:rPr lang="en-US" sz="1600">
                <a:solidFill>
                  <a:srgbClr val="FFFFFF"/>
                </a:solidFill>
                <a:latin typeface="Arial"/>
              </a:rPr>
              <a:t> &amp; </a:t>
            </a:r>
            <a:r>
              <a:rPr lang="en-US" sz="1600" b="1">
                <a:solidFill>
                  <a:srgbClr val="FFC000"/>
                </a:solidFill>
                <a:latin typeface="Arial"/>
              </a:rPr>
              <a:t>1.2 million </a:t>
            </a:r>
            <a:r>
              <a:rPr lang="en-US" sz="1600" b="1">
                <a:solidFill>
                  <a:srgbClr val="FFFFFF"/>
                </a:solidFill>
              </a:rPr>
              <a:t>self-dispatches</a:t>
            </a:r>
            <a:r>
              <a:rPr lang="en-US" sz="1600">
                <a:solidFill>
                  <a:srgbClr val="FFFFFF"/>
                </a:solidFill>
              </a:rPr>
              <a:t> globally each year</a:t>
            </a:r>
            <a:r>
              <a:rPr lang="en-US" sz="1600" baseline="30000">
                <a:solidFill>
                  <a:srgbClr val="FFFFFF"/>
                </a:solidFill>
              </a:rPr>
              <a:t>1</a:t>
            </a:r>
            <a:br>
              <a:rPr lang="en-US" sz="1600">
                <a:solidFill>
                  <a:srgbClr val="FFFFFF"/>
                </a:solidFill>
                <a:latin typeface="Arial"/>
              </a:rPr>
            </a:br>
            <a:r>
              <a:rPr lang="en-US" sz="1600">
                <a:solidFill>
                  <a:srgbClr val="FFFFFF"/>
                </a:solidFill>
                <a:latin typeface="Arial"/>
              </a:rPr>
              <a:t> </a:t>
            </a:r>
            <a:endParaRPr lang="en-US" sz="1300" b="1">
              <a:solidFill>
                <a:srgbClr val="FFFFFF"/>
              </a:solidFill>
              <a:latin typeface="Arial"/>
            </a:endParaRPr>
          </a:p>
        </p:txBody>
      </p:sp>
      <p:sp>
        <p:nvSpPr>
          <p:cNvPr id="3" name="Rectangle 2">
            <a:extLst>
              <a:ext uri="{FF2B5EF4-FFF2-40B4-BE49-F238E27FC236}">
                <a16:creationId xmlns:a16="http://schemas.microsoft.com/office/drawing/2014/main" id="{B1D1BC26-14C5-46EE-B0B6-3B70C2B8EEF8}"/>
              </a:ext>
            </a:extLst>
          </p:cNvPr>
          <p:cNvSpPr/>
          <p:nvPr/>
        </p:nvSpPr>
        <p:spPr>
          <a:xfrm>
            <a:off x="3906200" y="980579"/>
            <a:ext cx="1229824" cy="830997"/>
          </a:xfrm>
          <a:prstGeom prst="rect">
            <a:avLst/>
          </a:prstGeom>
        </p:spPr>
        <p:txBody>
          <a:bodyPr wrap="none" lIns="91440" tIns="45720" rIns="91440" bIns="45720" anchor="t">
            <a:spAutoFit/>
          </a:bodyPr>
          <a:lstStyle/>
          <a:p>
            <a:r>
              <a:rPr lang="en-US" sz="4800">
                <a:solidFill>
                  <a:srgbClr val="FFC000"/>
                </a:solidFill>
                <a:latin typeface="Arial"/>
              </a:rPr>
              <a:t>80+</a:t>
            </a:r>
            <a:endParaRPr lang="en-US" sz="5400">
              <a:solidFill>
                <a:srgbClr val="FFC000"/>
              </a:solidFill>
            </a:endParaRPr>
          </a:p>
        </p:txBody>
      </p:sp>
      <p:sp>
        <p:nvSpPr>
          <p:cNvPr id="4" name="Title 3">
            <a:extLst>
              <a:ext uri="{FF2B5EF4-FFF2-40B4-BE49-F238E27FC236}">
                <a16:creationId xmlns:a16="http://schemas.microsoft.com/office/drawing/2014/main" id="{ADE2B336-BD0F-4888-8928-E9D9036B51BB}"/>
              </a:ext>
            </a:extLst>
          </p:cNvPr>
          <p:cNvSpPr>
            <a:spLocks noGrp="1"/>
          </p:cNvSpPr>
          <p:nvPr>
            <p:ph type="title" idx="4294967295"/>
          </p:nvPr>
        </p:nvSpPr>
        <p:spPr>
          <a:xfrm>
            <a:off x="283464" y="228600"/>
            <a:ext cx="7886700" cy="552851"/>
          </a:xfrm>
          <a:prstGeom prst="rect">
            <a:avLst/>
          </a:prstGeom>
        </p:spPr>
        <p:txBody>
          <a:bodyPr/>
          <a:lstStyle/>
          <a:p>
            <a:pPr rtl="0" eaLnBrk="1" latinLnBrk="0" hangingPunct="1"/>
            <a:r>
              <a:rPr lang="en-US" sz="2800" kern="1200">
                <a:solidFill>
                  <a:srgbClr val="0076CE"/>
                </a:solidFill>
                <a:effectLst/>
                <a:latin typeface="Arial" panose="020B0604020202020204" pitchFamily="34" charset="0"/>
                <a:ea typeface="+mn-ea"/>
                <a:cs typeface="+mn-cs"/>
              </a:rPr>
              <a:t>Why </a:t>
            </a:r>
            <a:r>
              <a:rPr lang="en-US" sz="2800" b="1" kern="1200">
                <a:solidFill>
                  <a:srgbClr val="0076CE"/>
                </a:solidFill>
                <a:effectLst/>
                <a:latin typeface="Arial" panose="020B0604020202020204" pitchFamily="34" charset="0"/>
                <a:ea typeface="+mn-ea"/>
                <a:cs typeface="+mn-cs"/>
              </a:rPr>
              <a:t>TechDirect </a:t>
            </a:r>
            <a:r>
              <a:rPr lang="en-US" sz="2800" kern="1200">
                <a:solidFill>
                  <a:srgbClr val="0076CE"/>
                </a:solidFill>
                <a:effectLst/>
                <a:latin typeface="Arial" panose="020B0604020202020204" pitchFamily="34" charset="0"/>
                <a:ea typeface="+mn-ea"/>
                <a:cs typeface="+mn-cs"/>
              </a:rPr>
              <a:t>with </a:t>
            </a:r>
            <a:r>
              <a:rPr lang="en-US" sz="2800" b="1" kern="1200">
                <a:solidFill>
                  <a:srgbClr val="0076CE"/>
                </a:solidFill>
                <a:effectLst/>
                <a:latin typeface="Arial" panose="020B0604020202020204" pitchFamily="34" charset="0"/>
                <a:ea typeface="+mn-ea"/>
                <a:cs typeface="+mn-cs"/>
              </a:rPr>
              <a:t>SupportAssist</a:t>
            </a:r>
            <a:r>
              <a:rPr lang="en-US" sz="2800" kern="1200">
                <a:solidFill>
                  <a:srgbClr val="0076CE"/>
                </a:solidFill>
                <a:effectLst/>
                <a:latin typeface="Arial" panose="020B0604020202020204" pitchFamily="34" charset="0"/>
                <a:ea typeface="+mn-ea"/>
                <a:cs typeface="+mn-cs"/>
              </a:rPr>
              <a:t>?</a:t>
            </a:r>
            <a:endParaRPr lang="en-US">
              <a:effectLst/>
            </a:endParaRPr>
          </a:p>
        </p:txBody>
      </p:sp>
      <p:sp>
        <p:nvSpPr>
          <p:cNvPr id="5" name="Rectangle 4">
            <a:extLst>
              <a:ext uri="{FF2B5EF4-FFF2-40B4-BE49-F238E27FC236}">
                <a16:creationId xmlns:a16="http://schemas.microsoft.com/office/drawing/2014/main" id="{BF6BBDD9-56FB-42E9-8D99-7682914C4FBB}"/>
              </a:ext>
            </a:extLst>
          </p:cNvPr>
          <p:cNvSpPr/>
          <p:nvPr/>
        </p:nvSpPr>
        <p:spPr>
          <a:xfrm>
            <a:off x="165222" y="4620587"/>
            <a:ext cx="5784261" cy="256480"/>
          </a:xfrm>
          <a:prstGeom prst="rect">
            <a:avLst/>
          </a:prstGeom>
        </p:spPr>
        <p:txBody>
          <a:bodyPr wrap="square">
            <a:spAutoFit/>
          </a:bodyPr>
          <a:lstStyle/>
          <a:p>
            <a:r>
              <a:rPr lang="en-US" sz="800" baseline="30000">
                <a:solidFill>
                  <a:srgbClr val="444444"/>
                </a:solidFill>
                <a:latin typeface="Arial" panose="020B0604020202020204" pitchFamily="34" charset="0"/>
                <a:ea typeface="Calibri" panose="020F0502020204030204" pitchFamily="34" charset="0"/>
              </a:rPr>
              <a:t>1 Based on an internal analysis of Dell Technologies portal data including support requests, self-dispatches and users as of April 2021 </a:t>
            </a:r>
          </a:p>
          <a:p>
            <a:r>
              <a:rPr lang="en-US" sz="800" baseline="30000">
                <a:solidFill>
                  <a:srgbClr val="444444"/>
                </a:solidFill>
                <a:latin typeface="Arial" panose="020B0604020202020204" pitchFamily="34" charset="0"/>
                <a:ea typeface="Calibri" panose="020F0502020204030204" pitchFamily="34" charset="0"/>
              </a:rPr>
              <a:t>2 Based on an internal analysis of Dell Technologies connectivity and portal technologies for enterprise and client systems as of April 2021</a:t>
            </a:r>
            <a:endParaRPr lang="en-US" sz="1400" baseline="30000"/>
          </a:p>
        </p:txBody>
      </p:sp>
    </p:spTree>
    <p:extLst>
      <p:ext uri="{BB962C8B-B14F-4D97-AF65-F5344CB8AC3E}">
        <p14:creationId xmlns:p14="http://schemas.microsoft.com/office/powerpoint/2010/main" val="230294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5529-A6D4-4CB1-B7BE-ADFD22FF1482}"/>
              </a:ext>
            </a:extLst>
          </p:cNvPr>
          <p:cNvSpPr>
            <a:spLocks noGrp="1"/>
          </p:cNvSpPr>
          <p:nvPr>
            <p:ph type="title"/>
          </p:nvPr>
        </p:nvSpPr>
        <p:spPr/>
        <p:txBody>
          <a:bodyPr/>
          <a:lstStyle/>
          <a:p>
            <a:r>
              <a:rPr lang="en-US" dirty="0"/>
              <a:t>Customized IT management in one location…</a:t>
            </a:r>
          </a:p>
        </p:txBody>
      </p:sp>
      <p:sp>
        <p:nvSpPr>
          <p:cNvPr id="85" name="Title 1">
            <a:extLst>
              <a:ext uri="{FF2B5EF4-FFF2-40B4-BE49-F238E27FC236}">
                <a16:creationId xmlns:a16="http://schemas.microsoft.com/office/drawing/2014/main" id="{7C9B67BE-EEEF-4A22-9FF7-9444FFDE63CE}"/>
              </a:ext>
            </a:extLst>
          </p:cNvPr>
          <p:cNvSpPr txBox="1">
            <a:spLocks/>
          </p:cNvSpPr>
          <p:nvPr/>
        </p:nvSpPr>
        <p:spPr>
          <a:xfrm>
            <a:off x="200753" y="4349900"/>
            <a:ext cx="8922905" cy="332399"/>
          </a:xfrm>
          <a:prstGeom prst="rect">
            <a:avLst/>
          </a:prstGeom>
        </p:spPr>
        <p:txBody>
          <a:bodyPr wrap="square" lIns="0" tIns="0" rIns="0" bIns="0">
            <a:spAutoFit/>
          </a:bodyPr>
          <a:lstStyle>
            <a:lvl1pPr algn="l" defTabSz="685800" rtl="0" eaLnBrk="1" latinLnBrk="0" hangingPunct="1">
              <a:lnSpc>
                <a:spcPct val="90000"/>
              </a:lnSpc>
              <a:spcBef>
                <a:spcPct val="0"/>
              </a:spcBef>
              <a:buNone/>
              <a:defRPr sz="2800" kern="1200">
                <a:solidFill>
                  <a:schemeClr val="bg1"/>
                </a:solidFill>
                <a:latin typeface="Arial" panose="020B0604020202020204" pitchFamily="34"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76CE"/>
                </a:solidFill>
                <a:effectLst/>
                <a:uLnTx/>
                <a:uFillTx/>
                <a:latin typeface="Arial" panose="020B0604020202020204" pitchFamily="34" charset="0"/>
                <a:ea typeface="+mj-ea"/>
                <a:cs typeface="+mj-cs"/>
              </a:rPr>
              <a:t>…driving greater employee experience and productivity</a:t>
            </a:r>
          </a:p>
        </p:txBody>
      </p:sp>
      <p:sp>
        <p:nvSpPr>
          <p:cNvPr id="79" name="TextBox 78">
            <a:extLst>
              <a:ext uri="{FF2B5EF4-FFF2-40B4-BE49-F238E27FC236}">
                <a16:creationId xmlns:a16="http://schemas.microsoft.com/office/drawing/2014/main" id="{06038F70-982F-4C1B-9F77-1BBA7267EE2D}"/>
              </a:ext>
            </a:extLst>
          </p:cNvPr>
          <p:cNvSpPr txBox="1"/>
          <p:nvPr/>
        </p:nvSpPr>
        <p:spPr>
          <a:xfrm>
            <a:off x="6902266" y="4144305"/>
            <a:ext cx="846386" cy="107722"/>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444444">
                    <a:lumMod val="60000"/>
                    <a:lumOff val="40000"/>
                  </a:srgbClr>
                </a:solidFill>
                <a:effectLst/>
                <a:uLnTx/>
                <a:uFillTx/>
                <a:latin typeface="Arial"/>
                <a:ea typeface="+mn-ea"/>
                <a:cs typeface="+mn-cs"/>
              </a:rPr>
              <a:t>Simulated dashboard</a:t>
            </a:r>
          </a:p>
        </p:txBody>
      </p:sp>
      <p:grpSp>
        <p:nvGrpSpPr>
          <p:cNvPr id="46" name="Group 45">
            <a:extLst>
              <a:ext uri="{FF2B5EF4-FFF2-40B4-BE49-F238E27FC236}">
                <a16:creationId xmlns:a16="http://schemas.microsoft.com/office/drawing/2014/main" id="{E3A9BB1C-7427-4F59-91FA-3371A12BC84B}"/>
              </a:ext>
            </a:extLst>
          </p:cNvPr>
          <p:cNvGrpSpPr/>
          <p:nvPr/>
        </p:nvGrpSpPr>
        <p:grpSpPr>
          <a:xfrm>
            <a:off x="921219" y="842114"/>
            <a:ext cx="6927058" cy="3272558"/>
            <a:chOff x="921219" y="842114"/>
            <a:chExt cx="6927058" cy="3272558"/>
          </a:xfrm>
        </p:grpSpPr>
        <p:pic>
          <p:nvPicPr>
            <p:cNvPr id="83" name="Picture 82">
              <a:extLst>
                <a:ext uri="{FF2B5EF4-FFF2-40B4-BE49-F238E27FC236}">
                  <a16:creationId xmlns:a16="http://schemas.microsoft.com/office/drawing/2014/main" id="{77BF688A-278C-4A00-8C4D-DABF82DB0F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219" y="842114"/>
              <a:ext cx="6878473" cy="3272558"/>
            </a:xfrm>
            <a:prstGeom prst="rect">
              <a:avLst/>
            </a:prstGeom>
          </p:spPr>
        </p:pic>
        <p:sp>
          <p:nvSpPr>
            <p:cNvPr id="3" name="TextBox 2">
              <a:extLst>
                <a:ext uri="{FF2B5EF4-FFF2-40B4-BE49-F238E27FC236}">
                  <a16:creationId xmlns:a16="http://schemas.microsoft.com/office/drawing/2014/main" id="{1C334FEF-194C-48A0-A3BA-0A7471598B37}"/>
                </a:ext>
              </a:extLst>
            </p:cNvPr>
            <p:cNvSpPr txBox="1"/>
            <p:nvPr/>
          </p:nvSpPr>
          <p:spPr>
            <a:xfrm>
              <a:off x="978371" y="893520"/>
              <a:ext cx="2214361" cy="968971"/>
            </a:xfrm>
            <a:prstGeom prst="rect">
              <a:avLst/>
            </a:prstGeom>
            <a:solidFill>
              <a:schemeClr val="tx2">
                <a:alpha val="68000"/>
              </a:schemeClr>
            </a:solidFill>
            <a:ln>
              <a:solidFill>
                <a:schemeClr val="tx2"/>
              </a:solidFill>
            </a:ln>
          </p:spPr>
          <p:txBody>
            <a:bodyPr wrap="square" lIns="91440" tIns="91440" rIns="45720" bIns="45720" rtlCol="0" anchor="t">
              <a:noAutofit/>
            </a:bodyPr>
            <a:lstStyle>
              <a:defPPr>
                <a:defRPr lang="en-US"/>
              </a:defPPr>
              <a:lvl1pPr marR="0" lvl="0" indent="0" fontAlgn="auto">
                <a:lnSpc>
                  <a:spcPct val="90000"/>
                </a:lnSpc>
                <a:spcBef>
                  <a:spcPts val="0"/>
                </a:spcBef>
                <a:spcAft>
                  <a:spcPts val="0"/>
                </a:spcAft>
                <a:buClrTx/>
                <a:buSzTx/>
                <a:buFontTx/>
                <a:buNone/>
                <a:tabLst/>
                <a:defRPr kumimoji="0" sz="1200" b="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E8F02AA-8896-482C-9FB8-AFF68311B06C}"/>
                </a:ext>
              </a:extLst>
            </p:cNvPr>
            <p:cNvSpPr txBox="1"/>
            <p:nvPr/>
          </p:nvSpPr>
          <p:spPr>
            <a:xfrm>
              <a:off x="5520269" y="893520"/>
              <a:ext cx="2202791" cy="968971"/>
            </a:xfrm>
            <a:prstGeom prst="rect">
              <a:avLst/>
            </a:prstGeom>
            <a:solidFill>
              <a:schemeClr val="tx2">
                <a:alpha val="68000"/>
              </a:schemeClr>
            </a:solidFill>
            <a:ln>
              <a:solidFill>
                <a:schemeClr val="tx2"/>
              </a:solidFill>
            </a:ln>
          </p:spPr>
          <p:txBody>
            <a:bodyPr wrap="square" lIns="91440" tIns="91440" rIns="45720" bIns="45720" rtlCol="0" anchor="t">
              <a:noAutofit/>
            </a:bodyPr>
            <a:lstStyle>
              <a:defPPr>
                <a:defRPr lang="en-US"/>
              </a:defPPr>
              <a:lvl1pPr marR="0" lvl="0" indent="0" fontAlgn="auto">
                <a:lnSpc>
                  <a:spcPct val="90000"/>
                </a:lnSpc>
                <a:spcBef>
                  <a:spcPts val="0"/>
                </a:spcBef>
                <a:spcAft>
                  <a:spcPts val="0"/>
                </a:spcAft>
                <a:buClrTx/>
                <a:buSzTx/>
                <a:buFontTx/>
                <a:buNone/>
                <a:tabLst/>
                <a:defRPr kumimoji="0" sz="1200" b="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31C1864-8D46-42BB-B5E3-E7B316494BAD}"/>
                </a:ext>
              </a:extLst>
            </p:cNvPr>
            <p:cNvSpPr txBox="1"/>
            <p:nvPr/>
          </p:nvSpPr>
          <p:spPr>
            <a:xfrm>
              <a:off x="3250816" y="893520"/>
              <a:ext cx="2225149" cy="968971"/>
            </a:xfrm>
            <a:prstGeom prst="rect">
              <a:avLst/>
            </a:prstGeom>
            <a:solidFill>
              <a:schemeClr val="tx2">
                <a:alpha val="68000"/>
              </a:schemeClr>
            </a:solidFill>
            <a:ln>
              <a:solidFill>
                <a:schemeClr val="tx2"/>
              </a:solidFill>
            </a:ln>
          </p:spPr>
          <p:txBody>
            <a:bodyPr wrap="square" lIns="91440" tIns="91440" rIns="45720" bIns="45720" rtlCol="0" anchor="t">
              <a:noAutofit/>
            </a:bodyPr>
            <a:lstStyle/>
            <a:p>
              <a:pPr marL="0" marR="0" lvl="0" indent="0" algn="l" defTabSz="6858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812F0517-FF73-4A32-840F-E270992E540D}"/>
                </a:ext>
              </a:extLst>
            </p:cNvPr>
            <p:cNvSpPr/>
            <p:nvPr/>
          </p:nvSpPr>
          <p:spPr>
            <a:xfrm>
              <a:off x="978371" y="1927768"/>
              <a:ext cx="3331035" cy="2130081"/>
            </a:xfrm>
            <a:prstGeom prst="rect">
              <a:avLst/>
            </a:prstGeom>
            <a:gradFill>
              <a:gsLst>
                <a:gs pos="0">
                  <a:schemeClr val="tx2">
                    <a:alpha val="62000"/>
                  </a:schemeClr>
                </a:gs>
                <a:gs pos="100000">
                  <a:schemeClr val="tx2">
                    <a:alpha val="62000"/>
                  </a:schemeClr>
                </a:gs>
              </a:gsLst>
              <a:lin ang="2700000" scaled="0"/>
            </a:gradFill>
            <a:ln>
              <a:solidFill>
                <a:schemeClr val="tx2"/>
              </a:solidFill>
            </a:ln>
          </p:spPr>
          <p:txBody>
            <a:bodyPr wrap="square" lIns="91440" tIns="91440" rIns="45720" bIns="45720" rtlCol="0" anchor="t">
              <a:no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Trend</a:t>
              </a:r>
            </a:p>
          </p:txBody>
        </p:sp>
        <p:grpSp>
          <p:nvGrpSpPr>
            <p:cNvPr id="10" name="Group 9">
              <a:extLst>
                <a:ext uri="{FF2B5EF4-FFF2-40B4-BE49-F238E27FC236}">
                  <a16:creationId xmlns:a16="http://schemas.microsoft.com/office/drawing/2014/main" id="{4EFCDB8B-0F48-4F6E-81F9-0FF0B6F839F9}"/>
                </a:ext>
              </a:extLst>
            </p:cNvPr>
            <p:cNvGrpSpPr/>
            <p:nvPr/>
          </p:nvGrpSpPr>
          <p:grpSpPr>
            <a:xfrm>
              <a:off x="1496319" y="2455999"/>
              <a:ext cx="2507077" cy="195796"/>
              <a:chOff x="753402" y="2883735"/>
              <a:chExt cx="2364716" cy="195796"/>
            </a:xfrm>
          </p:grpSpPr>
          <p:sp>
            <p:nvSpPr>
              <p:cNvPr id="11" name="TextBox 10">
                <a:extLst>
                  <a:ext uri="{FF2B5EF4-FFF2-40B4-BE49-F238E27FC236}">
                    <a16:creationId xmlns:a16="http://schemas.microsoft.com/office/drawing/2014/main" id="{86AB2D18-D019-4E5C-A9E8-4D692350F384}"/>
                  </a:ext>
                </a:extLst>
              </p:cNvPr>
              <p:cNvSpPr txBox="1"/>
              <p:nvPr/>
            </p:nvSpPr>
            <p:spPr>
              <a:xfrm>
                <a:off x="760058" y="2883735"/>
                <a:ext cx="1097280"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Health</a:t>
                </a:r>
              </a:p>
            </p:txBody>
          </p:sp>
          <p:sp>
            <p:nvSpPr>
              <p:cNvPr id="12" name="TextBox 11">
                <a:extLst>
                  <a:ext uri="{FF2B5EF4-FFF2-40B4-BE49-F238E27FC236}">
                    <a16:creationId xmlns:a16="http://schemas.microsoft.com/office/drawing/2014/main" id="{F9846B71-A549-41A6-852C-16F294985DCE}"/>
                  </a:ext>
                </a:extLst>
              </p:cNvPr>
              <p:cNvSpPr txBox="1"/>
              <p:nvPr/>
            </p:nvSpPr>
            <p:spPr>
              <a:xfrm>
                <a:off x="1242006" y="2883735"/>
                <a:ext cx="1346876"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Application Experience</a:t>
                </a:r>
              </a:p>
            </p:txBody>
          </p:sp>
          <p:sp>
            <p:nvSpPr>
              <p:cNvPr id="13" name="TextBox 12">
                <a:extLst>
                  <a:ext uri="{FF2B5EF4-FFF2-40B4-BE49-F238E27FC236}">
                    <a16:creationId xmlns:a16="http://schemas.microsoft.com/office/drawing/2014/main" id="{441627D3-7BDE-4D27-A17A-14CD5CBF6F41}"/>
                  </a:ext>
                </a:extLst>
              </p:cNvPr>
              <p:cNvSpPr txBox="1"/>
              <p:nvPr/>
            </p:nvSpPr>
            <p:spPr>
              <a:xfrm>
                <a:off x="2493955" y="2883735"/>
                <a:ext cx="624163"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Security</a:t>
                </a:r>
              </a:p>
            </p:txBody>
          </p:sp>
          <p:cxnSp>
            <p:nvCxnSpPr>
              <p:cNvPr id="14" name="Straight Connector 13">
                <a:extLst>
                  <a:ext uri="{FF2B5EF4-FFF2-40B4-BE49-F238E27FC236}">
                    <a16:creationId xmlns:a16="http://schemas.microsoft.com/office/drawing/2014/main" id="{BDC4C7FC-65D6-488C-B942-00D9D13D3E2A}"/>
                  </a:ext>
                </a:extLst>
              </p:cNvPr>
              <p:cNvCxnSpPr>
                <a:cxnSpLocks/>
              </p:cNvCxnSpPr>
              <p:nvPr/>
            </p:nvCxnSpPr>
            <p:spPr>
              <a:xfrm>
                <a:off x="760058" y="3079531"/>
                <a:ext cx="2144641"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F13282-E94B-4482-8B6C-8C4403509D2A}"/>
                  </a:ext>
                </a:extLst>
              </p:cNvPr>
              <p:cNvCxnSpPr>
                <a:cxnSpLocks/>
              </p:cNvCxnSpPr>
              <p:nvPr/>
            </p:nvCxnSpPr>
            <p:spPr>
              <a:xfrm>
                <a:off x="753402" y="3079531"/>
                <a:ext cx="3384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8DDFA09A-A7D3-4047-87EE-F6DEE8192102}"/>
                </a:ext>
              </a:extLst>
            </p:cNvPr>
            <p:cNvSpPr txBox="1"/>
            <p:nvPr/>
          </p:nvSpPr>
          <p:spPr>
            <a:xfrm>
              <a:off x="1077364" y="1173230"/>
              <a:ext cx="564845" cy="553998"/>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60</a:t>
              </a:r>
            </a:p>
          </p:txBody>
        </p:sp>
        <p:sp>
          <p:nvSpPr>
            <p:cNvPr id="19" name="TextBox 18">
              <a:extLst>
                <a:ext uri="{FF2B5EF4-FFF2-40B4-BE49-F238E27FC236}">
                  <a16:creationId xmlns:a16="http://schemas.microsoft.com/office/drawing/2014/main" id="{BDEC783F-224E-4072-9611-58ACF5E7D240}"/>
                </a:ext>
              </a:extLst>
            </p:cNvPr>
            <p:cNvSpPr txBox="1"/>
            <p:nvPr/>
          </p:nvSpPr>
          <p:spPr>
            <a:xfrm>
              <a:off x="3396281" y="1173066"/>
              <a:ext cx="514084" cy="553998"/>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90</a:t>
              </a:r>
            </a:p>
          </p:txBody>
        </p:sp>
        <p:sp>
          <p:nvSpPr>
            <p:cNvPr id="20" name="TextBox 19">
              <a:extLst>
                <a:ext uri="{FF2B5EF4-FFF2-40B4-BE49-F238E27FC236}">
                  <a16:creationId xmlns:a16="http://schemas.microsoft.com/office/drawing/2014/main" id="{12603180-B999-42C9-8162-16F8C897C807}"/>
                </a:ext>
              </a:extLst>
            </p:cNvPr>
            <p:cNvSpPr txBox="1"/>
            <p:nvPr/>
          </p:nvSpPr>
          <p:spPr>
            <a:xfrm>
              <a:off x="5636534" y="1173066"/>
              <a:ext cx="514084" cy="553998"/>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90</a:t>
              </a:r>
            </a:p>
          </p:txBody>
        </p:sp>
        <p:sp>
          <p:nvSpPr>
            <p:cNvPr id="24" name="TextBox 23">
              <a:extLst>
                <a:ext uri="{FF2B5EF4-FFF2-40B4-BE49-F238E27FC236}">
                  <a16:creationId xmlns:a16="http://schemas.microsoft.com/office/drawing/2014/main" id="{D4D1A696-BFB6-482D-8BED-2952B5743ECE}"/>
                </a:ext>
              </a:extLst>
            </p:cNvPr>
            <p:cNvSpPr txBox="1"/>
            <p:nvPr/>
          </p:nvSpPr>
          <p:spPr>
            <a:xfrm>
              <a:off x="4073145" y="1600501"/>
              <a:ext cx="597730" cy="221599"/>
            </a:xfrm>
            <a:prstGeom prst="rect">
              <a:avLst/>
            </a:prstGeom>
            <a:noFill/>
          </p:spPr>
          <p:txBody>
            <a:bodyPr wrap="square" lIns="0" tIns="0" rIns="0" bIns="0" rtlCol="0">
              <a:spAutoFit/>
            </a:bodyPr>
            <a:lstStyle/>
            <a:p>
              <a:pPr marL="0" marR="0" lvl="0" indent="0" algn="ctr" defTabSz="685800" rtl="0" eaLnBrk="1" fontAlgn="auto" latinLnBrk="0" hangingPunct="1">
                <a:lnSpc>
                  <a:spcPct val="90000"/>
                </a:lnSpc>
                <a:spcBef>
                  <a:spcPts val="300"/>
                </a:spcBef>
                <a:spcAft>
                  <a:spcPts val="100"/>
                </a:spcAft>
                <a:buClrTx/>
                <a:buSzTx/>
                <a:buFontTx/>
                <a:buNone/>
                <a:tabLst/>
                <a:defRPr/>
              </a:pPr>
              <a:r>
                <a:rPr kumimoji="0" lang="en-US" sz="800" b="0" i="0" u="none" strike="noStrike" kern="1200" cap="none" spc="0" normalizeH="0" baseline="0" noProof="0" dirty="0">
                  <a:ln>
                    <a:noFill/>
                  </a:ln>
                  <a:solidFill>
                    <a:srgbClr val="00447C"/>
                  </a:solidFill>
                  <a:effectLst/>
                  <a:uLnTx/>
                  <a:uFillTx/>
                  <a:latin typeface="Roboto" panose="02000000000000000000" pitchFamily="2" charset="0"/>
                  <a:ea typeface="Roboto" panose="02000000000000000000" pitchFamily="2" charset="0"/>
                  <a:cs typeface="Roboto" panose="02000000000000000000" pitchFamily="2" charset="0"/>
                </a:rPr>
                <a:t>Problematic applications</a:t>
              </a:r>
            </a:p>
          </p:txBody>
        </p:sp>
        <p:sp>
          <p:nvSpPr>
            <p:cNvPr id="25" name="TextBox 24">
              <a:extLst>
                <a:ext uri="{FF2B5EF4-FFF2-40B4-BE49-F238E27FC236}">
                  <a16:creationId xmlns:a16="http://schemas.microsoft.com/office/drawing/2014/main" id="{B44CF1E5-D2F1-41F0-A009-96B1A1FA56B3}"/>
                </a:ext>
              </a:extLst>
            </p:cNvPr>
            <p:cNvSpPr txBox="1"/>
            <p:nvPr/>
          </p:nvSpPr>
          <p:spPr>
            <a:xfrm>
              <a:off x="4773583" y="1608437"/>
              <a:ext cx="591216" cy="221599"/>
            </a:xfrm>
            <a:prstGeom prst="rect">
              <a:avLst/>
            </a:prstGeom>
            <a:noFill/>
          </p:spPr>
          <p:txBody>
            <a:bodyPr wrap="square" lIns="0" tIns="0" rIns="0" bIns="0" rtlCol="0">
              <a:spAutoFit/>
            </a:bodyPr>
            <a:lstStyle/>
            <a:p>
              <a:pPr marL="0" marR="0" lvl="0" indent="0" algn="ctr" defTabSz="685800" rtl="0" eaLnBrk="1" fontAlgn="auto" latinLnBrk="0" hangingPunct="1">
                <a:lnSpc>
                  <a:spcPct val="90000"/>
                </a:lnSpc>
                <a:spcBef>
                  <a:spcPts val="300"/>
                </a:spcBef>
                <a:spcAft>
                  <a:spcPts val="100"/>
                </a:spcAft>
                <a:buClrTx/>
                <a:buSzTx/>
                <a:buFontTx/>
                <a:buNone/>
                <a:tabLst/>
                <a:defRPr/>
              </a:pPr>
              <a:r>
                <a:rPr kumimoji="0" lang="en-US" sz="800" b="0" i="0" u="none" strike="noStrike" kern="1200" cap="none" spc="0" normalizeH="0" baseline="0" noProof="0" dirty="0">
                  <a:ln>
                    <a:noFill/>
                  </a:ln>
                  <a:solidFill>
                    <a:srgbClr val="00447C"/>
                  </a:solidFill>
                  <a:effectLst/>
                  <a:uLnTx/>
                  <a:uFillTx/>
                  <a:latin typeface="Roboto" panose="02000000000000000000" pitchFamily="2" charset="0"/>
                  <a:ea typeface="Roboto" panose="02000000000000000000" pitchFamily="2" charset="0"/>
                  <a:cs typeface="Roboto" panose="02000000000000000000" pitchFamily="2" charset="0"/>
                </a:rPr>
                <a:t>Most utilized applications</a:t>
              </a:r>
            </a:p>
          </p:txBody>
        </p:sp>
        <p:pic>
          <p:nvPicPr>
            <p:cNvPr id="28" name="Graphic 27" descr="Warning">
              <a:extLst>
                <a:ext uri="{FF2B5EF4-FFF2-40B4-BE49-F238E27FC236}">
                  <a16:creationId xmlns:a16="http://schemas.microsoft.com/office/drawing/2014/main" id="{1CF8100D-DA25-48C1-9145-583D0FA3FEB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94766" y="1168153"/>
              <a:ext cx="221218" cy="221218"/>
            </a:xfrm>
            <a:prstGeom prst="rect">
              <a:avLst/>
            </a:prstGeom>
          </p:spPr>
        </p:pic>
        <p:sp>
          <p:nvSpPr>
            <p:cNvPr id="32" name="Rectangle 31">
              <a:extLst>
                <a:ext uri="{FF2B5EF4-FFF2-40B4-BE49-F238E27FC236}">
                  <a16:creationId xmlns:a16="http://schemas.microsoft.com/office/drawing/2014/main" id="{D3EBB415-A821-4009-98D5-C295C3906A41}"/>
                </a:ext>
              </a:extLst>
            </p:cNvPr>
            <p:cNvSpPr/>
            <p:nvPr/>
          </p:nvSpPr>
          <p:spPr>
            <a:xfrm>
              <a:off x="4384551" y="1927768"/>
              <a:ext cx="3338509" cy="2130082"/>
            </a:xfrm>
            <a:prstGeom prst="rect">
              <a:avLst/>
            </a:prstGeom>
            <a:gradFill>
              <a:gsLst>
                <a:gs pos="0">
                  <a:schemeClr val="tx2">
                    <a:alpha val="62000"/>
                  </a:schemeClr>
                </a:gs>
                <a:gs pos="100000">
                  <a:schemeClr val="tx2">
                    <a:alpha val="62000"/>
                  </a:schemeClr>
                </a:gs>
              </a:gsLst>
              <a:lin ang="2700000" scaled="0"/>
            </a:gradFill>
            <a:ln>
              <a:solidFill>
                <a:schemeClr val="tx2"/>
              </a:solidFill>
            </a:ln>
          </p:spPr>
          <p:txBody>
            <a:bodyPr wrap="square" lIns="91440" tIns="91440" rIns="45720" bIns="45720" rtlCol="0" anchor="t">
              <a:no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47C"/>
                  </a:solidFill>
                  <a:effectLst/>
                  <a:uLnTx/>
                  <a:uFillTx/>
                  <a:latin typeface="Roboto" panose="02000000000000000000" pitchFamily="2" charset="0"/>
                  <a:ea typeface="Roboto" panose="02000000000000000000" pitchFamily="2" charset="0"/>
                  <a:cs typeface="Roboto" panose="02000000000000000000" pitchFamily="2" charset="0"/>
                </a:rPr>
                <a:t>To do actions</a:t>
              </a:r>
            </a:p>
          </p:txBody>
        </p:sp>
        <p:grpSp>
          <p:nvGrpSpPr>
            <p:cNvPr id="33" name="Group 32">
              <a:extLst>
                <a:ext uri="{FF2B5EF4-FFF2-40B4-BE49-F238E27FC236}">
                  <a16:creationId xmlns:a16="http://schemas.microsoft.com/office/drawing/2014/main" id="{E93D574C-F3DC-4B54-BE55-ECC71D6B6AF3}"/>
                </a:ext>
              </a:extLst>
            </p:cNvPr>
            <p:cNvGrpSpPr/>
            <p:nvPr/>
          </p:nvGrpSpPr>
          <p:grpSpPr>
            <a:xfrm>
              <a:off x="4541664" y="2338288"/>
              <a:ext cx="2800534" cy="1489802"/>
              <a:chOff x="3883007" y="2803365"/>
              <a:chExt cx="2800534" cy="1489802"/>
            </a:xfrm>
          </p:grpSpPr>
          <p:sp>
            <p:nvSpPr>
              <p:cNvPr id="34" name="TextBox 33">
                <a:extLst>
                  <a:ext uri="{FF2B5EF4-FFF2-40B4-BE49-F238E27FC236}">
                    <a16:creationId xmlns:a16="http://schemas.microsoft.com/office/drawing/2014/main" id="{DE6AED09-1AD7-4C1C-A776-0CD8BDBF7303}"/>
                  </a:ext>
                </a:extLst>
              </p:cNvPr>
              <p:cNvSpPr txBox="1"/>
              <p:nvPr/>
            </p:nvSpPr>
            <p:spPr>
              <a:xfrm>
                <a:off x="4210718" y="2803365"/>
                <a:ext cx="2354311" cy="246221"/>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447C"/>
                    </a:solidFill>
                    <a:effectLst/>
                    <a:uLnTx/>
                    <a:uFillTx/>
                    <a:latin typeface="Arial" panose="020B0604020202020204" pitchFamily="34" charset="0"/>
                    <a:cs typeface="Arial" panose="020B0604020202020204" pitchFamily="34" charset="0"/>
                  </a:rPr>
                  <a:t>Remediation skills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447C"/>
                    </a:solidFill>
                    <a:effectLst/>
                    <a:uLnTx/>
                    <a:uFillTx/>
                    <a:latin typeface="Arial" panose="020B0604020202020204" pitchFamily="34" charset="0"/>
                    <a:cs typeface="Arial" panose="020B0604020202020204" pitchFamily="34" charset="0"/>
                  </a:rPr>
                  <a:t>5 remediation actions waiting your approval</a:t>
                </a:r>
              </a:p>
            </p:txBody>
          </p:sp>
          <p:sp>
            <p:nvSpPr>
              <p:cNvPr id="35" name="TextBox 34">
                <a:extLst>
                  <a:ext uri="{FF2B5EF4-FFF2-40B4-BE49-F238E27FC236}">
                    <a16:creationId xmlns:a16="http://schemas.microsoft.com/office/drawing/2014/main" id="{572C96E5-A590-4FE8-B9FA-7182449C83F7}"/>
                  </a:ext>
                </a:extLst>
              </p:cNvPr>
              <p:cNvSpPr txBox="1"/>
              <p:nvPr/>
            </p:nvSpPr>
            <p:spPr>
              <a:xfrm>
                <a:off x="6369854" y="2976068"/>
                <a:ext cx="311657" cy="123111"/>
              </a:xfrm>
              <a:prstGeom prst="rect">
                <a:avLst/>
              </a:prstGeom>
              <a:solidFill>
                <a:schemeClr val="bg1"/>
              </a:solidFill>
              <a:ln w="6350">
                <a:noFill/>
              </a:ln>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view</a:t>
                </a:r>
              </a:p>
            </p:txBody>
          </p:sp>
          <p:sp>
            <p:nvSpPr>
              <p:cNvPr id="36" name="TextBox 35">
                <a:extLst>
                  <a:ext uri="{FF2B5EF4-FFF2-40B4-BE49-F238E27FC236}">
                    <a16:creationId xmlns:a16="http://schemas.microsoft.com/office/drawing/2014/main" id="{6D2AE828-8048-4172-85DE-2C18068D3B49}"/>
                  </a:ext>
                </a:extLst>
              </p:cNvPr>
              <p:cNvSpPr txBox="1"/>
              <p:nvPr/>
            </p:nvSpPr>
            <p:spPr>
              <a:xfrm>
                <a:off x="4210718" y="3210552"/>
                <a:ext cx="2257359" cy="246221"/>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PC catalog updates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32 days since catalog was refreshed</a:t>
                </a:r>
              </a:p>
            </p:txBody>
          </p:sp>
          <p:sp>
            <p:nvSpPr>
              <p:cNvPr id="37" name="TextBox 36">
                <a:extLst>
                  <a:ext uri="{FF2B5EF4-FFF2-40B4-BE49-F238E27FC236}">
                    <a16:creationId xmlns:a16="http://schemas.microsoft.com/office/drawing/2014/main" id="{D6F74FC1-8C28-4A36-9E89-D486A98B0BF5}"/>
                  </a:ext>
                </a:extLst>
              </p:cNvPr>
              <p:cNvSpPr txBox="1"/>
              <p:nvPr/>
            </p:nvSpPr>
            <p:spPr>
              <a:xfrm>
                <a:off x="6369854" y="3294599"/>
                <a:ext cx="311657" cy="123111"/>
              </a:xfrm>
              <a:prstGeom prst="rect">
                <a:avLst/>
              </a:prstGeom>
              <a:solidFill>
                <a:schemeClr val="bg1"/>
              </a:solidFill>
              <a:ln w="6350">
                <a:noFill/>
              </a:ln>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view</a:t>
                </a:r>
              </a:p>
            </p:txBody>
          </p:sp>
          <p:sp>
            <p:nvSpPr>
              <p:cNvPr id="38" name="TextBox 37">
                <a:extLst>
                  <a:ext uri="{FF2B5EF4-FFF2-40B4-BE49-F238E27FC236}">
                    <a16:creationId xmlns:a16="http://schemas.microsoft.com/office/drawing/2014/main" id="{CFAE8D82-D69D-4053-B409-A4B8D97C609E}"/>
                  </a:ext>
                </a:extLst>
              </p:cNvPr>
              <p:cNvSpPr txBox="1"/>
              <p:nvPr/>
            </p:nvSpPr>
            <p:spPr>
              <a:xfrm>
                <a:off x="4212749" y="3569136"/>
                <a:ext cx="1625894"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PC recommendations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55 PCs pending updates and optimizations</a:t>
                </a:r>
              </a:p>
            </p:txBody>
          </p:sp>
          <p:sp>
            <p:nvSpPr>
              <p:cNvPr id="39" name="TextBox 38">
                <a:extLst>
                  <a:ext uri="{FF2B5EF4-FFF2-40B4-BE49-F238E27FC236}">
                    <a16:creationId xmlns:a16="http://schemas.microsoft.com/office/drawing/2014/main" id="{5654ED09-5765-4D8B-A360-1BE1FC040D18}"/>
                  </a:ext>
                </a:extLst>
              </p:cNvPr>
              <p:cNvSpPr txBox="1"/>
              <p:nvPr/>
            </p:nvSpPr>
            <p:spPr>
              <a:xfrm>
                <a:off x="6371884" y="3720039"/>
                <a:ext cx="311657" cy="123111"/>
              </a:xfrm>
              <a:prstGeom prst="rect">
                <a:avLst/>
              </a:prstGeom>
              <a:solidFill>
                <a:schemeClr val="bg1"/>
              </a:solidFill>
              <a:ln w="6350">
                <a:noFill/>
              </a:ln>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view</a:t>
                </a:r>
              </a:p>
            </p:txBody>
          </p:sp>
          <p:sp>
            <p:nvSpPr>
              <p:cNvPr id="40" name="TextBox 39">
                <a:extLst>
                  <a:ext uri="{FF2B5EF4-FFF2-40B4-BE49-F238E27FC236}">
                    <a16:creationId xmlns:a16="http://schemas.microsoft.com/office/drawing/2014/main" id="{5A041BDF-5282-48B2-B668-70DB8B7573B8}"/>
                  </a:ext>
                </a:extLst>
              </p:cNvPr>
              <p:cNvSpPr txBox="1"/>
              <p:nvPr/>
            </p:nvSpPr>
            <p:spPr>
              <a:xfrm>
                <a:off x="4212038" y="4046946"/>
                <a:ext cx="2068831" cy="246221"/>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Alerts &amp; cases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447C"/>
                    </a:solidFill>
                    <a:effectLst/>
                    <a:uLnTx/>
                    <a:uFillTx/>
                    <a:latin typeface="Arial" panose="020B0604020202020204" pitchFamily="34" charset="0"/>
                    <a:ea typeface="+mn-ea"/>
                    <a:cs typeface="Arial" panose="020B0604020202020204" pitchFamily="34" charset="0"/>
                  </a:rPr>
                  <a:t>12 cases pending action</a:t>
                </a:r>
              </a:p>
            </p:txBody>
          </p:sp>
          <p:sp>
            <p:nvSpPr>
              <p:cNvPr id="41" name="TextBox 40">
                <a:extLst>
                  <a:ext uri="{FF2B5EF4-FFF2-40B4-BE49-F238E27FC236}">
                    <a16:creationId xmlns:a16="http://schemas.microsoft.com/office/drawing/2014/main" id="{0C175549-103F-4EC6-9439-6B0515F4E1A6}"/>
                  </a:ext>
                </a:extLst>
              </p:cNvPr>
              <p:cNvSpPr txBox="1"/>
              <p:nvPr/>
            </p:nvSpPr>
            <p:spPr>
              <a:xfrm>
                <a:off x="6371174" y="4091074"/>
                <a:ext cx="311657" cy="123111"/>
              </a:xfrm>
              <a:prstGeom prst="rect">
                <a:avLst/>
              </a:prstGeom>
              <a:solidFill>
                <a:schemeClr val="bg1"/>
              </a:solidFill>
              <a:ln w="6350">
                <a:noFill/>
              </a:ln>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view</a:t>
                </a:r>
              </a:p>
            </p:txBody>
          </p:sp>
          <p:pic>
            <p:nvPicPr>
              <p:cNvPr id="44" name="Graphic 43" descr="Warning">
                <a:extLst>
                  <a:ext uri="{FF2B5EF4-FFF2-40B4-BE49-F238E27FC236}">
                    <a16:creationId xmlns:a16="http://schemas.microsoft.com/office/drawing/2014/main" id="{47091120-2C79-41C2-BF39-BC784C10B66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883007" y="4077519"/>
                <a:ext cx="206214" cy="206214"/>
              </a:xfrm>
              <a:prstGeom prst="rect">
                <a:avLst/>
              </a:prstGeom>
            </p:spPr>
          </p:pic>
        </p:grpSp>
        <p:sp>
          <p:nvSpPr>
            <p:cNvPr id="81" name="Rectangle 80">
              <a:extLst>
                <a:ext uri="{FF2B5EF4-FFF2-40B4-BE49-F238E27FC236}">
                  <a16:creationId xmlns:a16="http://schemas.microsoft.com/office/drawing/2014/main" id="{C2484ADF-6228-4C32-AE71-7F664CE6C0EA}"/>
                </a:ext>
              </a:extLst>
            </p:cNvPr>
            <p:cNvSpPr/>
            <p:nvPr/>
          </p:nvSpPr>
          <p:spPr>
            <a:xfrm>
              <a:off x="997851" y="857532"/>
              <a:ext cx="932062" cy="30777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47C"/>
                  </a:solidFill>
                  <a:effectLst/>
                  <a:uLnTx/>
                  <a:uFillTx/>
                  <a:latin typeface="Roboto" panose="02000000000000000000" pitchFamily="2" charset="0"/>
                  <a:ea typeface="Roboto" panose="02000000000000000000" pitchFamily="2" charset="0"/>
                  <a:cs typeface="Roboto" panose="02000000000000000000" pitchFamily="2" charset="0"/>
                </a:rPr>
                <a:t>Health</a:t>
              </a:r>
            </a:p>
          </p:txBody>
        </p:sp>
        <p:sp>
          <p:nvSpPr>
            <p:cNvPr id="84" name="Rectangle 83">
              <a:extLst>
                <a:ext uri="{FF2B5EF4-FFF2-40B4-BE49-F238E27FC236}">
                  <a16:creationId xmlns:a16="http://schemas.microsoft.com/office/drawing/2014/main" id="{9697BBB3-7D9E-47F1-ADD4-DA96EE187947}"/>
                </a:ext>
              </a:extLst>
            </p:cNvPr>
            <p:cNvSpPr/>
            <p:nvPr/>
          </p:nvSpPr>
          <p:spPr>
            <a:xfrm>
              <a:off x="5531735" y="864356"/>
              <a:ext cx="955832" cy="30777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47C"/>
                  </a:solidFill>
                  <a:effectLst/>
                  <a:uLnTx/>
                  <a:uFillTx/>
                  <a:latin typeface="Roboto" panose="02000000000000000000" pitchFamily="2" charset="0"/>
                  <a:ea typeface="Roboto" panose="02000000000000000000" pitchFamily="2" charset="0"/>
                  <a:cs typeface="Roboto" panose="02000000000000000000" pitchFamily="2" charset="0"/>
                </a:rPr>
                <a:t>Security</a:t>
              </a:r>
            </a:p>
          </p:txBody>
        </p:sp>
        <p:sp>
          <p:nvSpPr>
            <p:cNvPr id="86" name="Rectangle 85">
              <a:extLst>
                <a:ext uri="{FF2B5EF4-FFF2-40B4-BE49-F238E27FC236}">
                  <a16:creationId xmlns:a16="http://schemas.microsoft.com/office/drawing/2014/main" id="{6B0B6553-C872-4B52-976D-810D7F90FE0C}"/>
                </a:ext>
              </a:extLst>
            </p:cNvPr>
            <p:cNvSpPr/>
            <p:nvPr/>
          </p:nvSpPr>
          <p:spPr>
            <a:xfrm>
              <a:off x="3254388" y="884828"/>
              <a:ext cx="2033827" cy="286232"/>
            </a:xfrm>
            <a:prstGeom prst="rect">
              <a:avLst/>
            </a:prstGeom>
          </p:spPr>
          <p:txBody>
            <a:bodyPr wrap="square">
              <a:sp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47C"/>
                  </a:solidFill>
                  <a:effectLst/>
                  <a:uLnTx/>
                  <a:uFillTx/>
                  <a:latin typeface="Roboto" panose="02000000000000000000" pitchFamily="2" charset="0"/>
                  <a:ea typeface="Roboto" panose="02000000000000000000" pitchFamily="2" charset="0"/>
                  <a:cs typeface="Roboto" panose="02000000000000000000" pitchFamily="2" charset="0"/>
                </a:rPr>
                <a:t>Application Experience</a:t>
              </a:r>
            </a:p>
          </p:txBody>
        </p:sp>
        <p:pic>
          <p:nvPicPr>
            <p:cNvPr id="87" name="Graphic 86" descr="Tools">
              <a:extLst>
                <a:ext uri="{FF2B5EF4-FFF2-40B4-BE49-F238E27FC236}">
                  <a16:creationId xmlns:a16="http://schemas.microsoft.com/office/drawing/2014/main" id="{38C6079C-035A-4D39-B204-7F9DADAA411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28287" y="2337670"/>
              <a:ext cx="231648" cy="231648"/>
            </a:xfrm>
            <a:prstGeom prst="rect">
              <a:avLst/>
            </a:prstGeom>
          </p:spPr>
        </p:pic>
        <p:pic>
          <p:nvPicPr>
            <p:cNvPr id="88" name="Graphic 87" descr="Repeat">
              <a:extLst>
                <a:ext uri="{FF2B5EF4-FFF2-40B4-BE49-F238E27FC236}">
                  <a16:creationId xmlns:a16="http://schemas.microsoft.com/office/drawing/2014/main" id="{B3B89233-D9F3-4DAE-A0CC-87FF980E26A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28287" y="2775253"/>
              <a:ext cx="231648" cy="231648"/>
            </a:xfrm>
            <a:prstGeom prst="rect">
              <a:avLst/>
            </a:prstGeom>
          </p:spPr>
        </p:pic>
        <p:pic>
          <p:nvPicPr>
            <p:cNvPr id="89" name="Graphic 88" descr="Checklist">
              <a:extLst>
                <a:ext uri="{FF2B5EF4-FFF2-40B4-BE49-F238E27FC236}">
                  <a16:creationId xmlns:a16="http://schemas.microsoft.com/office/drawing/2014/main" id="{DD0AF03B-B309-46DF-8266-1D3B36C2E8C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532968" y="3173519"/>
              <a:ext cx="231648" cy="231648"/>
            </a:xfrm>
            <a:prstGeom prst="rect">
              <a:avLst/>
            </a:prstGeom>
          </p:spPr>
        </p:pic>
        <p:grpSp>
          <p:nvGrpSpPr>
            <p:cNvPr id="91" name="Group 90">
              <a:extLst>
                <a:ext uri="{FF2B5EF4-FFF2-40B4-BE49-F238E27FC236}">
                  <a16:creationId xmlns:a16="http://schemas.microsoft.com/office/drawing/2014/main" id="{9009F1C0-9125-4D03-86E6-4181E8D4134E}"/>
                </a:ext>
              </a:extLst>
            </p:cNvPr>
            <p:cNvGrpSpPr/>
            <p:nvPr/>
          </p:nvGrpSpPr>
          <p:grpSpPr>
            <a:xfrm>
              <a:off x="1563186" y="2727746"/>
              <a:ext cx="2185966" cy="1038802"/>
              <a:chOff x="2388061" y="3973879"/>
              <a:chExt cx="2185966" cy="1038802"/>
            </a:xfrm>
          </p:grpSpPr>
          <p:sp>
            <p:nvSpPr>
              <p:cNvPr id="92" name="Rectangle 91">
                <a:extLst>
                  <a:ext uri="{FF2B5EF4-FFF2-40B4-BE49-F238E27FC236}">
                    <a16:creationId xmlns:a16="http://schemas.microsoft.com/office/drawing/2014/main" id="{D594EB68-2BFC-419D-85CA-C017A420471B}"/>
                  </a:ext>
                </a:extLst>
              </p:cNvPr>
              <p:cNvSpPr/>
              <p:nvPr/>
            </p:nvSpPr>
            <p:spPr>
              <a:xfrm>
                <a:off x="2388061" y="4182711"/>
                <a:ext cx="158496" cy="818928"/>
              </a:xfrm>
              <a:prstGeom prst="rect">
                <a:avLst/>
              </a:prstGeom>
              <a:solidFill>
                <a:srgbClr val="B72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D4A45BFC-D029-499D-A2D3-A953E0830703}"/>
                  </a:ext>
                </a:extLst>
              </p:cNvPr>
              <p:cNvSpPr/>
              <p:nvPr/>
            </p:nvSpPr>
            <p:spPr>
              <a:xfrm>
                <a:off x="2600733" y="4182711"/>
                <a:ext cx="158496" cy="818926"/>
              </a:xfrm>
              <a:prstGeom prst="rect">
                <a:avLst/>
              </a:prstGeom>
              <a:solidFill>
                <a:srgbClr val="F2A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082D9DC0-0959-4613-A9DB-6D672FF48A65}"/>
                  </a:ext>
                </a:extLst>
              </p:cNvPr>
              <p:cNvSpPr/>
              <p:nvPr/>
            </p:nvSpPr>
            <p:spPr>
              <a:xfrm>
                <a:off x="2812286" y="4110919"/>
                <a:ext cx="158496" cy="890720"/>
              </a:xfrm>
              <a:prstGeom prst="rect">
                <a:avLst/>
              </a:prstGeom>
              <a:solidFill>
                <a:srgbClr val="F2A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F4F6F114-C21F-41E1-93B5-2107B7FCE88A}"/>
                  </a:ext>
                </a:extLst>
              </p:cNvPr>
              <p:cNvSpPr/>
              <p:nvPr/>
            </p:nvSpPr>
            <p:spPr>
              <a:xfrm>
                <a:off x="3018734" y="4110919"/>
                <a:ext cx="158496" cy="890720"/>
              </a:xfrm>
              <a:prstGeom prst="rect">
                <a:avLst/>
              </a:prstGeom>
              <a:solidFill>
                <a:srgbClr val="F2A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0579E970-E8D4-4A71-B07D-5D1C8C1A66B4}"/>
                  </a:ext>
                </a:extLst>
              </p:cNvPr>
              <p:cNvSpPr/>
              <p:nvPr/>
            </p:nvSpPr>
            <p:spPr>
              <a:xfrm>
                <a:off x="3224964" y="4110920"/>
                <a:ext cx="158496" cy="890720"/>
              </a:xfrm>
              <a:prstGeom prst="rect">
                <a:avLst/>
              </a:prstGeom>
              <a:solidFill>
                <a:srgbClr val="B72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E7B6B1C2-A568-483C-AFF5-F1EB4EFE33CB}"/>
                  </a:ext>
                </a:extLst>
              </p:cNvPr>
              <p:cNvSpPr/>
              <p:nvPr/>
            </p:nvSpPr>
            <p:spPr>
              <a:xfrm>
                <a:off x="3427088" y="4110919"/>
                <a:ext cx="158496" cy="890720"/>
              </a:xfrm>
              <a:prstGeom prst="rect">
                <a:avLst/>
              </a:prstGeom>
              <a:solidFill>
                <a:srgbClr val="F2A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2BE21156-C208-457C-BC31-6CBAD103E9E9}"/>
                  </a:ext>
                </a:extLst>
              </p:cNvPr>
              <p:cNvSpPr/>
              <p:nvPr/>
            </p:nvSpPr>
            <p:spPr>
              <a:xfrm>
                <a:off x="3624006" y="4110919"/>
                <a:ext cx="158496" cy="890718"/>
              </a:xfrm>
              <a:prstGeom prst="rect">
                <a:avLst/>
              </a:prstGeom>
              <a:solidFill>
                <a:srgbClr val="B72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D6259A45-3A8A-4E86-B63C-0D613AAA96D2}"/>
                  </a:ext>
                </a:extLst>
              </p:cNvPr>
              <p:cNvSpPr/>
              <p:nvPr/>
            </p:nvSpPr>
            <p:spPr>
              <a:xfrm>
                <a:off x="3815484" y="3973879"/>
                <a:ext cx="158496" cy="963960"/>
              </a:xfrm>
              <a:prstGeom prst="rect">
                <a:avLst/>
              </a:prstGeom>
              <a:solidFill>
                <a:srgbClr val="F2A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D8627A1D-3B63-40DC-8050-5D6450B5BD75}"/>
                  </a:ext>
                </a:extLst>
              </p:cNvPr>
              <p:cNvSpPr/>
              <p:nvPr/>
            </p:nvSpPr>
            <p:spPr>
              <a:xfrm>
                <a:off x="4017608" y="3983980"/>
                <a:ext cx="158496" cy="1027760"/>
              </a:xfrm>
              <a:prstGeom prst="rect">
                <a:avLst/>
              </a:prstGeom>
              <a:solidFill>
                <a:srgbClr val="F2A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E0536935-D319-4E1B-80CB-90ECB7E4D011}"/>
                  </a:ext>
                </a:extLst>
              </p:cNvPr>
              <p:cNvSpPr/>
              <p:nvPr/>
            </p:nvSpPr>
            <p:spPr>
              <a:xfrm>
                <a:off x="4216569" y="3983980"/>
                <a:ext cx="158496" cy="1027760"/>
              </a:xfrm>
              <a:prstGeom prst="rect">
                <a:avLst/>
              </a:prstGeom>
              <a:solidFill>
                <a:srgbClr val="F2A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03" name="Rectangle 102">
                <a:extLst>
                  <a:ext uri="{FF2B5EF4-FFF2-40B4-BE49-F238E27FC236}">
                    <a16:creationId xmlns:a16="http://schemas.microsoft.com/office/drawing/2014/main" id="{230E48DF-296F-4C1F-98AE-31411CDD2C58}"/>
                  </a:ext>
                </a:extLst>
              </p:cNvPr>
              <p:cNvSpPr/>
              <p:nvPr/>
            </p:nvSpPr>
            <p:spPr>
              <a:xfrm>
                <a:off x="4415531" y="3983980"/>
                <a:ext cx="158496" cy="1027760"/>
              </a:xfrm>
              <a:prstGeom prst="rect">
                <a:avLst/>
              </a:prstGeom>
              <a:solidFill>
                <a:srgbClr val="B72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08" name="Rectangle 107">
                <a:extLst>
                  <a:ext uri="{FF2B5EF4-FFF2-40B4-BE49-F238E27FC236}">
                    <a16:creationId xmlns:a16="http://schemas.microsoft.com/office/drawing/2014/main" id="{C6E64234-DBCF-4A39-B399-455DCC1ECCB6}"/>
                  </a:ext>
                </a:extLst>
              </p:cNvPr>
              <p:cNvSpPr/>
              <p:nvPr/>
            </p:nvSpPr>
            <p:spPr>
              <a:xfrm>
                <a:off x="3815484" y="4937837"/>
                <a:ext cx="158496" cy="73876"/>
              </a:xfrm>
              <a:prstGeom prst="rect">
                <a:avLst/>
              </a:prstGeom>
              <a:solidFill>
                <a:srgbClr val="436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7A3B4C77-6BAD-4257-B45B-C1ED2F95B830}"/>
                  </a:ext>
                </a:extLst>
              </p:cNvPr>
              <p:cNvSpPr/>
              <p:nvPr/>
            </p:nvSpPr>
            <p:spPr>
              <a:xfrm>
                <a:off x="2600733" y="4489424"/>
                <a:ext cx="158496" cy="521242"/>
              </a:xfrm>
              <a:prstGeom prst="rect">
                <a:avLst/>
              </a:prstGeom>
              <a:solidFill>
                <a:srgbClr val="436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10" name="Rectangle 109">
                <a:extLst>
                  <a:ext uri="{FF2B5EF4-FFF2-40B4-BE49-F238E27FC236}">
                    <a16:creationId xmlns:a16="http://schemas.microsoft.com/office/drawing/2014/main" id="{85BB677A-4867-4DCA-A64B-6C6B2FF09FA2}"/>
                  </a:ext>
                </a:extLst>
              </p:cNvPr>
              <p:cNvSpPr/>
              <p:nvPr/>
            </p:nvSpPr>
            <p:spPr>
              <a:xfrm>
                <a:off x="2812286" y="4480396"/>
                <a:ext cx="158496" cy="521242"/>
              </a:xfrm>
              <a:prstGeom prst="rect">
                <a:avLst/>
              </a:prstGeom>
              <a:solidFill>
                <a:srgbClr val="436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11" name="Rectangle 110">
                <a:extLst>
                  <a:ext uri="{FF2B5EF4-FFF2-40B4-BE49-F238E27FC236}">
                    <a16:creationId xmlns:a16="http://schemas.microsoft.com/office/drawing/2014/main" id="{BBEAE84D-6E26-447D-899F-91DAFBF4E885}"/>
                  </a:ext>
                </a:extLst>
              </p:cNvPr>
              <p:cNvSpPr/>
              <p:nvPr/>
            </p:nvSpPr>
            <p:spPr>
              <a:xfrm>
                <a:off x="3018734" y="4480396"/>
                <a:ext cx="158496" cy="521242"/>
              </a:xfrm>
              <a:prstGeom prst="rect">
                <a:avLst/>
              </a:prstGeom>
              <a:solidFill>
                <a:srgbClr val="436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F2EAF931-BD96-4608-A37F-9D5E756955F4}"/>
                  </a:ext>
                </a:extLst>
              </p:cNvPr>
              <p:cNvSpPr/>
              <p:nvPr/>
            </p:nvSpPr>
            <p:spPr>
              <a:xfrm>
                <a:off x="3224964" y="4315499"/>
                <a:ext cx="158496" cy="686141"/>
              </a:xfrm>
              <a:prstGeom prst="rect">
                <a:avLst/>
              </a:prstGeom>
              <a:solidFill>
                <a:srgbClr val="436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13" name="Rectangle 112">
                <a:extLst>
                  <a:ext uri="{FF2B5EF4-FFF2-40B4-BE49-F238E27FC236}">
                    <a16:creationId xmlns:a16="http://schemas.microsoft.com/office/drawing/2014/main" id="{667F54E9-BDE2-44D1-B4DE-725A3EE7F7EF}"/>
                  </a:ext>
                </a:extLst>
              </p:cNvPr>
              <p:cNvSpPr/>
              <p:nvPr/>
            </p:nvSpPr>
            <p:spPr>
              <a:xfrm>
                <a:off x="3624006" y="4315496"/>
                <a:ext cx="158496" cy="686141"/>
              </a:xfrm>
              <a:prstGeom prst="rect">
                <a:avLst/>
              </a:prstGeom>
              <a:solidFill>
                <a:srgbClr val="436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379E093A-A947-477D-B5CE-C7A36912EE83}"/>
                  </a:ext>
                </a:extLst>
              </p:cNvPr>
              <p:cNvSpPr/>
              <p:nvPr/>
            </p:nvSpPr>
            <p:spPr>
              <a:xfrm>
                <a:off x="3427088" y="4928070"/>
                <a:ext cx="158496" cy="84611"/>
              </a:xfrm>
              <a:prstGeom prst="rect">
                <a:avLst/>
              </a:prstGeom>
              <a:solidFill>
                <a:srgbClr val="436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FDE8651F-7FBA-488F-93B4-BD150BA50D6D}"/>
                  </a:ext>
                </a:extLst>
              </p:cNvPr>
              <p:cNvSpPr/>
              <p:nvPr/>
            </p:nvSpPr>
            <p:spPr>
              <a:xfrm>
                <a:off x="2388061" y="4501097"/>
                <a:ext cx="158496" cy="510617"/>
              </a:xfrm>
              <a:prstGeom prst="rect">
                <a:avLst/>
              </a:prstGeom>
              <a:solidFill>
                <a:srgbClr val="436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7BA78045-F48F-47D5-8DBF-272C2B9D361A}"/>
                  </a:ext>
                </a:extLst>
              </p:cNvPr>
              <p:cNvSpPr/>
              <p:nvPr/>
            </p:nvSpPr>
            <p:spPr>
              <a:xfrm>
                <a:off x="4017608" y="4624043"/>
                <a:ext cx="158496" cy="387697"/>
              </a:xfrm>
              <a:prstGeom prst="rect">
                <a:avLst/>
              </a:prstGeom>
              <a:solidFill>
                <a:srgbClr val="436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17" name="Rectangle 116">
                <a:extLst>
                  <a:ext uri="{FF2B5EF4-FFF2-40B4-BE49-F238E27FC236}">
                    <a16:creationId xmlns:a16="http://schemas.microsoft.com/office/drawing/2014/main" id="{FB25A572-B70F-4516-BFE5-8A2329E5475D}"/>
                  </a:ext>
                </a:extLst>
              </p:cNvPr>
              <p:cNvSpPr/>
              <p:nvPr/>
            </p:nvSpPr>
            <p:spPr>
              <a:xfrm>
                <a:off x="4216569" y="4501123"/>
                <a:ext cx="158496" cy="510617"/>
              </a:xfrm>
              <a:prstGeom prst="rect">
                <a:avLst/>
              </a:prstGeom>
              <a:solidFill>
                <a:srgbClr val="436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CE50E30B-D539-4DE0-ADCD-B6F40925F35E}"/>
                  </a:ext>
                </a:extLst>
              </p:cNvPr>
              <p:cNvSpPr/>
              <p:nvPr/>
            </p:nvSpPr>
            <p:spPr>
              <a:xfrm>
                <a:off x="4415531" y="4325599"/>
                <a:ext cx="158496" cy="686141"/>
              </a:xfrm>
              <a:prstGeom prst="rect">
                <a:avLst/>
              </a:prstGeom>
              <a:solidFill>
                <a:srgbClr val="436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lumMod val="20000"/>
                      <a:lumOff val="80000"/>
                    </a:schemeClr>
                  </a:solidFill>
                  <a:latin typeface="Arial" panose="020B0604020202020204" pitchFamily="34" charset="0"/>
                  <a:cs typeface="Arial" panose="020B0604020202020204" pitchFamily="34" charset="0"/>
                </a:endParaRPr>
              </a:p>
            </p:txBody>
          </p:sp>
        </p:grpSp>
        <p:sp>
          <p:nvSpPr>
            <p:cNvPr id="122" name="Oval 121">
              <a:extLst>
                <a:ext uri="{FF2B5EF4-FFF2-40B4-BE49-F238E27FC236}">
                  <a16:creationId xmlns:a16="http://schemas.microsoft.com/office/drawing/2014/main" id="{B4F2C952-0BC3-4AF5-A54F-A8325224F55A}"/>
                </a:ext>
              </a:extLst>
            </p:cNvPr>
            <p:cNvSpPr/>
            <p:nvPr/>
          </p:nvSpPr>
          <p:spPr>
            <a:xfrm>
              <a:off x="1797142" y="1179269"/>
              <a:ext cx="221218" cy="190918"/>
            </a:xfrm>
            <a:prstGeom prst="ellipse">
              <a:avLst/>
            </a:prstGeom>
            <a:solidFill>
              <a:srgbClr val="B72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00" dirty="0">
                  <a:solidFill>
                    <a:schemeClr val="tx1">
                      <a:lumMod val="20000"/>
                      <a:lumOff val="80000"/>
                    </a:schemeClr>
                  </a:solidFill>
                  <a:latin typeface="Arial"/>
                </a:rPr>
                <a:t>!</a:t>
              </a:r>
              <a:endParaRPr lang="en-US" sz="1600" dirty="0">
                <a:solidFill>
                  <a:schemeClr val="tx1">
                    <a:lumMod val="20000"/>
                    <a:lumOff val="80000"/>
                  </a:schemeClr>
                </a:solidFill>
                <a:latin typeface="Arial"/>
              </a:endParaRPr>
            </a:p>
          </p:txBody>
        </p:sp>
        <p:sp>
          <p:nvSpPr>
            <p:cNvPr id="124" name="TextBox 123">
              <a:extLst>
                <a:ext uri="{FF2B5EF4-FFF2-40B4-BE49-F238E27FC236}">
                  <a16:creationId xmlns:a16="http://schemas.microsoft.com/office/drawing/2014/main" id="{E03D71A0-A52B-4B45-84CD-94F13E15EE9D}"/>
                </a:ext>
              </a:extLst>
            </p:cNvPr>
            <p:cNvSpPr txBox="1"/>
            <p:nvPr/>
          </p:nvSpPr>
          <p:spPr>
            <a:xfrm>
              <a:off x="1717648" y="1607325"/>
              <a:ext cx="326763" cy="110800"/>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800" dirty="0">
                  <a:solidFill>
                    <a:srgbClr val="00447C"/>
                  </a:solidFill>
                  <a:latin typeface="Roboto" panose="02000000000000000000" pitchFamily="2" charset="0"/>
                  <a:ea typeface="Roboto" panose="02000000000000000000" pitchFamily="2" charset="0"/>
                  <a:cs typeface="Roboto" panose="02000000000000000000" pitchFamily="2" charset="0"/>
                </a:rPr>
                <a:t>Poor</a:t>
              </a:r>
            </a:p>
          </p:txBody>
        </p:sp>
        <p:sp>
          <p:nvSpPr>
            <p:cNvPr id="127" name="TextBox 126">
              <a:extLst>
                <a:ext uri="{FF2B5EF4-FFF2-40B4-BE49-F238E27FC236}">
                  <a16:creationId xmlns:a16="http://schemas.microsoft.com/office/drawing/2014/main" id="{2A169351-963B-4F0F-B158-D150D6F24EE7}"/>
                </a:ext>
              </a:extLst>
            </p:cNvPr>
            <p:cNvSpPr txBox="1"/>
            <p:nvPr/>
          </p:nvSpPr>
          <p:spPr>
            <a:xfrm>
              <a:off x="2621751" y="1609897"/>
              <a:ext cx="522167" cy="110800"/>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800" dirty="0">
                  <a:solidFill>
                    <a:srgbClr val="00447C"/>
                  </a:solidFill>
                  <a:latin typeface="Roboto" panose="02000000000000000000" pitchFamily="2" charset="0"/>
                  <a:ea typeface="Roboto" panose="02000000000000000000" pitchFamily="2" charset="0"/>
                  <a:cs typeface="Roboto" panose="02000000000000000000" pitchFamily="2" charset="0"/>
                </a:rPr>
                <a:t>Healthy</a:t>
              </a:r>
            </a:p>
          </p:txBody>
        </p:sp>
        <p:sp>
          <p:nvSpPr>
            <p:cNvPr id="128" name="TextBox 127">
              <a:extLst>
                <a:ext uri="{FF2B5EF4-FFF2-40B4-BE49-F238E27FC236}">
                  <a16:creationId xmlns:a16="http://schemas.microsoft.com/office/drawing/2014/main" id="{7C7C2575-5262-49CD-9D38-CA5F164CE0CC}"/>
                </a:ext>
              </a:extLst>
            </p:cNvPr>
            <p:cNvSpPr txBox="1"/>
            <p:nvPr/>
          </p:nvSpPr>
          <p:spPr>
            <a:xfrm>
              <a:off x="2087958" y="1612015"/>
              <a:ext cx="539231" cy="221599"/>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800" dirty="0">
                  <a:solidFill>
                    <a:srgbClr val="00447C"/>
                  </a:solidFill>
                  <a:latin typeface="Roboto" panose="02000000000000000000" pitchFamily="2" charset="0"/>
                  <a:ea typeface="Roboto" panose="02000000000000000000" pitchFamily="2" charset="0"/>
                  <a:cs typeface="Roboto" panose="02000000000000000000" pitchFamily="2" charset="0"/>
                </a:rPr>
                <a:t>Need</a:t>
              </a:r>
              <a:br>
                <a:rPr lang="en-US" sz="800" dirty="0">
                  <a:solidFill>
                    <a:srgbClr val="00447C"/>
                  </a:solidFill>
                  <a:latin typeface="Roboto" panose="02000000000000000000" pitchFamily="2" charset="0"/>
                  <a:ea typeface="Roboto" panose="02000000000000000000" pitchFamily="2" charset="0"/>
                  <a:cs typeface="Roboto" panose="02000000000000000000" pitchFamily="2" charset="0"/>
                </a:rPr>
              </a:br>
              <a:r>
                <a:rPr lang="en-US" sz="800" dirty="0">
                  <a:solidFill>
                    <a:srgbClr val="00447C"/>
                  </a:solidFill>
                  <a:latin typeface="Roboto" panose="02000000000000000000" pitchFamily="2" charset="0"/>
                  <a:ea typeface="Roboto" panose="02000000000000000000" pitchFamily="2" charset="0"/>
                  <a:cs typeface="Roboto" panose="02000000000000000000" pitchFamily="2" charset="0"/>
                </a:rPr>
                <a:t>attention</a:t>
              </a:r>
            </a:p>
          </p:txBody>
        </p:sp>
        <p:sp>
          <p:nvSpPr>
            <p:cNvPr id="129" name="TextBox 128">
              <a:extLst>
                <a:ext uri="{FF2B5EF4-FFF2-40B4-BE49-F238E27FC236}">
                  <a16:creationId xmlns:a16="http://schemas.microsoft.com/office/drawing/2014/main" id="{86E30134-03C5-4430-B820-16D039B7361A}"/>
                </a:ext>
              </a:extLst>
            </p:cNvPr>
            <p:cNvSpPr txBox="1"/>
            <p:nvPr/>
          </p:nvSpPr>
          <p:spPr>
            <a:xfrm>
              <a:off x="1622476" y="1453162"/>
              <a:ext cx="552577" cy="152349"/>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1050" dirty="0">
                  <a:solidFill>
                    <a:srgbClr val="00447C"/>
                  </a:solidFill>
                  <a:latin typeface="Roboto" panose="02000000000000000000" pitchFamily="2" charset="0"/>
                  <a:ea typeface="Roboto" panose="02000000000000000000" pitchFamily="2" charset="0"/>
                  <a:cs typeface="Roboto" panose="02000000000000000000" pitchFamily="2" charset="0"/>
                </a:rPr>
                <a:t>23</a:t>
              </a:r>
              <a:r>
                <a:rPr lang="en-US" sz="1100" dirty="0">
                  <a:solidFill>
                    <a:srgbClr val="00447C"/>
                  </a:solidFill>
                  <a:latin typeface="Roboto" panose="02000000000000000000" pitchFamily="2" charset="0"/>
                  <a:ea typeface="Roboto" panose="02000000000000000000" pitchFamily="2" charset="0"/>
                  <a:cs typeface="Roboto" panose="02000000000000000000" pitchFamily="2" charset="0"/>
                </a:rPr>
                <a:t> </a:t>
              </a:r>
              <a:r>
                <a:rPr lang="en-US" sz="900" dirty="0">
                  <a:solidFill>
                    <a:srgbClr val="00447C"/>
                  </a:solidFill>
                  <a:latin typeface="Roboto" panose="02000000000000000000" pitchFamily="2" charset="0"/>
                  <a:ea typeface="Roboto" panose="02000000000000000000" pitchFamily="2" charset="0"/>
                  <a:cs typeface="Roboto" panose="02000000000000000000" pitchFamily="2" charset="0"/>
                </a:rPr>
                <a:t>PCs</a:t>
              </a:r>
            </a:p>
          </p:txBody>
        </p:sp>
        <p:sp>
          <p:nvSpPr>
            <p:cNvPr id="130" name="TextBox 129">
              <a:extLst>
                <a:ext uri="{FF2B5EF4-FFF2-40B4-BE49-F238E27FC236}">
                  <a16:creationId xmlns:a16="http://schemas.microsoft.com/office/drawing/2014/main" id="{DEA5D145-C460-4682-BCB3-8110F19430A5}"/>
                </a:ext>
              </a:extLst>
            </p:cNvPr>
            <p:cNvSpPr txBox="1"/>
            <p:nvPr/>
          </p:nvSpPr>
          <p:spPr>
            <a:xfrm>
              <a:off x="2044812" y="1452935"/>
              <a:ext cx="631947" cy="152349"/>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1050" dirty="0">
                  <a:solidFill>
                    <a:srgbClr val="00447C"/>
                  </a:solidFill>
                  <a:latin typeface="Roboto" panose="02000000000000000000" pitchFamily="2" charset="0"/>
                  <a:ea typeface="Roboto" panose="02000000000000000000" pitchFamily="2" charset="0"/>
                  <a:cs typeface="Roboto" panose="02000000000000000000" pitchFamily="2" charset="0"/>
                </a:rPr>
                <a:t>63</a:t>
              </a:r>
              <a:r>
                <a:rPr lang="en-US" sz="1100" dirty="0">
                  <a:solidFill>
                    <a:srgbClr val="00447C"/>
                  </a:solidFill>
                  <a:latin typeface="Roboto" panose="02000000000000000000" pitchFamily="2" charset="0"/>
                  <a:ea typeface="Roboto" panose="02000000000000000000" pitchFamily="2" charset="0"/>
                  <a:cs typeface="Roboto" panose="02000000000000000000" pitchFamily="2" charset="0"/>
                </a:rPr>
                <a:t> </a:t>
              </a:r>
              <a:r>
                <a:rPr lang="en-US" sz="900" dirty="0">
                  <a:solidFill>
                    <a:srgbClr val="00447C"/>
                  </a:solidFill>
                  <a:latin typeface="Roboto" panose="02000000000000000000" pitchFamily="2" charset="0"/>
                  <a:ea typeface="Roboto" panose="02000000000000000000" pitchFamily="2" charset="0"/>
                  <a:cs typeface="Roboto" panose="02000000000000000000" pitchFamily="2" charset="0"/>
                </a:rPr>
                <a:t>PCs</a:t>
              </a:r>
            </a:p>
          </p:txBody>
        </p:sp>
        <p:sp>
          <p:nvSpPr>
            <p:cNvPr id="132" name="TextBox 131">
              <a:extLst>
                <a:ext uri="{FF2B5EF4-FFF2-40B4-BE49-F238E27FC236}">
                  <a16:creationId xmlns:a16="http://schemas.microsoft.com/office/drawing/2014/main" id="{C6A0B4F9-533C-4204-90F2-606D3C30A8A3}"/>
                </a:ext>
              </a:extLst>
            </p:cNvPr>
            <p:cNvSpPr txBox="1"/>
            <p:nvPr/>
          </p:nvSpPr>
          <p:spPr>
            <a:xfrm>
              <a:off x="2431660" y="1460127"/>
              <a:ext cx="898924" cy="145424"/>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1050" dirty="0">
                  <a:solidFill>
                    <a:srgbClr val="00447C"/>
                  </a:solidFill>
                  <a:latin typeface="Roboto" panose="02000000000000000000" pitchFamily="2" charset="0"/>
                  <a:ea typeface="Roboto" panose="02000000000000000000" pitchFamily="2" charset="0"/>
                  <a:cs typeface="Roboto" panose="02000000000000000000" pitchFamily="2" charset="0"/>
                </a:rPr>
                <a:t>154</a:t>
              </a:r>
              <a:r>
                <a:rPr lang="en-US" sz="1000" dirty="0">
                  <a:solidFill>
                    <a:srgbClr val="00447C"/>
                  </a:solidFill>
                  <a:latin typeface="Roboto" panose="02000000000000000000" pitchFamily="2" charset="0"/>
                  <a:ea typeface="Roboto" panose="02000000000000000000" pitchFamily="2" charset="0"/>
                  <a:cs typeface="Roboto" panose="02000000000000000000" pitchFamily="2" charset="0"/>
                </a:rPr>
                <a:t> </a:t>
              </a:r>
              <a:r>
                <a:rPr lang="en-US" sz="900" dirty="0">
                  <a:solidFill>
                    <a:srgbClr val="00447C"/>
                  </a:solidFill>
                  <a:latin typeface="Roboto" panose="02000000000000000000" pitchFamily="2" charset="0"/>
                  <a:ea typeface="Roboto" panose="02000000000000000000" pitchFamily="2" charset="0"/>
                  <a:cs typeface="Roboto" panose="02000000000000000000" pitchFamily="2" charset="0"/>
                </a:rPr>
                <a:t>PCs</a:t>
              </a:r>
              <a:endParaRPr lang="en-US" sz="1000" dirty="0">
                <a:solidFill>
                  <a:srgbClr val="00447C"/>
                </a:solidFill>
                <a:latin typeface="Roboto" panose="02000000000000000000" pitchFamily="2" charset="0"/>
                <a:ea typeface="Roboto" panose="02000000000000000000" pitchFamily="2" charset="0"/>
                <a:cs typeface="Roboto" panose="02000000000000000000" pitchFamily="2" charset="0"/>
              </a:endParaRPr>
            </a:p>
          </p:txBody>
        </p:sp>
        <p:sp>
          <p:nvSpPr>
            <p:cNvPr id="80" name="TextBox 79">
              <a:extLst>
                <a:ext uri="{FF2B5EF4-FFF2-40B4-BE49-F238E27FC236}">
                  <a16:creationId xmlns:a16="http://schemas.microsoft.com/office/drawing/2014/main" id="{DC876BFE-92FC-4B26-906F-5176FE68BAFB}"/>
                </a:ext>
              </a:extLst>
            </p:cNvPr>
            <p:cNvSpPr txBox="1"/>
            <p:nvPr/>
          </p:nvSpPr>
          <p:spPr>
            <a:xfrm>
              <a:off x="4099613" y="1447031"/>
              <a:ext cx="552577" cy="152349"/>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1050" dirty="0">
                  <a:solidFill>
                    <a:srgbClr val="00447C"/>
                  </a:solidFill>
                  <a:latin typeface="Roboto" panose="02000000000000000000" pitchFamily="2" charset="0"/>
                  <a:ea typeface="Roboto" panose="02000000000000000000" pitchFamily="2" charset="0"/>
                  <a:cs typeface="Roboto" panose="02000000000000000000" pitchFamily="2" charset="0"/>
                </a:rPr>
                <a:t>3</a:t>
              </a:r>
              <a:r>
                <a:rPr lang="en-US" sz="1100" dirty="0">
                  <a:solidFill>
                    <a:srgbClr val="00447C"/>
                  </a:solidFill>
                  <a:latin typeface="Roboto" panose="02000000000000000000" pitchFamily="2" charset="0"/>
                  <a:ea typeface="Roboto" panose="02000000000000000000" pitchFamily="2" charset="0"/>
                  <a:cs typeface="Roboto" panose="02000000000000000000" pitchFamily="2" charset="0"/>
                </a:rPr>
                <a:t> </a:t>
              </a:r>
              <a:r>
                <a:rPr lang="en-US" sz="900" dirty="0">
                  <a:solidFill>
                    <a:srgbClr val="00447C"/>
                  </a:solidFill>
                  <a:latin typeface="Roboto" panose="02000000000000000000" pitchFamily="2" charset="0"/>
                  <a:ea typeface="Roboto" panose="02000000000000000000" pitchFamily="2" charset="0"/>
                  <a:cs typeface="Roboto" panose="02000000000000000000" pitchFamily="2" charset="0"/>
                </a:rPr>
                <a:t>PCs</a:t>
              </a:r>
            </a:p>
          </p:txBody>
        </p:sp>
        <p:sp>
          <p:nvSpPr>
            <p:cNvPr id="82" name="TextBox 81">
              <a:extLst>
                <a:ext uri="{FF2B5EF4-FFF2-40B4-BE49-F238E27FC236}">
                  <a16:creationId xmlns:a16="http://schemas.microsoft.com/office/drawing/2014/main" id="{505C3061-CB7A-4686-94AD-F9635A2A6ADB}"/>
                </a:ext>
              </a:extLst>
            </p:cNvPr>
            <p:cNvSpPr txBox="1"/>
            <p:nvPr/>
          </p:nvSpPr>
          <p:spPr>
            <a:xfrm>
              <a:off x="4623234" y="1460127"/>
              <a:ext cx="898924" cy="145424"/>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1050" dirty="0">
                  <a:solidFill>
                    <a:srgbClr val="00447C"/>
                  </a:solidFill>
                  <a:latin typeface="Roboto" panose="02000000000000000000" pitchFamily="2" charset="0"/>
                  <a:ea typeface="Roboto" panose="02000000000000000000" pitchFamily="2" charset="0"/>
                  <a:cs typeface="Roboto" panose="02000000000000000000" pitchFamily="2" charset="0"/>
                </a:rPr>
                <a:t>150</a:t>
              </a:r>
              <a:endParaRPr lang="en-US" sz="1000" dirty="0">
                <a:solidFill>
                  <a:srgbClr val="00447C"/>
                </a:solidFill>
                <a:latin typeface="Roboto" panose="02000000000000000000" pitchFamily="2" charset="0"/>
                <a:ea typeface="Roboto" panose="02000000000000000000" pitchFamily="2" charset="0"/>
                <a:cs typeface="Roboto" panose="02000000000000000000" pitchFamily="2" charset="0"/>
              </a:endParaRPr>
            </a:p>
          </p:txBody>
        </p:sp>
        <p:grpSp>
          <p:nvGrpSpPr>
            <p:cNvPr id="123" name="Group 122">
              <a:extLst>
                <a:ext uri="{FF2B5EF4-FFF2-40B4-BE49-F238E27FC236}">
                  <a16:creationId xmlns:a16="http://schemas.microsoft.com/office/drawing/2014/main" id="{10F9112E-D6A2-4BB7-B68E-C506F0BF382A}"/>
                </a:ext>
              </a:extLst>
            </p:cNvPr>
            <p:cNvGrpSpPr/>
            <p:nvPr/>
          </p:nvGrpSpPr>
          <p:grpSpPr>
            <a:xfrm>
              <a:off x="2793579" y="1197474"/>
              <a:ext cx="189817" cy="189872"/>
              <a:chOff x="5165773" y="1160689"/>
              <a:chExt cx="142363" cy="142404"/>
            </a:xfrm>
          </p:grpSpPr>
          <p:pic>
            <p:nvPicPr>
              <p:cNvPr id="125" name="Graphic 124" descr="Checkmark">
                <a:extLst>
                  <a:ext uri="{FF2B5EF4-FFF2-40B4-BE49-F238E27FC236}">
                    <a16:creationId xmlns:a16="http://schemas.microsoft.com/office/drawing/2014/main" id="{6DF8F437-40D5-4DDE-B6CE-5B41634DA81F}"/>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21269617">
                <a:off x="5167667" y="1169869"/>
                <a:ext cx="133224" cy="133224"/>
              </a:xfrm>
              <a:prstGeom prst="rect">
                <a:avLst/>
              </a:prstGeom>
            </p:spPr>
          </p:pic>
          <p:sp>
            <p:nvSpPr>
              <p:cNvPr id="126" name="Oval 125">
                <a:extLst>
                  <a:ext uri="{FF2B5EF4-FFF2-40B4-BE49-F238E27FC236}">
                    <a16:creationId xmlns:a16="http://schemas.microsoft.com/office/drawing/2014/main" id="{1391116D-468B-44A3-814B-56E88EF7FA5C}"/>
                  </a:ext>
                </a:extLst>
              </p:cNvPr>
              <p:cNvSpPr/>
              <p:nvPr/>
            </p:nvSpPr>
            <p:spPr>
              <a:xfrm>
                <a:off x="5165773" y="1160689"/>
                <a:ext cx="142363" cy="142363"/>
              </a:xfrm>
              <a:prstGeom prst="ellipse">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600" dirty="0">
                  <a:solidFill>
                    <a:schemeClr val="tx1">
                      <a:lumMod val="20000"/>
                      <a:lumOff val="80000"/>
                    </a:schemeClr>
                  </a:solidFill>
                  <a:latin typeface="Arial"/>
                </a:endParaRPr>
              </a:p>
            </p:txBody>
          </p:sp>
        </p:grpSp>
        <p:grpSp>
          <p:nvGrpSpPr>
            <p:cNvPr id="131" name="Group 130">
              <a:extLst>
                <a:ext uri="{FF2B5EF4-FFF2-40B4-BE49-F238E27FC236}">
                  <a16:creationId xmlns:a16="http://schemas.microsoft.com/office/drawing/2014/main" id="{96912565-0A6D-4F11-B1DF-E7648B781450}"/>
                </a:ext>
              </a:extLst>
            </p:cNvPr>
            <p:cNvGrpSpPr/>
            <p:nvPr/>
          </p:nvGrpSpPr>
          <p:grpSpPr>
            <a:xfrm>
              <a:off x="7297544" y="1197474"/>
              <a:ext cx="189817" cy="189872"/>
              <a:chOff x="5160287" y="1160689"/>
              <a:chExt cx="142363" cy="142404"/>
            </a:xfrm>
          </p:grpSpPr>
          <p:pic>
            <p:nvPicPr>
              <p:cNvPr id="133" name="Graphic 132" descr="Checkmark">
                <a:extLst>
                  <a:ext uri="{FF2B5EF4-FFF2-40B4-BE49-F238E27FC236}">
                    <a16:creationId xmlns:a16="http://schemas.microsoft.com/office/drawing/2014/main" id="{62FD08B3-7AFB-4077-BB47-796354F82676}"/>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21269617">
                <a:off x="5167667" y="1169869"/>
                <a:ext cx="133224" cy="133224"/>
              </a:xfrm>
              <a:prstGeom prst="rect">
                <a:avLst/>
              </a:prstGeom>
            </p:spPr>
          </p:pic>
          <p:sp>
            <p:nvSpPr>
              <p:cNvPr id="134" name="Oval 133">
                <a:extLst>
                  <a:ext uri="{FF2B5EF4-FFF2-40B4-BE49-F238E27FC236}">
                    <a16:creationId xmlns:a16="http://schemas.microsoft.com/office/drawing/2014/main" id="{CFAC1C4D-46A8-4BD9-8E4A-D9B231084732}"/>
                  </a:ext>
                </a:extLst>
              </p:cNvPr>
              <p:cNvSpPr/>
              <p:nvPr/>
            </p:nvSpPr>
            <p:spPr>
              <a:xfrm>
                <a:off x="5160287" y="1160689"/>
                <a:ext cx="142363" cy="142363"/>
              </a:xfrm>
              <a:prstGeom prst="ellipse">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600" dirty="0">
                  <a:solidFill>
                    <a:schemeClr val="tx1">
                      <a:lumMod val="20000"/>
                      <a:lumOff val="80000"/>
                    </a:schemeClr>
                  </a:solidFill>
                  <a:latin typeface="Arial"/>
                </a:endParaRPr>
              </a:p>
            </p:txBody>
          </p:sp>
        </p:grpSp>
        <p:grpSp>
          <p:nvGrpSpPr>
            <p:cNvPr id="135" name="Group 134">
              <a:extLst>
                <a:ext uri="{FF2B5EF4-FFF2-40B4-BE49-F238E27FC236}">
                  <a16:creationId xmlns:a16="http://schemas.microsoft.com/office/drawing/2014/main" id="{B7927148-87C6-4C45-AC1C-A580CE0E876C}"/>
                </a:ext>
              </a:extLst>
            </p:cNvPr>
            <p:cNvGrpSpPr/>
            <p:nvPr/>
          </p:nvGrpSpPr>
          <p:grpSpPr>
            <a:xfrm>
              <a:off x="4977787" y="1197474"/>
              <a:ext cx="189817" cy="189872"/>
              <a:chOff x="5160287" y="1160689"/>
              <a:chExt cx="142363" cy="142404"/>
            </a:xfrm>
          </p:grpSpPr>
          <p:pic>
            <p:nvPicPr>
              <p:cNvPr id="136" name="Graphic 135" descr="Checkmark">
                <a:extLst>
                  <a:ext uri="{FF2B5EF4-FFF2-40B4-BE49-F238E27FC236}">
                    <a16:creationId xmlns:a16="http://schemas.microsoft.com/office/drawing/2014/main" id="{DC184CA4-B190-463F-A83C-E099DB42C928}"/>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21269617">
                <a:off x="5167667" y="1169869"/>
                <a:ext cx="133224" cy="133224"/>
              </a:xfrm>
              <a:prstGeom prst="rect">
                <a:avLst/>
              </a:prstGeom>
            </p:spPr>
          </p:pic>
          <p:sp>
            <p:nvSpPr>
              <p:cNvPr id="137" name="Oval 136">
                <a:extLst>
                  <a:ext uri="{FF2B5EF4-FFF2-40B4-BE49-F238E27FC236}">
                    <a16:creationId xmlns:a16="http://schemas.microsoft.com/office/drawing/2014/main" id="{CFE10E3C-8B86-4331-8E40-EE333C8856D7}"/>
                  </a:ext>
                </a:extLst>
              </p:cNvPr>
              <p:cNvSpPr/>
              <p:nvPr/>
            </p:nvSpPr>
            <p:spPr>
              <a:xfrm>
                <a:off x="5160287" y="1160689"/>
                <a:ext cx="142363" cy="142363"/>
              </a:xfrm>
              <a:prstGeom prst="ellipse">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600" dirty="0">
                  <a:solidFill>
                    <a:schemeClr val="tx1">
                      <a:lumMod val="20000"/>
                      <a:lumOff val="80000"/>
                    </a:schemeClr>
                  </a:solidFill>
                  <a:latin typeface="Arial"/>
                </a:endParaRPr>
              </a:p>
            </p:txBody>
          </p:sp>
        </p:grpSp>
        <p:sp>
          <p:nvSpPr>
            <p:cNvPr id="141" name="Oval 140">
              <a:extLst>
                <a:ext uri="{FF2B5EF4-FFF2-40B4-BE49-F238E27FC236}">
                  <a16:creationId xmlns:a16="http://schemas.microsoft.com/office/drawing/2014/main" id="{1A4C0C75-826C-44EF-B6F7-2E55842C5137}"/>
                </a:ext>
              </a:extLst>
            </p:cNvPr>
            <p:cNvSpPr/>
            <p:nvPr/>
          </p:nvSpPr>
          <p:spPr>
            <a:xfrm>
              <a:off x="4260745" y="1180513"/>
              <a:ext cx="211869" cy="182850"/>
            </a:xfrm>
            <a:prstGeom prst="ellipse">
              <a:avLst/>
            </a:prstGeom>
            <a:solidFill>
              <a:srgbClr val="B72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00" dirty="0">
                  <a:solidFill>
                    <a:schemeClr val="tx1">
                      <a:lumMod val="20000"/>
                      <a:lumOff val="80000"/>
                    </a:schemeClr>
                  </a:solidFill>
                  <a:latin typeface="Arial"/>
                </a:rPr>
                <a:t>!</a:t>
              </a:r>
              <a:endParaRPr lang="en-US" sz="1600" dirty="0">
                <a:solidFill>
                  <a:schemeClr val="tx1">
                    <a:lumMod val="20000"/>
                    <a:lumOff val="80000"/>
                  </a:schemeClr>
                </a:solidFill>
                <a:latin typeface="Arial"/>
              </a:endParaRPr>
            </a:p>
          </p:txBody>
        </p:sp>
        <p:sp>
          <p:nvSpPr>
            <p:cNvPr id="142" name="Oval 141">
              <a:extLst>
                <a:ext uri="{FF2B5EF4-FFF2-40B4-BE49-F238E27FC236}">
                  <a16:creationId xmlns:a16="http://schemas.microsoft.com/office/drawing/2014/main" id="{3EFA7BD3-72DE-401E-8DC9-3197EED4931C}"/>
                </a:ext>
              </a:extLst>
            </p:cNvPr>
            <p:cNvSpPr/>
            <p:nvPr/>
          </p:nvSpPr>
          <p:spPr>
            <a:xfrm>
              <a:off x="6373132" y="1180513"/>
              <a:ext cx="211869" cy="182850"/>
            </a:xfrm>
            <a:prstGeom prst="ellipse">
              <a:avLst/>
            </a:prstGeom>
            <a:solidFill>
              <a:srgbClr val="B72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00" dirty="0">
                  <a:solidFill>
                    <a:schemeClr val="tx1">
                      <a:lumMod val="20000"/>
                      <a:lumOff val="80000"/>
                    </a:schemeClr>
                  </a:solidFill>
                  <a:latin typeface="Arial"/>
                </a:rPr>
                <a:t>!</a:t>
              </a:r>
              <a:endParaRPr lang="en-US" sz="1600" dirty="0">
                <a:solidFill>
                  <a:schemeClr val="tx1">
                    <a:lumMod val="20000"/>
                    <a:lumOff val="80000"/>
                  </a:schemeClr>
                </a:solidFill>
                <a:latin typeface="Arial"/>
              </a:endParaRPr>
            </a:p>
          </p:txBody>
        </p:sp>
        <p:sp>
          <p:nvSpPr>
            <p:cNvPr id="143" name="TextBox 142">
              <a:extLst>
                <a:ext uri="{FF2B5EF4-FFF2-40B4-BE49-F238E27FC236}">
                  <a16:creationId xmlns:a16="http://schemas.microsoft.com/office/drawing/2014/main" id="{8BEC90A6-A0C6-4F4B-8B5E-C105D92AA22E}"/>
                </a:ext>
              </a:extLst>
            </p:cNvPr>
            <p:cNvSpPr txBox="1"/>
            <p:nvPr/>
          </p:nvSpPr>
          <p:spPr>
            <a:xfrm>
              <a:off x="6298737" y="1607325"/>
              <a:ext cx="326763" cy="110800"/>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800" dirty="0">
                  <a:solidFill>
                    <a:srgbClr val="00447C"/>
                  </a:solidFill>
                  <a:latin typeface="Roboto" panose="02000000000000000000" pitchFamily="2" charset="0"/>
                  <a:ea typeface="Roboto" panose="02000000000000000000" pitchFamily="2" charset="0"/>
                  <a:cs typeface="Roboto" panose="02000000000000000000" pitchFamily="2" charset="0"/>
                </a:rPr>
                <a:t>Risk</a:t>
              </a:r>
            </a:p>
          </p:txBody>
        </p:sp>
        <p:sp>
          <p:nvSpPr>
            <p:cNvPr id="144" name="TextBox 143">
              <a:extLst>
                <a:ext uri="{FF2B5EF4-FFF2-40B4-BE49-F238E27FC236}">
                  <a16:creationId xmlns:a16="http://schemas.microsoft.com/office/drawing/2014/main" id="{FCA8AA63-B965-4F9B-A5A3-4E43D1094295}"/>
                </a:ext>
              </a:extLst>
            </p:cNvPr>
            <p:cNvSpPr txBox="1"/>
            <p:nvPr/>
          </p:nvSpPr>
          <p:spPr>
            <a:xfrm>
              <a:off x="6203565" y="1453162"/>
              <a:ext cx="552577" cy="152349"/>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1050" dirty="0">
                  <a:solidFill>
                    <a:srgbClr val="00447C"/>
                  </a:solidFill>
                  <a:latin typeface="Roboto" panose="02000000000000000000" pitchFamily="2" charset="0"/>
                  <a:ea typeface="Roboto" panose="02000000000000000000" pitchFamily="2" charset="0"/>
                  <a:cs typeface="Roboto" panose="02000000000000000000" pitchFamily="2" charset="0"/>
                </a:rPr>
                <a:t>3</a:t>
              </a:r>
              <a:r>
                <a:rPr lang="en-US" sz="1100" dirty="0">
                  <a:solidFill>
                    <a:srgbClr val="00447C"/>
                  </a:solidFill>
                  <a:latin typeface="Roboto" panose="02000000000000000000" pitchFamily="2" charset="0"/>
                  <a:ea typeface="Roboto" panose="02000000000000000000" pitchFamily="2" charset="0"/>
                  <a:cs typeface="Roboto" panose="02000000000000000000" pitchFamily="2" charset="0"/>
                </a:rPr>
                <a:t> </a:t>
              </a:r>
              <a:r>
                <a:rPr lang="en-US" sz="900" dirty="0">
                  <a:solidFill>
                    <a:srgbClr val="00447C"/>
                  </a:solidFill>
                  <a:latin typeface="Roboto" panose="02000000000000000000" pitchFamily="2" charset="0"/>
                  <a:ea typeface="Roboto" panose="02000000000000000000" pitchFamily="2" charset="0"/>
                  <a:cs typeface="Roboto" panose="02000000000000000000" pitchFamily="2" charset="0"/>
                </a:rPr>
                <a:t>PCs</a:t>
              </a:r>
            </a:p>
          </p:txBody>
        </p:sp>
        <p:sp>
          <p:nvSpPr>
            <p:cNvPr id="145" name="TextBox 144">
              <a:extLst>
                <a:ext uri="{FF2B5EF4-FFF2-40B4-BE49-F238E27FC236}">
                  <a16:creationId xmlns:a16="http://schemas.microsoft.com/office/drawing/2014/main" id="{273ACCE7-7C97-4371-A5AF-90A9E9484A95}"/>
                </a:ext>
              </a:extLst>
            </p:cNvPr>
            <p:cNvSpPr txBox="1"/>
            <p:nvPr/>
          </p:nvSpPr>
          <p:spPr>
            <a:xfrm>
              <a:off x="7139444" y="1609426"/>
              <a:ext cx="522167" cy="110800"/>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800" dirty="0">
                  <a:solidFill>
                    <a:srgbClr val="00447C"/>
                  </a:solidFill>
                  <a:latin typeface="Roboto" panose="02000000000000000000" pitchFamily="2" charset="0"/>
                  <a:ea typeface="Roboto" panose="02000000000000000000" pitchFamily="2" charset="0"/>
                  <a:cs typeface="Roboto" panose="02000000000000000000" pitchFamily="2" charset="0"/>
                </a:rPr>
                <a:t>Secure</a:t>
              </a:r>
            </a:p>
          </p:txBody>
        </p:sp>
        <p:sp>
          <p:nvSpPr>
            <p:cNvPr id="146" name="TextBox 145">
              <a:extLst>
                <a:ext uri="{FF2B5EF4-FFF2-40B4-BE49-F238E27FC236}">
                  <a16:creationId xmlns:a16="http://schemas.microsoft.com/office/drawing/2014/main" id="{BC12ED25-E1E8-4B0D-BD22-32A391240B55}"/>
                </a:ext>
              </a:extLst>
            </p:cNvPr>
            <p:cNvSpPr txBox="1"/>
            <p:nvPr/>
          </p:nvSpPr>
          <p:spPr>
            <a:xfrm>
              <a:off x="6642122" y="1610288"/>
              <a:ext cx="539231" cy="221599"/>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800" dirty="0">
                  <a:solidFill>
                    <a:srgbClr val="00447C"/>
                  </a:solidFill>
                  <a:latin typeface="Roboto" panose="02000000000000000000" pitchFamily="2" charset="0"/>
                  <a:ea typeface="Roboto" panose="02000000000000000000" pitchFamily="2" charset="0"/>
                  <a:cs typeface="Roboto" panose="02000000000000000000" pitchFamily="2" charset="0"/>
                </a:rPr>
                <a:t>Need</a:t>
              </a:r>
              <a:br>
                <a:rPr lang="en-US" sz="800" dirty="0">
                  <a:solidFill>
                    <a:srgbClr val="00447C"/>
                  </a:solidFill>
                  <a:latin typeface="Roboto" panose="02000000000000000000" pitchFamily="2" charset="0"/>
                  <a:ea typeface="Roboto" panose="02000000000000000000" pitchFamily="2" charset="0"/>
                  <a:cs typeface="Roboto" panose="02000000000000000000" pitchFamily="2" charset="0"/>
                </a:rPr>
              </a:br>
              <a:r>
                <a:rPr lang="en-US" sz="800" dirty="0">
                  <a:solidFill>
                    <a:srgbClr val="00447C"/>
                  </a:solidFill>
                  <a:latin typeface="Roboto" panose="02000000000000000000" pitchFamily="2" charset="0"/>
                  <a:ea typeface="Roboto" panose="02000000000000000000" pitchFamily="2" charset="0"/>
                  <a:cs typeface="Roboto" panose="02000000000000000000" pitchFamily="2" charset="0"/>
                </a:rPr>
                <a:t>attention</a:t>
              </a:r>
            </a:p>
          </p:txBody>
        </p:sp>
        <p:sp>
          <p:nvSpPr>
            <p:cNvPr id="147" name="TextBox 146">
              <a:extLst>
                <a:ext uri="{FF2B5EF4-FFF2-40B4-BE49-F238E27FC236}">
                  <a16:creationId xmlns:a16="http://schemas.microsoft.com/office/drawing/2014/main" id="{A7253008-BAA1-4B2B-9EC8-E91729FC3837}"/>
                </a:ext>
              </a:extLst>
            </p:cNvPr>
            <p:cNvSpPr txBox="1"/>
            <p:nvPr/>
          </p:nvSpPr>
          <p:spPr>
            <a:xfrm>
              <a:off x="6598976" y="1451208"/>
              <a:ext cx="631947" cy="152349"/>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1050" dirty="0">
                  <a:solidFill>
                    <a:srgbClr val="00447C"/>
                  </a:solidFill>
                  <a:latin typeface="Roboto" panose="02000000000000000000" pitchFamily="2" charset="0"/>
                  <a:ea typeface="Roboto" panose="02000000000000000000" pitchFamily="2" charset="0"/>
                  <a:cs typeface="Roboto" panose="02000000000000000000" pitchFamily="2" charset="0"/>
                </a:rPr>
                <a:t>12</a:t>
              </a:r>
              <a:r>
                <a:rPr lang="en-US" sz="1100" dirty="0">
                  <a:solidFill>
                    <a:srgbClr val="00447C"/>
                  </a:solidFill>
                  <a:latin typeface="Roboto" panose="02000000000000000000" pitchFamily="2" charset="0"/>
                  <a:ea typeface="Roboto" panose="02000000000000000000" pitchFamily="2" charset="0"/>
                  <a:cs typeface="Roboto" panose="02000000000000000000" pitchFamily="2" charset="0"/>
                </a:rPr>
                <a:t> </a:t>
              </a:r>
              <a:r>
                <a:rPr lang="en-US" sz="900" dirty="0">
                  <a:solidFill>
                    <a:srgbClr val="00447C"/>
                  </a:solidFill>
                  <a:latin typeface="Roboto" panose="02000000000000000000" pitchFamily="2" charset="0"/>
                  <a:ea typeface="Roboto" panose="02000000000000000000" pitchFamily="2" charset="0"/>
                  <a:cs typeface="Roboto" panose="02000000000000000000" pitchFamily="2" charset="0"/>
                </a:rPr>
                <a:t>PCs</a:t>
              </a:r>
            </a:p>
          </p:txBody>
        </p:sp>
        <p:sp>
          <p:nvSpPr>
            <p:cNvPr id="148" name="TextBox 147">
              <a:extLst>
                <a:ext uri="{FF2B5EF4-FFF2-40B4-BE49-F238E27FC236}">
                  <a16:creationId xmlns:a16="http://schemas.microsoft.com/office/drawing/2014/main" id="{ECB167EE-3FEE-4B19-A34A-7D986EE30B70}"/>
                </a:ext>
              </a:extLst>
            </p:cNvPr>
            <p:cNvSpPr txBox="1"/>
            <p:nvPr/>
          </p:nvSpPr>
          <p:spPr>
            <a:xfrm>
              <a:off x="6949353" y="1459656"/>
              <a:ext cx="898924" cy="145424"/>
            </a:xfrm>
            <a:prstGeom prst="rect">
              <a:avLst/>
            </a:prstGeom>
            <a:noFill/>
          </p:spPr>
          <p:txBody>
            <a:bodyPr wrap="square" lIns="0" tIns="0" rIns="0" bIns="0" rtlCol="0">
              <a:spAutoFit/>
            </a:bodyPr>
            <a:lstStyle/>
            <a:p>
              <a:pPr algn="ctr" defTabSz="914377">
                <a:lnSpc>
                  <a:spcPct val="90000"/>
                </a:lnSpc>
                <a:spcBef>
                  <a:spcPts val="400"/>
                </a:spcBef>
                <a:spcAft>
                  <a:spcPts val="133"/>
                </a:spcAft>
                <a:defRPr/>
              </a:pPr>
              <a:r>
                <a:rPr lang="en-US" sz="1050" dirty="0">
                  <a:solidFill>
                    <a:srgbClr val="00447C"/>
                  </a:solidFill>
                  <a:latin typeface="Roboto" panose="02000000000000000000" pitchFamily="2" charset="0"/>
                  <a:ea typeface="Roboto" panose="02000000000000000000" pitchFamily="2" charset="0"/>
                  <a:cs typeface="Roboto" panose="02000000000000000000" pitchFamily="2" charset="0"/>
                </a:rPr>
                <a:t>154</a:t>
              </a:r>
              <a:r>
                <a:rPr lang="en-US" sz="1000" dirty="0">
                  <a:solidFill>
                    <a:srgbClr val="00447C"/>
                  </a:solidFill>
                  <a:latin typeface="Roboto" panose="02000000000000000000" pitchFamily="2" charset="0"/>
                  <a:ea typeface="Roboto" panose="02000000000000000000" pitchFamily="2" charset="0"/>
                  <a:cs typeface="Roboto" panose="02000000000000000000" pitchFamily="2" charset="0"/>
                </a:rPr>
                <a:t> </a:t>
              </a:r>
              <a:r>
                <a:rPr lang="en-US" sz="900" dirty="0">
                  <a:solidFill>
                    <a:srgbClr val="00447C"/>
                  </a:solidFill>
                  <a:latin typeface="Roboto" panose="02000000000000000000" pitchFamily="2" charset="0"/>
                  <a:ea typeface="Roboto" panose="02000000000000000000" pitchFamily="2" charset="0"/>
                  <a:cs typeface="Roboto" panose="02000000000000000000" pitchFamily="2" charset="0"/>
                </a:rPr>
                <a:t>PCs</a:t>
              </a:r>
              <a:endParaRPr lang="en-US" sz="1000" dirty="0">
                <a:solidFill>
                  <a:srgbClr val="00447C"/>
                </a:solidFill>
                <a:latin typeface="Roboto" panose="02000000000000000000" pitchFamily="2" charset="0"/>
                <a:ea typeface="Roboto" panose="02000000000000000000" pitchFamily="2" charset="0"/>
                <a:cs typeface="Roboto" panose="02000000000000000000" pitchFamily="2" charset="0"/>
              </a:endParaRPr>
            </a:p>
          </p:txBody>
        </p:sp>
        <p:pic>
          <p:nvPicPr>
            <p:cNvPr id="149" name="Graphic 148" descr="Warning">
              <a:extLst>
                <a:ext uri="{FF2B5EF4-FFF2-40B4-BE49-F238E27FC236}">
                  <a16:creationId xmlns:a16="http://schemas.microsoft.com/office/drawing/2014/main" id="{26BE9EB4-E107-4BC0-899E-2A922DDC1A8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39677" y="1155472"/>
              <a:ext cx="240723" cy="240723"/>
            </a:xfrm>
            <a:prstGeom prst="rect">
              <a:avLst/>
            </a:prstGeom>
          </p:spPr>
        </p:pic>
      </p:grpSp>
    </p:spTree>
    <p:extLst>
      <p:ext uri="{BB962C8B-B14F-4D97-AF65-F5344CB8AC3E}">
        <p14:creationId xmlns:p14="http://schemas.microsoft.com/office/powerpoint/2010/main" val="3669107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DB28-2754-4B92-955C-EF8221D959E7}"/>
              </a:ext>
            </a:extLst>
          </p:cNvPr>
          <p:cNvSpPr>
            <a:spLocks noGrp="1"/>
          </p:cNvSpPr>
          <p:nvPr>
            <p:ph type="title"/>
          </p:nvPr>
        </p:nvSpPr>
        <p:spPr/>
        <p:txBody>
          <a:bodyPr/>
          <a:lstStyle/>
          <a:p>
            <a:r>
              <a:rPr lang="en-US"/>
              <a:t>Privacy and security is paramount</a:t>
            </a:r>
          </a:p>
        </p:txBody>
      </p:sp>
      <p:sp>
        <p:nvSpPr>
          <p:cNvPr id="25" name="Subtitle 24">
            <a:extLst>
              <a:ext uri="{FF2B5EF4-FFF2-40B4-BE49-F238E27FC236}">
                <a16:creationId xmlns:a16="http://schemas.microsoft.com/office/drawing/2014/main" id="{E104B7AD-44B6-424B-92B3-B7639D7805DA}"/>
              </a:ext>
            </a:extLst>
          </p:cNvPr>
          <p:cNvSpPr>
            <a:spLocks noGrp="1"/>
          </p:cNvSpPr>
          <p:nvPr>
            <p:ph type="subTitle" idx="1"/>
          </p:nvPr>
        </p:nvSpPr>
        <p:spPr>
          <a:xfrm>
            <a:off x="285749" y="665450"/>
            <a:ext cx="8794455" cy="246221"/>
          </a:xfrm>
        </p:spPr>
        <p:txBody>
          <a:bodyPr/>
          <a:lstStyle/>
          <a:p>
            <a:r>
              <a:rPr lang="en-US" sz="1600"/>
              <a:t>SupportAssist</a:t>
            </a:r>
            <a:r>
              <a:rPr lang="en-US" sz="1600" b="1"/>
              <a:t> </a:t>
            </a:r>
            <a:r>
              <a:rPr lang="en-US" sz="1600"/>
              <a:t>only collects the information needed to resolve issues and keeps it secure</a:t>
            </a:r>
          </a:p>
        </p:txBody>
      </p:sp>
      <p:sp>
        <p:nvSpPr>
          <p:cNvPr id="3" name="Rectangle 2">
            <a:extLst>
              <a:ext uri="{FF2B5EF4-FFF2-40B4-BE49-F238E27FC236}">
                <a16:creationId xmlns:a16="http://schemas.microsoft.com/office/drawing/2014/main" id="{4754F8A1-D194-4530-85EA-DD5320917E46}"/>
              </a:ext>
            </a:extLst>
          </p:cNvPr>
          <p:cNvSpPr/>
          <p:nvPr/>
        </p:nvSpPr>
        <p:spPr>
          <a:xfrm>
            <a:off x="148862" y="1736036"/>
            <a:ext cx="3255129" cy="2740714"/>
          </a:xfrm>
          <a:prstGeom prst="rect">
            <a:avLst/>
          </a:prstGeom>
          <a:solidFill>
            <a:schemeClr val="bg1"/>
          </a:solidFill>
          <a:effectLst/>
        </p:spPr>
        <p:txBody>
          <a:bodyPr wrap="square" lIns="182880" tIns="137160" rIns="137160" bIns="137160" rtlCol="0" anchor="ctr">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6EBC2958-2619-4C7B-A78B-48D2628C9A13}"/>
              </a:ext>
            </a:extLst>
          </p:cNvPr>
          <p:cNvSpPr/>
          <p:nvPr/>
        </p:nvSpPr>
        <p:spPr>
          <a:xfrm>
            <a:off x="6085286" y="1510172"/>
            <a:ext cx="2909852" cy="2966578"/>
          </a:xfrm>
          <a:prstGeom prst="rect">
            <a:avLst/>
          </a:prstGeom>
          <a:solidFill>
            <a:schemeClr val="bg1"/>
          </a:solidFill>
          <a:effectLst/>
        </p:spPr>
        <p:txBody>
          <a:bodyPr wrap="square" lIns="182880" tIns="137160" rIns="137160" bIns="137160" rtlCol="0" anchor="ctr">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80509F55-48B6-4E18-BECE-3C5FB6E55D09}"/>
              </a:ext>
            </a:extLst>
          </p:cNvPr>
          <p:cNvSpPr/>
          <p:nvPr/>
        </p:nvSpPr>
        <p:spPr>
          <a:xfrm>
            <a:off x="3439648" y="1510172"/>
            <a:ext cx="2829631" cy="2966578"/>
          </a:xfrm>
          <a:prstGeom prst="rect">
            <a:avLst/>
          </a:prstGeom>
          <a:solidFill>
            <a:schemeClr val="bg1"/>
          </a:solidFill>
          <a:effectLst/>
        </p:spPr>
        <p:txBody>
          <a:bodyPr wrap="square" lIns="182880" tIns="137160" rIns="137160" bIns="137160" rtlCol="0" anchor="ctr">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1D8C460F-5DC4-4344-823E-1DBB555BB4B3}"/>
              </a:ext>
            </a:extLst>
          </p:cNvPr>
          <p:cNvSpPr txBox="1"/>
          <p:nvPr/>
        </p:nvSpPr>
        <p:spPr>
          <a:xfrm>
            <a:off x="309300" y="1961785"/>
            <a:ext cx="2984974" cy="2400657"/>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300" b="1" i="0" u="none" strike="noStrike" kern="0" cap="none" spc="0" normalizeH="0" baseline="0" noProof="0">
                <a:ln>
                  <a:noFill/>
                </a:ln>
                <a:solidFill>
                  <a:srgbClr val="F2AF00"/>
                </a:solidFill>
                <a:effectLst/>
                <a:uLnTx/>
                <a:uFillTx/>
                <a:latin typeface="Arial"/>
                <a:ea typeface="+mn-ea"/>
                <a:cs typeface="+mn-cs"/>
              </a:rPr>
              <a:t>Authorization must be given </a:t>
            </a:r>
            <a:r>
              <a:rPr kumimoji="0" lang="en-US" sz="1300" b="0" i="0" u="none" strike="noStrike" kern="0" cap="none" spc="0" normalizeH="0" baseline="0" noProof="0">
                <a:ln>
                  <a:noFill/>
                </a:ln>
                <a:solidFill>
                  <a:srgbClr val="FFFFFF"/>
                </a:solidFill>
                <a:effectLst/>
                <a:uLnTx/>
                <a:uFillTx/>
                <a:latin typeface="Arial"/>
                <a:ea typeface="+mn-ea"/>
                <a:cs typeface="+mn-cs"/>
              </a:rPr>
              <a:t>before information including configuration, event notifications and system diagnostic information are collected. </a:t>
            </a: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1300" b="0" i="0" u="none" strike="noStrike" kern="0" cap="none" spc="0" normalizeH="0" baseline="0" noProof="0">
              <a:ln>
                <a:noFill/>
              </a:ln>
              <a:solidFill>
                <a:srgbClr val="FFFFFF"/>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300" b="0" i="0" u="none" strike="noStrike" kern="0" cap="none" spc="0" normalizeH="0" baseline="0" noProof="0">
                <a:ln>
                  <a:noFill/>
                </a:ln>
                <a:solidFill>
                  <a:srgbClr val="FFFFFF"/>
                </a:solidFill>
                <a:effectLst/>
                <a:uLnTx/>
                <a:uFillTx/>
                <a:latin typeface="Arial"/>
                <a:ea typeface="+mn-ea"/>
                <a:cs typeface="+mn-cs"/>
              </a:rPr>
              <a:t>The </a:t>
            </a:r>
            <a:r>
              <a:rPr kumimoji="0" lang="en-US" sz="1300" b="1" i="0" u="none" strike="noStrike" kern="0" cap="none" spc="0" normalizeH="0" baseline="0" noProof="0">
                <a:ln>
                  <a:noFill/>
                </a:ln>
                <a:solidFill>
                  <a:srgbClr val="F2AF00"/>
                </a:solidFill>
                <a:effectLst/>
                <a:uLnTx/>
                <a:uFillTx/>
                <a:latin typeface="Arial"/>
                <a:ea typeface="+mn-ea"/>
                <a:cs typeface="+mn-cs"/>
              </a:rPr>
              <a:t>customer has to opt-in </a:t>
            </a:r>
            <a:r>
              <a:rPr kumimoji="0" lang="en-US" sz="1300" b="0" i="0" u="none" strike="noStrike" kern="0" cap="none" spc="0" normalizeH="0" baseline="0" noProof="0">
                <a:ln>
                  <a:noFill/>
                </a:ln>
                <a:solidFill>
                  <a:srgbClr val="FFFFFF"/>
                </a:solidFill>
                <a:effectLst/>
                <a:uLnTx/>
                <a:uFillTx/>
                <a:latin typeface="Arial"/>
                <a:ea typeface="+mn-ea"/>
                <a:cs typeface="+mn-cs"/>
              </a:rPr>
              <a:t>for software inventory information to be collected for issue diagnosis.</a:t>
            </a: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1300" b="0" i="0" u="none" strike="noStrike" kern="0" cap="none" spc="0" normalizeH="0" baseline="0" noProof="0">
              <a:ln>
                <a:noFill/>
              </a:ln>
              <a:solidFill>
                <a:srgbClr val="FFFFFF"/>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300" b="0" i="0" u="none" strike="noStrike" kern="0" cap="none" spc="0" normalizeH="0" baseline="0" noProof="0">
                <a:ln>
                  <a:noFill/>
                </a:ln>
                <a:solidFill>
                  <a:srgbClr val="FFFFFF"/>
                </a:solidFill>
                <a:effectLst/>
                <a:uLnTx/>
                <a:uFillTx/>
                <a:latin typeface="Arial"/>
                <a:ea typeface="+mn-ea"/>
                <a:cs typeface="+mn-cs"/>
              </a:rPr>
              <a:t>IT admins managing alerts in SupportAssist </a:t>
            </a:r>
            <a:r>
              <a:rPr kumimoji="0" lang="en-US" sz="1300" b="1" i="0" u="none" strike="noStrike" kern="0" cap="none" spc="0" normalizeH="0" baseline="0" noProof="0">
                <a:ln>
                  <a:noFill/>
                </a:ln>
                <a:solidFill>
                  <a:srgbClr val="F2AF00"/>
                </a:solidFill>
                <a:effectLst/>
                <a:uLnTx/>
                <a:uFillTx/>
                <a:latin typeface="Arial"/>
                <a:ea typeface="+mn-ea"/>
                <a:cs typeface="+mn-cs"/>
              </a:rPr>
              <a:t>can review the information collected</a:t>
            </a:r>
            <a:r>
              <a:rPr kumimoji="0" lang="en-US" sz="1300" b="0" i="0" u="none" strike="noStrike" kern="0" cap="none" spc="0" normalizeH="0" baseline="0" noProof="0">
                <a:ln>
                  <a:noFill/>
                </a:ln>
                <a:solidFill>
                  <a:srgbClr val="F2AF00"/>
                </a:solidFill>
                <a:effectLst/>
                <a:uLnTx/>
                <a:uFillTx/>
                <a:latin typeface="Arial"/>
                <a:ea typeface="+mn-ea"/>
                <a:cs typeface="+mn-cs"/>
              </a:rPr>
              <a:t> </a:t>
            </a:r>
            <a:r>
              <a:rPr kumimoji="0" lang="en-US" sz="1300" b="1" i="0" u="sng" strike="noStrike" kern="0" cap="none" spc="0" normalizeH="0" baseline="0" noProof="0">
                <a:ln>
                  <a:noFill/>
                </a:ln>
                <a:solidFill>
                  <a:srgbClr val="FFFFFF"/>
                </a:solidFill>
                <a:effectLst/>
                <a:uLnTx/>
                <a:uFillTx/>
                <a:latin typeface="Arial"/>
                <a:ea typeface="+mn-ea"/>
                <a:cs typeface="+mn-cs"/>
              </a:rPr>
              <a:t>here</a:t>
            </a:r>
            <a:r>
              <a:rPr kumimoji="0" lang="en-US" sz="1300" b="1" i="0" u="none" strike="noStrike" kern="0" cap="none" spc="0" normalizeH="0" baseline="0" noProof="0">
                <a:ln>
                  <a:noFill/>
                </a:ln>
                <a:solidFill>
                  <a:srgbClr val="FFFFFF"/>
                </a:solidFill>
                <a:effectLst/>
                <a:uLnTx/>
                <a:uFillTx/>
                <a:latin typeface="Arial"/>
                <a:ea typeface="+mn-ea"/>
                <a:cs typeface="+mn-cs"/>
              </a:rPr>
              <a:t>.</a:t>
            </a:r>
            <a:endParaRPr kumimoji="0" lang="en-US" sz="1200" b="1"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C77F161C-9A74-4156-A774-758B35B420AD}"/>
              </a:ext>
            </a:extLst>
          </p:cNvPr>
          <p:cNvSpPr txBox="1"/>
          <p:nvPr/>
        </p:nvSpPr>
        <p:spPr>
          <a:xfrm>
            <a:off x="4581196" y="2091522"/>
            <a:ext cx="1616224" cy="341632"/>
          </a:xfrm>
          <a:prstGeom prst="rect">
            <a:avLst/>
          </a:prstGeom>
          <a:noFill/>
        </p:spPr>
        <p:txBody>
          <a:bodyPr wrap="square" rtlCol="0">
            <a:spAutoFit/>
          </a:bodyPr>
          <a:lstStyle/>
          <a:p>
            <a:pPr marL="0" marR="0" lvl="0" indent="0" algn="l" defTabSz="914400" rtl="0" eaLnBrk="1" fontAlgn="base" latinLnBrk="0" hangingPunct="1">
              <a:lnSpc>
                <a:spcPct val="90000"/>
              </a:lnSpc>
              <a:spcBef>
                <a:spcPts val="600"/>
              </a:spcBef>
              <a:spcAft>
                <a:spcPts val="0"/>
              </a:spcAft>
              <a:buClr>
                <a:srgbClr val="0085C3"/>
              </a:buClr>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Transport</a:t>
            </a:r>
          </a:p>
        </p:txBody>
      </p:sp>
      <p:sp>
        <p:nvSpPr>
          <p:cNvPr id="8" name="TextBox 7">
            <a:extLst>
              <a:ext uri="{FF2B5EF4-FFF2-40B4-BE49-F238E27FC236}">
                <a16:creationId xmlns:a16="http://schemas.microsoft.com/office/drawing/2014/main" id="{3DDCFD2E-14F0-4184-9C99-1522B09B9920}"/>
              </a:ext>
            </a:extLst>
          </p:cNvPr>
          <p:cNvSpPr txBox="1"/>
          <p:nvPr/>
        </p:nvSpPr>
        <p:spPr>
          <a:xfrm>
            <a:off x="3843771" y="2593699"/>
            <a:ext cx="2337962" cy="1763560"/>
          </a:xfrm>
          <a:prstGeom prst="rect">
            <a:avLst/>
          </a:prstGeom>
          <a:noFill/>
        </p:spPr>
        <p:txBody>
          <a:bodyPr wrap="square" rtlCol="0">
            <a:spAutoFit/>
          </a:bodyPr>
          <a:lstStyle/>
          <a:p>
            <a:pPr marL="171450" marR="0" lvl="0" indent="-171450" algn="l" defTabSz="914400" rtl="0" eaLnBrk="1" fontAlgn="base" latinLnBrk="0" hangingPunct="1">
              <a:lnSpc>
                <a:spcPct val="90000"/>
              </a:lnSpc>
              <a:spcBef>
                <a:spcPts val="600"/>
              </a:spcBef>
              <a:spcAft>
                <a:spcPts val="0"/>
              </a:spcAft>
              <a:buClr>
                <a:srgbClr val="FFFFFF"/>
              </a:buClr>
              <a:buSzTx/>
              <a:buFont typeface="Arial" panose="020B0604020202020204" pitchFamily="34" charset="0"/>
              <a:buChar char="•"/>
              <a:tabLst/>
              <a:defRPr/>
            </a:pPr>
            <a:r>
              <a:rPr kumimoji="0" lang="en-US" sz="1300" b="1" i="0" u="none" strike="noStrike" kern="1200" cap="none" spc="0" normalizeH="0" baseline="0" noProof="0">
                <a:ln>
                  <a:noFill/>
                </a:ln>
                <a:solidFill>
                  <a:srgbClr val="F2AF00"/>
                </a:solidFill>
                <a:effectLst/>
                <a:uLnTx/>
                <a:uFillTx/>
                <a:latin typeface="Arial"/>
                <a:ea typeface="+mn-ea"/>
                <a:cs typeface="Arial" panose="020B0604020202020204" pitchFamily="34" charset="0"/>
              </a:rPr>
              <a:t>256-bit encryption </a:t>
            </a:r>
          </a:p>
          <a:p>
            <a:pPr marL="171450" marR="0" lvl="0" indent="-171450" algn="l" defTabSz="914400" rtl="0" eaLnBrk="1" fontAlgn="base" latinLnBrk="0" hangingPunct="1">
              <a:lnSpc>
                <a:spcPct val="90000"/>
              </a:lnSpc>
              <a:spcBef>
                <a:spcPts val="600"/>
              </a:spcBef>
              <a:spcAft>
                <a:spcPts val="0"/>
              </a:spcAft>
              <a:buClr>
                <a:srgbClr val="FFFFFF"/>
              </a:buClr>
              <a:buSzTx/>
              <a:buFont typeface="Arial" panose="020B0604020202020204" pitchFamily="34" charset="0"/>
              <a:buChar char="•"/>
              <a:tabLst/>
              <a:defRPr/>
            </a:pPr>
            <a:r>
              <a:rPr kumimoji="0" lang="en-US" sz="1300" b="1" i="0" u="none" strike="noStrike" kern="1200" cap="none" spc="0" normalizeH="0" baseline="0" noProof="0">
                <a:ln>
                  <a:noFill/>
                </a:ln>
                <a:solidFill>
                  <a:srgbClr val="F2AF00"/>
                </a:solidFill>
                <a:effectLst/>
                <a:uLnTx/>
                <a:uFillTx/>
                <a:latin typeface="Arial"/>
                <a:ea typeface="+mn-ea"/>
                <a:cs typeface="Arial" panose="020B0604020202020204" pitchFamily="34" charset="0"/>
              </a:rPr>
              <a:t>Secure web ports </a:t>
            </a:r>
          </a:p>
          <a:p>
            <a:pPr marL="171450" marR="0" lvl="0" indent="-171450" algn="l" defTabSz="914400" rtl="0" eaLnBrk="1" fontAlgn="base" latinLnBrk="0" hangingPunct="1">
              <a:lnSpc>
                <a:spcPct val="90000"/>
              </a:lnSpc>
              <a:spcBef>
                <a:spcPts val="600"/>
              </a:spcBef>
              <a:spcAft>
                <a:spcPts val="0"/>
              </a:spcAft>
              <a:buClr>
                <a:srgbClr val="FFFFFF"/>
              </a:buClr>
              <a:buSzTx/>
              <a:buFont typeface="Arial" panose="020B0604020202020204" pitchFamily="34" charset="0"/>
              <a:buChar char="•"/>
              <a:tabLst/>
              <a:defRPr/>
            </a:pPr>
            <a:r>
              <a:rPr kumimoji="0" lang="en-US" sz="13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Firewall protected one-way communication from  the customer’s site to Dell</a:t>
            </a:r>
          </a:p>
          <a:p>
            <a:pPr marL="171450" marR="0" lvl="0" indent="-171450" algn="l" defTabSz="914400" rtl="0" eaLnBrk="1" fontAlgn="base" latinLnBrk="0" hangingPunct="1">
              <a:lnSpc>
                <a:spcPct val="90000"/>
              </a:lnSpc>
              <a:spcBef>
                <a:spcPts val="600"/>
              </a:spcBef>
              <a:spcAft>
                <a:spcPts val="0"/>
              </a:spcAft>
              <a:buClr>
                <a:srgbClr val="FFFFFF"/>
              </a:buClr>
              <a:buSzTx/>
              <a:buFont typeface="Arial" panose="020B0604020202020204" pitchFamily="34" charset="0"/>
              <a:buChar char="•"/>
              <a:tabLst/>
              <a:defRPr/>
            </a:pPr>
            <a:r>
              <a:rPr kumimoji="0" lang="en-US" sz="13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Device usage and login credentials are never collected</a:t>
            </a:r>
          </a:p>
        </p:txBody>
      </p:sp>
      <p:sp>
        <p:nvSpPr>
          <p:cNvPr id="9" name="TextBox 8">
            <a:extLst>
              <a:ext uri="{FF2B5EF4-FFF2-40B4-BE49-F238E27FC236}">
                <a16:creationId xmlns:a16="http://schemas.microsoft.com/office/drawing/2014/main" id="{AFF7E7B2-AACD-4DED-B9C0-4E9BB74CBE22}"/>
              </a:ext>
            </a:extLst>
          </p:cNvPr>
          <p:cNvSpPr txBox="1"/>
          <p:nvPr/>
        </p:nvSpPr>
        <p:spPr>
          <a:xfrm>
            <a:off x="6344282" y="2593699"/>
            <a:ext cx="2078171" cy="1609671"/>
          </a:xfrm>
          <a:prstGeom prst="rect">
            <a:avLst/>
          </a:prstGeom>
          <a:noFill/>
        </p:spPr>
        <p:txBody>
          <a:bodyPr wrap="square" rtlCol="0">
            <a:spAutoFit/>
          </a:bodyPr>
          <a:lstStyle/>
          <a:p>
            <a:pPr marL="171450" marR="0" lvl="0" indent="-171450" algn="l" defTabSz="914400" rtl="0" eaLnBrk="1" fontAlgn="base" latinLnBrk="0" hangingPunct="1">
              <a:lnSpc>
                <a:spcPct val="90000"/>
              </a:lnSpc>
              <a:spcBef>
                <a:spcPts val="600"/>
              </a:spcBef>
              <a:spcAft>
                <a:spcPts val="0"/>
              </a:spcAft>
              <a:buClr>
                <a:srgbClr val="FFFFFF"/>
              </a:buClr>
              <a:buSzTx/>
              <a:buFont typeface="Arial" panose="020B0604020202020204" pitchFamily="34" charset="0"/>
              <a:buChar char="•"/>
              <a:tabLst/>
              <a:defRPr/>
            </a:pPr>
            <a:r>
              <a:rPr kumimoji="0" lang="en-US" sz="13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Proxy credentials, if supplied, are encrypted and never leave the customer site</a:t>
            </a:r>
          </a:p>
          <a:p>
            <a:pPr marL="171450" marR="0" lvl="0" indent="-171450" algn="l" defTabSz="914400" rtl="0" eaLnBrk="1" fontAlgn="base" latinLnBrk="0" hangingPunct="1">
              <a:lnSpc>
                <a:spcPct val="90000"/>
              </a:lnSpc>
              <a:spcBef>
                <a:spcPts val="600"/>
              </a:spcBef>
              <a:spcAft>
                <a:spcPts val="0"/>
              </a:spcAft>
              <a:buClr>
                <a:srgbClr val="FFFFFF"/>
              </a:buClr>
              <a:buSzTx/>
              <a:buFont typeface="Arial" panose="020B0604020202020204" pitchFamily="34" charset="0"/>
              <a:buChar char="•"/>
              <a:tabLst/>
              <a:defRPr/>
            </a:pPr>
            <a:r>
              <a:rPr kumimoji="0" lang="en-US" sz="13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Dell My Account authentication leverages anti-forgery mechanisms</a:t>
            </a:r>
          </a:p>
        </p:txBody>
      </p:sp>
      <p:sp>
        <p:nvSpPr>
          <p:cNvPr id="10" name="Rectangle 9">
            <a:extLst>
              <a:ext uri="{FF2B5EF4-FFF2-40B4-BE49-F238E27FC236}">
                <a16:creationId xmlns:a16="http://schemas.microsoft.com/office/drawing/2014/main" id="{F66EEDB1-1FFE-4C9C-BBC1-CFFBE0F4B13B}"/>
              </a:ext>
            </a:extLst>
          </p:cNvPr>
          <p:cNvSpPr/>
          <p:nvPr/>
        </p:nvSpPr>
        <p:spPr>
          <a:xfrm>
            <a:off x="3439648" y="1186071"/>
            <a:ext cx="5555490" cy="549963"/>
          </a:xfrm>
          <a:prstGeom prst="rect">
            <a:avLst/>
          </a:prstGeom>
          <a:solidFill>
            <a:schemeClr val="accent1"/>
          </a:solidFill>
          <a:effectLst/>
        </p:spPr>
        <p:txBody>
          <a:bodyPr wrap="square" lIns="182880" tIns="137160" rIns="137160" bIns="137160" rtlCol="0" anchor="ctr">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700" b="0" i="0" u="none" strike="noStrike" kern="0" cap="none" spc="0" normalizeH="0" baseline="0" noProof="0">
                <a:ln>
                  <a:noFill/>
                </a:ln>
                <a:solidFill>
                  <a:srgbClr val="FFFFFF"/>
                </a:solidFill>
                <a:effectLst/>
                <a:uLnTx/>
                <a:uFillTx/>
                <a:latin typeface="Arial"/>
                <a:ea typeface="+mn-ea"/>
                <a:cs typeface="+mn-cs"/>
              </a:rPr>
              <a:t>Information is </a:t>
            </a:r>
            <a:r>
              <a:rPr kumimoji="0" lang="en-US" sz="1700" b="1" i="0" u="none" strike="noStrike" kern="0" cap="none" spc="0" normalizeH="0" baseline="0" noProof="0">
                <a:ln>
                  <a:noFill/>
                </a:ln>
                <a:solidFill>
                  <a:srgbClr val="F2AF00"/>
                </a:solidFill>
                <a:effectLst/>
                <a:uLnTx/>
                <a:uFillTx/>
                <a:latin typeface="Arial"/>
                <a:ea typeface="+mn-ea"/>
                <a:cs typeface="+mn-cs"/>
              </a:rPr>
              <a:t>safe during transport and storage.</a:t>
            </a:r>
          </a:p>
        </p:txBody>
      </p:sp>
      <p:sp>
        <p:nvSpPr>
          <p:cNvPr id="11" name="Rectangle 10">
            <a:extLst>
              <a:ext uri="{FF2B5EF4-FFF2-40B4-BE49-F238E27FC236}">
                <a16:creationId xmlns:a16="http://schemas.microsoft.com/office/drawing/2014/main" id="{BD94F124-59EC-4553-9F94-A174C5BE40E4}"/>
              </a:ext>
            </a:extLst>
          </p:cNvPr>
          <p:cNvSpPr/>
          <p:nvPr/>
        </p:nvSpPr>
        <p:spPr>
          <a:xfrm>
            <a:off x="148862" y="1186072"/>
            <a:ext cx="3255129" cy="549963"/>
          </a:xfrm>
          <a:prstGeom prst="rect">
            <a:avLst/>
          </a:prstGeom>
          <a:solidFill>
            <a:schemeClr val="accent1"/>
          </a:solidFill>
          <a:effectLst/>
        </p:spPr>
        <p:txBody>
          <a:bodyPr wrap="square" lIns="182880" tIns="137160" rIns="137160" bIns="137160" rtlCol="0" anchor="ctr">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700" b="0" i="0" u="none" strike="noStrike" kern="0" cap="none" spc="0" normalizeH="0" baseline="0" noProof="0">
                <a:ln>
                  <a:noFill/>
                </a:ln>
                <a:solidFill>
                  <a:srgbClr val="FFFFFF"/>
                </a:solidFill>
                <a:effectLst/>
                <a:uLnTx/>
                <a:uFillTx/>
                <a:latin typeface="Arial"/>
                <a:ea typeface="+mn-ea"/>
                <a:cs typeface="+mn-cs"/>
              </a:rPr>
              <a:t>You </a:t>
            </a:r>
            <a:r>
              <a:rPr kumimoji="0" lang="en-US" sz="1700" i="0" u="none" strike="noStrike" kern="0" cap="none" spc="0" normalizeH="0" baseline="0" noProof="0">
                <a:ln>
                  <a:noFill/>
                </a:ln>
                <a:solidFill>
                  <a:srgbClr val="FFFFFF"/>
                </a:solidFill>
                <a:effectLst/>
                <a:uLnTx/>
                <a:uFillTx/>
                <a:latin typeface="Arial"/>
                <a:ea typeface="+mn-ea"/>
                <a:cs typeface="+mn-cs"/>
              </a:rPr>
              <a:t>are</a:t>
            </a:r>
            <a:r>
              <a:rPr kumimoji="0" lang="en-US" sz="1700" b="0" i="0" u="none" strike="noStrike" kern="0" cap="none" spc="0" normalizeH="0" baseline="0" noProof="0">
                <a:ln>
                  <a:noFill/>
                </a:ln>
                <a:solidFill>
                  <a:srgbClr val="FFFFFF"/>
                </a:solidFill>
                <a:effectLst/>
                <a:uLnTx/>
                <a:uFillTx/>
                <a:latin typeface="Arial"/>
                <a:ea typeface="+mn-ea"/>
                <a:cs typeface="+mn-cs"/>
              </a:rPr>
              <a:t> </a:t>
            </a:r>
            <a:r>
              <a:rPr kumimoji="0" lang="en-US" sz="1700" b="1" i="0" u="none" strike="noStrike" kern="0" cap="none" spc="0" normalizeH="0" baseline="0" noProof="0">
                <a:ln>
                  <a:noFill/>
                </a:ln>
                <a:solidFill>
                  <a:srgbClr val="F2AF00"/>
                </a:solidFill>
                <a:effectLst/>
                <a:uLnTx/>
                <a:uFillTx/>
                <a:latin typeface="Arial"/>
                <a:ea typeface="+mn-ea"/>
                <a:cs typeface="+mn-cs"/>
              </a:rPr>
              <a:t>in control.</a:t>
            </a:r>
          </a:p>
        </p:txBody>
      </p:sp>
      <p:grpSp>
        <p:nvGrpSpPr>
          <p:cNvPr id="12" name="Group 11">
            <a:extLst>
              <a:ext uri="{FF2B5EF4-FFF2-40B4-BE49-F238E27FC236}">
                <a16:creationId xmlns:a16="http://schemas.microsoft.com/office/drawing/2014/main" id="{235FF679-9957-405A-B09E-AA6FFF21B388}"/>
              </a:ext>
            </a:extLst>
          </p:cNvPr>
          <p:cNvGrpSpPr>
            <a:grpSpLocks noChangeAspect="1"/>
          </p:cNvGrpSpPr>
          <p:nvPr/>
        </p:nvGrpSpPr>
        <p:grpSpPr>
          <a:xfrm>
            <a:off x="6492276" y="2068193"/>
            <a:ext cx="386978" cy="386978"/>
            <a:chOff x="5143500" y="3090863"/>
            <a:chExt cx="806450" cy="806450"/>
          </a:xfrm>
          <a:solidFill>
            <a:srgbClr val="FFFFFF"/>
          </a:solidFill>
        </p:grpSpPr>
        <p:sp>
          <p:nvSpPr>
            <p:cNvPr id="13" name="Freeform 157">
              <a:extLst>
                <a:ext uri="{FF2B5EF4-FFF2-40B4-BE49-F238E27FC236}">
                  <a16:creationId xmlns:a16="http://schemas.microsoft.com/office/drawing/2014/main" id="{4B69DADA-2ACB-4CC5-A345-F7C8167DA5D4}"/>
                </a:ext>
              </a:extLst>
            </p:cNvPr>
            <p:cNvSpPr>
              <a:spLocks noEditPoints="1"/>
            </p:cNvSpPr>
            <p:nvPr/>
          </p:nvSpPr>
          <p:spPr bwMode="auto">
            <a:xfrm>
              <a:off x="5143500" y="3090863"/>
              <a:ext cx="806450" cy="806450"/>
            </a:xfrm>
            <a:custGeom>
              <a:avLst/>
              <a:gdLst>
                <a:gd name="T0" fmla="*/ 310 w 3556"/>
                <a:gd name="T1" fmla="*/ 2473 h 3556"/>
                <a:gd name="T2" fmla="*/ 310 w 3556"/>
                <a:gd name="T3" fmla="*/ 3246 h 3556"/>
                <a:gd name="T4" fmla="*/ 3247 w 3556"/>
                <a:gd name="T5" fmla="*/ 3246 h 3556"/>
                <a:gd name="T6" fmla="*/ 3247 w 3556"/>
                <a:gd name="T7" fmla="*/ 2473 h 3556"/>
                <a:gd name="T8" fmla="*/ 310 w 3556"/>
                <a:gd name="T9" fmla="*/ 2473 h 3556"/>
                <a:gd name="T10" fmla="*/ 310 w 3556"/>
                <a:gd name="T11" fmla="*/ 1391 h 3556"/>
                <a:gd name="T12" fmla="*/ 310 w 3556"/>
                <a:gd name="T13" fmla="*/ 2165 h 3556"/>
                <a:gd name="T14" fmla="*/ 3247 w 3556"/>
                <a:gd name="T15" fmla="*/ 2165 h 3556"/>
                <a:gd name="T16" fmla="*/ 3247 w 3556"/>
                <a:gd name="T17" fmla="*/ 1391 h 3556"/>
                <a:gd name="T18" fmla="*/ 310 w 3556"/>
                <a:gd name="T19" fmla="*/ 1391 h 3556"/>
                <a:gd name="T20" fmla="*/ 310 w 3556"/>
                <a:gd name="T21" fmla="*/ 309 h 3556"/>
                <a:gd name="T22" fmla="*/ 310 w 3556"/>
                <a:gd name="T23" fmla="*/ 1082 h 3556"/>
                <a:gd name="T24" fmla="*/ 3247 w 3556"/>
                <a:gd name="T25" fmla="*/ 1082 h 3556"/>
                <a:gd name="T26" fmla="*/ 3247 w 3556"/>
                <a:gd name="T27" fmla="*/ 309 h 3556"/>
                <a:gd name="T28" fmla="*/ 310 w 3556"/>
                <a:gd name="T29" fmla="*/ 309 h 3556"/>
                <a:gd name="T30" fmla="*/ 0 w 3556"/>
                <a:gd name="T31" fmla="*/ 0 h 3556"/>
                <a:gd name="T32" fmla="*/ 3556 w 3556"/>
                <a:gd name="T33" fmla="*/ 0 h 3556"/>
                <a:gd name="T34" fmla="*/ 3556 w 3556"/>
                <a:gd name="T35" fmla="*/ 3556 h 3556"/>
                <a:gd name="T36" fmla="*/ 0 w 3556"/>
                <a:gd name="T37" fmla="*/ 3556 h 3556"/>
                <a:gd name="T38" fmla="*/ 0 w 3556"/>
                <a:gd name="T39" fmla="*/ 0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6" h="3556">
                  <a:moveTo>
                    <a:pt x="310" y="2473"/>
                  </a:moveTo>
                  <a:lnTo>
                    <a:pt x="310" y="3246"/>
                  </a:lnTo>
                  <a:lnTo>
                    <a:pt x="3247" y="3246"/>
                  </a:lnTo>
                  <a:lnTo>
                    <a:pt x="3247" y="2473"/>
                  </a:lnTo>
                  <a:lnTo>
                    <a:pt x="310" y="2473"/>
                  </a:lnTo>
                  <a:close/>
                  <a:moveTo>
                    <a:pt x="310" y="1391"/>
                  </a:moveTo>
                  <a:lnTo>
                    <a:pt x="310" y="2165"/>
                  </a:lnTo>
                  <a:lnTo>
                    <a:pt x="3247" y="2165"/>
                  </a:lnTo>
                  <a:lnTo>
                    <a:pt x="3247" y="1391"/>
                  </a:lnTo>
                  <a:lnTo>
                    <a:pt x="310" y="1391"/>
                  </a:lnTo>
                  <a:close/>
                  <a:moveTo>
                    <a:pt x="310" y="309"/>
                  </a:moveTo>
                  <a:lnTo>
                    <a:pt x="310" y="1082"/>
                  </a:lnTo>
                  <a:lnTo>
                    <a:pt x="3247" y="1082"/>
                  </a:lnTo>
                  <a:lnTo>
                    <a:pt x="3247" y="309"/>
                  </a:lnTo>
                  <a:lnTo>
                    <a:pt x="310" y="309"/>
                  </a:lnTo>
                  <a:close/>
                  <a:moveTo>
                    <a:pt x="0" y="0"/>
                  </a:moveTo>
                  <a:lnTo>
                    <a:pt x="3556" y="0"/>
                  </a:lnTo>
                  <a:lnTo>
                    <a:pt x="3556" y="3556"/>
                  </a:lnTo>
                  <a:lnTo>
                    <a:pt x="0" y="355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444444"/>
                </a:solidFill>
                <a:effectLst/>
                <a:uLnTx/>
                <a:uFillTx/>
                <a:latin typeface="Arial"/>
                <a:ea typeface="+mn-ea"/>
                <a:cs typeface="+mn-cs"/>
              </a:endParaRPr>
            </a:p>
          </p:txBody>
        </p:sp>
        <p:sp>
          <p:nvSpPr>
            <p:cNvPr id="14" name="Freeform 158">
              <a:extLst>
                <a:ext uri="{FF2B5EF4-FFF2-40B4-BE49-F238E27FC236}">
                  <a16:creationId xmlns:a16="http://schemas.microsoft.com/office/drawing/2014/main" id="{540B9F87-3E51-49DB-B6F5-1F120AAE4D7A}"/>
                </a:ext>
              </a:extLst>
            </p:cNvPr>
            <p:cNvSpPr>
              <a:spLocks/>
            </p:cNvSpPr>
            <p:nvPr/>
          </p:nvSpPr>
          <p:spPr bwMode="auto">
            <a:xfrm>
              <a:off x="5497513" y="3689351"/>
              <a:ext cx="98425" cy="98425"/>
            </a:xfrm>
            <a:custGeom>
              <a:avLst/>
              <a:gdLst>
                <a:gd name="T0" fmla="*/ 242 w 434"/>
                <a:gd name="T1" fmla="*/ 0 h 434"/>
                <a:gd name="T2" fmla="*/ 434 w 434"/>
                <a:gd name="T3" fmla="*/ 242 h 434"/>
                <a:gd name="T4" fmla="*/ 192 w 434"/>
                <a:gd name="T5" fmla="*/ 434 h 434"/>
                <a:gd name="T6" fmla="*/ 0 w 434"/>
                <a:gd name="T7" fmla="*/ 192 h 434"/>
                <a:gd name="T8" fmla="*/ 242 w 434"/>
                <a:gd name="T9" fmla="*/ 0 h 434"/>
              </a:gdLst>
              <a:ahLst/>
              <a:cxnLst>
                <a:cxn ang="0">
                  <a:pos x="T0" y="T1"/>
                </a:cxn>
                <a:cxn ang="0">
                  <a:pos x="T2" y="T3"/>
                </a:cxn>
                <a:cxn ang="0">
                  <a:pos x="T4" y="T5"/>
                </a:cxn>
                <a:cxn ang="0">
                  <a:pos x="T6" y="T7"/>
                </a:cxn>
                <a:cxn ang="0">
                  <a:pos x="T8" y="T9"/>
                </a:cxn>
              </a:cxnLst>
              <a:rect l="0" t="0" r="r" b="b"/>
              <a:pathLst>
                <a:path w="434" h="434">
                  <a:moveTo>
                    <a:pt x="242" y="0"/>
                  </a:moveTo>
                  <a:lnTo>
                    <a:pt x="434" y="242"/>
                  </a:lnTo>
                  <a:lnTo>
                    <a:pt x="192" y="434"/>
                  </a:lnTo>
                  <a:lnTo>
                    <a:pt x="0" y="192"/>
                  </a:lnTo>
                  <a:lnTo>
                    <a:pt x="2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444444"/>
                </a:solidFill>
                <a:effectLst/>
                <a:uLnTx/>
                <a:uFillTx/>
                <a:latin typeface="Arial"/>
                <a:ea typeface="+mn-ea"/>
                <a:cs typeface="+mn-cs"/>
              </a:endParaRPr>
            </a:p>
          </p:txBody>
        </p:sp>
        <p:sp>
          <p:nvSpPr>
            <p:cNvPr id="15" name="Freeform 159">
              <a:extLst>
                <a:ext uri="{FF2B5EF4-FFF2-40B4-BE49-F238E27FC236}">
                  <a16:creationId xmlns:a16="http://schemas.microsoft.com/office/drawing/2014/main" id="{E2554A82-9633-46D3-88E2-8999A749A348}"/>
                </a:ext>
              </a:extLst>
            </p:cNvPr>
            <p:cNvSpPr>
              <a:spLocks/>
            </p:cNvSpPr>
            <p:nvPr/>
          </p:nvSpPr>
          <p:spPr bwMode="auto">
            <a:xfrm>
              <a:off x="5497513" y="3444876"/>
              <a:ext cx="98425" cy="98425"/>
            </a:xfrm>
            <a:custGeom>
              <a:avLst/>
              <a:gdLst>
                <a:gd name="T0" fmla="*/ 242 w 434"/>
                <a:gd name="T1" fmla="*/ 0 h 434"/>
                <a:gd name="T2" fmla="*/ 434 w 434"/>
                <a:gd name="T3" fmla="*/ 242 h 434"/>
                <a:gd name="T4" fmla="*/ 192 w 434"/>
                <a:gd name="T5" fmla="*/ 434 h 434"/>
                <a:gd name="T6" fmla="*/ 0 w 434"/>
                <a:gd name="T7" fmla="*/ 192 h 434"/>
                <a:gd name="T8" fmla="*/ 242 w 434"/>
                <a:gd name="T9" fmla="*/ 0 h 434"/>
              </a:gdLst>
              <a:ahLst/>
              <a:cxnLst>
                <a:cxn ang="0">
                  <a:pos x="T0" y="T1"/>
                </a:cxn>
                <a:cxn ang="0">
                  <a:pos x="T2" y="T3"/>
                </a:cxn>
                <a:cxn ang="0">
                  <a:pos x="T4" y="T5"/>
                </a:cxn>
                <a:cxn ang="0">
                  <a:pos x="T6" y="T7"/>
                </a:cxn>
                <a:cxn ang="0">
                  <a:pos x="T8" y="T9"/>
                </a:cxn>
              </a:cxnLst>
              <a:rect l="0" t="0" r="r" b="b"/>
              <a:pathLst>
                <a:path w="434" h="434">
                  <a:moveTo>
                    <a:pt x="242" y="0"/>
                  </a:moveTo>
                  <a:lnTo>
                    <a:pt x="434" y="242"/>
                  </a:lnTo>
                  <a:lnTo>
                    <a:pt x="192" y="434"/>
                  </a:lnTo>
                  <a:lnTo>
                    <a:pt x="0" y="192"/>
                  </a:lnTo>
                  <a:lnTo>
                    <a:pt x="2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444444"/>
                </a:solidFill>
                <a:effectLst/>
                <a:uLnTx/>
                <a:uFillTx/>
                <a:latin typeface="Arial"/>
                <a:ea typeface="+mn-ea"/>
                <a:cs typeface="+mn-cs"/>
              </a:endParaRPr>
            </a:p>
          </p:txBody>
        </p:sp>
        <p:sp>
          <p:nvSpPr>
            <p:cNvPr id="16" name="Freeform 160">
              <a:extLst>
                <a:ext uri="{FF2B5EF4-FFF2-40B4-BE49-F238E27FC236}">
                  <a16:creationId xmlns:a16="http://schemas.microsoft.com/office/drawing/2014/main" id="{CD8A672A-1183-46CD-BC8C-9010351EB09B}"/>
                </a:ext>
              </a:extLst>
            </p:cNvPr>
            <p:cNvSpPr>
              <a:spLocks/>
            </p:cNvSpPr>
            <p:nvPr/>
          </p:nvSpPr>
          <p:spPr bwMode="auto">
            <a:xfrm>
              <a:off x="5497513" y="3198813"/>
              <a:ext cx="98425" cy="98425"/>
            </a:xfrm>
            <a:custGeom>
              <a:avLst/>
              <a:gdLst>
                <a:gd name="T0" fmla="*/ 242 w 434"/>
                <a:gd name="T1" fmla="*/ 0 h 435"/>
                <a:gd name="T2" fmla="*/ 434 w 434"/>
                <a:gd name="T3" fmla="*/ 241 h 435"/>
                <a:gd name="T4" fmla="*/ 192 w 434"/>
                <a:gd name="T5" fmla="*/ 435 h 435"/>
                <a:gd name="T6" fmla="*/ 0 w 434"/>
                <a:gd name="T7" fmla="*/ 192 h 435"/>
                <a:gd name="T8" fmla="*/ 242 w 434"/>
                <a:gd name="T9" fmla="*/ 0 h 435"/>
              </a:gdLst>
              <a:ahLst/>
              <a:cxnLst>
                <a:cxn ang="0">
                  <a:pos x="T0" y="T1"/>
                </a:cxn>
                <a:cxn ang="0">
                  <a:pos x="T2" y="T3"/>
                </a:cxn>
                <a:cxn ang="0">
                  <a:pos x="T4" y="T5"/>
                </a:cxn>
                <a:cxn ang="0">
                  <a:pos x="T6" y="T7"/>
                </a:cxn>
                <a:cxn ang="0">
                  <a:pos x="T8" y="T9"/>
                </a:cxn>
              </a:cxnLst>
              <a:rect l="0" t="0" r="r" b="b"/>
              <a:pathLst>
                <a:path w="434" h="435">
                  <a:moveTo>
                    <a:pt x="242" y="0"/>
                  </a:moveTo>
                  <a:lnTo>
                    <a:pt x="434" y="241"/>
                  </a:lnTo>
                  <a:lnTo>
                    <a:pt x="192" y="435"/>
                  </a:lnTo>
                  <a:lnTo>
                    <a:pt x="0" y="192"/>
                  </a:lnTo>
                  <a:lnTo>
                    <a:pt x="2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444444"/>
                </a:solidFill>
                <a:effectLst/>
                <a:uLnTx/>
                <a:uFillTx/>
                <a:latin typeface="Arial"/>
                <a:ea typeface="+mn-ea"/>
                <a:cs typeface="+mn-cs"/>
              </a:endParaRPr>
            </a:p>
          </p:txBody>
        </p:sp>
      </p:grpSp>
      <p:grpSp>
        <p:nvGrpSpPr>
          <p:cNvPr id="17" name="Group 80">
            <a:extLst>
              <a:ext uri="{FF2B5EF4-FFF2-40B4-BE49-F238E27FC236}">
                <a16:creationId xmlns:a16="http://schemas.microsoft.com/office/drawing/2014/main" id="{B270BECF-A5F3-4E50-BE9E-9A24EDFF2DA6}"/>
              </a:ext>
            </a:extLst>
          </p:cNvPr>
          <p:cNvGrpSpPr>
            <a:grpSpLocks noChangeAspect="1"/>
          </p:cNvGrpSpPr>
          <p:nvPr/>
        </p:nvGrpSpPr>
        <p:grpSpPr bwMode="auto">
          <a:xfrm>
            <a:off x="4107996" y="1976129"/>
            <a:ext cx="405286" cy="517019"/>
            <a:chOff x="4587" y="2319"/>
            <a:chExt cx="399" cy="509"/>
          </a:xfrm>
          <a:solidFill>
            <a:srgbClr val="FFFFFF"/>
          </a:solidFill>
        </p:grpSpPr>
        <p:sp>
          <p:nvSpPr>
            <p:cNvPr id="18" name="Freeform 82">
              <a:extLst>
                <a:ext uri="{FF2B5EF4-FFF2-40B4-BE49-F238E27FC236}">
                  <a16:creationId xmlns:a16="http://schemas.microsoft.com/office/drawing/2014/main" id="{B065EF8E-0400-4489-8C77-818AA70DF3D9}"/>
                </a:ext>
              </a:extLst>
            </p:cNvPr>
            <p:cNvSpPr>
              <a:spLocks/>
            </p:cNvSpPr>
            <p:nvPr/>
          </p:nvSpPr>
          <p:spPr bwMode="auto">
            <a:xfrm>
              <a:off x="4587" y="2319"/>
              <a:ext cx="399" cy="107"/>
            </a:xfrm>
            <a:custGeom>
              <a:avLst/>
              <a:gdLst>
                <a:gd name="T0" fmla="*/ 1447 w 2791"/>
                <a:gd name="T1" fmla="*/ 3 h 752"/>
                <a:gd name="T2" fmla="*/ 1628 w 2791"/>
                <a:gd name="T3" fmla="*/ 21 h 752"/>
                <a:gd name="T4" fmla="*/ 1801 w 2791"/>
                <a:gd name="T5" fmla="*/ 54 h 752"/>
                <a:gd name="T6" fmla="*/ 1964 w 2791"/>
                <a:gd name="T7" fmla="*/ 98 h 752"/>
                <a:gd name="T8" fmla="*/ 2115 w 2791"/>
                <a:gd name="T9" fmla="*/ 153 h 752"/>
                <a:gd name="T10" fmla="*/ 2255 w 2791"/>
                <a:gd name="T11" fmla="*/ 213 h 752"/>
                <a:gd name="T12" fmla="*/ 2382 w 2791"/>
                <a:gd name="T13" fmla="*/ 278 h 752"/>
                <a:gd name="T14" fmla="*/ 2495 w 2791"/>
                <a:gd name="T15" fmla="*/ 343 h 752"/>
                <a:gd name="T16" fmla="*/ 2594 w 2791"/>
                <a:gd name="T17" fmla="*/ 406 h 752"/>
                <a:gd name="T18" fmla="*/ 2676 w 2791"/>
                <a:gd name="T19" fmla="*/ 464 h 752"/>
                <a:gd name="T20" fmla="*/ 2742 w 2791"/>
                <a:gd name="T21" fmla="*/ 514 h 752"/>
                <a:gd name="T22" fmla="*/ 2791 w 2791"/>
                <a:gd name="T23" fmla="*/ 553 h 752"/>
                <a:gd name="T24" fmla="*/ 2566 w 2791"/>
                <a:gd name="T25" fmla="*/ 732 h 752"/>
                <a:gd name="T26" fmla="*/ 2502 w 2791"/>
                <a:gd name="T27" fmla="*/ 685 h 752"/>
                <a:gd name="T28" fmla="*/ 2420 w 2791"/>
                <a:gd name="T29" fmla="*/ 628 h 752"/>
                <a:gd name="T30" fmla="*/ 2320 w 2791"/>
                <a:gd name="T31" fmla="*/ 566 h 752"/>
                <a:gd name="T32" fmla="*/ 2205 w 2791"/>
                <a:gd name="T33" fmla="*/ 502 h 752"/>
                <a:gd name="T34" fmla="*/ 2076 w 2791"/>
                <a:gd name="T35" fmla="*/ 441 h 752"/>
                <a:gd name="T36" fmla="*/ 1932 w 2791"/>
                <a:gd name="T37" fmla="*/ 385 h 752"/>
                <a:gd name="T38" fmla="*/ 1779 w 2791"/>
                <a:gd name="T39" fmla="*/ 337 h 752"/>
                <a:gd name="T40" fmla="*/ 1615 w 2791"/>
                <a:gd name="T41" fmla="*/ 302 h 752"/>
                <a:gd name="T42" fmla="*/ 1441 w 2791"/>
                <a:gd name="T43" fmla="*/ 283 h 752"/>
                <a:gd name="T44" fmla="*/ 1261 w 2791"/>
                <a:gd name="T45" fmla="*/ 283 h 752"/>
                <a:gd name="T46" fmla="*/ 1086 w 2791"/>
                <a:gd name="T47" fmla="*/ 303 h 752"/>
                <a:gd name="T48" fmla="*/ 924 w 2791"/>
                <a:gd name="T49" fmla="*/ 339 h 752"/>
                <a:gd name="T50" fmla="*/ 774 w 2791"/>
                <a:gd name="T51" fmla="*/ 387 h 752"/>
                <a:gd name="T52" fmla="*/ 639 w 2791"/>
                <a:gd name="T53" fmla="*/ 445 h 752"/>
                <a:gd name="T54" fmla="*/ 518 w 2791"/>
                <a:gd name="T55" fmla="*/ 507 h 752"/>
                <a:gd name="T56" fmla="*/ 413 w 2791"/>
                <a:gd name="T57" fmla="*/ 571 h 752"/>
                <a:gd name="T58" fmla="*/ 324 w 2791"/>
                <a:gd name="T59" fmla="*/ 631 h 752"/>
                <a:gd name="T60" fmla="*/ 252 w 2791"/>
                <a:gd name="T61" fmla="*/ 687 h 752"/>
                <a:gd name="T62" fmla="*/ 199 w 2791"/>
                <a:gd name="T63" fmla="*/ 731 h 752"/>
                <a:gd name="T64" fmla="*/ 25 w 2791"/>
                <a:gd name="T65" fmla="*/ 511 h 752"/>
                <a:gd name="T66" fmla="*/ 88 w 2791"/>
                <a:gd name="T67" fmla="*/ 459 h 752"/>
                <a:gd name="T68" fmla="*/ 168 w 2791"/>
                <a:gd name="T69" fmla="*/ 398 h 752"/>
                <a:gd name="T70" fmla="*/ 265 w 2791"/>
                <a:gd name="T71" fmla="*/ 332 h 752"/>
                <a:gd name="T72" fmla="*/ 378 w 2791"/>
                <a:gd name="T73" fmla="*/ 263 h 752"/>
                <a:gd name="T74" fmla="*/ 506 w 2791"/>
                <a:gd name="T75" fmla="*/ 197 h 752"/>
                <a:gd name="T76" fmla="*/ 649 w 2791"/>
                <a:gd name="T77" fmla="*/ 135 h 752"/>
                <a:gd name="T78" fmla="*/ 806 w 2791"/>
                <a:gd name="T79" fmla="*/ 81 h 752"/>
                <a:gd name="T80" fmla="*/ 975 w 2791"/>
                <a:gd name="T81" fmla="*/ 38 h 752"/>
                <a:gd name="T82" fmla="*/ 1158 w 2791"/>
                <a:gd name="T83" fmla="*/ 10 h 752"/>
                <a:gd name="T84" fmla="*/ 1352 w 2791"/>
                <a:gd name="T85"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91" h="752">
                  <a:moveTo>
                    <a:pt x="1352" y="0"/>
                  </a:moveTo>
                  <a:lnTo>
                    <a:pt x="1447" y="3"/>
                  </a:lnTo>
                  <a:lnTo>
                    <a:pt x="1538" y="10"/>
                  </a:lnTo>
                  <a:lnTo>
                    <a:pt x="1628" y="21"/>
                  </a:lnTo>
                  <a:lnTo>
                    <a:pt x="1715" y="35"/>
                  </a:lnTo>
                  <a:lnTo>
                    <a:pt x="1801" y="54"/>
                  </a:lnTo>
                  <a:lnTo>
                    <a:pt x="1883" y="74"/>
                  </a:lnTo>
                  <a:lnTo>
                    <a:pt x="1964" y="98"/>
                  </a:lnTo>
                  <a:lnTo>
                    <a:pt x="2041" y="124"/>
                  </a:lnTo>
                  <a:lnTo>
                    <a:pt x="2115" y="153"/>
                  </a:lnTo>
                  <a:lnTo>
                    <a:pt x="2186" y="183"/>
                  </a:lnTo>
                  <a:lnTo>
                    <a:pt x="2255" y="213"/>
                  </a:lnTo>
                  <a:lnTo>
                    <a:pt x="2320" y="246"/>
                  </a:lnTo>
                  <a:lnTo>
                    <a:pt x="2382" y="278"/>
                  </a:lnTo>
                  <a:lnTo>
                    <a:pt x="2440" y="311"/>
                  </a:lnTo>
                  <a:lnTo>
                    <a:pt x="2495" y="343"/>
                  </a:lnTo>
                  <a:lnTo>
                    <a:pt x="2546" y="375"/>
                  </a:lnTo>
                  <a:lnTo>
                    <a:pt x="2594" y="406"/>
                  </a:lnTo>
                  <a:lnTo>
                    <a:pt x="2637" y="436"/>
                  </a:lnTo>
                  <a:lnTo>
                    <a:pt x="2676" y="464"/>
                  </a:lnTo>
                  <a:lnTo>
                    <a:pt x="2712" y="490"/>
                  </a:lnTo>
                  <a:lnTo>
                    <a:pt x="2742" y="514"/>
                  </a:lnTo>
                  <a:lnTo>
                    <a:pt x="2769" y="535"/>
                  </a:lnTo>
                  <a:lnTo>
                    <a:pt x="2791" y="553"/>
                  </a:lnTo>
                  <a:lnTo>
                    <a:pt x="2591" y="752"/>
                  </a:lnTo>
                  <a:lnTo>
                    <a:pt x="2566" y="732"/>
                  </a:lnTo>
                  <a:lnTo>
                    <a:pt x="2537" y="710"/>
                  </a:lnTo>
                  <a:lnTo>
                    <a:pt x="2502" y="685"/>
                  </a:lnTo>
                  <a:lnTo>
                    <a:pt x="2463" y="656"/>
                  </a:lnTo>
                  <a:lnTo>
                    <a:pt x="2420" y="628"/>
                  </a:lnTo>
                  <a:lnTo>
                    <a:pt x="2372" y="597"/>
                  </a:lnTo>
                  <a:lnTo>
                    <a:pt x="2320" y="566"/>
                  </a:lnTo>
                  <a:lnTo>
                    <a:pt x="2263" y="534"/>
                  </a:lnTo>
                  <a:lnTo>
                    <a:pt x="2205" y="502"/>
                  </a:lnTo>
                  <a:lnTo>
                    <a:pt x="2142" y="471"/>
                  </a:lnTo>
                  <a:lnTo>
                    <a:pt x="2076" y="441"/>
                  </a:lnTo>
                  <a:lnTo>
                    <a:pt x="2005" y="412"/>
                  </a:lnTo>
                  <a:lnTo>
                    <a:pt x="1932" y="385"/>
                  </a:lnTo>
                  <a:lnTo>
                    <a:pt x="1857" y="360"/>
                  </a:lnTo>
                  <a:lnTo>
                    <a:pt x="1779" y="337"/>
                  </a:lnTo>
                  <a:lnTo>
                    <a:pt x="1698" y="318"/>
                  </a:lnTo>
                  <a:lnTo>
                    <a:pt x="1615" y="302"/>
                  </a:lnTo>
                  <a:lnTo>
                    <a:pt x="1529" y="290"/>
                  </a:lnTo>
                  <a:lnTo>
                    <a:pt x="1441" y="283"/>
                  </a:lnTo>
                  <a:lnTo>
                    <a:pt x="1352" y="281"/>
                  </a:lnTo>
                  <a:lnTo>
                    <a:pt x="1261" y="283"/>
                  </a:lnTo>
                  <a:lnTo>
                    <a:pt x="1172" y="290"/>
                  </a:lnTo>
                  <a:lnTo>
                    <a:pt x="1086" y="303"/>
                  </a:lnTo>
                  <a:lnTo>
                    <a:pt x="1004" y="319"/>
                  </a:lnTo>
                  <a:lnTo>
                    <a:pt x="924" y="339"/>
                  </a:lnTo>
                  <a:lnTo>
                    <a:pt x="847" y="362"/>
                  </a:lnTo>
                  <a:lnTo>
                    <a:pt x="774" y="387"/>
                  </a:lnTo>
                  <a:lnTo>
                    <a:pt x="705" y="415"/>
                  </a:lnTo>
                  <a:lnTo>
                    <a:pt x="639" y="445"/>
                  </a:lnTo>
                  <a:lnTo>
                    <a:pt x="577" y="475"/>
                  </a:lnTo>
                  <a:lnTo>
                    <a:pt x="518" y="507"/>
                  </a:lnTo>
                  <a:lnTo>
                    <a:pt x="463" y="538"/>
                  </a:lnTo>
                  <a:lnTo>
                    <a:pt x="413" y="571"/>
                  </a:lnTo>
                  <a:lnTo>
                    <a:pt x="366" y="601"/>
                  </a:lnTo>
                  <a:lnTo>
                    <a:pt x="324" y="631"/>
                  </a:lnTo>
                  <a:lnTo>
                    <a:pt x="286" y="660"/>
                  </a:lnTo>
                  <a:lnTo>
                    <a:pt x="252" y="687"/>
                  </a:lnTo>
                  <a:lnTo>
                    <a:pt x="223" y="711"/>
                  </a:lnTo>
                  <a:lnTo>
                    <a:pt x="199" y="731"/>
                  </a:lnTo>
                  <a:lnTo>
                    <a:pt x="0" y="534"/>
                  </a:lnTo>
                  <a:lnTo>
                    <a:pt x="25" y="511"/>
                  </a:lnTo>
                  <a:lnTo>
                    <a:pt x="54" y="486"/>
                  </a:lnTo>
                  <a:lnTo>
                    <a:pt x="88" y="459"/>
                  </a:lnTo>
                  <a:lnTo>
                    <a:pt x="126" y="428"/>
                  </a:lnTo>
                  <a:lnTo>
                    <a:pt x="168" y="398"/>
                  </a:lnTo>
                  <a:lnTo>
                    <a:pt x="215" y="364"/>
                  </a:lnTo>
                  <a:lnTo>
                    <a:pt x="265" y="332"/>
                  </a:lnTo>
                  <a:lnTo>
                    <a:pt x="320" y="297"/>
                  </a:lnTo>
                  <a:lnTo>
                    <a:pt x="378" y="263"/>
                  </a:lnTo>
                  <a:lnTo>
                    <a:pt x="441" y="230"/>
                  </a:lnTo>
                  <a:lnTo>
                    <a:pt x="506" y="197"/>
                  </a:lnTo>
                  <a:lnTo>
                    <a:pt x="576" y="166"/>
                  </a:lnTo>
                  <a:lnTo>
                    <a:pt x="649" y="135"/>
                  </a:lnTo>
                  <a:lnTo>
                    <a:pt x="726" y="107"/>
                  </a:lnTo>
                  <a:lnTo>
                    <a:pt x="806" y="81"/>
                  </a:lnTo>
                  <a:lnTo>
                    <a:pt x="890" y="58"/>
                  </a:lnTo>
                  <a:lnTo>
                    <a:pt x="975" y="38"/>
                  </a:lnTo>
                  <a:lnTo>
                    <a:pt x="1065" y="22"/>
                  </a:lnTo>
                  <a:lnTo>
                    <a:pt x="1158" y="10"/>
                  </a:lnTo>
                  <a:lnTo>
                    <a:pt x="1253" y="4"/>
                  </a:lnTo>
                  <a:lnTo>
                    <a:pt x="13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444444"/>
                </a:solidFill>
                <a:effectLst/>
                <a:uLnTx/>
                <a:uFillTx/>
                <a:latin typeface="Arial"/>
                <a:ea typeface="+mn-ea"/>
                <a:cs typeface="+mn-cs"/>
              </a:endParaRPr>
            </a:p>
          </p:txBody>
        </p:sp>
        <p:sp>
          <p:nvSpPr>
            <p:cNvPr id="19" name="Freeform 83">
              <a:extLst>
                <a:ext uri="{FF2B5EF4-FFF2-40B4-BE49-F238E27FC236}">
                  <a16:creationId xmlns:a16="http://schemas.microsoft.com/office/drawing/2014/main" id="{CA8D9524-1270-4CA4-B0F5-4C15979DD716}"/>
                </a:ext>
              </a:extLst>
            </p:cNvPr>
            <p:cNvSpPr>
              <a:spLocks/>
            </p:cNvSpPr>
            <p:nvPr/>
          </p:nvSpPr>
          <p:spPr bwMode="auto">
            <a:xfrm>
              <a:off x="4648" y="2403"/>
              <a:ext cx="277" cy="84"/>
            </a:xfrm>
            <a:custGeom>
              <a:avLst/>
              <a:gdLst>
                <a:gd name="T0" fmla="*/ 1011 w 1935"/>
                <a:gd name="T1" fmla="*/ 2 h 590"/>
                <a:gd name="T2" fmla="*/ 1155 w 1935"/>
                <a:gd name="T3" fmla="*/ 19 h 590"/>
                <a:gd name="T4" fmla="*/ 1289 w 1935"/>
                <a:gd name="T5" fmla="*/ 48 h 590"/>
                <a:gd name="T6" fmla="*/ 1414 w 1935"/>
                <a:gd name="T7" fmla="*/ 87 h 590"/>
                <a:gd name="T8" fmla="*/ 1529 w 1935"/>
                <a:gd name="T9" fmla="*/ 134 h 590"/>
                <a:gd name="T10" fmla="*/ 1632 w 1935"/>
                <a:gd name="T11" fmla="*/ 185 h 590"/>
                <a:gd name="T12" fmla="*/ 1723 w 1935"/>
                <a:gd name="T13" fmla="*/ 237 h 590"/>
                <a:gd name="T14" fmla="*/ 1799 w 1935"/>
                <a:gd name="T15" fmla="*/ 286 h 590"/>
                <a:gd name="T16" fmla="*/ 1861 w 1935"/>
                <a:gd name="T17" fmla="*/ 330 h 590"/>
                <a:gd name="T18" fmla="*/ 1906 w 1935"/>
                <a:gd name="T19" fmla="*/ 366 h 590"/>
                <a:gd name="T20" fmla="*/ 1935 w 1935"/>
                <a:gd name="T21" fmla="*/ 391 h 590"/>
                <a:gd name="T22" fmla="*/ 1720 w 1935"/>
                <a:gd name="T23" fmla="*/ 576 h 590"/>
                <a:gd name="T24" fmla="*/ 1673 w 1935"/>
                <a:gd name="T25" fmla="*/ 540 h 590"/>
                <a:gd name="T26" fmla="*/ 1607 w 1935"/>
                <a:gd name="T27" fmla="*/ 495 h 590"/>
                <a:gd name="T28" fmla="*/ 1526 w 1935"/>
                <a:gd name="T29" fmla="*/ 446 h 590"/>
                <a:gd name="T30" fmla="*/ 1430 w 1935"/>
                <a:gd name="T31" fmla="*/ 398 h 590"/>
                <a:gd name="T32" fmla="*/ 1323 w 1935"/>
                <a:gd name="T33" fmla="*/ 352 h 590"/>
                <a:gd name="T34" fmla="*/ 1202 w 1935"/>
                <a:gd name="T35" fmla="*/ 315 h 590"/>
                <a:gd name="T36" fmla="*/ 1073 w 1935"/>
                <a:gd name="T37" fmla="*/ 289 h 590"/>
                <a:gd name="T38" fmla="*/ 936 w 1935"/>
                <a:gd name="T39" fmla="*/ 280 h 590"/>
                <a:gd name="T40" fmla="*/ 798 w 1935"/>
                <a:gd name="T41" fmla="*/ 289 h 590"/>
                <a:gd name="T42" fmla="*/ 671 w 1935"/>
                <a:gd name="T43" fmla="*/ 315 h 590"/>
                <a:gd name="T44" fmla="*/ 557 w 1935"/>
                <a:gd name="T45" fmla="*/ 353 h 590"/>
                <a:gd name="T46" fmla="*/ 455 w 1935"/>
                <a:gd name="T47" fmla="*/ 399 h 590"/>
                <a:gd name="T48" fmla="*/ 367 w 1935"/>
                <a:gd name="T49" fmla="*/ 448 h 590"/>
                <a:gd name="T50" fmla="*/ 294 w 1935"/>
                <a:gd name="T51" fmla="*/ 495 h 590"/>
                <a:gd name="T52" fmla="*/ 238 w 1935"/>
                <a:gd name="T53" fmla="*/ 539 h 590"/>
                <a:gd name="T54" fmla="*/ 199 w 1935"/>
                <a:gd name="T55" fmla="*/ 571 h 590"/>
                <a:gd name="T56" fmla="*/ 18 w 1935"/>
                <a:gd name="T57" fmla="*/ 356 h 590"/>
                <a:gd name="T58" fmla="*/ 70 w 1935"/>
                <a:gd name="T59" fmla="*/ 314 h 590"/>
                <a:gd name="T60" fmla="*/ 137 w 1935"/>
                <a:gd name="T61" fmla="*/ 263 h 590"/>
                <a:gd name="T62" fmla="*/ 220 w 1935"/>
                <a:gd name="T63" fmla="*/ 208 h 590"/>
                <a:gd name="T64" fmla="*/ 320 w 1935"/>
                <a:gd name="T65" fmla="*/ 152 h 590"/>
                <a:gd name="T66" fmla="*/ 433 w 1935"/>
                <a:gd name="T67" fmla="*/ 100 h 590"/>
                <a:gd name="T68" fmla="*/ 562 w 1935"/>
                <a:gd name="T69" fmla="*/ 55 h 590"/>
                <a:gd name="T70" fmla="*/ 703 w 1935"/>
                <a:gd name="T71" fmla="*/ 21 h 590"/>
                <a:gd name="T72" fmla="*/ 856 w 1935"/>
                <a:gd name="T73" fmla="*/ 2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5" h="590">
                  <a:moveTo>
                    <a:pt x="936" y="0"/>
                  </a:moveTo>
                  <a:lnTo>
                    <a:pt x="1011" y="2"/>
                  </a:lnTo>
                  <a:lnTo>
                    <a:pt x="1084" y="8"/>
                  </a:lnTo>
                  <a:lnTo>
                    <a:pt x="1155" y="19"/>
                  </a:lnTo>
                  <a:lnTo>
                    <a:pt x="1223" y="32"/>
                  </a:lnTo>
                  <a:lnTo>
                    <a:pt x="1289" y="48"/>
                  </a:lnTo>
                  <a:lnTo>
                    <a:pt x="1353" y="66"/>
                  </a:lnTo>
                  <a:lnTo>
                    <a:pt x="1414" y="87"/>
                  </a:lnTo>
                  <a:lnTo>
                    <a:pt x="1473" y="110"/>
                  </a:lnTo>
                  <a:lnTo>
                    <a:pt x="1529" y="134"/>
                  </a:lnTo>
                  <a:lnTo>
                    <a:pt x="1582" y="159"/>
                  </a:lnTo>
                  <a:lnTo>
                    <a:pt x="1632" y="185"/>
                  </a:lnTo>
                  <a:lnTo>
                    <a:pt x="1679" y="211"/>
                  </a:lnTo>
                  <a:lnTo>
                    <a:pt x="1723" y="237"/>
                  </a:lnTo>
                  <a:lnTo>
                    <a:pt x="1763" y="262"/>
                  </a:lnTo>
                  <a:lnTo>
                    <a:pt x="1799" y="286"/>
                  </a:lnTo>
                  <a:lnTo>
                    <a:pt x="1831" y="309"/>
                  </a:lnTo>
                  <a:lnTo>
                    <a:pt x="1861" y="330"/>
                  </a:lnTo>
                  <a:lnTo>
                    <a:pt x="1886" y="350"/>
                  </a:lnTo>
                  <a:lnTo>
                    <a:pt x="1906" y="366"/>
                  </a:lnTo>
                  <a:lnTo>
                    <a:pt x="1924" y="380"/>
                  </a:lnTo>
                  <a:lnTo>
                    <a:pt x="1935" y="391"/>
                  </a:lnTo>
                  <a:lnTo>
                    <a:pt x="1737" y="590"/>
                  </a:lnTo>
                  <a:lnTo>
                    <a:pt x="1720" y="576"/>
                  </a:lnTo>
                  <a:lnTo>
                    <a:pt x="1699" y="559"/>
                  </a:lnTo>
                  <a:lnTo>
                    <a:pt x="1673" y="540"/>
                  </a:lnTo>
                  <a:lnTo>
                    <a:pt x="1642" y="518"/>
                  </a:lnTo>
                  <a:lnTo>
                    <a:pt x="1607" y="495"/>
                  </a:lnTo>
                  <a:lnTo>
                    <a:pt x="1568" y="471"/>
                  </a:lnTo>
                  <a:lnTo>
                    <a:pt x="1526" y="446"/>
                  </a:lnTo>
                  <a:lnTo>
                    <a:pt x="1480" y="421"/>
                  </a:lnTo>
                  <a:lnTo>
                    <a:pt x="1430" y="398"/>
                  </a:lnTo>
                  <a:lnTo>
                    <a:pt x="1378" y="374"/>
                  </a:lnTo>
                  <a:lnTo>
                    <a:pt x="1323" y="352"/>
                  </a:lnTo>
                  <a:lnTo>
                    <a:pt x="1264" y="332"/>
                  </a:lnTo>
                  <a:lnTo>
                    <a:pt x="1202" y="315"/>
                  </a:lnTo>
                  <a:lnTo>
                    <a:pt x="1139" y="300"/>
                  </a:lnTo>
                  <a:lnTo>
                    <a:pt x="1073" y="289"/>
                  </a:lnTo>
                  <a:lnTo>
                    <a:pt x="1006" y="282"/>
                  </a:lnTo>
                  <a:lnTo>
                    <a:pt x="936" y="280"/>
                  </a:lnTo>
                  <a:lnTo>
                    <a:pt x="867" y="282"/>
                  </a:lnTo>
                  <a:lnTo>
                    <a:pt x="798" y="289"/>
                  </a:lnTo>
                  <a:lnTo>
                    <a:pt x="734" y="301"/>
                  </a:lnTo>
                  <a:lnTo>
                    <a:pt x="671" y="315"/>
                  </a:lnTo>
                  <a:lnTo>
                    <a:pt x="613" y="332"/>
                  </a:lnTo>
                  <a:lnTo>
                    <a:pt x="557" y="353"/>
                  </a:lnTo>
                  <a:lnTo>
                    <a:pt x="504" y="375"/>
                  </a:lnTo>
                  <a:lnTo>
                    <a:pt x="455" y="399"/>
                  </a:lnTo>
                  <a:lnTo>
                    <a:pt x="409" y="423"/>
                  </a:lnTo>
                  <a:lnTo>
                    <a:pt x="367" y="448"/>
                  </a:lnTo>
                  <a:lnTo>
                    <a:pt x="328" y="471"/>
                  </a:lnTo>
                  <a:lnTo>
                    <a:pt x="294" y="495"/>
                  </a:lnTo>
                  <a:lnTo>
                    <a:pt x="264" y="518"/>
                  </a:lnTo>
                  <a:lnTo>
                    <a:pt x="238" y="539"/>
                  </a:lnTo>
                  <a:lnTo>
                    <a:pt x="216" y="556"/>
                  </a:lnTo>
                  <a:lnTo>
                    <a:pt x="199" y="571"/>
                  </a:lnTo>
                  <a:lnTo>
                    <a:pt x="0" y="374"/>
                  </a:lnTo>
                  <a:lnTo>
                    <a:pt x="18" y="356"/>
                  </a:lnTo>
                  <a:lnTo>
                    <a:pt x="41" y="337"/>
                  </a:lnTo>
                  <a:lnTo>
                    <a:pt x="70" y="314"/>
                  </a:lnTo>
                  <a:lnTo>
                    <a:pt x="101" y="289"/>
                  </a:lnTo>
                  <a:lnTo>
                    <a:pt x="137" y="263"/>
                  </a:lnTo>
                  <a:lnTo>
                    <a:pt x="177" y="236"/>
                  </a:lnTo>
                  <a:lnTo>
                    <a:pt x="220" y="208"/>
                  </a:lnTo>
                  <a:lnTo>
                    <a:pt x="268" y="180"/>
                  </a:lnTo>
                  <a:lnTo>
                    <a:pt x="320" y="152"/>
                  </a:lnTo>
                  <a:lnTo>
                    <a:pt x="375" y="125"/>
                  </a:lnTo>
                  <a:lnTo>
                    <a:pt x="433" y="100"/>
                  </a:lnTo>
                  <a:lnTo>
                    <a:pt x="496" y="76"/>
                  </a:lnTo>
                  <a:lnTo>
                    <a:pt x="562" y="55"/>
                  </a:lnTo>
                  <a:lnTo>
                    <a:pt x="630" y="36"/>
                  </a:lnTo>
                  <a:lnTo>
                    <a:pt x="703" y="21"/>
                  </a:lnTo>
                  <a:lnTo>
                    <a:pt x="778" y="10"/>
                  </a:lnTo>
                  <a:lnTo>
                    <a:pt x="856" y="2"/>
                  </a:lnTo>
                  <a:lnTo>
                    <a:pt x="9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444444"/>
                </a:solidFill>
                <a:effectLst/>
                <a:uLnTx/>
                <a:uFillTx/>
                <a:latin typeface="Arial"/>
                <a:ea typeface="+mn-ea"/>
                <a:cs typeface="+mn-cs"/>
              </a:endParaRPr>
            </a:p>
          </p:txBody>
        </p:sp>
        <p:sp>
          <p:nvSpPr>
            <p:cNvPr id="20" name="Freeform 84">
              <a:extLst>
                <a:ext uri="{FF2B5EF4-FFF2-40B4-BE49-F238E27FC236}">
                  <a16:creationId xmlns:a16="http://schemas.microsoft.com/office/drawing/2014/main" id="{5730683E-9116-478C-A461-ED58ACFE12A0}"/>
                </a:ext>
              </a:extLst>
            </p:cNvPr>
            <p:cNvSpPr>
              <a:spLocks/>
            </p:cNvSpPr>
            <p:nvPr/>
          </p:nvSpPr>
          <p:spPr bwMode="auto">
            <a:xfrm>
              <a:off x="4710" y="2485"/>
              <a:ext cx="155" cy="61"/>
            </a:xfrm>
            <a:custGeom>
              <a:avLst/>
              <a:gdLst>
                <a:gd name="T0" fmla="*/ 585 w 1085"/>
                <a:gd name="T1" fmla="*/ 1 h 421"/>
                <a:gd name="T2" fmla="*/ 682 w 1085"/>
                <a:gd name="T3" fmla="*/ 15 h 421"/>
                <a:gd name="T4" fmla="*/ 772 w 1085"/>
                <a:gd name="T5" fmla="*/ 39 h 421"/>
                <a:gd name="T6" fmla="*/ 852 w 1085"/>
                <a:gd name="T7" fmla="*/ 71 h 421"/>
                <a:gd name="T8" fmla="*/ 922 w 1085"/>
                <a:gd name="T9" fmla="*/ 105 h 421"/>
                <a:gd name="T10" fmla="*/ 982 w 1085"/>
                <a:gd name="T11" fmla="*/ 141 h 421"/>
                <a:gd name="T12" fmla="*/ 1029 w 1085"/>
                <a:gd name="T13" fmla="*/ 174 h 421"/>
                <a:gd name="T14" fmla="*/ 1063 w 1085"/>
                <a:gd name="T15" fmla="*/ 199 h 421"/>
                <a:gd name="T16" fmla="*/ 1082 w 1085"/>
                <a:gd name="T17" fmla="*/ 215 h 421"/>
                <a:gd name="T18" fmla="*/ 955 w 1085"/>
                <a:gd name="T19" fmla="*/ 358 h 421"/>
                <a:gd name="T20" fmla="*/ 886 w 1085"/>
                <a:gd name="T21" fmla="*/ 416 h 421"/>
                <a:gd name="T22" fmla="*/ 858 w 1085"/>
                <a:gd name="T23" fmla="*/ 395 h 421"/>
                <a:gd name="T24" fmla="*/ 816 w 1085"/>
                <a:gd name="T25" fmla="*/ 367 h 421"/>
                <a:gd name="T26" fmla="*/ 761 w 1085"/>
                <a:gd name="T27" fmla="*/ 337 h 421"/>
                <a:gd name="T28" fmla="*/ 693 w 1085"/>
                <a:gd name="T29" fmla="*/ 308 h 421"/>
                <a:gd name="T30" fmla="*/ 616 w 1085"/>
                <a:gd name="T31" fmla="*/ 288 h 421"/>
                <a:gd name="T32" fmla="*/ 534 w 1085"/>
                <a:gd name="T33" fmla="*/ 279 h 421"/>
                <a:gd name="T34" fmla="*/ 453 w 1085"/>
                <a:gd name="T35" fmla="*/ 287 h 421"/>
                <a:gd name="T36" fmla="*/ 383 w 1085"/>
                <a:gd name="T37" fmla="*/ 306 h 421"/>
                <a:gd name="T38" fmla="*/ 322 w 1085"/>
                <a:gd name="T39" fmla="*/ 332 h 421"/>
                <a:gd name="T40" fmla="*/ 272 w 1085"/>
                <a:gd name="T41" fmla="*/ 362 h 421"/>
                <a:gd name="T42" fmla="*/ 235 w 1085"/>
                <a:gd name="T43" fmla="*/ 388 h 421"/>
                <a:gd name="T44" fmla="*/ 211 w 1085"/>
                <a:gd name="T45" fmla="*/ 407 h 421"/>
                <a:gd name="T46" fmla="*/ 202 w 1085"/>
                <a:gd name="T47" fmla="*/ 416 h 421"/>
                <a:gd name="T48" fmla="*/ 4 w 1085"/>
                <a:gd name="T49" fmla="*/ 218 h 421"/>
                <a:gd name="T50" fmla="*/ 23 w 1085"/>
                <a:gd name="T51" fmla="*/ 200 h 421"/>
                <a:gd name="T52" fmla="*/ 57 w 1085"/>
                <a:gd name="T53" fmla="*/ 172 h 421"/>
                <a:gd name="T54" fmla="*/ 106 w 1085"/>
                <a:gd name="T55" fmla="*/ 136 h 421"/>
                <a:gd name="T56" fmla="*/ 168 w 1085"/>
                <a:gd name="T57" fmla="*/ 98 h 421"/>
                <a:gd name="T58" fmla="*/ 243 w 1085"/>
                <a:gd name="T59" fmla="*/ 61 h 421"/>
                <a:gd name="T60" fmla="*/ 328 w 1085"/>
                <a:gd name="T61" fmla="*/ 29 h 421"/>
                <a:gd name="T62" fmla="*/ 426 w 1085"/>
                <a:gd name="T63" fmla="*/ 8 h 421"/>
                <a:gd name="T64" fmla="*/ 534 w 1085"/>
                <a:gd name="T65"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5" h="421">
                  <a:moveTo>
                    <a:pt x="534" y="0"/>
                  </a:moveTo>
                  <a:lnTo>
                    <a:pt x="585" y="1"/>
                  </a:lnTo>
                  <a:lnTo>
                    <a:pt x="635" y="6"/>
                  </a:lnTo>
                  <a:lnTo>
                    <a:pt x="682" y="15"/>
                  </a:lnTo>
                  <a:lnTo>
                    <a:pt x="728" y="26"/>
                  </a:lnTo>
                  <a:lnTo>
                    <a:pt x="772" y="39"/>
                  </a:lnTo>
                  <a:lnTo>
                    <a:pt x="813" y="54"/>
                  </a:lnTo>
                  <a:lnTo>
                    <a:pt x="852" y="71"/>
                  </a:lnTo>
                  <a:lnTo>
                    <a:pt x="889" y="88"/>
                  </a:lnTo>
                  <a:lnTo>
                    <a:pt x="922" y="105"/>
                  </a:lnTo>
                  <a:lnTo>
                    <a:pt x="954" y="124"/>
                  </a:lnTo>
                  <a:lnTo>
                    <a:pt x="982" y="141"/>
                  </a:lnTo>
                  <a:lnTo>
                    <a:pt x="1007" y="157"/>
                  </a:lnTo>
                  <a:lnTo>
                    <a:pt x="1029" y="174"/>
                  </a:lnTo>
                  <a:lnTo>
                    <a:pt x="1047" y="187"/>
                  </a:lnTo>
                  <a:lnTo>
                    <a:pt x="1063" y="199"/>
                  </a:lnTo>
                  <a:lnTo>
                    <a:pt x="1075" y="209"/>
                  </a:lnTo>
                  <a:lnTo>
                    <a:pt x="1082" y="215"/>
                  </a:lnTo>
                  <a:lnTo>
                    <a:pt x="1085" y="218"/>
                  </a:lnTo>
                  <a:lnTo>
                    <a:pt x="955" y="358"/>
                  </a:lnTo>
                  <a:lnTo>
                    <a:pt x="892" y="421"/>
                  </a:lnTo>
                  <a:lnTo>
                    <a:pt x="886" y="416"/>
                  </a:lnTo>
                  <a:lnTo>
                    <a:pt x="874" y="407"/>
                  </a:lnTo>
                  <a:lnTo>
                    <a:pt x="858" y="395"/>
                  </a:lnTo>
                  <a:lnTo>
                    <a:pt x="839" y="382"/>
                  </a:lnTo>
                  <a:lnTo>
                    <a:pt x="816" y="367"/>
                  </a:lnTo>
                  <a:lnTo>
                    <a:pt x="790" y="352"/>
                  </a:lnTo>
                  <a:lnTo>
                    <a:pt x="761" y="337"/>
                  </a:lnTo>
                  <a:lnTo>
                    <a:pt x="728" y="321"/>
                  </a:lnTo>
                  <a:lnTo>
                    <a:pt x="693" y="308"/>
                  </a:lnTo>
                  <a:lnTo>
                    <a:pt x="656" y="296"/>
                  </a:lnTo>
                  <a:lnTo>
                    <a:pt x="616" y="288"/>
                  </a:lnTo>
                  <a:lnTo>
                    <a:pt x="576" y="281"/>
                  </a:lnTo>
                  <a:lnTo>
                    <a:pt x="534" y="279"/>
                  </a:lnTo>
                  <a:lnTo>
                    <a:pt x="492" y="281"/>
                  </a:lnTo>
                  <a:lnTo>
                    <a:pt x="453" y="287"/>
                  </a:lnTo>
                  <a:lnTo>
                    <a:pt x="417" y="295"/>
                  </a:lnTo>
                  <a:lnTo>
                    <a:pt x="383" y="306"/>
                  </a:lnTo>
                  <a:lnTo>
                    <a:pt x="351" y="319"/>
                  </a:lnTo>
                  <a:lnTo>
                    <a:pt x="322" y="332"/>
                  </a:lnTo>
                  <a:lnTo>
                    <a:pt x="296" y="348"/>
                  </a:lnTo>
                  <a:lnTo>
                    <a:pt x="272" y="362"/>
                  </a:lnTo>
                  <a:lnTo>
                    <a:pt x="251" y="376"/>
                  </a:lnTo>
                  <a:lnTo>
                    <a:pt x="235" y="388"/>
                  </a:lnTo>
                  <a:lnTo>
                    <a:pt x="221" y="399"/>
                  </a:lnTo>
                  <a:lnTo>
                    <a:pt x="211" y="407"/>
                  </a:lnTo>
                  <a:lnTo>
                    <a:pt x="205" y="414"/>
                  </a:lnTo>
                  <a:lnTo>
                    <a:pt x="202" y="416"/>
                  </a:lnTo>
                  <a:lnTo>
                    <a:pt x="0" y="222"/>
                  </a:lnTo>
                  <a:lnTo>
                    <a:pt x="4" y="218"/>
                  </a:lnTo>
                  <a:lnTo>
                    <a:pt x="11" y="211"/>
                  </a:lnTo>
                  <a:lnTo>
                    <a:pt x="23" y="200"/>
                  </a:lnTo>
                  <a:lnTo>
                    <a:pt x="38" y="187"/>
                  </a:lnTo>
                  <a:lnTo>
                    <a:pt x="57" y="172"/>
                  </a:lnTo>
                  <a:lnTo>
                    <a:pt x="80" y="154"/>
                  </a:lnTo>
                  <a:lnTo>
                    <a:pt x="106" y="136"/>
                  </a:lnTo>
                  <a:lnTo>
                    <a:pt x="135" y="117"/>
                  </a:lnTo>
                  <a:lnTo>
                    <a:pt x="168" y="98"/>
                  </a:lnTo>
                  <a:lnTo>
                    <a:pt x="203" y="79"/>
                  </a:lnTo>
                  <a:lnTo>
                    <a:pt x="243" y="61"/>
                  </a:lnTo>
                  <a:lnTo>
                    <a:pt x="284" y="45"/>
                  </a:lnTo>
                  <a:lnTo>
                    <a:pt x="328" y="29"/>
                  </a:lnTo>
                  <a:lnTo>
                    <a:pt x="376" y="17"/>
                  </a:lnTo>
                  <a:lnTo>
                    <a:pt x="426" y="8"/>
                  </a:lnTo>
                  <a:lnTo>
                    <a:pt x="478" y="2"/>
                  </a:lnTo>
                  <a:lnTo>
                    <a:pt x="5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444444"/>
                </a:solidFill>
                <a:effectLst/>
                <a:uLnTx/>
                <a:uFillTx/>
                <a:latin typeface="Arial"/>
                <a:ea typeface="+mn-ea"/>
                <a:cs typeface="+mn-cs"/>
              </a:endParaRPr>
            </a:p>
          </p:txBody>
        </p:sp>
        <p:sp>
          <p:nvSpPr>
            <p:cNvPr id="21" name="Freeform 85">
              <a:extLst>
                <a:ext uri="{FF2B5EF4-FFF2-40B4-BE49-F238E27FC236}">
                  <a16:creationId xmlns:a16="http://schemas.microsoft.com/office/drawing/2014/main" id="{5F6FF34E-51A4-4A46-A275-36BE7869BD89}"/>
                </a:ext>
              </a:extLst>
            </p:cNvPr>
            <p:cNvSpPr>
              <a:spLocks noEditPoints="1"/>
            </p:cNvSpPr>
            <p:nvPr/>
          </p:nvSpPr>
          <p:spPr bwMode="auto">
            <a:xfrm>
              <a:off x="4687" y="2578"/>
              <a:ext cx="204" cy="250"/>
            </a:xfrm>
            <a:custGeom>
              <a:avLst/>
              <a:gdLst>
                <a:gd name="T0" fmla="*/ 280 w 1425"/>
                <a:gd name="T1" fmla="*/ 1467 h 1747"/>
                <a:gd name="T2" fmla="*/ 1144 w 1425"/>
                <a:gd name="T3" fmla="*/ 890 h 1747"/>
                <a:gd name="T4" fmla="*/ 714 w 1425"/>
                <a:gd name="T5" fmla="*/ 279 h 1747"/>
                <a:gd name="T6" fmla="*/ 678 w 1425"/>
                <a:gd name="T7" fmla="*/ 284 h 1747"/>
                <a:gd name="T8" fmla="*/ 645 w 1425"/>
                <a:gd name="T9" fmla="*/ 297 h 1747"/>
                <a:gd name="T10" fmla="*/ 615 w 1425"/>
                <a:gd name="T11" fmla="*/ 322 h 1747"/>
                <a:gd name="T12" fmla="*/ 591 w 1425"/>
                <a:gd name="T13" fmla="*/ 359 h 1747"/>
                <a:gd name="T14" fmla="*/ 578 w 1425"/>
                <a:gd name="T15" fmla="*/ 409 h 1747"/>
                <a:gd name="T16" fmla="*/ 577 w 1425"/>
                <a:gd name="T17" fmla="*/ 610 h 1747"/>
                <a:gd name="T18" fmla="*/ 847 w 1425"/>
                <a:gd name="T19" fmla="*/ 558 h 1747"/>
                <a:gd name="T20" fmla="*/ 847 w 1425"/>
                <a:gd name="T21" fmla="*/ 444 h 1747"/>
                <a:gd name="T22" fmla="*/ 839 w 1425"/>
                <a:gd name="T23" fmla="*/ 382 h 1747"/>
                <a:gd name="T24" fmla="*/ 818 w 1425"/>
                <a:gd name="T25" fmla="*/ 333 h 1747"/>
                <a:gd name="T26" fmla="*/ 785 w 1425"/>
                <a:gd name="T27" fmla="*/ 299 h 1747"/>
                <a:gd name="T28" fmla="*/ 739 w 1425"/>
                <a:gd name="T29" fmla="*/ 282 h 1747"/>
                <a:gd name="T30" fmla="*/ 714 w 1425"/>
                <a:gd name="T31" fmla="*/ 0 h 1747"/>
                <a:gd name="T32" fmla="*/ 790 w 1425"/>
                <a:gd name="T33" fmla="*/ 6 h 1747"/>
                <a:gd name="T34" fmla="*/ 865 w 1425"/>
                <a:gd name="T35" fmla="*/ 28 h 1747"/>
                <a:gd name="T36" fmla="*/ 935 w 1425"/>
                <a:gd name="T37" fmla="*/ 63 h 1747"/>
                <a:gd name="T38" fmla="*/ 998 w 1425"/>
                <a:gd name="T39" fmla="*/ 112 h 1747"/>
                <a:gd name="T40" fmla="*/ 1050 w 1425"/>
                <a:gd name="T41" fmla="*/ 174 h 1747"/>
                <a:gd name="T42" fmla="*/ 1091 w 1425"/>
                <a:gd name="T43" fmla="*/ 251 h 1747"/>
                <a:gd name="T44" fmla="*/ 1117 w 1425"/>
                <a:gd name="T45" fmla="*/ 341 h 1747"/>
                <a:gd name="T46" fmla="*/ 1127 w 1425"/>
                <a:gd name="T47" fmla="*/ 444 h 1747"/>
                <a:gd name="T48" fmla="*/ 1127 w 1425"/>
                <a:gd name="T49" fmla="*/ 558 h 1747"/>
                <a:gd name="T50" fmla="*/ 1425 w 1425"/>
                <a:gd name="T51" fmla="*/ 610 h 1747"/>
                <a:gd name="T52" fmla="*/ 0 w 1425"/>
                <a:gd name="T53" fmla="*/ 1747 h 1747"/>
                <a:gd name="T54" fmla="*/ 297 w 1425"/>
                <a:gd name="T55" fmla="*/ 610 h 1747"/>
                <a:gd name="T56" fmla="*/ 299 w 1425"/>
                <a:gd name="T57" fmla="*/ 387 h 1747"/>
                <a:gd name="T58" fmla="*/ 318 w 1425"/>
                <a:gd name="T59" fmla="*/ 293 h 1747"/>
                <a:gd name="T60" fmla="*/ 353 w 1425"/>
                <a:gd name="T61" fmla="*/ 211 h 1747"/>
                <a:gd name="T62" fmla="*/ 401 w 1425"/>
                <a:gd name="T63" fmla="*/ 142 h 1747"/>
                <a:gd name="T64" fmla="*/ 460 w 1425"/>
                <a:gd name="T65" fmla="*/ 86 h 1747"/>
                <a:gd name="T66" fmla="*/ 527 w 1425"/>
                <a:gd name="T67" fmla="*/ 44 h 1747"/>
                <a:gd name="T68" fmla="*/ 600 w 1425"/>
                <a:gd name="T69" fmla="*/ 16 h 1747"/>
                <a:gd name="T70" fmla="*/ 676 w 1425"/>
                <a:gd name="T71" fmla="*/ 1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5" h="1747">
                  <a:moveTo>
                    <a:pt x="280" y="890"/>
                  </a:moveTo>
                  <a:lnTo>
                    <a:pt x="280" y="1467"/>
                  </a:lnTo>
                  <a:lnTo>
                    <a:pt x="1144" y="1467"/>
                  </a:lnTo>
                  <a:lnTo>
                    <a:pt x="1144" y="890"/>
                  </a:lnTo>
                  <a:lnTo>
                    <a:pt x="280" y="890"/>
                  </a:lnTo>
                  <a:close/>
                  <a:moveTo>
                    <a:pt x="714" y="279"/>
                  </a:moveTo>
                  <a:lnTo>
                    <a:pt x="697" y="280"/>
                  </a:lnTo>
                  <a:lnTo>
                    <a:pt x="678" y="284"/>
                  </a:lnTo>
                  <a:lnTo>
                    <a:pt x="662" y="290"/>
                  </a:lnTo>
                  <a:lnTo>
                    <a:pt x="645" y="297"/>
                  </a:lnTo>
                  <a:lnTo>
                    <a:pt x="629" y="308"/>
                  </a:lnTo>
                  <a:lnTo>
                    <a:pt x="615" y="322"/>
                  </a:lnTo>
                  <a:lnTo>
                    <a:pt x="602" y="339"/>
                  </a:lnTo>
                  <a:lnTo>
                    <a:pt x="591" y="359"/>
                  </a:lnTo>
                  <a:lnTo>
                    <a:pt x="584" y="383"/>
                  </a:lnTo>
                  <a:lnTo>
                    <a:pt x="578" y="409"/>
                  </a:lnTo>
                  <a:lnTo>
                    <a:pt x="577" y="439"/>
                  </a:lnTo>
                  <a:lnTo>
                    <a:pt x="577" y="610"/>
                  </a:lnTo>
                  <a:lnTo>
                    <a:pt x="847" y="610"/>
                  </a:lnTo>
                  <a:lnTo>
                    <a:pt x="847" y="558"/>
                  </a:lnTo>
                  <a:lnTo>
                    <a:pt x="847" y="502"/>
                  </a:lnTo>
                  <a:lnTo>
                    <a:pt x="847" y="444"/>
                  </a:lnTo>
                  <a:lnTo>
                    <a:pt x="845" y="411"/>
                  </a:lnTo>
                  <a:lnTo>
                    <a:pt x="839" y="382"/>
                  </a:lnTo>
                  <a:lnTo>
                    <a:pt x="830" y="356"/>
                  </a:lnTo>
                  <a:lnTo>
                    <a:pt x="818" y="333"/>
                  </a:lnTo>
                  <a:lnTo>
                    <a:pt x="803" y="314"/>
                  </a:lnTo>
                  <a:lnTo>
                    <a:pt x="785" y="299"/>
                  </a:lnTo>
                  <a:lnTo>
                    <a:pt x="763" y="288"/>
                  </a:lnTo>
                  <a:lnTo>
                    <a:pt x="739" y="282"/>
                  </a:lnTo>
                  <a:lnTo>
                    <a:pt x="714" y="279"/>
                  </a:lnTo>
                  <a:close/>
                  <a:moveTo>
                    <a:pt x="714" y="0"/>
                  </a:moveTo>
                  <a:lnTo>
                    <a:pt x="752" y="1"/>
                  </a:lnTo>
                  <a:lnTo>
                    <a:pt x="790" y="6"/>
                  </a:lnTo>
                  <a:lnTo>
                    <a:pt x="828" y="15"/>
                  </a:lnTo>
                  <a:lnTo>
                    <a:pt x="865" y="28"/>
                  </a:lnTo>
                  <a:lnTo>
                    <a:pt x="900" y="43"/>
                  </a:lnTo>
                  <a:lnTo>
                    <a:pt x="935" y="63"/>
                  </a:lnTo>
                  <a:lnTo>
                    <a:pt x="967" y="85"/>
                  </a:lnTo>
                  <a:lnTo>
                    <a:pt x="998" y="112"/>
                  </a:lnTo>
                  <a:lnTo>
                    <a:pt x="1025" y="142"/>
                  </a:lnTo>
                  <a:lnTo>
                    <a:pt x="1050" y="174"/>
                  </a:lnTo>
                  <a:lnTo>
                    <a:pt x="1073" y="211"/>
                  </a:lnTo>
                  <a:lnTo>
                    <a:pt x="1091" y="251"/>
                  </a:lnTo>
                  <a:lnTo>
                    <a:pt x="1106" y="294"/>
                  </a:lnTo>
                  <a:lnTo>
                    <a:pt x="1117" y="341"/>
                  </a:lnTo>
                  <a:lnTo>
                    <a:pt x="1125" y="391"/>
                  </a:lnTo>
                  <a:lnTo>
                    <a:pt x="1127" y="444"/>
                  </a:lnTo>
                  <a:lnTo>
                    <a:pt x="1127" y="502"/>
                  </a:lnTo>
                  <a:lnTo>
                    <a:pt x="1127" y="558"/>
                  </a:lnTo>
                  <a:lnTo>
                    <a:pt x="1126" y="610"/>
                  </a:lnTo>
                  <a:lnTo>
                    <a:pt x="1425" y="610"/>
                  </a:lnTo>
                  <a:lnTo>
                    <a:pt x="1425" y="1747"/>
                  </a:lnTo>
                  <a:lnTo>
                    <a:pt x="0" y="1747"/>
                  </a:lnTo>
                  <a:lnTo>
                    <a:pt x="0" y="610"/>
                  </a:lnTo>
                  <a:lnTo>
                    <a:pt x="297" y="610"/>
                  </a:lnTo>
                  <a:lnTo>
                    <a:pt x="297" y="439"/>
                  </a:lnTo>
                  <a:lnTo>
                    <a:pt x="299" y="387"/>
                  </a:lnTo>
                  <a:lnTo>
                    <a:pt x="307" y="338"/>
                  </a:lnTo>
                  <a:lnTo>
                    <a:pt x="318" y="293"/>
                  </a:lnTo>
                  <a:lnTo>
                    <a:pt x="334" y="250"/>
                  </a:lnTo>
                  <a:lnTo>
                    <a:pt x="353" y="211"/>
                  </a:lnTo>
                  <a:lnTo>
                    <a:pt x="375" y="174"/>
                  </a:lnTo>
                  <a:lnTo>
                    <a:pt x="401" y="142"/>
                  </a:lnTo>
                  <a:lnTo>
                    <a:pt x="430" y="112"/>
                  </a:lnTo>
                  <a:lnTo>
                    <a:pt x="460" y="86"/>
                  </a:lnTo>
                  <a:lnTo>
                    <a:pt x="494" y="64"/>
                  </a:lnTo>
                  <a:lnTo>
                    <a:pt x="527" y="44"/>
                  </a:lnTo>
                  <a:lnTo>
                    <a:pt x="563" y="28"/>
                  </a:lnTo>
                  <a:lnTo>
                    <a:pt x="600" y="16"/>
                  </a:lnTo>
                  <a:lnTo>
                    <a:pt x="638" y="6"/>
                  </a:lnTo>
                  <a:lnTo>
                    <a:pt x="676" y="1"/>
                  </a:lnTo>
                  <a:lnTo>
                    <a:pt x="7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444444"/>
                </a:solidFill>
                <a:effectLst/>
                <a:uLnTx/>
                <a:uFillTx/>
                <a:latin typeface="Arial"/>
                <a:ea typeface="+mn-ea"/>
                <a:cs typeface="+mn-cs"/>
              </a:endParaRPr>
            </a:p>
          </p:txBody>
        </p:sp>
      </p:grpSp>
      <p:sp>
        <p:nvSpPr>
          <p:cNvPr id="22" name="Rectangle 21">
            <a:hlinkClick r:id="rId3"/>
            <a:extLst>
              <a:ext uri="{FF2B5EF4-FFF2-40B4-BE49-F238E27FC236}">
                <a16:creationId xmlns:a16="http://schemas.microsoft.com/office/drawing/2014/main" id="{A1A836CD-EA54-4720-98BA-6B85C64A4E59}"/>
              </a:ext>
            </a:extLst>
          </p:cNvPr>
          <p:cNvSpPr/>
          <p:nvPr/>
        </p:nvSpPr>
        <p:spPr>
          <a:xfrm>
            <a:off x="2200275" y="4178300"/>
            <a:ext cx="358775" cy="1682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3" name="TextBox 22">
            <a:extLst>
              <a:ext uri="{FF2B5EF4-FFF2-40B4-BE49-F238E27FC236}">
                <a16:creationId xmlns:a16="http://schemas.microsoft.com/office/drawing/2014/main" id="{CB80C67B-7807-4B54-A86A-E31C95B7BF05}"/>
              </a:ext>
            </a:extLst>
          </p:cNvPr>
          <p:cNvSpPr txBox="1"/>
          <p:nvPr/>
        </p:nvSpPr>
        <p:spPr>
          <a:xfrm>
            <a:off x="7073694" y="2091522"/>
            <a:ext cx="859210" cy="276999"/>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Storage</a:t>
            </a:r>
          </a:p>
        </p:txBody>
      </p:sp>
      <p:sp>
        <p:nvSpPr>
          <p:cNvPr id="24" name="Rectangle 23">
            <a:extLst>
              <a:ext uri="{FF2B5EF4-FFF2-40B4-BE49-F238E27FC236}">
                <a16:creationId xmlns:a16="http://schemas.microsoft.com/office/drawing/2014/main" id="{260DD050-3087-4702-8B87-EA5786BEFCF1}"/>
              </a:ext>
            </a:extLst>
          </p:cNvPr>
          <p:cNvSpPr/>
          <p:nvPr/>
        </p:nvSpPr>
        <p:spPr>
          <a:xfrm>
            <a:off x="0" y="4522594"/>
            <a:ext cx="9144000" cy="375552"/>
          </a:xfrm>
          <a:prstGeom prst="rect">
            <a:avLst/>
          </a:prstGeom>
        </p:spPr>
        <p:txBody>
          <a:bodyPr wrap="square">
            <a:spAutoFit/>
          </a:bodyPr>
          <a:lstStyle/>
          <a:p>
            <a:pPr algn="ctr" defTabSz="914354">
              <a:lnSpc>
                <a:spcPct val="150000"/>
              </a:lnSpc>
              <a:defRPr/>
            </a:pPr>
            <a:r>
              <a:rPr lang="en-US" sz="1400" b="1">
                <a:solidFill>
                  <a:srgbClr val="444444"/>
                </a:solidFill>
                <a:latin typeface="Arial" panose="020B0604020202020204"/>
              </a:rPr>
              <a:t>Learn more about </a:t>
            </a:r>
            <a:r>
              <a:rPr lang="en-US" sz="1400" b="1">
                <a:solidFill>
                  <a:srgbClr val="444444"/>
                </a:solidFill>
                <a:latin typeface="Arial" panose="020B0604020202020204"/>
                <a:hlinkClick r:id="rId4"/>
              </a:rPr>
              <a:t>how SupportAssist securely monitors your environment  </a:t>
            </a:r>
            <a:endParaRPr lang="en-US" sz="1400">
              <a:solidFill>
                <a:srgbClr val="444444"/>
              </a:solidFill>
              <a:latin typeface="Arial" panose="020B0604020202020204"/>
            </a:endParaRPr>
          </a:p>
        </p:txBody>
      </p:sp>
    </p:spTree>
    <p:extLst>
      <p:ext uri="{BB962C8B-B14F-4D97-AF65-F5344CB8AC3E}">
        <p14:creationId xmlns:p14="http://schemas.microsoft.com/office/powerpoint/2010/main" val="2484167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4F60-1767-4AD0-82B4-F902457B6F4B}"/>
              </a:ext>
            </a:extLst>
          </p:cNvPr>
          <p:cNvSpPr>
            <a:spLocks noGrp="1"/>
          </p:cNvSpPr>
          <p:nvPr>
            <p:ph type="title"/>
          </p:nvPr>
        </p:nvSpPr>
        <p:spPr>
          <a:xfrm>
            <a:off x="285750" y="2197801"/>
            <a:ext cx="7886700" cy="747897"/>
          </a:xfrm>
        </p:spPr>
        <p:txBody>
          <a:bodyPr/>
          <a:lstStyle/>
          <a:p>
            <a:r>
              <a:rPr lang="en-US" dirty="0"/>
              <a:t>Competitive Analysis</a:t>
            </a:r>
          </a:p>
        </p:txBody>
      </p:sp>
    </p:spTree>
    <p:extLst>
      <p:ext uri="{BB962C8B-B14F-4D97-AF65-F5344CB8AC3E}">
        <p14:creationId xmlns:p14="http://schemas.microsoft.com/office/powerpoint/2010/main" val="634022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1C715A-413B-4EC6-8B4D-41602B9A8615}"/>
              </a:ext>
            </a:extLst>
          </p:cNvPr>
          <p:cNvSpPr>
            <a:spLocks noGrp="1"/>
          </p:cNvSpPr>
          <p:nvPr>
            <p:ph type="title"/>
          </p:nvPr>
        </p:nvSpPr>
        <p:spPr>
          <a:xfrm>
            <a:off x="249825" y="40235"/>
            <a:ext cx="8686569" cy="336953"/>
          </a:xfrm>
        </p:spPr>
        <p:txBody>
          <a:bodyPr/>
          <a:lstStyle/>
          <a:p>
            <a:r>
              <a:rPr lang="en-US" sz="1650" kern="1200" dirty="0">
                <a:solidFill>
                  <a:srgbClr val="0076CE"/>
                </a:solidFill>
                <a:ea typeface="+mj-ea"/>
                <a:cs typeface="+mj-cs"/>
              </a:rPr>
              <a:t>HP and Lenovo support services leverage telemetry tools, but have varying GTM strategies</a:t>
            </a:r>
            <a:endParaRPr lang="en-US" sz="1650" dirty="0"/>
          </a:p>
        </p:txBody>
      </p:sp>
      <p:graphicFrame>
        <p:nvGraphicFramePr>
          <p:cNvPr id="6" name="Table 6">
            <a:extLst>
              <a:ext uri="{FF2B5EF4-FFF2-40B4-BE49-F238E27FC236}">
                <a16:creationId xmlns:a16="http://schemas.microsoft.com/office/drawing/2014/main" id="{AEA5E936-4CA8-4766-86C0-4A56B476E60A}"/>
              </a:ext>
            </a:extLst>
          </p:cNvPr>
          <p:cNvGraphicFramePr>
            <a:graphicFrameLocks noGrp="1"/>
          </p:cNvGraphicFramePr>
          <p:nvPr/>
        </p:nvGraphicFramePr>
        <p:xfrm>
          <a:off x="0" y="855011"/>
          <a:ext cx="9144002" cy="4288488"/>
        </p:xfrm>
        <a:graphic>
          <a:graphicData uri="http://schemas.openxmlformats.org/drawingml/2006/table">
            <a:tbl>
              <a:tblPr firstRow="1" bandRow="1">
                <a:tableStyleId>{5C22544A-7EE6-4342-B048-85BDC9FD1C3A}</a:tableStyleId>
              </a:tblPr>
              <a:tblGrid>
                <a:gridCol w="877520">
                  <a:extLst>
                    <a:ext uri="{9D8B030D-6E8A-4147-A177-3AD203B41FA5}">
                      <a16:colId xmlns:a16="http://schemas.microsoft.com/office/drawing/2014/main" val="4229781981"/>
                    </a:ext>
                  </a:extLst>
                </a:gridCol>
                <a:gridCol w="1166861">
                  <a:extLst>
                    <a:ext uri="{9D8B030D-6E8A-4147-A177-3AD203B41FA5}">
                      <a16:colId xmlns:a16="http://schemas.microsoft.com/office/drawing/2014/main" val="3577255693"/>
                    </a:ext>
                  </a:extLst>
                </a:gridCol>
                <a:gridCol w="1138226">
                  <a:extLst>
                    <a:ext uri="{9D8B030D-6E8A-4147-A177-3AD203B41FA5}">
                      <a16:colId xmlns:a16="http://schemas.microsoft.com/office/drawing/2014/main" val="1445216932"/>
                    </a:ext>
                  </a:extLst>
                </a:gridCol>
                <a:gridCol w="1288557">
                  <a:extLst>
                    <a:ext uri="{9D8B030D-6E8A-4147-A177-3AD203B41FA5}">
                      <a16:colId xmlns:a16="http://schemas.microsoft.com/office/drawing/2014/main" val="3452236419"/>
                    </a:ext>
                  </a:extLst>
                </a:gridCol>
                <a:gridCol w="1231288">
                  <a:extLst>
                    <a:ext uri="{9D8B030D-6E8A-4147-A177-3AD203B41FA5}">
                      <a16:colId xmlns:a16="http://schemas.microsoft.com/office/drawing/2014/main" val="1836245408"/>
                    </a:ext>
                  </a:extLst>
                </a:gridCol>
                <a:gridCol w="1137659">
                  <a:extLst>
                    <a:ext uri="{9D8B030D-6E8A-4147-A177-3AD203B41FA5}">
                      <a16:colId xmlns:a16="http://schemas.microsoft.com/office/drawing/2014/main" val="1406754010"/>
                    </a:ext>
                  </a:extLst>
                </a:gridCol>
                <a:gridCol w="1089398">
                  <a:extLst>
                    <a:ext uri="{9D8B030D-6E8A-4147-A177-3AD203B41FA5}">
                      <a16:colId xmlns:a16="http://schemas.microsoft.com/office/drawing/2014/main" val="3880649472"/>
                    </a:ext>
                  </a:extLst>
                </a:gridCol>
                <a:gridCol w="1214493">
                  <a:extLst>
                    <a:ext uri="{9D8B030D-6E8A-4147-A177-3AD203B41FA5}">
                      <a16:colId xmlns:a16="http://schemas.microsoft.com/office/drawing/2014/main" val="1654713510"/>
                    </a:ext>
                  </a:extLst>
                </a:gridCol>
              </a:tblGrid>
              <a:tr h="360542">
                <a:tc>
                  <a:txBody>
                    <a:bodyPr/>
                    <a:lstStyle/>
                    <a:p>
                      <a:pPr algn="ctr"/>
                      <a:endParaRPr lang="en-US" sz="800" dirty="0">
                        <a:solidFill>
                          <a:schemeClr val="tx2"/>
                        </a:solidFill>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800" dirty="0">
                          <a:solidFill>
                            <a:schemeClr val="tx2"/>
                          </a:solidFill>
                        </a:rPr>
                        <a:t>Dell PSM3</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800" dirty="0">
                          <a:solidFill>
                            <a:schemeClr val="tx2"/>
                          </a:solidFill>
                        </a:rPr>
                        <a:t>HP Active Care</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800" dirty="0">
                          <a:solidFill>
                            <a:schemeClr val="tx2"/>
                          </a:solidFill>
                        </a:rPr>
                        <a:t>HP Proactive Insights</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800" dirty="0">
                          <a:solidFill>
                            <a:schemeClr val="tx2"/>
                          </a:solidFill>
                        </a:rPr>
                        <a:t>HP Proactive Endpoint Management</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800" dirty="0">
                          <a:solidFill>
                            <a:schemeClr val="tx2"/>
                          </a:solidFill>
                        </a:rPr>
                        <a:t>Lenovo Premier Support</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800" dirty="0">
                          <a:solidFill>
                            <a:schemeClr val="tx2"/>
                          </a:solidFill>
                        </a:rPr>
                        <a:t>Lenovo LDI</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800" dirty="0">
                          <a:solidFill>
                            <a:schemeClr val="tx2"/>
                          </a:solidFill>
                        </a:rPr>
                        <a:t>Lenovo LDI Plus</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611238404"/>
                  </a:ext>
                </a:extLst>
              </a:tr>
              <a:tr h="583425">
                <a:tc>
                  <a:txBody>
                    <a:bodyPr/>
                    <a:lstStyle/>
                    <a:p>
                      <a:r>
                        <a:rPr lang="en-US" sz="800" b="1" dirty="0">
                          <a:solidFill>
                            <a:schemeClr val="tx1"/>
                          </a:solidFill>
                        </a:rPr>
                        <a:t>Strategy</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14350" indent="0"/>
                      <a:r>
                        <a:rPr lang="en-US" sz="700" dirty="0">
                          <a:solidFill>
                            <a:schemeClr val="tx1"/>
                          </a:solidFill>
                        </a:rPr>
                        <a:t>Attach to box, tool included</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461963" marR="0" lvl="0" indent="0" algn="l" defTabSz="1219170" rtl="0" eaLnBrk="1" fontAlgn="auto" latinLnBrk="0" hangingPunct="1">
                        <a:lnSpc>
                          <a:spcPct val="100000"/>
                        </a:lnSpc>
                        <a:spcBef>
                          <a:spcPts val="0"/>
                        </a:spcBef>
                        <a:spcAft>
                          <a:spcPts val="0"/>
                        </a:spcAft>
                        <a:buClrTx/>
                        <a:buSzTx/>
                        <a:buFontTx/>
                        <a:buNone/>
                        <a:tabLst>
                          <a:tab pos="461963" algn="l"/>
                        </a:tabLst>
                        <a:defRPr/>
                      </a:pPr>
                      <a:r>
                        <a:rPr lang="en-US" sz="700" dirty="0">
                          <a:solidFill>
                            <a:schemeClr val="tx1"/>
                          </a:solidFill>
                        </a:rPr>
                        <a:t>Attach to box, tool included</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400050" indent="0"/>
                      <a:r>
                        <a:rPr lang="en-US" sz="700" dirty="0">
                          <a:solidFill>
                            <a:schemeClr val="tx1"/>
                          </a:solidFill>
                        </a:rPr>
                        <a:t>SaaS-based fleet, IT asset, employee experience </a:t>
                      </a:r>
                      <a:r>
                        <a:rPr lang="en-US" sz="700" dirty="0" err="1">
                          <a:solidFill>
                            <a:schemeClr val="tx1"/>
                          </a:solidFill>
                        </a:rPr>
                        <a:t>mgmt</a:t>
                      </a:r>
                      <a:endParaRPr lang="en-US" sz="700" dirty="0">
                        <a:solidFill>
                          <a:schemeClr val="tx1"/>
                        </a:solidFill>
                      </a:endParaRPr>
                    </a:p>
                  </a:txBody>
                  <a:tcPr marL="34290" marR="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46075" marR="0" lvl="0" indent="0" algn="l" defTabSz="1219170" rtl="0" eaLnBrk="1" fontAlgn="auto" latinLnBrk="0" hangingPunct="1">
                        <a:lnSpc>
                          <a:spcPct val="100000"/>
                        </a:lnSpc>
                        <a:spcBef>
                          <a:spcPts val="0"/>
                        </a:spcBef>
                        <a:spcAft>
                          <a:spcPts val="0"/>
                        </a:spcAft>
                        <a:buClrTx/>
                        <a:buSzTx/>
                        <a:buFontTx/>
                        <a:buNone/>
                        <a:tabLst/>
                        <a:defRPr/>
                      </a:pPr>
                      <a:r>
                        <a:rPr lang="en-US" sz="700" dirty="0">
                          <a:solidFill>
                            <a:schemeClr val="tx1"/>
                          </a:solidFill>
                        </a:rPr>
                        <a:t>SaaS-based insights + device management</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47663" marR="0" lvl="0" indent="0" algn="l" defTabSz="1219170" rtl="0" eaLnBrk="1" fontAlgn="auto" latinLnBrk="0" hangingPunct="1">
                        <a:lnSpc>
                          <a:spcPct val="100000"/>
                        </a:lnSpc>
                        <a:spcBef>
                          <a:spcPts val="0"/>
                        </a:spcBef>
                        <a:spcAft>
                          <a:spcPts val="0"/>
                        </a:spcAft>
                        <a:buClrTx/>
                        <a:buSzTx/>
                        <a:buFontTx/>
                        <a:buNone/>
                        <a:tabLst/>
                        <a:defRPr/>
                      </a:pPr>
                      <a:r>
                        <a:rPr lang="en-US" sz="700" dirty="0">
                          <a:solidFill>
                            <a:schemeClr val="tx1"/>
                          </a:solidFill>
                        </a:rPr>
                        <a:t>Attach to box, tool included</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44488" marR="0" lvl="0" indent="0" algn="l" defTabSz="1219170" rtl="0" eaLnBrk="1" fontAlgn="auto" latinLnBrk="0" hangingPunct="1">
                        <a:lnSpc>
                          <a:spcPct val="100000"/>
                        </a:lnSpc>
                        <a:spcBef>
                          <a:spcPts val="0"/>
                        </a:spcBef>
                        <a:spcAft>
                          <a:spcPts val="0"/>
                        </a:spcAft>
                        <a:buClrTx/>
                        <a:buSzTx/>
                        <a:buFontTx/>
                        <a:buNone/>
                        <a:tabLst/>
                        <a:defRPr/>
                      </a:pPr>
                      <a:r>
                        <a:rPr lang="en-US" sz="700" dirty="0">
                          <a:solidFill>
                            <a:schemeClr val="tx1"/>
                          </a:solidFill>
                        </a:rPr>
                        <a:t>SaaS-based PC health </a:t>
                      </a:r>
                      <a:r>
                        <a:rPr lang="en-US" sz="700" dirty="0" err="1">
                          <a:solidFill>
                            <a:schemeClr val="tx1"/>
                          </a:solidFill>
                        </a:rPr>
                        <a:t>mgmt</a:t>
                      </a:r>
                      <a:endParaRPr lang="en-US" sz="700" dirty="0">
                        <a:solidFill>
                          <a:schemeClr val="tx1"/>
                        </a:solidFill>
                      </a:endParaRP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401638" marR="0" lvl="0" indent="0" algn="l" defTabSz="1219170" rtl="0" eaLnBrk="1" fontAlgn="auto" latinLnBrk="0" hangingPunct="1">
                        <a:lnSpc>
                          <a:spcPct val="100000"/>
                        </a:lnSpc>
                        <a:spcBef>
                          <a:spcPts val="0"/>
                        </a:spcBef>
                        <a:spcAft>
                          <a:spcPts val="0"/>
                        </a:spcAft>
                        <a:buClrTx/>
                        <a:buSzTx/>
                        <a:buFontTx/>
                        <a:buNone/>
                        <a:tabLst/>
                        <a:defRPr/>
                      </a:pPr>
                      <a:r>
                        <a:rPr lang="en-US" sz="700" dirty="0">
                          <a:solidFill>
                            <a:schemeClr val="tx1"/>
                          </a:solidFill>
                        </a:rPr>
                        <a:t>SaaS-based fleet, IT asset, employee experience </a:t>
                      </a:r>
                      <a:r>
                        <a:rPr lang="en-US" sz="700" dirty="0" err="1">
                          <a:solidFill>
                            <a:schemeClr val="tx1"/>
                          </a:solidFill>
                        </a:rPr>
                        <a:t>mgmt</a:t>
                      </a:r>
                      <a:endParaRPr lang="en-US" sz="700" dirty="0">
                        <a:solidFill>
                          <a:schemeClr val="tx1"/>
                        </a:solidFill>
                      </a:endParaRP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00293"/>
                  </a:ext>
                </a:extLst>
              </a:tr>
              <a:tr h="747867">
                <a:tc>
                  <a:txBody>
                    <a:bodyPr/>
                    <a:lstStyle/>
                    <a:p>
                      <a:r>
                        <a:rPr lang="en-US" sz="800" b="1" dirty="0">
                          <a:solidFill>
                            <a:schemeClr val="tx1"/>
                          </a:solidFill>
                        </a:rPr>
                        <a:t>Key Features</a:t>
                      </a:r>
                    </a:p>
                    <a:p>
                      <a:pPr marL="55563" indent="0"/>
                      <a:r>
                        <a:rPr lang="en-US" sz="800" i="1" dirty="0">
                          <a:solidFill>
                            <a:schemeClr val="bg1">
                              <a:lumMod val="75000"/>
                            </a:schemeClr>
                          </a:solidFill>
                        </a:rPr>
                        <a:t>Traditional Support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NBD onsite HW repair </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In-region tech support for HW/SW, 24x7</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KYHD</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Accidental Damage</a:t>
                      </a:r>
                    </a:p>
                    <a:p>
                      <a:pPr marL="111125" indent="-111125" algn="l" defTabSz="914377" rtl="0" eaLnBrk="1" latinLnBrk="0" hangingPunct="1">
                        <a:spcBef>
                          <a:spcPts val="0"/>
                        </a:spcBef>
                        <a:buFont typeface="Courier New" panose="02070309020205020404" pitchFamily="49" charset="0"/>
                        <a:buChar char="o"/>
                      </a:pPr>
                      <a:r>
                        <a:rPr lang="en-US" sz="600" kern="0" dirty="0">
                          <a:solidFill>
                            <a:schemeClr val="tx1"/>
                          </a:solidFill>
                          <a:latin typeface="+mn-lt"/>
                          <a:ea typeface="+mn-ea"/>
                          <a:cs typeface="+mn-cs"/>
                        </a:rPr>
                        <a:t>Battery replacement (EBS)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indent="-117475" defTabSz="914377">
                        <a:spcBef>
                          <a:spcPts val="0"/>
                        </a:spcBef>
                        <a:buFont typeface="Wingdings" panose="05000000000000000000" pitchFamily="2" charset="2"/>
                        <a:buChar char="ü"/>
                      </a:pPr>
                      <a:r>
                        <a:rPr lang="en-US" sz="600" kern="0" dirty="0">
                          <a:solidFill>
                            <a:schemeClr val="tx1"/>
                          </a:solidFill>
                          <a:latin typeface="+mn-lt"/>
                        </a:rPr>
                        <a:t>NBD onsite HW repair </a:t>
                      </a:r>
                      <a:endParaRPr lang="en-US" sz="600" kern="0" dirty="0">
                        <a:solidFill>
                          <a:schemeClr val="tx1"/>
                        </a:solidFill>
                        <a:latin typeface="+mn-lt"/>
                        <a:ea typeface="+mn-ea"/>
                        <a:cs typeface="+mn-cs"/>
                      </a:endParaRPr>
                    </a:p>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Tech support for HW/SW, 24x7</a:t>
                      </a:r>
                      <a:endParaRPr lang="en-US" sz="600" kern="0" dirty="0">
                        <a:solidFill>
                          <a:schemeClr val="tx1"/>
                        </a:solidFill>
                        <a:latin typeface="+mn-lt"/>
                      </a:endParaRPr>
                    </a:p>
                    <a:p>
                      <a:pPr marL="117475" indent="-117475" defTabSz="914377">
                        <a:spcBef>
                          <a:spcPts val="0"/>
                        </a:spcBef>
                        <a:buFont typeface="Courier New" panose="02070309020205020404" pitchFamily="49" charset="0"/>
                        <a:buChar char="o"/>
                      </a:pPr>
                      <a:r>
                        <a:rPr lang="en-US" sz="600" kern="0" dirty="0">
                          <a:solidFill>
                            <a:schemeClr val="tx1"/>
                          </a:solidFill>
                          <a:latin typeface="+mn-lt"/>
                        </a:rPr>
                        <a:t>KYHD</a:t>
                      </a:r>
                    </a:p>
                    <a:p>
                      <a:pPr marL="117475" indent="-117475" defTabSz="914377">
                        <a:spcBef>
                          <a:spcPts val="0"/>
                        </a:spcBef>
                        <a:buFont typeface="Courier New" panose="02070309020205020404" pitchFamily="49" charset="0"/>
                        <a:buChar char="o"/>
                      </a:pPr>
                      <a:r>
                        <a:rPr lang="en-US" sz="600" kern="0" dirty="0">
                          <a:solidFill>
                            <a:schemeClr val="tx1"/>
                          </a:solidFill>
                          <a:latin typeface="+mn-lt"/>
                        </a:rPr>
                        <a:t>Accidental Damage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600" i="1" dirty="0">
                          <a:solidFill>
                            <a:srgbClr val="2C789E"/>
                          </a:solidFill>
                        </a:rPr>
                        <a:t>&lt;sold separately&gt;</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600" i="1" dirty="0">
                          <a:solidFill>
                            <a:srgbClr val="2C789E"/>
                          </a:solidFill>
                        </a:rPr>
                        <a:t>&lt;sold separately&gt;</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NBD onsite HW repair</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Tech support for HW/SW, 24x7</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Parts prioritization </a:t>
                      </a:r>
                    </a:p>
                    <a:p>
                      <a:pPr marL="117475" indent="-117475" defTabSz="914377">
                        <a:spcBef>
                          <a:spcPts val="0"/>
                        </a:spcBef>
                        <a:buFont typeface="Courier New" panose="02070309020205020404" pitchFamily="49" charset="0"/>
                        <a:buChar char="o"/>
                      </a:pPr>
                      <a:r>
                        <a:rPr lang="en-US" sz="600" kern="0" dirty="0">
                          <a:solidFill>
                            <a:schemeClr val="tx1"/>
                          </a:solidFill>
                          <a:latin typeface="+mn-lt"/>
                        </a:rPr>
                        <a:t>KYHD</a:t>
                      </a:r>
                    </a:p>
                    <a:p>
                      <a:pPr marL="117475" indent="-117475" defTabSz="914377">
                        <a:spcBef>
                          <a:spcPts val="0"/>
                        </a:spcBef>
                        <a:buFont typeface="Courier New" panose="02070309020205020404" pitchFamily="49" charset="0"/>
                        <a:buChar char="o"/>
                      </a:pPr>
                      <a:r>
                        <a:rPr lang="en-US" sz="600" kern="0" dirty="0">
                          <a:solidFill>
                            <a:schemeClr val="tx1"/>
                          </a:solidFill>
                          <a:latin typeface="+mn-lt"/>
                        </a:rPr>
                        <a:t>Accidental Damage</a:t>
                      </a:r>
                    </a:p>
                    <a:p>
                      <a:pPr marL="117475" indent="-117475" defTabSz="914377">
                        <a:spcBef>
                          <a:spcPts val="0"/>
                        </a:spcBef>
                        <a:buFont typeface="Courier New" panose="02070309020205020404" pitchFamily="49" charset="0"/>
                        <a:buChar char="o"/>
                      </a:pPr>
                      <a:r>
                        <a:rPr lang="en-US" sz="600" kern="0" dirty="0">
                          <a:solidFill>
                            <a:schemeClr val="tx1"/>
                          </a:solidFill>
                          <a:latin typeface="+mn-lt"/>
                        </a:rPr>
                        <a:t>Battery replacement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solidFill>
                            <a:srgbClr val="2C789E"/>
                          </a:solidFill>
                          <a:effectLst/>
                          <a:uLnTx/>
                          <a:uFillTx/>
                          <a:latin typeface="Arial"/>
                          <a:ea typeface="+mn-ea"/>
                          <a:cs typeface="+mn-cs"/>
                        </a:rPr>
                        <a:t>&lt;sold separately&gt;</a:t>
                      </a:r>
                      <a:endParaRPr kumimoji="0" lang="en-US" sz="600" b="0" i="1" u="none" strike="noStrike" kern="1200" cap="none" spc="0" normalizeH="0" baseline="0" noProof="0" dirty="0">
                        <a:ln>
                          <a:noFill/>
                        </a:ln>
                        <a:solidFill>
                          <a:srgbClr val="2C789E"/>
                        </a:solidFill>
                        <a:effectLst/>
                        <a:uLnTx/>
                        <a:uFillTx/>
                        <a:latin typeface="Arial"/>
                        <a:ea typeface="+mn-ea"/>
                        <a:cs typeface="+mn-cs"/>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srgbClr val="2C789E"/>
                          </a:solidFill>
                          <a:effectLst/>
                          <a:uLnTx/>
                          <a:uFillTx/>
                          <a:latin typeface="Arial"/>
                          <a:ea typeface="+mn-ea"/>
                          <a:cs typeface="+mn-cs"/>
                        </a:rPr>
                        <a:t>&lt;sold separately&gt;</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217378"/>
                  </a:ext>
                </a:extLst>
              </a:tr>
              <a:tr h="458370">
                <a:tc>
                  <a:txBody>
                    <a:bodyPr/>
                    <a:lstStyle/>
                    <a:p>
                      <a:pPr marL="0" indent="55563"/>
                      <a:r>
                        <a:rPr lang="en-US" sz="800" i="1" dirty="0">
                          <a:solidFill>
                            <a:schemeClr val="bg1">
                              <a:lumMod val="75000"/>
                            </a:schemeClr>
                          </a:solidFill>
                        </a:rPr>
                        <a:t>Fleet Insights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HW/SW monitoring</a:t>
                      </a:r>
                    </a:p>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Asset optimization</a:t>
                      </a:r>
                    </a:p>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Fleet health, app, security scores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a:solidFill>
                            <a:schemeClr val="tx1"/>
                          </a:solidFill>
                          <a:latin typeface="+mn-lt"/>
                          <a:ea typeface="+mn-ea"/>
                          <a:cs typeface="+mn-cs"/>
                        </a:rPr>
                        <a:t>HW/SW monitoring</a:t>
                      </a:r>
                    </a:p>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a:solidFill>
                            <a:schemeClr val="tx1"/>
                          </a:solidFill>
                          <a:latin typeface="+mn-lt"/>
                          <a:ea typeface="+mn-ea"/>
                          <a:cs typeface="+mn-cs"/>
                        </a:rPr>
                        <a:t>Asset optimization</a:t>
                      </a:r>
                    </a:p>
                    <a:p>
                      <a:endParaRPr lang="en-US" sz="60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HW/SW monitoring</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Asset tracking/optimization</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Deployment status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HW/SW monitoring</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Asset tracking/optimization</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Deployment status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600" b="0" i="0" u="none" strike="noStrike" kern="0" cap="none" spc="0" normalizeH="0" baseline="0" noProof="0" dirty="0">
                        <a:ln>
                          <a:noFill/>
                        </a:ln>
                        <a:solidFill>
                          <a:srgbClr val="444444"/>
                        </a:solidFill>
                        <a:effectLst/>
                        <a:uLnTx/>
                        <a:uFillTx/>
                        <a:latin typeface="+mn-lt"/>
                        <a:ea typeface="+mn-ea"/>
                        <a:cs typeface="+mn-cs"/>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HW/SW monitoring</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Asset optimization</a:t>
                      </a:r>
                    </a:p>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Fleet health score</a:t>
                      </a:r>
                      <a:endParaRPr lang="en-US" sz="6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HW/SW monitoring</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Asset optimization</a:t>
                      </a:r>
                    </a:p>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Fleet health score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816179"/>
                  </a:ext>
                </a:extLst>
              </a:tr>
              <a:tr h="554869">
                <a:tc>
                  <a:txBody>
                    <a:bodyPr/>
                    <a:lstStyle/>
                    <a:p>
                      <a:pPr marL="55563" indent="0"/>
                      <a:r>
                        <a:rPr lang="en-US" sz="800" i="1" dirty="0">
                          <a:solidFill>
                            <a:schemeClr val="bg1">
                              <a:lumMod val="75000"/>
                            </a:schemeClr>
                          </a:solidFill>
                        </a:rPr>
                        <a:t>Proactive / Predictive Insights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Predictive analytics</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Automatic case creation</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Remote remediation</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Automatic catalog creation &amp; deployment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Predictive analytics</a:t>
                      </a:r>
                    </a:p>
                    <a:p>
                      <a:pPr marL="117475" indent="-117475" algn="l" defTabSz="914377" rtl="0" eaLnBrk="1" latinLnBrk="0" hangingPunct="1">
                        <a:spcBef>
                          <a:spcPts val="0"/>
                        </a:spcBef>
                        <a:buFont typeface="Wingdings" panose="05000000000000000000" pitchFamily="2" charset="2"/>
                        <a:buChar char="ü"/>
                      </a:pPr>
                      <a:r>
                        <a:rPr lang="en-US" sz="600" kern="0" dirty="0">
                          <a:solidFill>
                            <a:schemeClr val="tx1"/>
                          </a:solidFill>
                          <a:latin typeface="+mn-lt"/>
                          <a:ea typeface="+mn-ea"/>
                          <a:cs typeface="+mn-cs"/>
                        </a:rPr>
                        <a:t>Automatic case creation</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Predictive analytics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Predictive analytics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2713" marR="0" lvl="0" indent="-112713"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Proactive analytics</a:t>
                      </a:r>
                    </a:p>
                    <a:p>
                      <a:endParaRPr lang="en-US" sz="6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Predictive analytics</a:t>
                      </a:r>
                    </a:p>
                    <a:p>
                      <a:endParaRPr lang="en-US" sz="6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Predictive analytics</a:t>
                      </a:r>
                    </a:p>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kern="0" dirty="0">
                          <a:solidFill>
                            <a:schemeClr val="tx1"/>
                          </a:solidFill>
                          <a:latin typeface="+mn-lt"/>
                          <a:ea typeface="+mn-ea"/>
                          <a:cs typeface="+mn-cs"/>
                        </a:rPr>
                        <a:t>Automatic case creation</a:t>
                      </a:r>
                    </a:p>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Application virtualization recommendations</a:t>
                      </a:r>
                    </a:p>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Unused SW/HW analysis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01733"/>
                  </a:ext>
                </a:extLst>
              </a:tr>
              <a:tr h="587036">
                <a:tc>
                  <a:txBody>
                    <a:bodyPr/>
                    <a:lstStyle/>
                    <a:p>
                      <a:pPr marL="112713" indent="0"/>
                      <a:r>
                        <a:rPr lang="en-US" sz="800" i="1" dirty="0">
                          <a:solidFill>
                            <a:schemeClr val="bg1">
                              <a:lumMod val="75000"/>
                            </a:schemeClr>
                          </a:solidFill>
                        </a:rPr>
                        <a:t>Digital Employee Experience (DEEM)</a:t>
                      </a:r>
                    </a:p>
                  </a:txBody>
                  <a:tcPr marL="0" marR="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60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60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Employee surveys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Employee surveys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6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6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dirty="0">
                          <a:solidFill>
                            <a:schemeClr val="tx1"/>
                          </a:solidFill>
                        </a:rPr>
                        <a:t>Employee surveys</a:t>
                      </a:r>
                    </a:p>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dirty="0">
                          <a:solidFill>
                            <a:schemeClr val="tx1"/>
                          </a:solidFill>
                        </a:rPr>
                        <a:t>Employee sentiment </a:t>
                      </a:r>
                    </a:p>
                    <a:p>
                      <a:pPr marL="117475" indent="-117475" algn="l" defTabSz="914377" rtl="0" eaLnBrk="1" latinLnBrk="0" hangingPunct="1">
                        <a:spcBef>
                          <a:spcPts val="0"/>
                        </a:spcBef>
                        <a:buFont typeface="Wingdings" panose="05000000000000000000" pitchFamily="2" charset="2"/>
                        <a:buChar char="ü"/>
                      </a:pPr>
                      <a:r>
                        <a:rPr lang="en-US" sz="600" dirty="0">
                          <a:solidFill>
                            <a:schemeClr val="tx1"/>
                          </a:solidFill>
                        </a:rPr>
                        <a:t>Persona analysis </a:t>
                      </a:r>
                    </a:p>
                    <a:p>
                      <a:pPr marL="117475" indent="-117475" algn="l" defTabSz="914377" rtl="0" eaLnBrk="1" latinLnBrk="0" hangingPunct="1">
                        <a:spcBef>
                          <a:spcPts val="0"/>
                        </a:spcBef>
                        <a:buFont typeface="Wingdings" panose="05000000000000000000" pitchFamily="2" charset="2"/>
                        <a:buChar char="ü"/>
                      </a:pPr>
                      <a:r>
                        <a:rPr lang="en-US" sz="600" dirty="0">
                          <a:solidFill>
                            <a:schemeClr val="tx1"/>
                          </a:solidFill>
                        </a:rPr>
                        <a:t>Benchmarking</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9177288"/>
                  </a:ext>
                </a:extLst>
              </a:tr>
              <a:tr h="265372">
                <a:tc>
                  <a:txBody>
                    <a:bodyPr/>
                    <a:lstStyle/>
                    <a:p>
                      <a:pPr marL="55563" indent="0"/>
                      <a:r>
                        <a:rPr lang="en-US" sz="800" i="1" dirty="0">
                          <a:solidFill>
                            <a:schemeClr val="bg1">
                              <a:lumMod val="75000"/>
                            </a:schemeClr>
                          </a:solidFill>
                        </a:rPr>
                        <a:t>People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SAM</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HP remote support agents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rgbClr val="444444"/>
                          </a:solidFill>
                          <a:effectLst/>
                          <a:uLnTx/>
                          <a:uFillTx/>
                          <a:latin typeface="+mn-lt"/>
                          <a:ea typeface="+mn-ea"/>
                          <a:cs typeface="+mn-cs"/>
                        </a:rPr>
                        <a:t>HP service experts </a:t>
                      </a:r>
                      <a:r>
                        <a:rPr kumimoji="0" lang="en-US" sz="500" b="0" i="0" u="none" strike="noStrike" kern="0" cap="none" spc="0" normalizeH="0" baseline="0" noProof="0" dirty="0">
                          <a:ln>
                            <a:noFill/>
                          </a:ln>
                          <a:solidFill>
                            <a:srgbClr val="444444"/>
                          </a:solidFill>
                          <a:effectLst/>
                          <a:uLnTx/>
                          <a:uFillTx/>
                          <a:latin typeface="+mn-lt"/>
                          <a:ea typeface="+mn-ea"/>
                          <a:cs typeface="+mn-cs"/>
                        </a:rPr>
                        <a:t>(+250 devices)</a:t>
                      </a:r>
                      <a:endParaRPr kumimoji="0" lang="en-US" sz="600" b="0" i="0" u="none" strike="noStrike" kern="0" cap="none" spc="0" normalizeH="0" baseline="0" noProof="0" dirty="0">
                        <a:ln>
                          <a:noFill/>
                        </a:ln>
                        <a:solidFill>
                          <a:srgbClr val="444444"/>
                        </a:solidFill>
                        <a:effectLst/>
                        <a:uLnTx/>
                        <a:uFillTx/>
                        <a:latin typeface="+mn-lt"/>
                        <a:ea typeface="+mn-ea"/>
                        <a:cs typeface="+mn-cs"/>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HP service experts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 b="0" i="0" u="none" strike="noStrike" kern="0" cap="none" spc="0" normalizeH="0" baseline="0" noProof="0" dirty="0">
                          <a:ln>
                            <a:noFill/>
                          </a:ln>
                          <a:solidFill>
                            <a:schemeClr val="tx1"/>
                          </a:solidFill>
                          <a:effectLst/>
                          <a:uLnTx/>
                          <a:uFillTx/>
                          <a:latin typeface="+mn-lt"/>
                          <a:ea typeface="+mn-ea"/>
                          <a:cs typeface="+mn-cs"/>
                        </a:rPr>
                        <a:t>TAM</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6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60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467128"/>
                  </a:ext>
                </a:extLst>
              </a:tr>
              <a:tr h="272637">
                <a:tc>
                  <a:txBody>
                    <a:bodyPr/>
                    <a:lstStyle/>
                    <a:p>
                      <a:r>
                        <a:rPr lang="en-US" sz="800" b="1" dirty="0">
                          <a:solidFill>
                            <a:schemeClr val="tx1"/>
                          </a:solidFill>
                        </a:rPr>
                        <a:t>Tools</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600" dirty="0">
                          <a:solidFill>
                            <a:schemeClr val="tx1"/>
                          </a:solidFill>
                        </a:rPr>
                        <a:t>SupportAssist, TechDirect</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600" dirty="0">
                          <a:solidFill>
                            <a:schemeClr val="tx1"/>
                          </a:solidFill>
                        </a:rPr>
                        <a:t>HP TechPulse</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600" dirty="0">
                          <a:solidFill>
                            <a:schemeClr val="tx1"/>
                          </a:solidFill>
                        </a:rPr>
                        <a:t>HP TechPulse</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600" dirty="0">
                          <a:solidFill>
                            <a:schemeClr val="tx1"/>
                          </a:solidFill>
                        </a:rPr>
                        <a:t>HP TechPulse</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600" dirty="0">
                          <a:solidFill>
                            <a:schemeClr val="tx1"/>
                          </a:solidFill>
                        </a:rPr>
                        <a:t>Lenovo Vantage, Service Connect</a:t>
                      </a:r>
                    </a:p>
                  </a:txBody>
                  <a:tcPr marL="68580" marR="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600" dirty="0">
                          <a:solidFill>
                            <a:schemeClr val="tx1"/>
                          </a:solidFill>
                        </a:rPr>
                        <a:t>LDI portal</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600" dirty="0">
                          <a:solidFill>
                            <a:schemeClr val="tx1"/>
                          </a:solidFill>
                        </a:rPr>
                        <a:t>LDI portal, Lakeside software</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418566"/>
                  </a:ext>
                </a:extLst>
              </a:tr>
              <a:tr h="458370">
                <a:tc>
                  <a:txBody>
                    <a:bodyPr/>
                    <a:lstStyle/>
                    <a:p>
                      <a:r>
                        <a:rPr lang="en-US" sz="800" b="1" dirty="0">
                          <a:solidFill>
                            <a:schemeClr val="tx1"/>
                          </a:solidFill>
                        </a:rPr>
                        <a:t>Differentiators</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indent="-117475">
                        <a:buFont typeface="Wingdings" panose="05000000000000000000" pitchFamily="2" charset="2"/>
                        <a:buChar char="ü"/>
                      </a:pPr>
                      <a:r>
                        <a:rPr lang="en-US" sz="600" dirty="0">
                          <a:solidFill>
                            <a:schemeClr val="tx1"/>
                          </a:solidFill>
                        </a:rPr>
                        <a:t>In-region tech support</a:t>
                      </a:r>
                    </a:p>
                    <a:p>
                      <a:pPr marL="117475" indent="-117475">
                        <a:buFont typeface="Wingdings" panose="05000000000000000000" pitchFamily="2" charset="2"/>
                        <a:buChar char="ü"/>
                      </a:pPr>
                      <a:r>
                        <a:rPr lang="en-US" sz="600" dirty="0">
                          <a:solidFill>
                            <a:schemeClr val="tx1"/>
                          </a:solidFill>
                        </a:rPr>
                        <a:t>Auto catalog creation &amp; deployment</a:t>
                      </a:r>
                    </a:p>
                    <a:p>
                      <a:pPr marL="117475" indent="-117475">
                        <a:buFont typeface="Wingdings" panose="05000000000000000000" pitchFamily="2" charset="2"/>
                        <a:buChar char="ü"/>
                      </a:pPr>
                      <a:r>
                        <a:rPr lang="en-US" sz="600" dirty="0">
                          <a:solidFill>
                            <a:schemeClr val="tx1"/>
                          </a:solidFill>
                        </a:rPr>
                        <a:t>Remote remediation</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6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dirty="0">
                          <a:solidFill>
                            <a:schemeClr val="tx1"/>
                          </a:solidFill>
                        </a:rPr>
                        <a:t>Multi-vendor / multi-OS</a:t>
                      </a:r>
                    </a:p>
                    <a:p>
                      <a:pPr marL="117475" marR="0" lvl="0" indent="-117475"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dirty="0">
                          <a:solidFill>
                            <a:schemeClr val="tx1"/>
                          </a:solidFill>
                        </a:rPr>
                        <a:t>3</a:t>
                      </a:r>
                      <a:r>
                        <a:rPr lang="en-US" sz="600" baseline="30000" dirty="0">
                          <a:solidFill>
                            <a:schemeClr val="tx1"/>
                          </a:solidFill>
                        </a:rPr>
                        <a:t>rd</a:t>
                      </a:r>
                      <a:r>
                        <a:rPr lang="en-US" sz="600" dirty="0">
                          <a:solidFill>
                            <a:schemeClr val="tx1"/>
                          </a:solidFill>
                        </a:rPr>
                        <a:t> party / security integration</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marR="0" lvl="0" indent="-117475"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dirty="0">
                          <a:solidFill>
                            <a:schemeClr val="tx1"/>
                          </a:solidFill>
                        </a:rPr>
                        <a:t>Multi-vendor / multi-OS</a:t>
                      </a:r>
                    </a:p>
                    <a:p>
                      <a:pPr marL="117475" marR="0" lvl="0" indent="-117475"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dirty="0">
                          <a:solidFill>
                            <a:schemeClr val="tx1"/>
                          </a:solidFill>
                        </a:rPr>
                        <a:t>Mobile device coverage</a:t>
                      </a:r>
                    </a:p>
                    <a:p>
                      <a:pPr marL="117475" marR="0" lvl="0" indent="-117475"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600" dirty="0">
                          <a:solidFill>
                            <a:schemeClr val="tx1"/>
                          </a:solidFill>
                        </a:rPr>
                        <a:t>3</a:t>
                      </a:r>
                      <a:r>
                        <a:rPr lang="en-US" sz="600" baseline="30000" dirty="0">
                          <a:solidFill>
                            <a:schemeClr val="tx1"/>
                          </a:solidFill>
                        </a:rPr>
                        <a:t>rd</a:t>
                      </a:r>
                      <a:r>
                        <a:rPr lang="en-US" sz="600" dirty="0">
                          <a:solidFill>
                            <a:schemeClr val="tx1"/>
                          </a:solidFill>
                        </a:rPr>
                        <a:t> party / security integration</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indent="-117475">
                        <a:buFont typeface="Wingdings" panose="05000000000000000000" pitchFamily="2" charset="2"/>
                        <a:buChar char="ü"/>
                      </a:pPr>
                      <a:r>
                        <a:rPr lang="en-US" sz="600" dirty="0">
                          <a:solidFill>
                            <a:schemeClr val="tx1"/>
                          </a:solidFill>
                        </a:rPr>
                        <a:t>Parts prioritization</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indent="-117475">
                        <a:buFont typeface="Wingdings" panose="05000000000000000000" pitchFamily="2" charset="2"/>
                        <a:buChar char="ü"/>
                      </a:pPr>
                      <a:r>
                        <a:rPr lang="en-US" sz="600" dirty="0">
                          <a:solidFill>
                            <a:schemeClr val="tx1"/>
                          </a:solidFill>
                        </a:rPr>
                        <a:t>Multi-vendor Win 10</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17475" indent="-117475">
                        <a:buFont typeface="Wingdings" panose="05000000000000000000" pitchFamily="2" charset="2"/>
                        <a:buChar char="ü"/>
                      </a:pPr>
                      <a:r>
                        <a:rPr lang="en-US" sz="600" dirty="0">
                          <a:solidFill>
                            <a:schemeClr val="tx1"/>
                          </a:solidFill>
                        </a:rPr>
                        <a:t>Digital Experience Management w/Lakeside</a:t>
                      </a:r>
                    </a:p>
                    <a:p>
                      <a:pPr marL="117475" indent="-117475">
                        <a:buFont typeface="Wingdings" panose="05000000000000000000" pitchFamily="2" charset="2"/>
                        <a:buChar char="ü"/>
                      </a:pPr>
                      <a:r>
                        <a:rPr lang="en-US" sz="600" dirty="0">
                          <a:solidFill>
                            <a:schemeClr val="tx1"/>
                          </a:solidFill>
                        </a:rPr>
                        <a:t>Multi-vendor Win 10</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526497"/>
                  </a:ext>
                </a:extLst>
              </a:tr>
            </a:tbl>
          </a:graphicData>
        </a:graphic>
      </p:graphicFrame>
      <p:grpSp>
        <p:nvGrpSpPr>
          <p:cNvPr id="52" name="Group 51">
            <a:extLst>
              <a:ext uri="{FF2B5EF4-FFF2-40B4-BE49-F238E27FC236}">
                <a16:creationId xmlns:a16="http://schemas.microsoft.com/office/drawing/2014/main" id="{E3A96AC9-B800-490D-81EB-91D0B34E7D32}"/>
              </a:ext>
            </a:extLst>
          </p:cNvPr>
          <p:cNvGrpSpPr/>
          <p:nvPr/>
        </p:nvGrpSpPr>
        <p:grpSpPr>
          <a:xfrm>
            <a:off x="984868" y="1265392"/>
            <a:ext cx="7216484" cy="148208"/>
            <a:chOff x="1313718" y="2144413"/>
            <a:chExt cx="9621978" cy="197611"/>
          </a:xfrm>
        </p:grpSpPr>
        <p:grpSp>
          <p:nvGrpSpPr>
            <p:cNvPr id="39" name="Group 38">
              <a:extLst>
                <a:ext uri="{FF2B5EF4-FFF2-40B4-BE49-F238E27FC236}">
                  <a16:creationId xmlns:a16="http://schemas.microsoft.com/office/drawing/2014/main" id="{66550CB6-D933-4718-B3C9-E9DAB439C078}"/>
                </a:ext>
              </a:extLst>
            </p:cNvPr>
            <p:cNvGrpSpPr/>
            <p:nvPr/>
          </p:nvGrpSpPr>
          <p:grpSpPr>
            <a:xfrm>
              <a:off x="1313718" y="2144908"/>
              <a:ext cx="320298" cy="194964"/>
              <a:chOff x="1835222" y="1537096"/>
              <a:chExt cx="320298" cy="194964"/>
            </a:xfrm>
          </p:grpSpPr>
          <p:sp>
            <p:nvSpPr>
              <p:cNvPr id="15" name="Freeform: Shape 14">
                <a:extLst>
                  <a:ext uri="{FF2B5EF4-FFF2-40B4-BE49-F238E27FC236}">
                    <a16:creationId xmlns:a16="http://schemas.microsoft.com/office/drawing/2014/main" id="{B257078F-A04E-43C3-99E7-49F93C9300DF}"/>
                  </a:ext>
                </a:extLst>
              </p:cNvPr>
              <p:cNvSpPr/>
              <p:nvPr/>
            </p:nvSpPr>
            <p:spPr>
              <a:xfrm>
                <a:off x="1877000" y="1537096"/>
                <a:ext cx="236742" cy="160149"/>
              </a:xfrm>
              <a:custGeom>
                <a:avLst/>
                <a:gdLst>
                  <a:gd name="connsiteX0" fmla="*/ 215853 w 236742"/>
                  <a:gd name="connsiteY0" fmla="*/ 139260 h 160149"/>
                  <a:gd name="connsiteX1" fmla="*/ 20889 w 236742"/>
                  <a:gd name="connsiteY1" fmla="*/ 139260 h 160149"/>
                  <a:gd name="connsiteX2" fmla="*/ 20889 w 236742"/>
                  <a:gd name="connsiteY2" fmla="*/ 20889 h 160149"/>
                  <a:gd name="connsiteX3" fmla="*/ 215853 w 236742"/>
                  <a:gd name="connsiteY3" fmla="*/ 20889 h 160149"/>
                  <a:gd name="connsiteX4" fmla="*/ 215853 w 236742"/>
                  <a:gd name="connsiteY4" fmla="*/ 139260 h 160149"/>
                  <a:gd name="connsiteX5" fmla="*/ 236742 w 236742"/>
                  <a:gd name="connsiteY5" fmla="*/ 13926 h 160149"/>
                  <a:gd name="connsiteX6" fmla="*/ 222816 w 236742"/>
                  <a:gd name="connsiteY6" fmla="*/ 0 h 160149"/>
                  <a:gd name="connsiteX7" fmla="*/ 13926 w 236742"/>
                  <a:gd name="connsiteY7" fmla="*/ 0 h 160149"/>
                  <a:gd name="connsiteX8" fmla="*/ 0 w 236742"/>
                  <a:gd name="connsiteY8" fmla="*/ 13926 h 160149"/>
                  <a:gd name="connsiteX9" fmla="*/ 0 w 236742"/>
                  <a:gd name="connsiteY9" fmla="*/ 160149 h 160149"/>
                  <a:gd name="connsiteX10" fmla="*/ 236742 w 236742"/>
                  <a:gd name="connsiteY10" fmla="*/ 160149 h 160149"/>
                  <a:gd name="connsiteX11" fmla="*/ 236742 w 236742"/>
                  <a:gd name="connsiteY11" fmla="*/ 13926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742" h="160149">
                    <a:moveTo>
                      <a:pt x="215853" y="139260"/>
                    </a:moveTo>
                    <a:lnTo>
                      <a:pt x="20889" y="139260"/>
                    </a:lnTo>
                    <a:lnTo>
                      <a:pt x="20889" y="20889"/>
                    </a:lnTo>
                    <a:lnTo>
                      <a:pt x="215853" y="20889"/>
                    </a:lnTo>
                    <a:lnTo>
                      <a:pt x="215853" y="139260"/>
                    </a:lnTo>
                    <a:close/>
                    <a:moveTo>
                      <a:pt x="236742" y="13926"/>
                    </a:moveTo>
                    <a:cubicBezTo>
                      <a:pt x="236742" y="6267"/>
                      <a:pt x="230475" y="0"/>
                      <a:pt x="222816" y="0"/>
                    </a:cubicBezTo>
                    <a:lnTo>
                      <a:pt x="13926" y="0"/>
                    </a:lnTo>
                    <a:cubicBezTo>
                      <a:pt x="6267" y="0"/>
                      <a:pt x="0" y="6267"/>
                      <a:pt x="0" y="13926"/>
                    </a:cubicBezTo>
                    <a:lnTo>
                      <a:pt x="0" y="160149"/>
                    </a:lnTo>
                    <a:lnTo>
                      <a:pt x="236742" y="160149"/>
                    </a:lnTo>
                    <a:lnTo>
                      <a:pt x="236742" y="13926"/>
                    </a:ln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29FDFCB8-A45B-4794-B0AD-C99A943258E9}"/>
                  </a:ext>
                </a:extLst>
              </p:cNvPr>
              <p:cNvSpPr/>
              <p:nvPr/>
            </p:nvSpPr>
            <p:spPr>
              <a:xfrm>
                <a:off x="1835222" y="1711171"/>
                <a:ext cx="320298" cy="20889"/>
              </a:xfrm>
              <a:custGeom>
                <a:avLst/>
                <a:gdLst>
                  <a:gd name="connsiteX0" fmla="*/ 181038 w 320298"/>
                  <a:gd name="connsiteY0" fmla="*/ 0 h 20889"/>
                  <a:gd name="connsiteX1" fmla="*/ 181038 w 320298"/>
                  <a:gd name="connsiteY1" fmla="*/ 3482 h 20889"/>
                  <a:gd name="connsiteX2" fmla="*/ 177557 w 320298"/>
                  <a:gd name="connsiteY2" fmla="*/ 6963 h 20889"/>
                  <a:gd name="connsiteX3" fmla="*/ 142742 w 320298"/>
                  <a:gd name="connsiteY3" fmla="*/ 6963 h 20889"/>
                  <a:gd name="connsiteX4" fmla="*/ 139260 w 320298"/>
                  <a:gd name="connsiteY4" fmla="*/ 3482 h 20889"/>
                  <a:gd name="connsiteX5" fmla="*/ 139260 w 320298"/>
                  <a:gd name="connsiteY5" fmla="*/ 0 h 20889"/>
                  <a:gd name="connsiteX6" fmla="*/ 0 w 320298"/>
                  <a:gd name="connsiteY6" fmla="*/ 0 h 20889"/>
                  <a:gd name="connsiteX7" fmla="*/ 0 w 320298"/>
                  <a:gd name="connsiteY7" fmla="*/ 6963 h 20889"/>
                  <a:gd name="connsiteX8" fmla="*/ 13926 w 320298"/>
                  <a:gd name="connsiteY8" fmla="*/ 20889 h 20889"/>
                  <a:gd name="connsiteX9" fmla="*/ 306372 w 320298"/>
                  <a:gd name="connsiteY9" fmla="*/ 20889 h 20889"/>
                  <a:gd name="connsiteX10" fmla="*/ 320298 w 320298"/>
                  <a:gd name="connsiteY10" fmla="*/ 6963 h 20889"/>
                  <a:gd name="connsiteX11" fmla="*/ 320298 w 320298"/>
                  <a:gd name="connsiteY11" fmla="*/ 0 h 20889"/>
                  <a:gd name="connsiteX12" fmla="*/ 181038 w 320298"/>
                  <a:gd name="connsiteY12" fmla="*/ 0 h 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298" h="20889">
                    <a:moveTo>
                      <a:pt x="181038" y="0"/>
                    </a:moveTo>
                    <a:lnTo>
                      <a:pt x="181038" y="3482"/>
                    </a:lnTo>
                    <a:cubicBezTo>
                      <a:pt x="181038" y="5570"/>
                      <a:pt x="179645" y="6963"/>
                      <a:pt x="177557" y="6963"/>
                    </a:cubicBezTo>
                    <a:lnTo>
                      <a:pt x="142742" y="6963"/>
                    </a:lnTo>
                    <a:cubicBezTo>
                      <a:pt x="140653" y="6963"/>
                      <a:pt x="139260" y="5570"/>
                      <a:pt x="139260" y="3482"/>
                    </a:cubicBezTo>
                    <a:lnTo>
                      <a:pt x="139260" y="0"/>
                    </a:lnTo>
                    <a:lnTo>
                      <a:pt x="0" y="0"/>
                    </a:lnTo>
                    <a:lnTo>
                      <a:pt x="0" y="6963"/>
                    </a:lnTo>
                    <a:cubicBezTo>
                      <a:pt x="0" y="14622"/>
                      <a:pt x="6267" y="20889"/>
                      <a:pt x="13926" y="20889"/>
                    </a:cubicBezTo>
                    <a:lnTo>
                      <a:pt x="306372" y="20889"/>
                    </a:lnTo>
                    <a:cubicBezTo>
                      <a:pt x="314031" y="20889"/>
                      <a:pt x="320298" y="14622"/>
                      <a:pt x="320298" y="6963"/>
                    </a:cubicBezTo>
                    <a:lnTo>
                      <a:pt x="320298" y="0"/>
                    </a:lnTo>
                    <a:lnTo>
                      <a:pt x="181038" y="0"/>
                    </a:ln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grpSp>
        <p:grpSp>
          <p:nvGrpSpPr>
            <p:cNvPr id="40" name="Group 39">
              <a:extLst>
                <a:ext uri="{FF2B5EF4-FFF2-40B4-BE49-F238E27FC236}">
                  <a16:creationId xmlns:a16="http://schemas.microsoft.com/office/drawing/2014/main" id="{0E2C1C44-E86D-4EA5-A179-F7ACC8368D44}"/>
                </a:ext>
              </a:extLst>
            </p:cNvPr>
            <p:cNvGrpSpPr/>
            <p:nvPr/>
          </p:nvGrpSpPr>
          <p:grpSpPr>
            <a:xfrm>
              <a:off x="2830108" y="2144908"/>
              <a:ext cx="320298" cy="194964"/>
              <a:chOff x="3282612" y="1537096"/>
              <a:chExt cx="320298" cy="194964"/>
            </a:xfrm>
          </p:grpSpPr>
          <p:sp>
            <p:nvSpPr>
              <p:cNvPr id="18" name="Freeform: Shape 17">
                <a:extLst>
                  <a:ext uri="{FF2B5EF4-FFF2-40B4-BE49-F238E27FC236}">
                    <a16:creationId xmlns:a16="http://schemas.microsoft.com/office/drawing/2014/main" id="{E008F2CA-7011-45D0-BC29-A9C1792CBB2F}"/>
                  </a:ext>
                </a:extLst>
              </p:cNvPr>
              <p:cNvSpPr/>
              <p:nvPr/>
            </p:nvSpPr>
            <p:spPr>
              <a:xfrm>
                <a:off x="3324390" y="1537096"/>
                <a:ext cx="236742" cy="160149"/>
              </a:xfrm>
              <a:custGeom>
                <a:avLst/>
                <a:gdLst>
                  <a:gd name="connsiteX0" fmla="*/ 215853 w 236742"/>
                  <a:gd name="connsiteY0" fmla="*/ 139260 h 160149"/>
                  <a:gd name="connsiteX1" fmla="*/ 20889 w 236742"/>
                  <a:gd name="connsiteY1" fmla="*/ 139260 h 160149"/>
                  <a:gd name="connsiteX2" fmla="*/ 20889 w 236742"/>
                  <a:gd name="connsiteY2" fmla="*/ 20889 h 160149"/>
                  <a:gd name="connsiteX3" fmla="*/ 215853 w 236742"/>
                  <a:gd name="connsiteY3" fmla="*/ 20889 h 160149"/>
                  <a:gd name="connsiteX4" fmla="*/ 215853 w 236742"/>
                  <a:gd name="connsiteY4" fmla="*/ 139260 h 160149"/>
                  <a:gd name="connsiteX5" fmla="*/ 236742 w 236742"/>
                  <a:gd name="connsiteY5" fmla="*/ 13926 h 160149"/>
                  <a:gd name="connsiteX6" fmla="*/ 222816 w 236742"/>
                  <a:gd name="connsiteY6" fmla="*/ 0 h 160149"/>
                  <a:gd name="connsiteX7" fmla="*/ 13926 w 236742"/>
                  <a:gd name="connsiteY7" fmla="*/ 0 h 160149"/>
                  <a:gd name="connsiteX8" fmla="*/ 0 w 236742"/>
                  <a:gd name="connsiteY8" fmla="*/ 13926 h 160149"/>
                  <a:gd name="connsiteX9" fmla="*/ 0 w 236742"/>
                  <a:gd name="connsiteY9" fmla="*/ 160149 h 160149"/>
                  <a:gd name="connsiteX10" fmla="*/ 236742 w 236742"/>
                  <a:gd name="connsiteY10" fmla="*/ 160149 h 160149"/>
                  <a:gd name="connsiteX11" fmla="*/ 236742 w 236742"/>
                  <a:gd name="connsiteY11" fmla="*/ 13926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742" h="160149">
                    <a:moveTo>
                      <a:pt x="215853" y="139260"/>
                    </a:moveTo>
                    <a:lnTo>
                      <a:pt x="20889" y="139260"/>
                    </a:lnTo>
                    <a:lnTo>
                      <a:pt x="20889" y="20889"/>
                    </a:lnTo>
                    <a:lnTo>
                      <a:pt x="215853" y="20889"/>
                    </a:lnTo>
                    <a:lnTo>
                      <a:pt x="215853" y="139260"/>
                    </a:lnTo>
                    <a:close/>
                    <a:moveTo>
                      <a:pt x="236742" y="13926"/>
                    </a:moveTo>
                    <a:cubicBezTo>
                      <a:pt x="236742" y="6267"/>
                      <a:pt x="230475" y="0"/>
                      <a:pt x="222816" y="0"/>
                    </a:cubicBezTo>
                    <a:lnTo>
                      <a:pt x="13926" y="0"/>
                    </a:lnTo>
                    <a:cubicBezTo>
                      <a:pt x="6267" y="0"/>
                      <a:pt x="0" y="6267"/>
                      <a:pt x="0" y="13926"/>
                    </a:cubicBezTo>
                    <a:lnTo>
                      <a:pt x="0" y="160149"/>
                    </a:lnTo>
                    <a:lnTo>
                      <a:pt x="236742" y="160149"/>
                    </a:lnTo>
                    <a:lnTo>
                      <a:pt x="236742" y="13926"/>
                    </a:ln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982D06F9-E39B-4A45-B787-B20867ABA688}"/>
                  </a:ext>
                </a:extLst>
              </p:cNvPr>
              <p:cNvSpPr/>
              <p:nvPr/>
            </p:nvSpPr>
            <p:spPr>
              <a:xfrm>
                <a:off x="3282612" y="1711171"/>
                <a:ext cx="320298" cy="20889"/>
              </a:xfrm>
              <a:custGeom>
                <a:avLst/>
                <a:gdLst>
                  <a:gd name="connsiteX0" fmla="*/ 181038 w 320298"/>
                  <a:gd name="connsiteY0" fmla="*/ 0 h 20889"/>
                  <a:gd name="connsiteX1" fmla="*/ 181038 w 320298"/>
                  <a:gd name="connsiteY1" fmla="*/ 3482 h 20889"/>
                  <a:gd name="connsiteX2" fmla="*/ 177557 w 320298"/>
                  <a:gd name="connsiteY2" fmla="*/ 6963 h 20889"/>
                  <a:gd name="connsiteX3" fmla="*/ 142742 w 320298"/>
                  <a:gd name="connsiteY3" fmla="*/ 6963 h 20889"/>
                  <a:gd name="connsiteX4" fmla="*/ 139260 w 320298"/>
                  <a:gd name="connsiteY4" fmla="*/ 3482 h 20889"/>
                  <a:gd name="connsiteX5" fmla="*/ 139260 w 320298"/>
                  <a:gd name="connsiteY5" fmla="*/ 0 h 20889"/>
                  <a:gd name="connsiteX6" fmla="*/ 0 w 320298"/>
                  <a:gd name="connsiteY6" fmla="*/ 0 h 20889"/>
                  <a:gd name="connsiteX7" fmla="*/ 0 w 320298"/>
                  <a:gd name="connsiteY7" fmla="*/ 6963 h 20889"/>
                  <a:gd name="connsiteX8" fmla="*/ 13926 w 320298"/>
                  <a:gd name="connsiteY8" fmla="*/ 20889 h 20889"/>
                  <a:gd name="connsiteX9" fmla="*/ 306372 w 320298"/>
                  <a:gd name="connsiteY9" fmla="*/ 20889 h 20889"/>
                  <a:gd name="connsiteX10" fmla="*/ 320298 w 320298"/>
                  <a:gd name="connsiteY10" fmla="*/ 6963 h 20889"/>
                  <a:gd name="connsiteX11" fmla="*/ 320298 w 320298"/>
                  <a:gd name="connsiteY11" fmla="*/ 0 h 20889"/>
                  <a:gd name="connsiteX12" fmla="*/ 181038 w 320298"/>
                  <a:gd name="connsiteY12" fmla="*/ 0 h 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298" h="20889">
                    <a:moveTo>
                      <a:pt x="181038" y="0"/>
                    </a:moveTo>
                    <a:lnTo>
                      <a:pt x="181038" y="3482"/>
                    </a:lnTo>
                    <a:cubicBezTo>
                      <a:pt x="181038" y="5570"/>
                      <a:pt x="179645" y="6963"/>
                      <a:pt x="177557" y="6963"/>
                    </a:cubicBezTo>
                    <a:lnTo>
                      <a:pt x="142742" y="6963"/>
                    </a:lnTo>
                    <a:cubicBezTo>
                      <a:pt x="140653" y="6963"/>
                      <a:pt x="139260" y="5570"/>
                      <a:pt x="139260" y="3482"/>
                    </a:cubicBezTo>
                    <a:lnTo>
                      <a:pt x="139260" y="0"/>
                    </a:lnTo>
                    <a:lnTo>
                      <a:pt x="0" y="0"/>
                    </a:lnTo>
                    <a:lnTo>
                      <a:pt x="0" y="6963"/>
                    </a:lnTo>
                    <a:cubicBezTo>
                      <a:pt x="0" y="14622"/>
                      <a:pt x="6267" y="20889"/>
                      <a:pt x="13926" y="20889"/>
                    </a:cubicBezTo>
                    <a:lnTo>
                      <a:pt x="306372" y="20889"/>
                    </a:lnTo>
                    <a:cubicBezTo>
                      <a:pt x="314031" y="20889"/>
                      <a:pt x="320298" y="14622"/>
                      <a:pt x="320298" y="6963"/>
                    </a:cubicBezTo>
                    <a:lnTo>
                      <a:pt x="320298" y="0"/>
                    </a:lnTo>
                    <a:lnTo>
                      <a:pt x="181038" y="0"/>
                    </a:ln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grpSp>
        <p:grpSp>
          <p:nvGrpSpPr>
            <p:cNvPr id="41" name="Group 40">
              <a:extLst>
                <a:ext uri="{FF2B5EF4-FFF2-40B4-BE49-F238E27FC236}">
                  <a16:creationId xmlns:a16="http://schemas.microsoft.com/office/drawing/2014/main" id="{61EEE42E-6463-4A47-8D8E-731BA0C949EB}"/>
                </a:ext>
              </a:extLst>
            </p:cNvPr>
            <p:cNvGrpSpPr/>
            <p:nvPr/>
          </p:nvGrpSpPr>
          <p:grpSpPr>
            <a:xfrm>
              <a:off x="4319382" y="2144908"/>
              <a:ext cx="323861" cy="197116"/>
              <a:chOff x="4719405" y="1534157"/>
              <a:chExt cx="323861" cy="197116"/>
            </a:xfrm>
          </p:grpSpPr>
          <p:sp>
            <p:nvSpPr>
              <p:cNvPr id="21" name="Freeform: Shape 20">
                <a:extLst>
                  <a:ext uri="{FF2B5EF4-FFF2-40B4-BE49-F238E27FC236}">
                    <a16:creationId xmlns:a16="http://schemas.microsoft.com/office/drawing/2014/main" id="{C3156A3B-8B7A-492C-953F-9D860E2EFE4F}"/>
                  </a:ext>
                </a:extLst>
              </p:cNvPr>
              <p:cNvSpPr/>
              <p:nvPr/>
            </p:nvSpPr>
            <p:spPr>
              <a:xfrm>
                <a:off x="4840962" y="1604499"/>
                <a:ext cx="95026" cy="55443"/>
              </a:xfrm>
              <a:custGeom>
                <a:avLst/>
                <a:gdLst>
                  <a:gd name="connsiteX0" fmla="*/ 95026 w 95026"/>
                  <a:gd name="connsiteY0" fmla="*/ 32629 h 55443"/>
                  <a:gd name="connsiteX1" fmla="*/ 72211 w 95026"/>
                  <a:gd name="connsiteY1" fmla="*/ 55443 h 55443"/>
                  <a:gd name="connsiteX2" fmla="*/ 49362 w 95026"/>
                  <a:gd name="connsiteY2" fmla="*/ 32629 h 55443"/>
                  <a:gd name="connsiteX3" fmla="*/ 62107 w 95026"/>
                  <a:gd name="connsiteY3" fmla="*/ 32629 h 55443"/>
                  <a:gd name="connsiteX4" fmla="*/ 39715 w 95026"/>
                  <a:gd name="connsiteY4" fmla="*/ 18933 h 55443"/>
                  <a:gd name="connsiteX5" fmla="*/ 23202 w 95026"/>
                  <a:gd name="connsiteY5" fmla="*/ 25235 h 55443"/>
                  <a:gd name="connsiteX6" fmla="*/ 0 w 95026"/>
                  <a:gd name="connsiteY6" fmla="*/ 25235 h 55443"/>
                  <a:gd name="connsiteX7" fmla="*/ 58469 w 95026"/>
                  <a:gd name="connsiteY7" fmla="*/ 4195 h 55443"/>
                  <a:gd name="connsiteX8" fmla="*/ 82210 w 95026"/>
                  <a:gd name="connsiteY8" fmla="*/ 32629 h 5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26" h="55443">
                    <a:moveTo>
                      <a:pt x="95026" y="32629"/>
                    </a:moveTo>
                    <a:lnTo>
                      <a:pt x="72211" y="55443"/>
                    </a:lnTo>
                    <a:lnTo>
                      <a:pt x="49362" y="32629"/>
                    </a:lnTo>
                    <a:lnTo>
                      <a:pt x="62107" y="32629"/>
                    </a:lnTo>
                    <a:cubicBezTo>
                      <a:pt x="57796" y="24231"/>
                      <a:pt x="49154" y="18945"/>
                      <a:pt x="39715" y="18933"/>
                    </a:cubicBezTo>
                    <a:cubicBezTo>
                      <a:pt x="33624" y="18939"/>
                      <a:pt x="27748" y="21182"/>
                      <a:pt x="23202" y="25235"/>
                    </a:cubicBezTo>
                    <a:lnTo>
                      <a:pt x="0" y="25235"/>
                    </a:lnTo>
                    <a:cubicBezTo>
                      <a:pt x="10336" y="3279"/>
                      <a:pt x="36514" y="-6141"/>
                      <a:pt x="58469" y="4195"/>
                    </a:cubicBezTo>
                    <a:cubicBezTo>
                      <a:pt x="70187" y="9711"/>
                      <a:pt x="78874" y="20115"/>
                      <a:pt x="82210" y="32629"/>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4639EC0C-F02A-4DC8-A25E-324184EC4C31}"/>
                  </a:ext>
                </a:extLst>
              </p:cNvPr>
              <p:cNvSpPr/>
              <p:nvPr/>
            </p:nvSpPr>
            <p:spPr>
              <a:xfrm>
                <a:off x="4825506" y="1637128"/>
                <a:ext cx="95026" cy="55452"/>
              </a:xfrm>
              <a:custGeom>
                <a:avLst/>
                <a:gdLst>
                  <a:gd name="connsiteX0" fmla="*/ 0 w 95026"/>
                  <a:gd name="connsiteY0" fmla="*/ 22815 h 55452"/>
                  <a:gd name="connsiteX1" fmla="*/ 22850 w 95026"/>
                  <a:gd name="connsiteY1" fmla="*/ 0 h 55452"/>
                  <a:gd name="connsiteX2" fmla="*/ 45665 w 95026"/>
                  <a:gd name="connsiteY2" fmla="*/ 22815 h 55452"/>
                  <a:gd name="connsiteX3" fmla="*/ 32814 w 95026"/>
                  <a:gd name="connsiteY3" fmla="*/ 22815 h 55452"/>
                  <a:gd name="connsiteX4" fmla="*/ 55171 w 95026"/>
                  <a:gd name="connsiteY4" fmla="*/ 36511 h 55452"/>
                  <a:gd name="connsiteX5" fmla="*/ 71719 w 95026"/>
                  <a:gd name="connsiteY5" fmla="*/ 30208 h 55452"/>
                  <a:gd name="connsiteX6" fmla="*/ 95026 w 95026"/>
                  <a:gd name="connsiteY6" fmla="*/ 30208 h 55452"/>
                  <a:gd name="connsiteX7" fmla="*/ 36447 w 95026"/>
                  <a:gd name="connsiteY7" fmla="*/ 51236 h 55452"/>
                  <a:gd name="connsiteX8" fmla="*/ 12710 w 95026"/>
                  <a:gd name="connsiteY8" fmla="*/ 22815 h 5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26" h="55452">
                    <a:moveTo>
                      <a:pt x="0" y="22815"/>
                    </a:moveTo>
                    <a:lnTo>
                      <a:pt x="22850" y="0"/>
                    </a:lnTo>
                    <a:lnTo>
                      <a:pt x="45665" y="22815"/>
                    </a:lnTo>
                    <a:lnTo>
                      <a:pt x="32814" y="22815"/>
                    </a:lnTo>
                    <a:cubicBezTo>
                      <a:pt x="37113" y="31207"/>
                      <a:pt x="45741" y="36493"/>
                      <a:pt x="55171" y="36511"/>
                    </a:cubicBezTo>
                    <a:cubicBezTo>
                      <a:pt x="61273" y="36509"/>
                      <a:pt x="67162" y="34266"/>
                      <a:pt x="71719" y="30208"/>
                    </a:cubicBezTo>
                    <a:lnTo>
                      <a:pt x="95026" y="30208"/>
                    </a:lnTo>
                    <a:cubicBezTo>
                      <a:pt x="84656" y="52191"/>
                      <a:pt x="58429" y="61606"/>
                      <a:pt x="36447" y="51236"/>
                    </a:cubicBezTo>
                    <a:cubicBezTo>
                      <a:pt x="24740" y="45714"/>
                      <a:pt x="16058" y="35318"/>
                      <a:pt x="12710" y="22815"/>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C3DD0C11-0E13-4220-820F-C445025CF2C8}"/>
                  </a:ext>
                </a:extLst>
              </p:cNvPr>
              <p:cNvSpPr/>
              <p:nvPr/>
            </p:nvSpPr>
            <p:spPr>
              <a:xfrm>
                <a:off x="4719405" y="1534157"/>
                <a:ext cx="323861" cy="197116"/>
              </a:xfrm>
              <a:custGeom>
                <a:avLst/>
                <a:gdLst>
                  <a:gd name="connsiteX0" fmla="*/ 270099 w 323861"/>
                  <a:gd name="connsiteY0" fmla="*/ 197117 h 197116"/>
                  <a:gd name="connsiteX1" fmla="*/ 323846 w 323861"/>
                  <a:gd name="connsiteY1" fmla="*/ 140764 h 197116"/>
                  <a:gd name="connsiteX2" fmla="*/ 276788 w 323861"/>
                  <a:gd name="connsiteY2" fmla="*/ 87585 h 197116"/>
                  <a:gd name="connsiteX3" fmla="*/ 250453 w 323861"/>
                  <a:gd name="connsiteY3" fmla="*/ 44631 h 197116"/>
                  <a:gd name="connsiteX4" fmla="*/ 200211 w 323861"/>
                  <a:gd name="connsiteY4" fmla="*/ 34069 h 197116"/>
                  <a:gd name="connsiteX5" fmla="*/ 120148 w 323861"/>
                  <a:gd name="connsiteY5" fmla="*/ 2065 h 197116"/>
                  <a:gd name="connsiteX6" fmla="*/ 63323 w 323861"/>
                  <a:gd name="connsiteY6" fmla="*/ 65439 h 197116"/>
                  <a:gd name="connsiteX7" fmla="*/ 12764 w 323861"/>
                  <a:gd name="connsiteY7" fmla="*/ 91669 h 197116"/>
                  <a:gd name="connsiteX8" fmla="*/ 6004 w 323861"/>
                  <a:gd name="connsiteY8" fmla="*/ 159127 h 197116"/>
                  <a:gd name="connsiteX9" fmla="*/ 61422 w 323861"/>
                  <a:gd name="connsiteY9" fmla="*/ 196729 h 197116"/>
                  <a:gd name="connsiteX10" fmla="*/ 62372 w 323861"/>
                  <a:gd name="connsiteY10" fmla="*/ 174865 h 197116"/>
                  <a:gd name="connsiteX11" fmla="*/ 25510 w 323861"/>
                  <a:gd name="connsiteY11" fmla="*/ 149832 h 197116"/>
                  <a:gd name="connsiteX12" fmla="*/ 29981 w 323861"/>
                  <a:gd name="connsiteY12" fmla="*/ 104872 h 197116"/>
                  <a:gd name="connsiteX13" fmla="*/ 71385 w 323861"/>
                  <a:gd name="connsiteY13" fmla="*/ 87972 h 197116"/>
                  <a:gd name="connsiteX14" fmla="*/ 83884 w 323861"/>
                  <a:gd name="connsiteY14" fmla="*/ 90049 h 197116"/>
                  <a:gd name="connsiteX15" fmla="*/ 83884 w 323861"/>
                  <a:gd name="connsiteY15" fmla="*/ 76248 h 197116"/>
                  <a:gd name="connsiteX16" fmla="*/ 125113 w 323861"/>
                  <a:gd name="connsiteY16" fmla="*/ 23436 h 197116"/>
                  <a:gd name="connsiteX17" fmla="*/ 185530 w 323861"/>
                  <a:gd name="connsiteY17" fmla="*/ 51602 h 197116"/>
                  <a:gd name="connsiteX18" fmla="*/ 189790 w 323861"/>
                  <a:gd name="connsiteY18" fmla="*/ 60087 h 197116"/>
                  <a:gd name="connsiteX19" fmla="*/ 198627 w 323861"/>
                  <a:gd name="connsiteY19" fmla="*/ 56954 h 197116"/>
                  <a:gd name="connsiteX20" fmla="*/ 237954 w 323861"/>
                  <a:gd name="connsiteY20" fmla="*/ 62446 h 197116"/>
                  <a:gd name="connsiteX21" fmla="*/ 256086 w 323861"/>
                  <a:gd name="connsiteY21" fmla="*/ 98112 h 197116"/>
                  <a:gd name="connsiteX22" fmla="*/ 256086 w 323861"/>
                  <a:gd name="connsiteY22" fmla="*/ 109097 h 197116"/>
                  <a:gd name="connsiteX23" fmla="*/ 270451 w 323861"/>
                  <a:gd name="connsiteY23" fmla="*/ 109097 h 197116"/>
                  <a:gd name="connsiteX24" fmla="*/ 302248 w 323861"/>
                  <a:gd name="connsiteY24" fmla="*/ 143374 h 197116"/>
                  <a:gd name="connsiteX25" fmla="*/ 270099 w 323861"/>
                  <a:gd name="connsiteY25" fmla="*/ 175182 h 19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1" h="197116">
                    <a:moveTo>
                      <a:pt x="270099" y="197117"/>
                    </a:moveTo>
                    <a:cubicBezTo>
                      <a:pt x="300502" y="196397"/>
                      <a:pt x="324565" y="171167"/>
                      <a:pt x="323846" y="140764"/>
                    </a:cubicBezTo>
                    <a:cubicBezTo>
                      <a:pt x="323211" y="113940"/>
                      <a:pt x="303336" y="91479"/>
                      <a:pt x="276788" y="87585"/>
                    </a:cubicBezTo>
                    <a:cubicBezTo>
                      <a:pt x="273983" y="70367"/>
                      <a:pt x="264525" y="54941"/>
                      <a:pt x="250453" y="44631"/>
                    </a:cubicBezTo>
                    <a:cubicBezTo>
                      <a:pt x="235889" y="34310"/>
                      <a:pt x="217699" y="30486"/>
                      <a:pt x="200211" y="34069"/>
                    </a:cubicBezTo>
                    <a:cubicBezTo>
                      <a:pt x="183007" y="7506"/>
                      <a:pt x="150922" y="-5319"/>
                      <a:pt x="120148" y="2065"/>
                    </a:cubicBezTo>
                    <a:cubicBezTo>
                      <a:pt x="90155" y="9789"/>
                      <a:pt x="67743" y="34784"/>
                      <a:pt x="63323" y="65439"/>
                    </a:cubicBezTo>
                    <a:cubicBezTo>
                      <a:pt x="43342" y="65975"/>
                      <a:pt x="24709" y="75642"/>
                      <a:pt x="12764" y="91669"/>
                    </a:cubicBezTo>
                    <a:cubicBezTo>
                      <a:pt x="-1389" y="111329"/>
                      <a:pt x="-3966" y="137050"/>
                      <a:pt x="6004" y="159127"/>
                    </a:cubicBezTo>
                    <a:cubicBezTo>
                      <a:pt x="16168" y="180888"/>
                      <a:pt x="37445" y="195325"/>
                      <a:pt x="61422" y="196729"/>
                    </a:cubicBezTo>
                    <a:close/>
                    <a:moveTo>
                      <a:pt x="62372" y="174865"/>
                    </a:moveTo>
                    <a:cubicBezTo>
                      <a:pt x="46441" y="173862"/>
                      <a:pt x="32317" y="164271"/>
                      <a:pt x="25510" y="149832"/>
                    </a:cubicBezTo>
                    <a:cubicBezTo>
                      <a:pt x="18904" y="135116"/>
                      <a:pt x="20606" y="117999"/>
                      <a:pt x="29981" y="104872"/>
                    </a:cubicBezTo>
                    <a:cubicBezTo>
                      <a:pt x="39566" y="91977"/>
                      <a:pt x="55515" y="85468"/>
                      <a:pt x="71385" y="87972"/>
                    </a:cubicBezTo>
                    <a:lnTo>
                      <a:pt x="83884" y="90049"/>
                    </a:lnTo>
                    <a:lnTo>
                      <a:pt x="83884" y="76248"/>
                    </a:lnTo>
                    <a:cubicBezTo>
                      <a:pt x="84006" y="51312"/>
                      <a:pt x="100952" y="29605"/>
                      <a:pt x="125113" y="23436"/>
                    </a:cubicBezTo>
                    <a:cubicBezTo>
                      <a:pt x="149356" y="17591"/>
                      <a:pt x="174420" y="29276"/>
                      <a:pt x="185530" y="51602"/>
                    </a:cubicBezTo>
                    <a:lnTo>
                      <a:pt x="189790" y="60087"/>
                    </a:lnTo>
                    <a:lnTo>
                      <a:pt x="198627" y="56954"/>
                    </a:lnTo>
                    <a:cubicBezTo>
                      <a:pt x="211849" y="52282"/>
                      <a:pt x="226518" y="54331"/>
                      <a:pt x="237954" y="62446"/>
                    </a:cubicBezTo>
                    <a:cubicBezTo>
                      <a:pt x="249325" y="70776"/>
                      <a:pt x="256057" y="84017"/>
                      <a:pt x="256086" y="98112"/>
                    </a:cubicBezTo>
                    <a:lnTo>
                      <a:pt x="256086" y="109097"/>
                    </a:lnTo>
                    <a:lnTo>
                      <a:pt x="270451" y="109097"/>
                    </a:lnTo>
                    <a:cubicBezTo>
                      <a:pt x="288697" y="109782"/>
                      <a:pt x="302933" y="125128"/>
                      <a:pt x="302248" y="143374"/>
                    </a:cubicBezTo>
                    <a:cubicBezTo>
                      <a:pt x="301594" y="160794"/>
                      <a:pt x="287525" y="174714"/>
                      <a:pt x="270099" y="175182"/>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153F0FF3-4441-4DC7-A0AB-2D66BEF99631}"/>
                </a:ext>
              </a:extLst>
            </p:cNvPr>
            <p:cNvGrpSpPr/>
            <p:nvPr/>
          </p:nvGrpSpPr>
          <p:grpSpPr>
            <a:xfrm>
              <a:off x="5999484" y="2144908"/>
              <a:ext cx="323861" cy="197116"/>
              <a:chOff x="6160243" y="1534157"/>
              <a:chExt cx="323861" cy="197116"/>
            </a:xfrm>
          </p:grpSpPr>
          <p:sp>
            <p:nvSpPr>
              <p:cNvPr id="25" name="Freeform: Shape 24">
                <a:extLst>
                  <a:ext uri="{FF2B5EF4-FFF2-40B4-BE49-F238E27FC236}">
                    <a16:creationId xmlns:a16="http://schemas.microsoft.com/office/drawing/2014/main" id="{B56EDC91-CE49-4662-9305-1CE66E5C9DB7}"/>
                  </a:ext>
                </a:extLst>
              </p:cNvPr>
              <p:cNvSpPr/>
              <p:nvPr/>
            </p:nvSpPr>
            <p:spPr>
              <a:xfrm>
                <a:off x="6281800" y="1604499"/>
                <a:ext cx="95026" cy="55443"/>
              </a:xfrm>
              <a:custGeom>
                <a:avLst/>
                <a:gdLst>
                  <a:gd name="connsiteX0" fmla="*/ 95026 w 95026"/>
                  <a:gd name="connsiteY0" fmla="*/ 32629 h 55443"/>
                  <a:gd name="connsiteX1" fmla="*/ 72211 w 95026"/>
                  <a:gd name="connsiteY1" fmla="*/ 55443 h 55443"/>
                  <a:gd name="connsiteX2" fmla="*/ 49362 w 95026"/>
                  <a:gd name="connsiteY2" fmla="*/ 32629 h 55443"/>
                  <a:gd name="connsiteX3" fmla="*/ 62107 w 95026"/>
                  <a:gd name="connsiteY3" fmla="*/ 32629 h 55443"/>
                  <a:gd name="connsiteX4" fmla="*/ 39715 w 95026"/>
                  <a:gd name="connsiteY4" fmla="*/ 18933 h 55443"/>
                  <a:gd name="connsiteX5" fmla="*/ 23202 w 95026"/>
                  <a:gd name="connsiteY5" fmla="*/ 25235 h 55443"/>
                  <a:gd name="connsiteX6" fmla="*/ 0 w 95026"/>
                  <a:gd name="connsiteY6" fmla="*/ 25235 h 55443"/>
                  <a:gd name="connsiteX7" fmla="*/ 58469 w 95026"/>
                  <a:gd name="connsiteY7" fmla="*/ 4195 h 55443"/>
                  <a:gd name="connsiteX8" fmla="*/ 82210 w 95026"/>
                  <a:gd name="connsiteY8" fmla="*/ 32629 h 5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26" h="55443">
                    <a:moveTo>
                      <a:pt x="95026" y="32629"/>
                    </a:moveTo>
                    <a:lnTo>
                      <a:pt x="72211" y="55443"/>
                    </a:lnTo>
                    <a:lnTo>
                      <a:pt x="49362" y="32629"/>
                    </a:lnTo>
                    <a:lnTo>
                      <a:pt x="62107" y="32629"/>
                    </a:lnTo>
                    <a:cubicBezTo>
                      <a:pt x="57796" y="24231"/>
                      <a:pt x="49154" y="18945"/>
                      <a:pt x="39715" y="18933"/>
                    </a:cubicBezTo>
                    <a:cubicBezTo>
                      <a:pt x="33624" y="18939"/>
                      <a:pt x="27748" y="21182"/>
                      <a:pt x="23202" y="25235"/>
                    </a:cubicBezTo>
                    <a:lnTo>
                      <a:pt x="0" y="25235"/>
                    </a:lnTo>
                    <a:cubicBezTo>
                      <a:pt x="10336" y="3279"/>
                      <a:pt x="36514" y="-6141"/>
                      <a:pt x="58469" y="4195"/>
                    </a:cubicBezTo>
                    <a:cubicBezTo>
                      <a:pt x="70187" y="9711"/>
                      <a:pt x="78874" y="20115"/>
                      <a:pt x="82210" y="32629"/>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AC3C88E8-FDA6-431D-959F-7B1E9B2FFEEC}"/>
                  </a:ext>
                </a:extLst>
              </p:cNvPr>
              <p:cNvSpPr/>
              <p:nvPr/>
            </p:nvSpPr>
            <p:spPr>
              <a:xfrm>
                <a:off x="6266344" y="1637128"/>
                <a:ext cx="95026" cy="55452"/>
              </a:xfrm>
              <a:custGeom>
                <a:avLst/>
                <a:gdLst>
                  <a:gd name="connsiteX0" fmla="*/ 0 w 95026"/>
                  <a:gd name="connsiteY0" fmla="*/ 22815 h 55452"/>
                  <a:gd name="connsiteX1" fmla="*/ 22850 w 95026"/>
                  <a:gd name="connsiteY1" fmla="*/ 0 h 55452"/>
                  <a:gd name="connsiteX2" fmla="*/ 45665 w 95026"/>
                  <a:gd name="connsiteY2" fmla="*/ 22815 h 55452"/>
                  <a:gd name="connsiteX3" fmla="*/ 32814 w 95026"/>
                  <a:gd name="connsiteY3" fmla="*/ 22815 h 55452"/>
                  <a:gd name="connsiteX4" fmla="*/ 55171 w 95026"/>
                  <a:gd name="connsiteY4" fmla="*/ 36511 h 55452"/>
                  <a:gd name="connsiteX5" fmla="*/ 71719 w 95026"/>
                  <a:gd name="connsiteY5" fmla="*/ 30208 h 55452"/>
                  <a:gd name="connsiteX6" fmla="*/ 95026 w 95026"/>
                  <a:gd name="connsiteY6" fmla="*/ 30208 h 55452"/>
                  <a:gd name="connsiteX7" fmla="*/ 36447 w 95026"/>
                  <a:gd name="connsiteY7" fmla="*/ 51236 h 55452"/>
                  <a:gd name="connsiteX8" fmla="*/ 12710 w 95026"/>
                  <a:gd name="connsiteY8" fmla="*/ 22815 h 5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26" h="55452">
                    <a:moveTo>
                      <a:pt x="0" y="22815"/>
                    </a:moveTo>
                    <a:lnTo>
                      <a:pt x="22850" y="0"/>
                    </a:lnTo>
                    <a:lnTo>
                      <a:pt x="45665" y="22815"/>
                    </a:lnTo>
                    <a:lnTo>
                      <a:pt x="32814" y="22815"/>
                    </a:lnTo>
                    <a:cubicBezTo>
                      <a:pt x="37113" y="31207"/>
                      <a:pt x="45741" y="36493"/>
                      <a:pt x="55171" y="36511"/>
                    </a:cubicBezTo>
                    <a:cubicBezTo>
                      <a:pt x="61273" y="36509"/>
                      <a:pt x="67162" y="34266"/>
                      <a:pt x="71719" y="30208"/>
                    </a:cubicBezTo>
                    <a:lnTo>
                      <a:pt x="95026" y="30208"/>
                    </a:lnTo>
                    <a:cubicBezTo>
                      <a:pt x="84656" y="52191"/>
                      <a:pt x="58429" y="61606"/>
                      <a:pt x="36447" y="51236"/>
                    </a:cubicBezTo>
                    <a:cubicBezTo>
                      <a:pt x="24740" y="45714"/>
                      <a:pt x="16058" y="35318"/>
                      <a:pt x="12710" y="22815"/>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56DE0A1E-380F-4648-908A-3FE4C48EEDD1}"/>
                  </a:ext>
                </a:extLst>
              </p:cNvPr>
              <p:cNvSpPr/>
              <p:nvPr/>
            </p:nvSpPr>
            <p:spPr>
              <a:xfrm>
                <a:off x="6160243" y="1534157"/>
                <a:ext cx="323861" cy="197116"/>
              </a:xfrm>
              <a:custGeom>
                <a:avLst/>
                <a:gdLst>
                  <a:gd name="connsiteX0" fmla="*/ 270099 w 323861"/>
                  <a:gd name="connsiteY0" fmla="*/ 197117 h 197116"/>
                  <a:gd name="connsiteX1" fmla="*/ 323846 w 323861"/>
                  <a:gd name="connsiteY1" fmla="*/ 140764 h 197116"/>
                  <a:gd name="connsiteX2" fmla="*/ 276788 w 323861"/>
                  <a:gd name="connsiteY2" fmla="*/ 87585 h 197116"/>
                  <a:gd name="connsiteX3" fmla="*/ 250453 w 323861"/>
                  <a:gd name="connsiteY3" fmla="*/ 44631 h 197116"/>
                  <a:gd name="connsiteX4" fmla="*/ 200211 w 323861"/>
                  <a:gd name="connsiteY4" fmla="*/ 34069 h 197116"/>
                  <a:gd name="connsiteX5" fmla="*/ 120148 w 323861"/>
                  <a:gd name="connsiteY5" fmla="*/ 2065 h 197116"/>
                  <a:gd name="connsiteX6" fmla="*/ 63323 w 323861"/>
                  <a:gd name="connsiteY6" fmla="*/ 65439 h 197116"/>
                  <a:gd name="connsiteX7" fmla="*/ 12764 w 323861"/>
                  <a:gd name="connsiteY7" fmla="*/ 91669 h 197116"/>
                  <a:gd name="connsiteX8" fmla="*/ 6004 w 323861"/>
                  <a:gd name="connsiteY8" fmla="*/ 159127 h 197116"/>
                  <a:gd name="connsiteX9" fmla="*/ 61422 w 323861"/>
                  <a:gd name="connsiteY9" fmla="*/ 196729 h 197116"/>
                  <a:gd name="connsiteX10" fmla="*/ 62372 w 323861"/>
                  <a:gd name="connsiteY10" fmla="*/ 174865 h 197116"/>
                  <a:gd name="connsiteX11" fmla="*/ 25510 w 323861"/>
                  <a:gd name="connsiteY11" fmla="*/ 149832 h 197116"/>
                  <a:gd name="connsiteX12" fmla="*/ 29981 w 323861"/>
                  <a:gd name="connsiteY12" fmla="*/ 104872 h 197116"/>
                  <a:gd name="connsiteX13" fmla="*/ 71385 w 323861"/>
                  <a:gd name="connsiteY13" fmla="*/ 87972 h 197116"/>
                  <a:gd name="connsiteX14" fmla="*/ 83884 w 323861"/>
                  <a:gd name="connsiteY14" fmla="*/ 90049 h 197116"/>
                  <a:gd name="connsiteX15" fmla="*/ 83884 w 323861"/>
                  <a:gd name="connsiteY15" fmla="*/ 76248 h 197116"/>
                  <a:gd name="connsiteX16" fmla="*/ 125113 w 323861"/>
                  <a:gd name="connsiteY16" fmla="*/ 23436 h 197116"/>
                  <a:gd name="connsiteX17" fmla="*/ 185530 w 323861"/>
                  <a:gd name="connsiteY17" fmla="*/ 51602 h 197116"/>
                  <a:gd name="connsiteX18" fmla="*/ 189790 w 323861"/>
                  <a:gd name="connsiteY18" fmla="*/ 60087 h 197116"/>
                  <a:gd name="connsiteX19" fmla="*/ 198627 w 323861"/>
                  <a:gd name="connsiteY19" fmla="*/ 56954 h 197116"/>
                  <a:gd name="connsiteX20" fmla="*/ 237954 w 323861"/>
                  <a:gd name="connsiteY20" fmla="*/ 62446 h 197116"/>
                  <a:gd name="connsiteX21" fmla="*/ 256086 w 323861"/>
                  <a:gd name="connsiteY21" fmla="*/ 98112 h 197116"/>
                  <a:gd name="connsiteX22" fmla="*/ 256086 w 323861"/>
                  <a:gd name="connsiteY22" fmla="*/ 109097 h 197116"/>
                  <a:gd name="connsiteX23" fmla="*/ 270451 w 323861"/>
                  <a:gd name="connsiteY23" fmla="*/ 109097 h 197116"/>
                  <a:gd name="connsiteX24" fmla="*/ 302248 w 323861"/>
                  <a:gd name="connsiteY24" fmla="*/ 143374 h 197116"/>
                  <a:gd name="connsiteX25" fmla="*/ 270099 w 323861"/>
                  <a:gd name="connsiteY25" fmla="*/ 175182 h 19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1" h="197116">
                    <a:moveTo>
                      <a:pt x="270099" y="197117"/>
                    </a:moveTo>
                    <a:cubicBezTo>
                      <a:pt x="300502" y="196397"/>
                      <a:pt x="324565" y="171167"/>
                      <a:pt x="323846" y="140764"/>
                    </a:cubicBezTo>
                    <a:cubicBezTo>
                      <a:pt x="323211" y="113940"/>
                      <a:pt x="303336" y="91479"/>
                      <a:pt x="276788" y="87585"/>
                    </a:cubicBezTo>
                    <a:cubicBezTo>
                      <a:pt x="273983" y="70367"/>
                      <a:pt x="264525" y="54941"/>
                      <a:pt x="250453" y="44631"/>
                    </a:cubicBezTo>
                    <a:cubicBezTo>
                      <a:pt x="235889" y="34310"/>
                      <a:pt x="217699" y="30486"/>
                      <a:pt x="200211" y="34069"/>
                    </a:cubicBezTo>
                    <a:cubicBezTo>
                      <a:pt x="183007" y="7506"/>
                      <a:pt x="150922" y="-5319"/>
                      <a:pt x="120148" y="2065"/>
                    </a:cubicBezTo>
                    <a:cubicBezTo>
                      <a:pt x="90155" y="9789"/>
                      <a:pt x="67743" y="34784"/>
                      <a:pt x="63323" y="65439"/>
                    </a:cubicBezTo>
                    <a:cubicBezTo>
                      <a:pt x="43342" y="65975"/>
                      <a:pt x="24709" y="75642"/>
                      <a:pt x="12764" y="91669"/>
                    </a:cubicBezTo>
                    <a:cubicBezTo>
                      <a:pt x="-1389" y="111329"/>
                      <a:pt x="-3966" y="137050"/>
                      <a:pt x="6004" y="159127"/>
                    </a:cubicBezTo>
                    <a:cubicBezTo>
                      <a:pt x="16168" y="180888"/>
                      <a:pt x="37445" y="195325"/>
                      <a:pt x="61422" y="196729"/>
                    </a:cubicBezTo>
                    <a:close/>
                    <a:moveTo>
                      <a:pt x="62372" y="174865"/>
                    </a:moveTo>
                    <a:cubicBezTo>
                      <a:pt x="46441" y="173862"/>
                      <a:pt x="32317" y="164271"/>
                      <a:pt x="25510" y="149832"/>
                    </a:cubicBezTo>
                    <a:cubicBezTo>
                      <a:pt x="18904" y="135116"/>
                      <a:pt x="20606" y="117999"/>
                      <a:pt x="29981" y="104872"/>
                    </a:cubicBezTo>
                    <a:cubicBezTo>
                      <a:pt x="39566" y="91977"/>
                      <a:pt x="55515" y="85468"/>
                      <a:pt x="71385" y="87972"/>
                    </a:cubicBezTo>
                    <a:lnTo>
                      <a:pt x="83884" y="90049"/>
                    </a:lnTo>
                    <a:lnTo>
                      <a:pt x="83884" y="76248"/>
                    </a:lnTo>
                    <a:cubicBezTo>
                      <a:pt x="84006" y="51312"/>
                      <a:pt x="100952" y="29605"/>
                      <a:pt x="125113" y="23436"/>
                    </a:cubicBezTo>
                    <a:cubicBezTo>
                      <a:pt x="149356" y="17591"/>
                      <a:pt x="174420" y="29276"/>
                      <a:pt x="185530" y="51602"/>
                    </a:cubicBezTo>
                    <a:lnTo>
                      <a:pt x="189790" y="60087"/>
                    </a:lnTo>
                    <a:lnTo>
                      <a:pt x="198627" y="56954"/>
                    </a:lnTo>
                    <a:cubicBezTo>
                      <a:pt x="211849" y="52282"/>
                      <a:pt x="226518" y="54331"/>
                      <a:pt x="237954" y="62446"/>
                    </a:cubicBezTo>
                    <a:cubicBezTo>
                      <a:pt x="249325" y="70776"/>
                      <a:pt x="256057" y="84017"/>
                      <a:pt x="256086" y="98112"/>
                    </a:cubicBezTo>
                    <a:lnTo>
                      <a:pt x="256086" y="109097"/>
                    </a:lnTo>
                    <a:lnTo>
                      <a:pt x="270451" y="109097"/>
                    </a:lnTo>
                    <a:cubicBezTo>
                      <a:pt x="288697" y="109782"/>
                      <a:pt x="302933" y="125128"/>
                      <a:pt x="302248" y="143374"/>
                    </a:cubicBezTo>
                    <a:cubicBezTo>
                      <a:pt x="301594" y="160794"/>
                      <a:pt x="287525" y="174714"/>
                      <a:pt x="270099" y="175182"/>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grpSp>
        <p:grpSp>
          <p:nvGrpSpPr>
            <p:cNvPr id="43" name="Group 42">
              <a:extLst>
                <a:ext uri="{FF2B5EF4-FFF2-40B4-BE49-F238E27FC236}">
                  <a16:creationId xmlns:a16="http://schemas.microsoft.com/office/drawing/2014/main" id="{B72D2A71-82E6-4DE6-97F1-EA4CDBAB07BF}"/>
                </a:ext>
              </a:extLst>
            </p:cNvPr>
            <p:cNvGrpSpPr/>
            <p:nvPr/>
          </p:nvGrpSpPr>
          <p:grpSpPr>
            <a:xfrm>
              <a:off x="7620771" y="2144908"/>
              <a:ext cx="320298" cy="194964"/>
              <a:chOff x="7574855" y="1537096"/>
              <a:chExt cx="320298" cy="194964"/>
            </a:xfrm>
          </p:grpSpPr>
          <p:sp>
            <p:nvSpPr>
              <p:cNvPr id="29" name="Freeform: Shape 28">
                <a:extLst>
                  <a:ext uri="{FF2B5EF4-FFF2-40B4-BE49-F238E27FC236}">
                    <a16:creationId xmlns:a16="http://schemas.microsoft.com/office/drawing/2014/main" id="{5A902420-124A-405F-B539-FD7BAA578F97}"/>
                  </a:ext>
                </a:extLst>
              </p:cNvPr>
              <p:cNvSpPr/>
              <p:nvPr/>
            </p:nvSpPr>
            <p:spPr>
              <a:xfrm>
                <a:off x="7616633" y="1537096"/>
                <a:ext cx="236742" cy="160149"/>
              </a:xfrm>
              <a:custGeom>
                <a:avLst/>
                <a:gdLst>
                  <a:gd name="connsiteX0" fmla="*/ 215853 w 236742"/>
                  <a:gd name="connsiteY0" fmla="*/ 139260 h 160149"/>
                  <a:gd name="connsiteX1" fmla="*/ 20889 w 236742"/>
                  <a:gd name="connsiteY1" fmla="*/ 139260 h 160149"/>
                  <a:gd name="connsiteX2" fmla="*/ 20889 w 236742"/>
                  <a:gd name="connsiteY2" fmla="*/ 20889 h 160149"/>
                  <a:gd name="connsiteX3" fmla="*/ 215853 w 236742"/>
                  <a:gd name="connsiteY3" fmla="*/ 20889 h 160149"/>
                  <a:gd name="connsiteX4" fmla="*/ 215853 w 236742"/>
                  <a:gd name="connsiteY4" fmla="*/ 139260 h 160149"/>
                  <a:gd name="connsiteX5" fmla="*/ 236742 w 236742"/>
                  <a:gd name="connsiteY5" fmla="*/ 13926 h 160149"/>
                  <a:gd name="connsiteX6" fmla="*/ 222816 w 236742"/>
                  <a:gd name="connsiteY6" fmla="*/ 0 h 160149"/>
                  <a:gd name="connsiteX7" fmla="*/ 13926 w 236742"/>
                  <a:gd name="connsiteY7" fmla="*/ 0 h 160149"/>
                  <a:gd name="connsiteX8" fmla="*/ 0 w 236742"/>
                  <a:gd name="connsiteY8" fmla="*/ 13926 h 160149"/>
                  <a:gd name="connsiteX9" fmla="*/ 0 w 236742"/>
                  <a:gd name="connsiteY9" fmla="*/ 160149 h 160149"/>
                  <a:gd name="connsiteX10" fmla="*/ 236742 w 236742"/>
                  <a:gd name="connsiteY10" fmla="*/ 160149 h 160149"/>
                  <a:gd name="connsiteX11" fmla="*/ 236742 w 236742"/>
                  <a:gd name="connsiteY11" fmla="*/ 13926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742" h="160149">
                    <a:moveTo>
                      <a:pt x="215853" y="139260"/>
                    </a:moveTo>
                    <a:lnTo>
                      <a:pt x="20889" y="139260"/>
                    </a:lnTo>
                    <a:lnTo>
                      <a:pt x="20889" y="20889"/>
                    </a:lnTo>
                    <a:lnTo>
                      <a:pt x="215853" y="20889"/>
                    </a:lnTo>
                    <a:lnTo>
                      <a:pt x="215853" y="139260"/>
                    </a:lnTo>
                    <a:close/>
                    <a:moveTo>
                      <a:pt x="236742" y="13926"/>
                    </a:moveTo>
                    <a:cubicBezTo>
                      <a:pt x="236742" y="6267"/>
                      <a:pt x="230475" y="0"/>
                      <a:pt x="222816" y="0"/>
                    </a:cubicBezTo>
                    <a:lnTo>
                      <a:pt x="13926" y="0"/>
                    </a:lnTo>
                    <a:cubicBezTo>
                      <a:pt x="6267" y="0"/>
                      <a:pt x="0" y="6267"/>
                      <a:pt x="0" y="13926"/>
                    </a:cubicBezTo>
                    <a:lnTo>
                      <a:pt x="0" y="160149"/>
                    </a:lnTo>
                    <a:lnTo>
                      <a:pt x="236742" y="160149"/>
                    </a:lnTo>
                    <a:lnTo>
                      <a:pt x="236742" y="13926"/>
                    </a:ln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197EECFF-BA0F-468E-BBE3-CDC86C1204CC}"/>
                  </a:ext>
                </a:extLst>
              </p:cNvPr>
              <p:cNvSpPr/>
              <p:nvPr/>
            </p:nvSpPr>
            <p:spPr>
              <a:xfrm>
                <a:off x="7574855" y="1711171"/>
                <a:ext cx="320298" cy="20889"/>
              </a:xfrm>
              <a:custGeom>
                <a:avLst/>
                <a:gdLst>
                  <a:gd name="connsiteX0" fmla="*/ 181038 w 320298"/>
                  <a:gd name="connsiteY0" fmla="*/ 0 h 20889"/>
                  <a:gd name="connsiteX1" fmla="*/ 181038 w 320298"/>
                  <a:gd name="connsiteY1" fmla="*/ 3482 h 20889"/>
                  <a:gd name="connsiteX2" fmla="*/ 177557 w 320298"/>
                  <a:gd name="connsiteY2" fmla="*/ 6963 h 20889"/>
                  <a:gd name="connsiteX3" fmla="*/ 142742 w 320298"/>
                  <a:gd name="connsiteY3" fmla="*/ 6963 h 20889"/>
                  <a:gd name="connsiteX4" fmla="*/ 139260 w 320298"/>
                  <a:gd name="connsiteY4" fmla="*/ 3482 h 20889"/>
                  <a:gd name="connsiteX5" fmla="*/ 139260 w 320298"/>
                  <a:gd name="connsiteY5" fmla="*/ 0 h 20889"/>
                  <a:gd name="connsiteX6" fmla="*/ 0 w 320298"/>
                  <a:gd name="connsiteY6" fmla="*/ 0 h 20889"/>
                  <a:gd name="connsiteX7" fmla="*/ 0 w 320298"/>
                  <a:gd name="connsiteY7" fmla="*/ 6963 h 20889"/>
                  <a:gd name="connsiteX8" fmla="*/ 13926 w 320298"/>
                  <a:gd name="connsiteY8" fmla="*/ 20889 h 20889"/>
                  <a:gd name="connsiteX9" fmla="*/ 306372 w 320298"/>
                  <a:gd name="connsiteY9" fmla="*/ 20889 h 20889"/>
                  <a:gd name="connsiteX10" fmla="*/ 320298 w 320298"/>
                  <a:gd name="connsiteY10" fmla="*/ 6963 h 20889"/>
                  <a:gd name="connsiteX11" fmla="*/ 320298 w 320298"/>
                  <a:gd name="connsiteY11" fmla="*/ 0 h 20889"/>
                  <a:gd name="connsiteX12" fmla="*/ 181038 w 320298"/>
                  <a:gd name="connsiteY12" fmla="*/ 0 h 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298" h="20889">
                    <a:moveTo>
                      <a:pt x="181038" y="0"/>
                    </a:moveTo>
                    <a:lnTo>
                      <a:pt x="181038" y="3482"/>
                    </a:lnTo>
                    <a:cubicBezTo>
                      <a:pt x="181038" y="5570"/>
                      <a:pt x="179645" y="6963"/>
                      <a:pt x="177557" y="6963"/>
                    </a:cubicBezTo>
                    <a:lnTo>
                      <a:pt x="142742" y="6963"/>
                    </a:lnTo>
                    <a:cubicBezTo>
                      <a:pt x="140653" y="6963"/>
                      <a:pt x="139260" y="5570"/>
                      <a:pt x="139260" y="3482"/>
                    </a:cubicBezTo>
                    <a:lnTo>
                      <a:pt x="139260" y="0"/>
                    </a:lnTo>
                    <a:lnTo>
                      <a:pt x="0" y="0"/>
                    </a:lnTo>
                    <a:lnTo>
                      <a:pt x="0" y="6963"/>
                    </a:lnTo>
                    <a:cubicBezTo>
                      <a:pt x="0" y="14622"/>
                      <a:pt x="6267" y="20889"/>
                      <a:pt x="13926" y="20889"/>
                    </a:cubicBezTo>
                    <a:lnTo>
                      <a:pt x="306372" y="20889"/>
                    </a:lnTo>
                    <a:cubicBezTo>
                      <a:pt x="314031" y="20889"/>
                      <a:pt x="320298" y="14622"/>
                      <a:pt x="320298" y="6963"/>
                    </a:cubicBezTo>
                    <a:lnTo>
                      <a:pt x="320298" y="0"/>
                    </a:lnTo>
                    <a:lnTo>
                      <a:pt x="181038" y="0"/>
                    </a:ln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grpSp>
        <p:grpSp>
          <p:nvGrpSpPr>
            <p:cNvPr id="44" name="Group 43">
              <a:extLst>
                <a:ext uri="{FF2B5EF4-FFF2-40B4-BE49-F238E27FC236}">
                  <a16:creationId xmlns:a16="http://schemas.microsoft.com/office/drawing/2014/main" id="{ECA750BB-9699-463A-9122-ACDEFBFFD2C1}"/>
                </a:ext>
              </a:extLst>
            </p:cNvPr>
            <p:cNvGrpSpPr/>
            <p:nvPr/>
          </p:nvGrpSpPr>
          <p:grpSpPr>
            <a:xfrm>
              <a:off x="9155551" y="2144413"/>
              <a:ext cx="323861" cy="197116"/>
              <a:chOff x="9110278" y="1533662"/>
              <a:chExt cx="323861" cy="197116"/>
            </a:xfrm>
          </p:grpSpPr>
          <p:sp>
            <p:nvSpPr>
              <p:cNvPr id="32" name="Freeform: Shape 31">
                <a:extLst>
                  <a:ext uri="{FF2B5EF4-FFF2-40B4-BE49-F238E27FC236}">
                    <a16:creationId xmlns:a16="http://schemas.microsoft.com/office/drawing/2014/main" id="{958CDD82-9C14-47F2-ADA0-CDFC085B6E7E}"/>
                  </a:ext>
                </a:extLst>
              </p:cNvPr>
              <p:cNvSpPr/>
              <p:nvPr/>
            </p:nvSpPr>
            <p:spPr>
              <a:xfrm>
                <a:off x="9220819" y="1604499"/>
                <a:ext cx="95026" cy="55443"/>
              </a:xfrm>
              <a:custGeom>
                <a:avLst/>
                <a:gdLst>
                  <a:gd name="connsiteX0" fmla="*/ 95026 w 95026"/>
                  <a:gd name="connsiteY0" fmla="*/ 32629 h 55443"/>
                  <a:gd name="connsiteX1" fmla="*/ 72211 w 95026"/>
                  <a:gd name="connsiteY1" fmla="*/ 55443 h 55443"/>
                  <a:gd name="connsiteX2" fmla="*/ 49362 w 95026"/>
                  <a:gd name="connsiteY2" fmla="*/ 32629 h 55443"/>
                  <a:gd name="connsiteX3" fmla="*/ 62107 w 95026"/>
                  <a:gd name="connsiteY3" fmla="*/ 32629 h 55443"/>
                  <a:gd name="connsiteX4" fmla="*/ 39715 w 95026"/>
                  <a:gd name="connsiteY4" fmla="*/ 18933 h 55443"/>
                  <a:gd name="connsiteX5" fmla="*/ 23202 w 95026"/>
                  <a:gd name="connsiteY5" fmla="*/ 25235 h 55443"/>
                  <a:gd name="connsiteX6" fmla="*/ 0 w 95026"/>
                  <a:gd name="connsiteY6" fmla="*/ 25235 h 55443"/>
                  <a:gd name="connsiteX7" fmla="*/ 58469 w 95026"/>
                  <a:gd name="connsiteY7" fmla="*/ 4195 h 55443"/>
                  <a:gd name="connsiteX8" fmla="*/ 82210 w 95026"/>
                  <a:gd name="connsiteY8" fmla="*/ 32629 h 5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26" h="55443">
                    <a:moveTo>
                      <a:pt x="95026" y="32629"/>
                    </a:moveTo>
                    <a:lnTo>
                      <a:pt x="72211" y="55443"/>
                    </a:lnTo>
                    <a:lnTo>
                      <a:pt x="49362" y="32629"/>
                    </a:lnTo>
                    <a:lnTo>
                      <a:pt x="62107" y="32629"/>
                    </a:lnTo>
                    <a:cubicBezTo>
                      <a:pt x="57796" y="24231"/>
                      <a:pt x="49154" y="18945"/>
                      <a:pt x="39715" y="18933"/>
                    </a:cubicBezTo>
                    <a:cubicBezTo>
                      <a:pt x="33624" y="18939"/>
                      <a:pt x="27748" y="21182"/>
                      <a:pt x="23202" y="25235"/>
                    </a:cubicBezTo>
                    <a:lnTo>
                      <a:pt x="0" y="25235"/>
                    </a:lnTo>
                    <a:cubicBezTo>
                      <a:pt x="10336" y="3279"/>
                      <a:pt x="36514" y="-6141"/>
                      <a:pt x="58469" y="4195"/>
                    </a:cubicBezTo>
                    <a:cubicBezTo>
                      <a:pt x="70187" y="9711"/>
                      <a:pt x="78874" y="20115"/>
                      <a:pt x="82210" y="32629"/>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DC9F2453-CE0A-48BE-BFE3-D2E27951CEED}"/>
                  </a:ext>
                </a:extLst>
              </p:cNvPr>
              <p:cNvSpPr/>
              <p:nvPr/>
            </p:nvSpPr>
            <p:spPr>
              <a:xfrm>
                <a:off x="9205363" y="1637128"/>
                <a:ext cx="95026" cy="55452"/>
              </a:xfrm>
              <a:custGeom>
                <a:avLst/>
                <a:gdLst>
                  <a:gd name="connsiteX0" fmla="*/ 0 w 95026"/>
                  <a:gd name="connsiteY0" fmla="*/ 22815 h 55452"/>
                  <a:gd name="connsiteX1" fmla="*/ 22850 w 95026"/>
                  <a:gd name="connsiteY1" fmla="*/ 0 h 55452"/>
                  <a:gd name="connsiteX2" fmla="*/ 45665 w 95026"/>
                  <a:gd name="connsiteY2" fmla="*/ 22815 h 55452"/>
                  <a:gd name="connsiteX3" fmla="*/ 32814 w 95026"/>
                  <a:gd name="connsiteY3" fmla="*/ 22815 h 55452"/>
                  <a:gd name="connsiteX4" fmla="*/ 55171 w 95026"/>
                  <a:gd name="connsiteY4" fmla="*/ 36511 h 55452"/>
                  <a:gd name="connsiteX5" fmla="*/ 71719 w 95026"/>
                  <a:gd name="connsiteY5" fmla="*/ 30208 h 55452"/>
                  <a:gd name="connsiteX6" fmla="*/ 95026 w 95026"/>
                  <a:gd name="connsiteY6" fmla="*/ 30208 h 55452"/>
                  <a:gd name="connsiteX7" fmla="*/ 36447 w 95026"/>
                  <a:gd name="connsiteY7" fmla="*/ 51236 h 55452"/>
                  <a:gd name="connsiteX8" fmla="*/ 12710 w 95026"/>
                  <a:gd name="connsiteY8" fmla="*/ 22815 h 5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26" h="55452">
                    <a:moveTo>
                      <a:pt x="0" y="22815"/>
                    </a:moveTo>
                    <a:lnTo>
                      <a:pt x="22850" y="0"/>
                    </a:lnTo>
                    <a:lnTo>
                      <a:pt x="45665" y="22815"/>
                    </a:lnTo>
                    <a:lnTo>
                      <a:pt x="32814" y="22815"/>
                    </a:lnTo>
                    <a:cubicBezTo>
                      <a:pt x="37113" y="31207"/>
                      <a:pt x="45741" y="36493"/>
                      <a:pt x="55171" y="36511"/>
                    </a:cubicBezTo>
                    <a:cubicBezTo>
                      <a:pt x="61273" y="36509"/>
                      <a:pt x="67162" y="34266"/>
                      <a:pt x="71719" y="30208"/>
                    </a:cubicBezTo>
                    <a:lnTo>
                      <a:pt x="95026" y="30208"/>
                    </a:lnTo>
                    <a:cubicBezTo>
                      <a:pt x="84656" y="52191"/>
                      <a:pt x="58429" y="61606"/>
                      <a:pt x="36447" y="51236"/>
                    </a:cubicBezTo>
                    <a:cubicBezTo>
                      <a:pt x="24740" y="45714"/>
                      <a:pt x="16058" y="35318"/>
                      <a:pt x="12710" y="22815"/>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7440EF16-CE9D-4456-8004-63D2CF85FB18}"/>
                  </a:ext>
                </a:extLst>
              </p:cNvPr>
              <p:cNvSpPr/>
              <p:nvPr/>
            </p:nvSpPr>
            <p:spPr>
              <a:xfrm>
                <a:off x="9110278" y="1533662"/>
                <a:ext cx="323861" cy="197116"/>
              </a:xfrm>
              <a:custGeom>
                <a:avLst/>
                <a:gdLst>
                  <a:gd name="connsiteX0" fmla="*/ 270099 w 323861"/>
                  <a:gd name="connsiteY0" fmla="*/ 197117 h 197116"/>
                  <a:gd name="connsiteX1" fmla="*/ 323846 w 323861"/>
                  <a:gd name="connsiteY1" fmla="*/ 140764 h 197116"/>
                  <a:gd name="connsiteX2" fmla="*/ 276788 w 323861"/>
                  <a:gd name="connsiteY2" fmla="*/ 87585 h 197116"/>
                  <a:gd name="connsiteX3" fmla="*/ 250453 w 323861"/>
                  <a:gd name="connsiteY3" fmla="*/ 44631 h 197116"/>
                  <a:gd name="connsiteX4" fmla="*/ 200211 w 323861"/>
                  <a:gd name="connsiteY4" fmla="*/ 34069 h 197116"/>
                  <a:gd name="connsiteX5" fmla="*/ 120148 w 323861"/>
                  <a:gd name="connsiteY5" fmla="*/ 2065 h 197116"/>
                  <a:gd name="connsiteX6" fmla="*/ 63323 w 323861"/>
                  <a:gd name="connsiteY6" fmla="*/ 65439 h 197116"/>
                  <a:gd name="connsiteX7" fmla="*/ 12764 w 323861"/>
                  <a:gd name="connsiteY7" fmla="*/ 91669 h 197116"/>
                  <a:gd name="connsiteX8" fmla="*/ 6004 w 323861"/>
                  <a:gd name="connsiteY8" fmla="*/ 159127 h 197116"/>
                  <a:gd name="connsiteX9" fmla="*/ 61422 w 323861"/>
                  <a:gd name="connsiteY9" fmla="*/ 196729 h 197116"/>
                  <a:gd name="connsiteX10" fmla="*/ 62372 w 323861"/>
                  <a:gd name="connsiteY10" fmla="*/ 174865 h 197116"/>
                  <a:gd name="connsiteX11" fmla="*/ 25510 w 323861"/>
                  <a:gd name="connsiteY11" fmla="*/ 149832 h 197116"/>
                  <a:gd name="connsiteX12" fmla="*/ 29981 w 323861"/>
                  <a:gd name="connsiteY12" fmla="*/ 104872 h 197116"/>
                  <a:gd name="connsiteX13" fmla="*/ 71385 w 323861"/>
                  <a:gd name="connsiteY13" fmla="*/ 87972 h 197116"/>
                  <a:gd name="connsiteX14" fmla="*/ 83884 w 323861"/>
                  <a:gd name="connsiteY14" fmla="*/ 90049 h 197116"/>
                  <a:gd name="connsiteX15" fmla="*/ 83884 w 323861"/>
                  <a:gd name="connsiteY15" fmla="*/ 76248 h 197116"/>
                  <a:gd name="connsiteX16" fmla="*/ 125113 w 323861"/>
                  <a:gd name="connsiteY16" fmla="*/ 23436 h 197116"/>
                  <a:gd name="connsiteX17" fmla="*/ 185530 w 323861"/>
                  <a:gd name="connsiteY17" fmla="*/ 51602 h 197116"/>
                  <a:gd name="connsiteX18" fmla="*/ 189790 w 323861"/>
                  <a:gd name="connsiteY18" fmla="*/ 60087 h 197116"/>
                  <a:gd name="connsiteX19" fmla="*/ 198627 w 323861"/>
                  <a:gd name="connsiteY19" fmla="*/ 56954 h 197116"/>
                  <a:gd name="connsiteX20" fmla="*/ 237954 w 323861"/>
                  <a:gd name="connsiteY20" fmla="*/ 62446 h 197116"/>
                  <a:gd name="connsiteX21" fmla="*/ 256086 w 323861"/>
                  <a:gd name="connsiteY21" fmla="*/ 98112 h 197116"/>
                  <a:gd name="connsiteX22" fmla="*/ 256086 w 323861"/>
                  <a:gd name="connsiteY22" fmla="*/ 109097 h 197116"/>
                  <a:gd name="connsiteX23" fmla="*/ 270451 w 323861"/>
                  <a:gd name="connsiteY23" fmla="*/ 109097 h 197116"/>
                  <a:gd name="connsiteX24" fmla="*/ 302248 w 323861"/>
                  <a:gd name="connsiteY24" fmla="*/ 143374 h 197116"/>
                  <a:gd name="connsiteX25" fmla="*/ 270099 w 323861"/>
                  <a:gd name="connsiteY25" fmla="*/ 175182 h 19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1" h="197116">
                    <a:moveTo>
                      <a:pt x="270099" y="197117"/>
                    </a:moveTo>
                    <a:cubicBezTo>
                      <a:pt x="300502" y="196397"/>
                      <a:pt x="324565" y="171167"/>
                      <a:pt x="323846" y="140764"/>
                    </a:cubicBezTo>
                    <a:cubicBezTo>
                      <a:pt x="323211" y="113940"/>
                      <a:pt x="303336" y="91479"/>
                      <a:pt x="276788" y="87585"/>
                    </a:cubicBezTo>
                    <a:cubicBezTo>
                      <a:pt x="273983" y="70367"/>
                      <a:pt x="264525" y="54941"/>
                      <a:pt x="250453" y="44631"/>
                    </a:cubicBezTo>
                    <a:cubicBezTo>
                      <a:pt x="235889" y="34310"/>
                      <a:pt x="217699" y="30486"/>
                      <a:pt x="200211" y="34069"/>
                    </a:cubicBezTo>
                    <a:cubicBezTo>
                      <a:pt x="183007" y="7506"/>
                      <a:pt x="150922" y="-5319"/>
                      <a:pt x="120148" y="2065"/>
                    </a:cubicBezTo>
                    <a:cubicBezTo>
                      <a:pt x="90155" y="9789"/>
                      <a:pt x="67743" y="34784"/>
                      <a:pt x="63323" y="65439"/>
                    </a:cubicBezTo>
                    <a:cubicBezTo>
                      <a:pt x="43342" y="65975"/>
                      <a:pt x="24709" y="75642"/>
                      <a:pt x="12764" y="91669"/>
                    </a:cubicBezTo>
                    <a:cubicBezTo>
                      <a:pt x="-1389" y="111329"/>
                      <a:pt x="-3966" y="137050"/>
                      <a:pt x="6004" y="159127"/>
                    </a:cubicBezTo>
                    <a:cubicBezTo>
                      <a:pt x="16168" y="180888"/>
                      <a:pt x="37445" y="195325"/>
                      <a:pt x="61422" y="196729"/>
                    </a:cubicBezTo>
                    <a:close/>
                    <a:moveTo>
                      <a:pt x="62372" y="174865"/>
                    </a:moveTo>
                    <a:cubicBezTo>
                      <a:pt x="46441" y="173862"/>
                      <a:pt x="32317" y="164271"/>
                      <a:pt x="25510" y="149832"/>
                    </a:cubicBezTo>
                    <a:cubicBezTo>
                      <a:pt x="18904" y="135116"/>
                      <a:pt x="20606" y="117999"/>
                      <a:pt x="29981" y="104872"/>
                    </a:cubicBezTo>
                    <a:cubicBezTo>
                      <a:pt x="39566" y="91977"/>
                      <a:pt x="55515" y="85468"/>
                      <a:pt x="71385" y="87972"/>
                    </a:cubicBezTo>
                    <a:lnTo>
                      <a:pt x="83884" y="90049"/>
                    </a:lnTo>
                    <a:lnTo>
                      <a:pt x="83884" y="76248"/>
                    </a:lnTo>
                    <a:cubicBezTo>
                      <a:pt x="84006" y="51312"/>
                      <a:pt x="100952" y="29605"/>
                      <a:pt x="125113" y="23436"/>
                    </a:cubicBezTo>
                    <a:cubicBezTo>
                      <a:pt x="149356" y="17591"/>
                      <a:pt x="174420" y="29276"/>
                      <a:pt x="185530" y="51602"/>
                    </a:cubicBezTo>
                    <a:lnTo>
                      <a:pt x="189790" y="60087"/>
                    </a:lnTo>
                    <a:lnTo>
                      <a:pt x="198627" y="56954"/>
                    </a:lnTo>
                    <a:cubicBezTo>
                      <a:pt x="211849" y="52282"/>
                      <a:pt x="226518" y="54331"/>
                      <a:pt x="237954" y="62446"/>
                    </a:cubicBezTo>
                    <a:cubicBezTo>
                      <a:pt x="249325" y="70776"/>
                      <a:pt x="256057" y="84017"/>
                      <a:pt x="256086" y="98112"/>
                    </a:cubicBezTo>
                    <a:lnTo>
                      <a:pt x="256086" y="109097"/>
                    </a:lnTo>
                    <a:lnTo>
                      <a:pt x="270451" y="109097"/>
                    </a:lnTo>
                    <a:cubicBezTo>
                      <a:pt x="288697" y="109782"/>
                      <a:pt x="302933" y="125128"/>
                      <a:pt x="302248" y="143374"/>
                    </a:cubicBezTo>
                    <a:cubicBezTo>
                      <a:pt x="301594" y="160794"/>
                      <a:pt x="287525" y="174714"/>
                      <a:pt x="270099" y="175182"/>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grpSp>
        <p:grpSp>
          <p:nvGrpSpPr>
            <p:cNvPr id="45" name="Group 44">
              <a:extLst>
                <a:ext uri="{FF2B5EF4-FFF2-40B4-BE49-F238E27FC236}">
                  <a16:creationId xmlns:a16="http://schemas.microsoft.com/office/drawing/2014/main" id="{01585B9D-E5F1-459D-823E-C71D30AA29FB}"/>
                </a:ext>
              </a:extLst>
            </p:cNvPr>
            <p:cNvGrpSpPr/>
            <p:nvPr/>
          </p:nvGrpSpPr>
          <p:grpSpPr>
            <a:xfrm>
              <a:off x="10611835" y="2144908"/>
              <a:ext cx="323861" cy="197116"/>
              <a:chOff x="10448312" y="1534157"/>
              <a:chExt cx="323861" cy="197116"/>
            </a:xfrm>
          </p:grpSpPr>
          <p:sp>
            <p:nvSpPr>
              <p:cNvPr id="36" name="Freeform: Shape 35">
                <a:extLst>
                  <a:ext uri="{FF2B5EF4-FFF2-40B4-BE49-F238E27FC236}">
                    <a16:creationId xmlns:a16="http://schemas.microsoft.com/office/drawing/2014/main" id="{3825388B-3069-486C-84AD-1BC32F68D1BE}"/>
                  </a:ext>
                </a:extLst>
              </p:cNvPr>
              <p:cNvSpPr/>
              <p:nvPr/>
            </p:nvSpPr>
            <p:spPr>
              <a:xfrm>
                <a:off x="10569869" y="1604499"/>
                <a:ext cx="95026" cy="55443"/>
              </a:xfrm>
              <a:custGeom>
                <a:avLst/>
                <a:gdLst>
                  <a:gd name="connsiteX0" fmla="*/ 95026 w 95026"/>
                  <a:gd name="connsiteY0" fmla="*/ 32629 h 55443"/>
                  <a:gd name="connsiteX1" fmla="*/ 72211 w 95026"/>
                  <a:gd name="connsiteY1" fmla="*/ 55443 h 55443"/>
                  <a:gd name="connsiteX2" fmla="*/ 49362 w 95026"/>
                  <a:gd name="connsiteY2" fmla="*/ 32629 h 55443"/>
                  <a:gd name="connsiteX3" fmla="*/ 62107 w 95026"/>
                  <a:gd name="connsiteY3" fmla="*/ 32629 h 55443"/>
                  <a:gd name="connsiteX4" fmla="*/ 39715 w 95026"/>
                  <a:gd name="connsiteY4" fmla="*/ 18933 h 55443"/>
                  <a:gd name="connsiteX5" fmla="*/ 23202 w 95026"/>
                  <a:gd name="connsiteY5" fmla="*/ 25235 h 55443"/>
                  <a:gd name="connsiteX6" fmla="*/ 0 w 95026"/>
                  <a:gd name="connsiteY6" fmla="*/ 25235 h 55443"/>
                  <a:gd name="connsiteX7" fmla="*/ 58469 w 95026"/>
                  <a:gd name="connsiteY7" fmla="*/ 4195 h 55443"/>
                  <a:gd name="connsiteX8" fmla="*/ 82210 w 95026"/>
                  <a:gd name="connsiteY8" fmla="*/ 32629 h 5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26" h="55443">
                    <a:moveTo>
                      <a:pt x="95026" y="32629"/>
                    </a:moveTo>
                    <a:lnTo>
                      <a:pt x="72211" y="55443"/>
                    </a:lnTo>
                    <a:lnTo>
                      <a:pt x="49362" y="32629"/>
                    </a:lnTo>
                    <a:lnTo>
                      <a:pt x="62107" y="32629"/>
                    </a:lnTo>
                    <a:cubicBezTo>
                      <a:pt x="57796" y="24231"/>
                      <a:pt x="49154" y="18945"/>
                      <a:pt x="39715" y="18933"/>
                    </a:cubicBezTo>
                    <a:cubicBezTo>
                      <a:pt x="33624" y="18939"/>
                      <a:pt x="27748" y="21182"/>
                      <a:pt x="23202" y="25235"/>
                    </a:cubicBezTo>
                    <a:lnTo>
                      <a:pt x="0" y="25235"/>
                    </a:lnTo>
                    <a:cubicBezTo>
                      <a:pt x="10336" y="3279"/>
                      <a:pt x="36514" y="-6141"/>
                      <a:pt x="58469" y="4195"/>
                    </a:cubicBezTo>
                    <a:cubicBezTo>
                      <a:pt x="70187" y="9711"/>
                      <a:pt x="78874" y="20115"/>
                      <a:pt x="82210" y="32629"/>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A29339F3-FE18-4455-BE53-E042F5803954}"/>
                  </a:ext>
                </a:extLst>
              </p:cNvPr>
              <p:cNvSpPr/>
              <p:nvPr/>
            </p:nvSpPr>
            <p:spPr>
              <a:xfrm>
                <a:off x="10554413" y="1637128"/>
                <a:ext cx="95026" cy="55452"/>
              </a:xfrm>
              <a:custGeom>
                <a:avLst/>
                <a:gdLst>
                  <a:gd name="connsiteX0" fmla="*/ 0 w 95026"/>
                  <a:gd name="connsiteY0" fmla="*/ 22815 h 55452"/>
                  <a:gd name="connsiteX1" fmla="*/ 22850 w 95026"/>
                  <a:gd name="connsiteY1" fmla="*/ 0 h 55452"/>
                  <a:gd name="connsiteX2" fmla="*/ 45665 w 95026"/>
                  <a:gd name="connsiteY2" fmla="*/ 22815 h 55452"/>
                  <a:gd name="connsiteX3" fmla="*/ 32814 w 95026"/>
                  <a:gd name="connsiteY3" fmla="*/ 22815 h 55452"/>
                  <a:gd name="connsiteX4" fmla="*/ 55171 w 95026"/>
                  <a:gd name="connsiteY4" fmla="*/ 36511 h 55452"/>
                  <a:gd name="connsiteX5" fmla="*/ 71719 w 95026"/>
                  <a:gd name="connsiteY5" fmla="*/ 30208 h 55452"/>
                  <a:gd name="connsiteX6" fmla="*/ 95026 w 95026"/>
                  <a:gd name="connsiteY6" fmla="*/ 30208 h 55452"/>
                  <a:gd name="connsiteX7" fmla="*/ 36447 w 95026"/>
                  <a:gd name="connsiteY7" fmla="*/ 51236 h 55452"/>
                  <a:gd name="connsiteX8" fmla="*/ 12710 w 95026"/>
                  <a:gd name="connsiteY8" fmla="*/ 22815 h 5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26" h="55452">
                    <a:moveTo>
                      <a:pt x="0" y="22815"/>
                    </a:moveTo>
                    <a:lnTo>
                      <a:pt x="22850" y="0"/>
                    </a:lnTo>
                    <a:lnTo>
                      <a:pt x="45665" y="22815"/>
                    </a:lnTo>
                    <a:lnTo>
                      <a:pt x="32814" y="22815"/>
                    </a:lnTo>
                    <a:cubicBezTo>
                      <a:pt x="37113" y="31207"/>
                      <a:pt x="45741" y="36493"/>
                      <a:pt x="55171" y="36511"/>
                    </a:cubicBezTo>
                    <a:cubicBezTo>
                      <a:pt x="61273" y="36509"/>
                      <a:pt x="67162" y="34266"/>
                      <a:pt x="71719" y="30208"/>
                    </a:cubicBezTo>
                    <a:lnTo>
                      <a:pt x="95026" y="30208"/>
                    </a:lnTo>
                    <a:cubicBezTo>
                      <a:pt x="84656" y="52191"/>
                      <a:pt x="58429" y="61606"/>
                      <a:pt x="36447" y="51236"/>
                    </a:cubicBezTo>
                    <a:cubicBezTo>
                      <a:pt x="24740" y="45714"/>
                      <a:pt x="16058" y="35318"/>
                      <a:pt x="12710" y="22815"/>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AF19500C-9209-4351-96D2-E962AB4D8D3A}"/>
                  </a:ext>
                </a:extLst>
              </p:cNvPr>
              <p:cNvSpPr/>
              <p:nvPr/>
            </p:nvSpPr>
            <p:spPr>
              <a:xfrm>
                <a:off x="10448312" y="1534157"/>
                <a:ext cx="323861" cy="197116"/>
              </a:xfrm>
              <a:custGeom>
                <a:avLst/>
                <a:gdLst>
                  <a:gd name="connsiteX0" fmla="*/ 270099 w 323861"/>
                  <a:gd name="connsiteY0" fmla="*/ 197117 h 197116"/>
                  <a:gd name="connsiteX1" fmla="*/ 323846 w 323861"/>
                  <a:gd name="connsiteY1" fmla="*/ 140764 h 197116"/>
                  <a:gd name="connsiteX2" fmla="*/ 276788 w 323861"/>
                  <a:gd name="connsiteY2" fmla="*/ 87585 h 197116"/>
                  <a:gd name="connsiteX3" fmla="*/ 250453 w 323861"/>
                  <a:gd name="connsiteY3" fmla="*/ 44631 h 197116"/>
                  <a:gd name="connsiteX4" fmla="*/ 200211 w 323861"/>
                  <a:gd name="connsiteY4" fmla="*/ 34069 h 197116"/>
                  <a:gd name="connsiteX5" fmla="*/ 120148 w 323861"/>
                  <a:gd name="connsiteY5" fmla="*/ 2065 h 197116"/>
                  <a:gd name="connsiteX6" fmla="*/ 63323 w 323861"/>
                  <a:gd name="connsiteY6" fmla="*/ 65439 h 197116"/>
                  <a:gd name="connsiteX7" fmla="*/ 12764 w 323861"/>
                  <a:gd name="connsiteY7" fmla="*/ 91669 h 197116"/>
                  <a:gd name="connsiteX8" fmla="*/ 6004 w 323861"/>
                  <a:gd name="connsiteY8" fmla="*/ 159127 h 197116"/>
                  <a:gd name="connsiteX9" fmla="*/ 61422 w 323861"/>
                  <a:gd name="connsiteY9" fmla="*/ 196729 h 197116"/>
                  <a:gd name="connsiteX10" fmla="*/ 62372 w 323861"/>
                  <a:gd name="connsiteY10" fmla="*/ 174865 h 197116"/>
                  <a:gd name="connsiteX11" fmla="*/ 25510 w 323861"/>
                  <a:gd name="connsiteY11" fmla="*/ 149832 h 197116"/>
                  <a:gd name="connsiteX12" fmla="*/ 29981 w 323861"/>
                  <a:gd name="connsiteY12" fmla="*/ 104872 h 197116"/>
                  <a:gd name="connsiteX13" fmla="*/ 71385 w 323861"/>
                  <a:gd name="connsiteY13" fmla="*/ 87972 h 197116"/>
                  <a:gd name="connsiteX14" fmla="*/ 83884 w 323861"/>
                  <a:gd name="connsiteY14" fmla="*/ 90049 h 197116"/>
                  <a:gd name="connsiteX15" fmla="*/ 83884 w 323861"/>
                  <a:gd name="connsiteY15" fmla="*/ 76248 h 197116"/>
                  <a:gd name="connsiteX16" fmla="*/ 125113 w 323861"/>
                  <a:gd name="connsiteY16" fmla="*/ 23436 h 197116"/>
                  <a:gd name="connsiteX17" fmla="*/ 185530 w 323861"/>
                  <a:gd name="connsiteY17" fmla="*/ 51602 h 197116"/>
                  <a:gd name="connsiteX18" fmla="*/ 189790 w 323861"/>
                  <a:gd name="connsiteY18" fmla="*/ 60087 h 197116"/>
                  <a:gd name="connsiteX19" fmla="*/ 198627 w 323861"/>
                  <a:gd name="connsiteY19" fmla="*/ 56954 h 197116"/>
                  <a:gd name="connsiteX20" fmla="*/ 237954 w 323861"/>
                  <a:gd name="connsiteY20" fmla="*/ 62446 h 197116"/>
                  <a:gd name="connsiteX21" fmla="*/ 256086 w 323861"/>
                  <a:gd name="connsiteY21" fmla="*/ 98112 h 197116"/>
                  <a:gd name="connsiteX22" fmla="*/ 256086 w 323861"/>
                  <a:gd name="connsiteY22" fmla="*/ 109097 h 197116"/>
                  <a:gd name="connsiteX23" fmla="*/ 270451 w 323861"/>
                  <a:gd name="connsiteY23" fmla="*/ 109097 h 197116"/>
                  <a:gd name="connsiteX24" fmla="*/ 302248 w 323861"/>
                  <a:gd name="connsiteY24" fmla="*/ 143374 h 197116"/>
                  <a:gd name="connsiteX25" fmla="*/ 270099 w 323861"/>
                  <a:gd name="connsiteY25" fmla="*/ 175182 h 19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1" h="197116">
                    <a:moveTo>
                      <a:pt x="270099" y="197117"/>
                    </a:moveTo>
                    <a:cubicBezTo>
                      <a:pt x="300502" y="196397"/>
                      <a:pt x="324565" y="171167"/>
                      <a:pt x="323846" y="140764"/>
                    </a:cubicBezTo>
                    <a:cubicBezTo>
                      <a:pt x="323211" y="113940"/>
                      <a:pt x="303336" y="91479"/>
                      <a:pt x="276788" y="87585"/>
                    </a:cubicBezTo>
                    <a:cubicBezTo>
                      <a:pt x="273983" y="70367"/>
                      <a:pt x="264525" y="54941"/>
                      <a:pt x="250453" y="44631"/>
                    </a:cubicBezTo>
                    <a:cubicBezTo>
                      <a:pt x="235889" y="34310"/>
                      <a:pt x="217699" y="30486"/>
                      <a:pt x="200211" y="34069"/>
                    </a:cubicBezTo>
                    <a:cubicBezTo>
                      <a:pt x="183007" y="7506"/>
                      <a:pt x="150922" y="-5319"/>
                      <a:pt x="120148" y="2065"/>
                    </a:cubicBezTo>
                    <a:cubicBezTo>
                      <a:pt x="90155" y="9789"/>
                      <a:pt x="67743" y="34784"/>
                      <a:pt x="63323" y="65439"/>
                    </a:cubicBezTo>
                    <a:cubicBezTo>
                      <a:pt x="43342" y="65975"/>
                      <a:pt x="24709" y="75642"/>
                      <a:pt x="12764" y="91669"/>
                    </a:cubicBezTo>
                    <a:cubicBezTo>
                      <a:pt x="-1389" y="111329"/>
                      <a:pt x="-3966" y="137050"/>
                      <a:pt x="6004" y="159127"/>
                    </a:cubicBezTo>
                    <a:cubicBezTo>
                      <a:pt x="16168" y="180888"/>
                      <a:pt x="37445" y="195325"/>
                      <a:pt x="61422" y="196729"/>
                    </a:cubicBezTo>
                    <a:close/>
                    <a:moveTo>
                      <a:pt x="62372" y="174865"/>
                    </a:moveTo>
                    <a:cubicBezTo>
                      <a:pt x="46441" y="173862"/>
                      <a:pt x="32317" y="164271"/>
                      <a:pt x="25510" y="149832"/>
                    </a:cubicBezTo>
                    <a:cubicBezTo>
                      <a:pt x="18904" y="135116"/>
                      <a:pt x="20606" y="117999"/>
                      <a:pt x="29981" y="104872"/>
                    </a:cubicBezTo>
                    <a:cubicBezTo>
                      <a:pt x="39566" y="91977"/>
                      <a:pt x="55515" y="85468"/>
                      <a:pt x="71385" y="87972"/>
                    </a:cubicBezTo>
                    <a:lnTo>
                      <a:pt x="83884" y="90049"/>
                    </a:lnTo>
                    <a:lnTo>
                      <a:pt x="83884" y="76248"/>
                    </a:lnTo>
                    <a:cubicBezTo>
                      <a:pt x="84006" y="51312"/>
                      <a:pt x="100952" y="29605"/>
                      <a:pt x="125113" y="23436"/>
                    </a:cubicBezTo>
                    <a:cubicBezTo>
                      <a:pt x="149356" y="17591"/>
                      <a:pt x="174420" y="29276"/>
                      <a:pt x="185530" y="51602"/>
                    </a:cubicBezTo>
                    <a:lnTo>
                      <a:pt x="189790" y="60087"/>
                    </a:lnTo>
                    <a:lnTo>
                      <a:pt x="198627" y="56954"/>
                    </a:lnTo>
                    <a:cubicBezTo>
                      <a:pt x="211849" y="52282"/>
                      <a:pt x="226518" y="54331"/>
                      <a:pt x="237954" y="62446"/>
                    </a:cubicBezTo>
                    <a:cubicBezTo>
                      <a:pt x="249325" y="70776"/>
                      <a:pt x="256057" y="84017"/>
                      <a:pt x="256086" y="98112"/>
                    </a:cubicBezTo>
                    <a:lnTo>
                      <a:pt x="256086" y="109097"/>
                    </a:lnTo>
                    <a:lnTo>
                      <a:pt x="270451" y="109097"/>
                    </a:lnTo>
                    <a:cubicBezTo>
                      <a:pt x="288697" y="109782"/>
                      <a:pt x="302933" y="125128"/>
                      <a:pt x="302248" y="143374"/>
                    </a:cubicBezTo>
                    <a:cubicBezTo>
                      <a:pt x="301594" y="160794"/>
                      <a:pt x="287525" y="174714"/>
                      <a:pt x="270099" y="175182"/>
                    </a:cubicBezTo>
                    <a:close/>
                  </a:path>
                </a:pathLst>
              </a:custGeom>
              <a:solidFill>
                <a:srgbClr val="000000"/>
              </a:solidFill>
              <a:ln w="347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grpSp>
      </p:grpSp>
      <p:sp>
        <p:nvSpPr>
          <p:cNvPr id="46" name="TextBox 45">
            <a:extLst>
              <a:ext uri="{FF2B5EF4-FFF2-40B4-BE49-F238E27FC236}">
                <a16:creationId xmlns:a16="http://schemas.microsoft.com/office/drawing/2014/main" id="{6397F1B5-9AAA-4676-AAA4-3C8915DB33B1}"/>
              </a:ext>
            </a:extLst>
          </p:cNvPr>
          <p:cNvSpPr txBox="1"/>
          <p:nvPr/>
        </p:nvSpPr>
        <p:spPr>
          <a:xfrm>
            <a:off x="2192612" y="1481980"/>
            <a:ext cx="1208942"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
                <a:srgbClr val="007DB8"/>
              </a:buClr>
              <a:buSzTx/>
              <a:buFontTx/>
              <a:buNone/>
              <a:tabLst/>
              <a:defRPr/>
            </a:pPr>
            <a:r>
              <a:rPr kumimoji="0" lang="en-US" sz="600" b="0" i="1" u="none" strike="noStrike" kern="1200" cap="none" spc="0" normalizeH="0" baseline="0" noProof="0" dirty="0">
                <a:ln>
                  <a:noFill/>
                </a:ln>
                <a:solidFill>
                  <a:srgbClr val="007DB8">
                    <a:lumMod val="75000"/>
                  </a:srgbClr>
                </a:solidFill>
                <a:effectLst/>
                <a:uLnTx/>
                <a:uFillTx/>
                <a:latin typeface="Arial"/>
                <a:ea typeface="+mn-ea"/>
                <a:cs typeface="+mn-cs"/>
              </a:rPr>
              <a:t>Replacing Premier Care, which did not include tool</a:t>
            </a:r>
          </a:p>
        </p:txBody>
      </p:sp>
      <p:sp>
        <p:nvSpPr>
          <p:cNvPr id="49" name="TextBox 48">
            <a:extLst>
              <a:ext uri="{FF2B5EF4-FFF2-40B4-BE49-F238E27FC236}">
                <a16:creationId xmlns:a16="http://schemas.microsoft.com/office/drawing/2014/main" id="{3E3B7917-DD59-4DEF-80C3-2CCCDD412157}"/>
              </a:ext>
            </a:extLst>
          </p:cNvPr>
          <p:cNvSpPr txBox="1"/>
          <p:nvPr/>
        </p:nvSpPr>
        <p:spPr>
          <a:xfrm>
            <a:off x="4789249" y="1574265"/>
            <a:ext cx="1046021"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
                <a:srgbClr val="007DB8"/>
              </a:buClr>
              <a:buSzTx/>
              <a:buFontTx/>
              <a:buNone/>
              <a:tabLst/>
              <a:defRPr/>
            </a:pPr>
            <a:r>
              <a:rPr kumimoji="0" lang="en-US" sz="600" b="0" i="1" u="none" strike="noStrike" kern="1200" cap="none" spc="0" normalizeH="0" baseline="0" noProof="0" dirty="0">
                <a:ln>
                  <a:noFill/>
                </a:ln>
                <a:solidFill>
                  <a:srgbClr val="007DB8">
                    <a:lumMod val="75000"/>
                  </a:srgbClr>
                </a:solidFill>
                <a:effectLst/>
                <a:uLnTx/>
                <a:uFillTx/>
                <a:latin typeface="Arial"/>
                <a:ea typeface="+mn-ea"/>
                <a:cs typeface="+mn-cs"/>
              </a:rPr>
              <a:t>UEM /  Fully Managed</a:t>
            </a:r>
          </a:p>
        </p:txBody>
      </p:sp>
      <p:sp>
        <p:nvSpPr>
          <p:cNvPr id="51" name="Title 3">
            <a:extLst>
              <a:ext uri="{FF2B5EF4-FFF2-40B4-BE49-F238E27FC236}">
                <a16:creationId xmlns:a16="http://schemas.microsoft.com/office/drawing/2014/main" id="{26F093CD-14E1-47D7-82AB-DC79982A018F}"/>
              </a:ext>
            </a:extLst>
          </p:cNvPr>
          <p:cNvSpPr txBox="1">
            <a:spLocks/>
          </p:cNvSpPr>
          <p:nvPr/>
        </p:nvSpPr>
        <p:spPr>
          <a:xfrm>
            <a:off x="249825" y="316434"/>
            <a:ext cx="8686569" cy="468584"/>
          </a:xfrm>
          <a:prstGeom prst="rect">
            <a:avLst/>
          </a:prstGeom>
        </p:spPr>
        <p:txBody>
          <a:bodyPr lIns="0" rIns="0"/>
          <a:lstStyle>
            <a:lvl1pPr algn="l" rtl="0" eaLnBrk="1" fontAlgn="base" hangingPunct="1">
              <a:lnSpc>
                <a:spcPct val="90000"/>
              </a:lnSpc>
              <a:spcBef>
                <a:spcPct val="0"/>
              </a:spcBef>
              <a:spcAft>
                <a:spcPct val="0"/>
              </a:spcAft>
              <a:defRPr sz="3733" b="0" cap="none" baseline="0">
                <a:solidFill>
                  <a:schemeClr val="bg1"/>
                </a:solidFill>
                <a:latin typeface="Arial" panose="020B0604020202020204" pitchFamily="34" charset="0"/>
                <a:ea typeface="Museo Sans For Dell" panose="02000000000000000000" pitchFamily="2" charset="0"/>
                <a:cs typeface="Arial" panose="020B0604020202020204" pitchFamily="34" charset="0"/>
              </a:defRPr>
            </a:lvl1pPr>
            <a:lvl2pPr algn="l" rtl="0" eaLnBrk="1" fontAlgn="base" hangingPunct="1">
              <a:lnSpc>
                <a:spcPct val="80000"/>
              </a:lnSpc>
              <a:spcBef>
                <a:spcPct val="0"/>
              </a:spcBef>
              <a:spcAft>
                <a:spcPct val="0"/>
              </a:spcAft>
              <a:defRPr sz="4268" b="1">
                <a:solidFill>
                  <a:schemeClr val="accent1"/>
                </a:solidFill>
                <a:latin typeface="Arial Black" pitchFamily="34" charset="0"/>
              </a:defRPr>
            </a:lvl2pPr>
            <a:lvl3pPr algn="l" rtl="0" eaLnBrk="1" fontAlgn="base" hangingPunct="1">
              <a:lnSpc>
                <a:spcPct val="80000"/>
              </a:lnSpc>
              <a:spcBef>
                <a:spcPct val="0"/>
              </a:spcBef>
              <a:spcAft>
                <a:spcPct val="0"/>
              </a:spcAft>
              <a:defRPr sz="4268" b="1">
                <a:solidFill>
                  <a:schemeClr val="accent1"/>
                </a:solidFill>
                <a:latin typeface="Arial Black" pitchFamily="34" charset="0"/>
              </a:defRPr>
            </a:lvl3pPr>
            <a:lvl4pPr algn="l" rtl="0" eaLnBrk="1" fontAlgn="base" hangingPunct="1">
              <a:lnSpc>
                <a:spcPct val="80000"/>
              </a:lnSpc>
              <a:spcBef>
                <a:spcPct val="0"/>
              </a:spcBef>
              <a:spcAft>
                <a:spcPct val="0"/>
              </a:spcAft>
              <a:defRPr sz="4268" b="1">
                <a:solidFill>
                  <a:schemeClr val="accent1"/>
                </a:solidFill>
                <a:latin typeface="Arial Black" pitchFamily="34" charset="0"/>
              </a:defRPr>
            </a:lvl4pPr>
            <a:lvl5pPr algn="l" rtl="0" eaLnBrk="1" fontAlgn="base" hangingPunct="1">
              <a:lnSpc>
                <a:spcPct val="80000"/>
              </a:lnSpc>
              <a:spcBef>
                <a:spcPct val="0"/>
              </a:spcBef>
              <a:spcAft>
                <a:spcPct val="0"/>
              </a:spcAft>
              <a:defRPr sz="4268"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8"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8"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8"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8" b="1">
                <a:solidFill>
                  <a:schemeClr val="accent1"/>
                </a:solidFill>
                <a:latin typeface="Arial Black" pitchFamily="34" charset="0"/>
              </a:defRPr>
            </a:lvl9pPr>
          </a:lstStyle>
          <a:p>
            <a:pPr marL="0" marR="0" lvl="0" indent="0" algn="l" defTabSz="685800"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3190D7"/>
                </a:solidFill>
                <a:effectLst/>
                <a:uLnTx/>
                <a:uFillTx/>
                <a:latin typeface="Arial" panose="020B0604020202020204" pitchFamily="34" charset="0"/>
                <a:cs typeface="Arial" panose="020B0604020202020204" pitchFamily="34" charset="0"/>
              </a:rPr>
              <a:t>1. Dell utilizes good, better, best bundles to sell Support services</a:t>
            </a:r>
            <a:br>
              <a:rPr kumimoji="0" lang="en-US" sz="1050" b="0" i="0" u="none" strike="noStrike" kern="1200" cap="none" spc="0" normalizeH="0" baseline="0" noProof="0" dirty="0">
                <a:ln>
                  <a:noFill/>
                </a:ln>
                <a:solidFill>
                  <a:srgbClr val="3190D7"/>
                </a:solidFill>
                <a:effectLst/>
                <a:uLnTx/>
                <a:uFillTx/>
                <a:latin typeface="Arial" panose="020B0604020202020204" pitchFamily="34" charset="0"/>
                <a:cs typeface="Arial" panose="020B0604020202020204" pitchFamily="34" charset="0"/>
              </a:rPr>
            </a:br>
            <a:r>
              <a:rPr kumimoji="0" lang="en-US" sz="1050" b="0" i="0" u="none" strike="noStrike" kern="1200" cap="none" spc="0" normalizeH="0" baseline="0" noProof="0" dirty="0">
                <a:ln>
                  <a:noFill/>
                </a:ln>
                <a:solidFill>
                  <a:srgbClr val="3190D7"/>
                </a:solidFill>
                <a:effectLst/>
                <a:uLnTx/>
                <a:uFillTx/>
                <a:latin typeface="Arial" panose="020B0604020202020204" pitchFamily="34" charset="0"/>
                <a:cs typeface="Arial" panose="020B0604020202020204" pitchFamily="34" charset="0"/>
              </a:rPr>
              <a:t>2. HP creates stand-alone, multi-vendor offers; investing in Support services that leverage and market TechPulse</a:t>
            </a:r>
            <a:br>
              <a:rPr kumimoji="0" lang="en-US" sz="1050" b="0" i="0" u="none" strike="noStrike" kern="1200" cap="none" spc="0" normalizeH="0" baseline="0" noProof="0" dirty="0">
                <a:ln>
                  <a:noFill/>
                </a:ln>
                <a:solidFill>
                  <a:srgbClr val="3190D7"/>
                </a:solidFill>
                <a:effectLst/>
                <a:uLnTx/>
                <a:uFillTx/>
                <a:latin typeface="Arial" panose="020B0604020202020204" pitchFamily="34" charset="0"/>
                <a:cs typeface="Arial" panose="020B0604020202020204" pitchFamily="34" charset="0"/>
              </a:rPr>
            </a:br>
            <a:r>
              <a:rPr kumimoji="0" lang="en-US" sz="1050" b="0" i="0" u="none" strike="noStrike" kern="1200" cap="none" spc="0" normalizeH="0" baseline="0" noProof="0" dirty="0">
                <a:ln>
                  <a:noFill/>
                </a:ln>
                <a:solidFill>
                  <a:srgbClr val="3190D7"/>
                </a:solidFill>
                <a:effectLst/>
                <a:uLnTx/>
                <a:uFillTx/>
                <a:latin typeface="Arial" panose="020B0604020202020204" pitchFamily="34" charset="0"/>
                <a:cs typeface="Arial" panose="020B0604020202020204" pitchFamily="34" charset="0"/>
              </a:rPr>
              <a:t>3. Lenovo has a dual strategy: bundled Support services plus multi-vendor SaaS offerings</a:t>
            </a:r>
            <a:endParaRPr kumimoji="0" lang="en-US" sz="1050" b="0" i="0" u="none" strike="noStrike" kern="0" cap="none" spc="0" normalizeH="0" baseline="0" noProof="0" dirty="0">
              <a:ln>
                <a:noFill/>
              </a:ln>
              <a:solidFill>
                <a:srgbClr val="3190D7"/>
              </a:solidFill>
              <a:effectLst/>
              <a:uLnTx/>
              <a:uFillTx/>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2C65E4C3-7977-4716-99FF-D71ED68EA999}"/>
              </a:ext>
            </a:extLst>
          </p:cNvPr>
          <p:cNvSpPr txBox="1"/>
          <p:nvPr/>
        </p:nvSpPr>
        <p:spPr>
          <a:xfrm>
            <a:off x="3478626" y="1574311"/>
            <a:ext cx="987538"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
                <a:srgbClr val="007DB8"/>
              </a:buClr>
              <a:buSzTx/>
              <a:buFontTx/>
              <a:buNone/>
              <a:tabLst/>
              <a:defRPr/>
            </a:pPr>
            <a:r>
              <a:rPr kumimoji="0" lang="en-US" sz="600" b="0" i="1" u="none" strike="noStrike" kern="1200" cap="none" spc="0" normalizeH="0" baseline="0" noProof="0" dirty="0">
                <a:ln>
                  <a:noFill/>
                </a:ln>
                <a:solidFill>
                  <a:srgbClr val="007DB8">
                    <a:lumMod val="75000"/>
                  </a:srgbClr>
                </a:solidFill>
                <a:effectLst/>
                <a:uLnTx/>
                <a:uFillTx/>
                <a:latin typeface="Arial"/>
                <a:ea typeface="+mn-ea"/>
                <a:cs typeface="+mn-cs"/>
              </a:rPr>
              <a:t>DIY / Partially Managed</a:t>
            </a:r>
          </a:p>
        </p:txBody>
      </p:sp>
      <p:sp>
        <p:nvSpPr>
          <p:cNvPr id="35" name="TextBox 34">
            <a:extLst>
              <a:ext uri="{FF2B5EF4-FFF2-40B4-BE49-F238E27FC236}">
                <a16:creationId xmlns:a16="http://schemas.microsoft.com/office/drawing/2014/main" id="{B29C6E21-FCE2-4377-BBC2-0502B6DB084A}"/>
              </a:ext>
            </a:extLst>
          </p:cNvPr>
          <p:cNvSpPr txBox="1"/>
          <p:nvPr/>
        </p:nvSpPr>
        <p:spPr>
          <a:xfrm>
            <a:off x="7347291" y="695453"/>
            <a:ext cx="1796709" cy="107722"/>
          </a:xfrm>
          <a:prstGeom prst="rect">
            <a:avLst/>
          </a:prstGeom>
          <a:noFill/>
        </p:spPr>
        <p:txBody>
          <a:bodyPr wrap="square" lIns="0" tIns="0" rIns="0" bIns="0"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444444"/>
                </a:solidFill>
                <a:effectLst/>
                <a:uLnTx/>
                <a:uFillTx/>
                <a:latin typeface="Arial"/>
                <a:ea typeface="+mn-ea"/>
                <a:cs typeface="+mn-cs"/>
                <a:sym typeface="Wingdings 2" panose="05020102010507070707" pitchFamily="18" charset="2"/>
              </a:rPr>
              <a:t> Included in Offer	° Optional Add On</a:t>
            </a:r>
            <a:endParaRPr kumimoji="0" lang="en-US" sz="700" b="0" i="0" u="none" strike="noStrike" kern="1200" cap="none" spc="0" normalizeH="0" baseline="0" noProof="0" dirty="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491154551"/>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BD82-2053-47FC-BB22-011DD77F6B88}"/>
              </a:ext>
            </a:extLst>
          </p:cNvPr>
          <p:cNvSpPr>
            <a:spLocks noGrp="1"/>
          </p:cNvSpPr>
          <p:nvPr>
            <p:ph type="title"/>
          </p:nvPr>
        </p:nvSpPr>
        <p:spPr>
          <a:xfrm>
            <a:off x="285750" y="2003902"/>
            <a:ext cx="7886700" cy="1135696"/>
          </a:xfrm>
        </p:spPr>
        <p:txBody>
          <a:bodyPr/>
          <a:lstStyle/>
          <a:p>
            <a:r>
              <a:rPr lang="en-US" dirty="0"/>
              <a:t>Pricing</a:t>
            </a:r>
            <a:br>
              <a:rPr lang="en-US" dirty="0"/>
            </a:br>
            <a:r>
              <a:rPr lang="en-US" sz="2800" dirty="0"/>
              <a:t>Updated July 2021</a:t>
            </a:r>
          </a:p>
        </p:txBody>
      </p:sp>
    </p:spTree>
    <p:extLst>
      <p:ext uri="{BB962C8B-B14F-4D97-AF65-F5344CB8AC3E}">
        <p14:creationId xmlns:p14="http://schemas.microsoft.com/office/powerpoint/2010/main" val="1429224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C5541B4-8FCF-4336-B93C-D61D23578534}"/>
              </a:ext>
            </a:extLst>
          </p:cNvPr>
          <p:cNvPicPr>
            <a:picLocks noChangeAspect="1"/>
          </p:cNvPicPr>
          <p:nvPr/>
        </p:nvPicPr>
        <p:blipFill rotWithShape="1">
          <a:blip r:embed="rId3" cstate="screen">
            <a:alphaModFix amt="30000"/>
            <a:extLst>
              <a:ext uri="{BEBA8EAE-BF5A-486C-A8C5-ECC9F3942E4B}">
                <a14:imgProps xmlns:a14="http://schemas.microsoft.com/office/drawing/2010/main">
                  <a14:imgLayer r:embed="rId4">
                    <a14:imgEffect>
                      <a14:brightnessContrast bright="-14000"/>
                    </a14:imgEffect>
                  </a14:imgLayer>
                </a14:imgProps>
              </a:ext>
              <a:ext uri="{28A0092B-C50C-407E-A947-70E740481C1C}">
                <a14:useLocalDpi xmlns:a14="http://schemas.microsoft.com/office/drawing/2010/main"/>
              </a:ext>
            </a:extLst>
          </a:blip>
          <a:srcRect t="-11113"/>
          <a:stretch/>
        </p:blipFill>
        <p:spPr>
          <a:xfrm>
            <a:off x="-20987" y="2736541"/>
            <a:ext cx="9143994" cy="2380901"/>
          </a:xfrm>
          <a:prstGeom prst="rect">
            <a:avLst/>
          </a:prstGeom>
        </p:spPr>
      </p:pic>
      <p:sp>
        <p:nvSpPr>
          <p:cNvPr id="32" name="Rectangle 31">
            <a:extLst>
              <a:ext uri="{FF2B5EF4-FFF2-40B4-BE49-F238E27FC236}">
                <a16:creationId xmlns:a16="http://schemas.microsoft.com/office/drawing/2014/main" id="{03EE7F78-46D7-40AB-9D53-43483384617E}"/>
              </a:ext>
            </a:extLst>
          </p:cNvPr>
          <p:cNvSpPr/>
          <p:nvPr/>
        </p:nvSpPr>
        <p:spPr>
          <a:xfrm>
            <a:off x="1" y="1201043"/>
            <a:ext cx="9144000" cy="3025139"/>
          </a:xfrm>
          <a:prstGeom prst="rect">
            <a:avLst/>
          </a:prstGeom>
          <a:gradFill>
            <a:gsLst>
              <a:gs pos="0">
                <a:schemeClr val="accent1">
                  <a:alpha val="73000"/>
                </a:schemeClr>
              </a:gs>
              <a:gs pos="100000">
                <a:schemeClr val="accent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itle 7">
            <a:extLst>
              <a:ext uri="{FF2B5EF4-FFF2-40B4-BE49-F238E27FC236}">
                <a16:creationId xmlns:a16="http://schemas.microsoft.com/office/drawing/2014/main" id="{618198D5-FF3E-4385-B4F8-E21981612238}"/>
              </a:ext>
            </a:extLst>
          </p:cNvPr>
          <p:cNvSpPr>
            <a:spLocks noGrp="1"/>
          </p:cNvSpPr>
          <p:nvPr>
            <p:ph type="title"/>
          </p:nvPr>
        </p:nvSpPr>
        <p:spPr/>
        <p:txBody>
          <a:bodyPr/>
          <a:lstStyle/>
          <a:p>
            <a:r>
              <a:rPr lang="en-US" dirty="0"/>
              <a:t>Support services value to sales</a:t>
            </a:r>
          </a:p>
        </p:txBody>
      </p:sp>
      <p:sp>
        <p:nvSpPr>
          <p:cNvPr id="18" name="Subtitle 17">
            <a:extLst>
              <a:ext uri="{FF2B5EF4-FFF2-40B4-BE49-F238E27FC236}">
                <a16:creationId xmlns:a16="http://schemas.microsoft.com/office/drawing/2014/main" id="{C92FE286-F8EF-4002-9B88-A3BF1BB85FBC}"/>
              </a:ext>
            </a:extLst>
          </p:cNvPr>
          <p:cNvSpPr>
            <a:spLocks noGrp="1"/>
          </p:cNvSpPr>
          <p:nvPr>
            <p:ph type="subTitle" idx="1"/>
          </p:nvPr>
        </p:nvSpPr>
        <p:spPr>
          <a:xfrm>
            <a:off x="285750" y="633935"/>
            <a:ext cx="8572500" cy="215444"/>
          </a:xfrm>
        </p:spPr>
        <p:txBody>
          <a:bodyPr/>
          <a:lstStyle/>
          <a:p>
            <a:r>
              <a:rPr lang="en-US" dirty="0"/>
              <a:t>High Services margins increase deal size and help you retire quota faster</a:t>
            </a:r>
          </a:p>
        </p:txBody>
      </p:sp>
      <p:grpSp>
        <p:nvGrpSpPr>
          <p:cNvPr id="3" name="Group 2">
            <a:extLst>
              <a:ext uri="{FF2B5EF4-FFF2-40B4-BE49-F238E27FC236}">
                <a16:creationId xmlns:a16="http://schemas.microsoft.com/office/drawing/2014/main" id="{7ED5D1C6-B852-4EC7-9E96-AC3C7A2E79CA}"/>
              </a:ext>
            </a:extLst>
          </p:cNvPr>
          <p:cNvGrpSpPr/>
          <p:nvPr/>
        </p:nvGrpSpPr>
        <p:grpSpPr>
          <a:xfrm>
            <a:off x="145524" y="1508828"/>
            <a:ext cx="2449277" cy="1122524"/>
            <a:chOff x="180436" y="2751801"/>
            <a:chExt cx="2449277" cy="1122524"/>
          </a:xfrm>
        </p:grpSpPr>
        <p:sp>
          <p:nvSpPr>
            <p:cNvPr id="11" name="TextBox 10">
              <a:extLst>
                <a:ext uri="{FF2B5EF4-FFF2-40B4-BE49-F238E27FC236}">
                  <a16:creationId xmlns:a16="http://schemas.microsoft.com/office/drawing/2014/main" id="{A69FA4BB-1D94-4EFB-89EC-9D5A16808A7D}"/>
                </a:ext>
              </a:extLst>
            </p:cNvPr>
            <p:cNvSpPr txBox="1"/>
            <p:nvPr/>
          </p:nvSpPr>
          <p:spPr>
            <a:xfrm>
              <a:off x="1732031" y="3308244"/>
              <a:ext cx="897682" cy="27699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F00"/>
                  </a:solidFill>
                  <a:effectLst/>
                  <a:uLnTx/>
                  <a:uFillTx/>
                  <a:latin typeface="Arial"/>
                  <a:ea typeface="+mn-ea"/>
                  <a:cs typeface="+mn-cs"/>
                </a:rPr>
                <a:t>Modifier</a:t>
              </a:r>
              <a:endParaRPr kumimoji="0" lang="en-US" sz="1600" b="1" i="0" u="none" strike="noStrike" kern="1200" cap="none" spc="0" normalizeH="0" baseline="0" noProof="0" dirty="0">
                <a:ln>
                  <a:noFill/>
                </a:ln>
                <a:solidFill>
                  <a:srgbClr val="F2AF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7BDD6EAB-22AB-4F57-8AB5-281556607869}"/>
                </a:ext>
              </a:extLst>
            </p:cNvPr>
            <p:cNvSpPr txBox="1"/>
            <p:nvPr/>
          </p:nvSpPr>
          <p:spPr>
            <a:xfrm>
              <a:off x="440549" y="3658881"/>
              <a:ext cx="1830629" cy="215444"/>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ProSupport Plus only</a:t>
              </a:r>
            </a:p>
          </p:txBody>
        </p:sp>
        <p:sp>
          <p:nvSpPr>
            <p:cNvPr id="25" name="Rectangle 24">
              <a:extLst>
                <a:ext uri="{FF2B5EF4-FFF2-40B4-BE49-F238E27FC236}">
                  <a16:creationId xmlns:a16="http://schemas.microsoft.com/office/drawing/2014/main" id="{DDA1A118-A086-4A25-A445-F0514B82276E}"/>
                </a:ext>
              </a:extLst>
            </p:cNvPr>
            <p:cNvSpPr/>
            <p:nvPr/>
          </p:nvSpPr>
          <p:spPr>
            <a:xfrm>
              <a:off x="1650650" y="2793912"/>
              <a:ext cx="364202" cy="523220"/>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x</a:t>
              </a:r>
              <a:endParaRPr kumimoji="0" lang="en-US" sz="240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C6259F39-CD8A-4083-849F-FA7B0EBB697E}"/>
                </a:ext>
              </a:extLst>
            </p:cNvPr>
            <p:cNvGrpSpPr/>
            <p:nvPr/>
          </p:nvGrpSpPr>
          <p:grpSpPr>
            <a:xfrm>
              <a:off x="180436" y="2751801"/>
              <a:ext cx="1508743" cy="1015663"/>
              <a:chOff x="-127630" y="1757858"/>
              <a:chExt cx="1508743" cy="1015663"/>
            </a:xfrm>
          </p:grpSpPr>
          <p:sp>
            <p:nvSpPr>
              <p:cNvPr id="10" name="TextBox 9">
                <a:extLst>
                  <a:ext uri="{FF2B5EF4-FFF2-40B4-BE49-F238E27FC236}">
                    <a16:creationId xmlns:a16="http://schemas.microsoft.com/office/drawing/2014/main" id="{8CA99C27-E4A7-4E3D-8985-1945031D5D11}"/>
                  </a:ext>
                </a:extLst>
              </p:cNvPr>
              <p:cNvSpPr txBox="1"/>
              <p:nvPr/>
            </p:nvSpPr>
            <p:spPr>
              <a:xfrm>
                <a:off x="311910" y="1793017"/>
                <a:ext cx="1069203" cy="923330"/>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a:ea typeface="+mn-ea"/>
                    <a:cs typeface="+mn-cs"/>
                  </a:rPr>
                  <a:t>.25</a:t>
                </a:r>
                <a:endParaRPr kumimoji="0" lang="en-US" sz="6000" b="0" i="0" u="none" strike="noStrike" kern="1200" cap="none" spc="0" normalizeH="0" baseline="3000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A854A105-BDED-4BC9-AE0E-D6DD2DA77961}"/>
                  </a:ext>
                </a:extLst>
              </p:cNvPr>
              <p:cNvSpPr/>
              <p:nvPr/>
            </p:nvSpPr>
            <p:spPr>
              <a:xfrm>
                <a:off x="-127630" y="1757858"/>
                <a:ext cx="612668" cy="1015663"/>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a:ea typeface="+mn-ea"/>
                    <a:cs typeface="+mn-cs"/>
                  </a:rPr>
                  <a:t>1</a:t>
                </a:r>
                <a:endParaRPr kumimoji="0" lang="en-US" sz="6000" b="0" i="0" u="none" strike="noStrike" kern="1200" cap="none" spc="0" normalizeH="0" baseline="0" noProof="0" dirty="0">
                  <a:ln>
                    <a:noFill/>
                  </a:ln>
                  <a:solidFill>
                    <a:srgbClr val="444444"/>
                  </a:solidFill>
                  <a:effectLst/>
                  <a:uLnTx/>
                  <a:uFillTx/>
                  <a:latin typeface="Arial"/>
                  <a:ea typeface="+mn-ea"/>
                  <a:cs typeface="+mn-cs"/>
                </a:endParaRPr>
              </a:p>
            </p:txBody>
          </p:sp>
        </p:grpSp>
      </p:grpSp>
      <p:grpSp>
        <p:nvGrpSpPr>
          <p:cNvPr id="6" name="Group 5">
            <a:extLst>
              <a:ext uri="{FF2B5EF4-FFF2-40B4-BE49-F238E27FC236}">
                <a16:creationId xmlns:a16="http://schemas.microsoft.com/office/drawing/2014/main" id="{C8425CD6-567B-48FC-A5E9-F5E40B9B1479}"/>
              </a:ext>
            </a:extLst>
          </p:cNvPr>
          <p:cNvGrpSpPr/>
          <p:nvPr/>
        </p:nvGrpSpPr>
        <p:grpSpPr>
          <a:xfrm>
            <a:off x="3337931" y="1544288"/>
            <a:ext cx="2349742" cy="1747692"/>
            <a:chOff x="3329622" y="2416317"/>
            <a:chExt cx="2349742" cy="1747692"/>
          </a:xfrm>
        </p:grpSpPr>
        <p:sp>
          <p:nvSpPr>
            <p:cNvPr id="13" name="TextBox 12">
              <a:extLst>
                <a:ext uri="{FF2B5EF4-FFF2-40B4-BE49-F238E27FC236}">
                  <a16:creationId xmlns:a16="http://schemas.microsoft.com/office/drawing/2014/main" id="{BCE2ED2D-B2A3-4AAE-8398-00FF0B761964}"/>
                </a:ext>
              </a:extLst>
            </p:cNvPr>
            <p:cNvSpPr txBox="1"/>
            <p:nvPr/>
          </p:nvSpPr>
          <p:spPr>
            <a:xfrm>
              <a:off x="3329622" y="2419550"/>
              <a:ext cx="428002" cy="923330"/>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a:ea typeface="+mn-ea"/>
                  <a:cs typeface="+mn-cs"/>
                </a:rPr>
                <a:t>2</a:t>
              </a:r>
              <a:endParaRPr kumimoji="0" lang="en-US" sz="6000" b="0" i="0" u="none" strike="noStrike" kern="1200" cap="none" spc="0" normalizeH="0" baseline="3000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1C19B348-EFA7-4931-926D-D166BF788D00}"/>
                </a:ext>
              </a:extLst>
            </p:cNvPr>
            <p:cNvSpPr txBox="1"/>
            <p:nvPr/>
          </p:nvSpPr>
          <p:spPr>
            <a:xfrm>
              <a:off x="3793644" y="2950627"/>
              <a:ext cx="1885720" cy="2769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F00"/>
                  </a:solidFill>
                  <a:effectLst/>
                  <a:uLnTx/>
                  <a:uFillTx/>
                  <a:latin typeface="Arial"/>
                  <a:ea typeface="+mn-ea"/>
                  <a:cs typeface="+mn-cs"/>
                </a:rPr>
                <a:t>Higher close rate</a:t>
              </a:r>
            </a:p>
          </p:txBody>
        </p:sp>
        <p:sp>
          <p:nvSpPr>
            <p:cNvPr id="15" name="TextBox 14">
              <a:extLst>
                <a:ext uri="{FF2B5EF4-FFF2-40B4-BE49-F238E27FC236}">
                  <a16:creationId xmlns:a16="http://schemas.microsoft.com/office/drawing/2014/main" id="{420BF534-008E-455A-BCFC-21E40D56EB93}"/>
                </a:ext>
              </a:extLst>
            </p:cNvPr>
            <p:cNvSpPr txBox="1"/>
            <p:nvPr/>
          </p:nvSpPr>
          <p:spPr>
            <a:xfrm>
              <a:off x="3339860" y="3302235"/>
              <a:ext cx="2291377" cy="861774"/>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Hardware deals with Services close at a higher rate than deals for just product </a:t>
              </a:r>
            </a:p>
          </p:txBody>
        </p:sp>
        <p:sp>
          <p:nvSpPr>
            <p:cNvPr id="30" name="Rectangle 29">
              <a:extLst>
                <a:ext uri="{FF2B5EF4-FFF2-40B4-BE49-F238E27FC236}">
                  <a16:creationId xmlns:a16="http://schemas.microsoft.com/office/drawing/2014/main" id="{5C35DDC1-4B48-48B7-9EB0-C72100A624DB}"/>
                </a:ext>
              </a:extLst>
            </p:cNvPr>
            <p:cNvSpPr/>
            <p:nvPr/>
          </p:nvSpPr>
          <p:spPr>
            <a:xfrm>
              <a:off x="3698758" y="2416317"/>
              <a:ext cx="364202" cy="523220"/>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x</a:t>
              </a:r>
              <a:endParaRPr kumimoji="0" lang="en-US" sz="2400" b="0" i="0" u="none" strike="noStrike" kern="1200" cap="none" spc="0" normalizeH="0" baseline="0" noProof="0" dirty="0">
                <a:ln>
                  <a:noFill/>
                </a:ln>
                <a:solidFill>
                  <a:srgbClr val="444444"/>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37E8DD0A-D219-4999-B33B-2DBAE628F6D2}"/>
              </a:ext>
            </a:extLst>
          </p:cNvPr>
          <p:cNvGrpSpPr/>
          <p:nvPr/>
        </p:nvGrpSpPr>
        <p:grpSpPr>
          <a:xfrm>
            <a:off x="6358559" y="1485889"/>
            <a:ext cx="2725738" cy="2338649"/>
            <a:chOff x="6162529" y="2096662"/>
            <a:chExt cx="2725738" cy="2338649"/>
          </a:xfrm>
        </p:grpSpPr>
        <p:sp>
          <p:nvSpPr>
            <p:cNvPr id="22" name="TextBox 21">
              <a:extLst>
                <a:ext uri="{FF2B5EF4-FFF2-40B4-BE49-F238E27FC236}">
                  <a16:creationId xmlns:a16="http://schemas.microsoft.com/office/drawing/2014/main" id="{3A0F40A2-0DD7-4EC8-9748-CE089D1AF07F}"/>
                </a:ext>
              </a:extLst>
            </p:cNvPr>
            <p:cNvSpPr txBox="1"/>
            <p:nvPr/>
          </p:nvSpPr>
          <p:spPr>
            <a:xfrm>
              <a:off x="6162529" y="2148691"/>
              <a:ext cx="1304845" cy="923330"/>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a:ea typeface="+mn-ea"/>
                  <a:cs typeface="+mn-cs"/>
                </a:rPr>
                <a:t>90+</a:t>
              </a:r>
              <a:endParaRPr kumimoji="0" lang="en-US" sz="6000" b="0" i="0" u="none" strike="noStrike" kern="1200" cap="none" spc="0" normalizeH="0" baseline="30000" noProof="0" dirty="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9C6B7773-3C77-429B-8BE8-D448A4C13395}"/>
                </a:ext>
              </a:extLst>
            </p:cNvPr>
            <p:cNvSpPr txBox="1"/>
            <p:nvPr/>
          </p:nvSpPr>
          <p:spPr>
            <a:xfrm>
              <a:off x="7506750" y="2563142"/>
              <a:ext cx="1381517" cy="430887"/>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2AF00"/>
                  </a:solidFill>
                  <a:effectLst/>
                  <a:uLnTx/>
                  <a:uFillTx/>
                  <a:latin typeface="Arial"/>
                  <a:ea typeface="+mn-ea"/>
                  <a:cs typeface="+mn-cs"/>
                </a:rPr>
                <a:t>CSAT and fewer</a:t>
              </a:r>
              <a:br>
                <a:rPr kumimoji="0" lang="en-US" sz="1400" b="1" i="0" u="none" strike="noStrike" kern="1200" cap="none" spc="0" normalizeH="0" baseline="0" noProof="0" dirty="0">
                  <a:ln>
                    <a:noFill/>
                  </a:ln>
                  <a:solidFill>
                    <a:srgbClr val="F2AF00"/>
                  </a:solidFill>
                  <a:effectLst/>
                  <a:uLnTx/>
                  <a:uFillTx/>
                  <a:latin typeface="Arial"/>
                  <a:ea typeface="+mn-ea"/>
                  <a:cs typeface="+mn-cs"/>
                </a:rPr>
              </a:br>
              <a:r>
                <a:rPr kumimoji="0" lang="en-US" sz="1400" b="1" i="0" u="none" strike="noStrike" kern="1200" cap="none" spc="0" normalizeH="0" baseline="0" noProof="0" dirty="0">
                  <a:ln>
                    <a:noFill/>
                  </a:ln>
                  <a:solidFill>
                    <a:srgbClr val="F2AF00"/>
                  </a:solidFill>
                  <a:effectLst/>
                  <a:uLnTx/>
                  <a:uFillTx/>
                  <a:latin typeface="Arial"/>
                  <a:ea typeface="+mn-ea"/>
                  <a:cs typeface="+mn-cs"/>
                </a:rPr>
                <a:t>support c</a:t>
              </a:r>
              <a:r>
                <a:rPr kumimoji="0" lang="en-US" sz="1400" b="1" i="0" u="none" strike="noStrike" kern="1200" cap="none" spc="0" normalizeH="0" baseline="0" noProof="0" dirty="0" err="1">
                  <a:ln>
                    <a:noFill/>
                  </a:ln>
                  <a:solidFill>
                    <a:srgbClr val="F2AF00"/>
                  </a:solidFill>
                  <a:effectLst/>
                  <a:uLnTx/>
                  <a:uFillTx/>
                  <a:latin typeface="Arial"/>
                  <a:ea typeface="+mn-ea"/>
                  <a:cs typeface="+mn-cs"/>
                </a:rPr>
                <a:t>alls</a:t>
              </a:r>
              <a:endParaRPr kumimoji="0" lang="en-US" sz="1400" b="1" i="0" u="none" strike="noStrike" kern="1200" cap="none" spc="0" normalizeH="0" baseline="0" noProof="0" dirty="0">
                <a:ln>
                  <a:noFill/>
                </a:ln>
                <a:solidFill>
                  <a:srgbClr val="F2AF00"/>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532D93B7-50FB-425E-A5DF-1EB395EE1013}"/>
                </a:ext>
              </a:extLst>
            </p:cNvPr>
            <p:cNvSpPr/>
            <p:nvPr/>
          </p:nvSpPr>
          <p:spPr>
            <a:xfrm>
              <a:off x="7336957" y="2096662"/>
              <a:ext cx="503664" cy="523220"/>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a:t>
              </a:r>
              <a:endParaRPr kumimoji="0" lang="en-US" sz="2400" b="0" i="0" u="none" strike="noStrike" kern="1200" cap="none" spc="0" normalizeH="0" baseline="0" noProof="0" dirty="0">
                <a:ln>
                  <a:noFill/>
                </a:ln>
                <a:solidFill>
                  <a:srgbClr val="444444"/>
                </a:solidFill>
                <a:effectLst/>
                <a:uLnTx/>
                <a:uFillTx/>
                <a:latin typeface="Arial"/>
                <a:ea typeface="+mn-ea"/>
                <a:cs typeface="+mn-cs"/>
              </a:endParaRPr>
            </a:p>
          </p:txBody>
        </p:sp>
        <p:sp>
          <p:nvSpPr>
            <p:cNvPr id="44" name="object 2">
              <a:extLst>
                <a:ext uri="{FF2B5EF4-FFF2-40B4-BE49-F238E27FC236}">
                  <a16:creationId xmlns:a16="http://schemas.microsoft.com/office/drawing/2014/main" id="{0422693E-7EE4-49A0-AB29-D2E8FC8DC7B4}"/>
                </a:ext>
              </a:extLst>
            </p:cNvPr>
            <p:cNvSpPr txBox="1"/>
            <p:nvPr/>
          </p:nvSpPr>
          <p:spPr>
            <a:xfrm>
              <a:off x="6435076" y="3096483"/>
              <a:ext cx="2090978" cy="1338828"/>
            </a:xfrm>
            <a:prstGeom prst="rect">
              <a:avLst/>
            </a:prstGeom>
          </p:spPr>
          <p:txBody>
            <a:bodyPr vert="horz" wrap="square" lIns="0" tIns="0" rIns="0" bIns="0" rtlCol="0">
              <a:spAutoFit/>
            </a:bodyPr>
            <a:lstStyle/>
            <a:p>
              <a:pPr marL="5776" marR="2310" lvl="0" indent="0" algn="l" defTabSz="415869"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25" normalizeH="0" baseline="0" noProof="0" dirty="0">
                  <a:ln>
                    <a:noFill/>
                  </a:ln>
                  <a:solidFill>
                    <a:srgbClr val="FFFFFF"/>
                  </a:solidFill>
                  <a:effectLst/>
                  <a:uLnTx/>
                  <a:uFillTx/>
                  <a:latin typeface="Arial"/>
                  <a:ea typeface="+mn-ea"/>
                  <a:cs typeface="Lucida Sans"/>
                </a:rPr>
                <a:t>More follow-on sales of hardware when customers are happy with support  </a:t>
              </a:r>
            </a:p>
            <a:p>
              <a:pPr marL="177226" marR="2310" lvl="0" indent="-171450" algn="l" defTabSz="41586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1200" cap="none" spc="-25" normalizeH="0" baseline="0" noProof="0" dirty="0">
                  <a:ln>
                    <a:noFill/>
                  </a:ln>
                  <a:solidFill>
                    <a:srgbClr val="FFFFFF"/>
                  </a:solidFill>
                  <a:effectLst/>
                  <a:uLnTx/>
                  <a:uFillTx/>
                  <a:latin typeface="Arial"/>
                  <a:ea typeface="+mn-ea"/>
                  <a:cs typeface="Lucida Sans"/>
                </a:rPr>
                <a:t>Less escalation</a:t>
              </a:r>
            </a:p>
            <a:p>
              <a:pPr marL="177226" marR="2310" lvl="0" indent="-171450" algn="l" defTabSz="41586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1200" cap="none" spc="-25" normalizeH="0" baseline="0" noProof="0" dirty="0">
                  <a:ln>
                    <a:noFill/>
                  </a:ln>
                  <a:solidFill>
                    <a:srgbClr val="FFFFFF"/>
                  </a:solidFill>
                  <a:effectLst/>
                  <a:uLnTx/>
                  <a:uFillTx/>
                  <a:latin typeface="Arial"/>
                  <a:ea typeface="+mn-ea"/>
                  <a:cs typeface="Lucida Sans"/>
                </a:rPr>
                <a:t>Fewer calls</a:t>
              </a:r>
            </a:p>
            <a:p>
              <a:pPr marL="177226" marR="2310" lvl="0" indent="-171450" algn="l" defTabSz="41586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1200" cap="none" spc="-25" normalizeH="0" baseline="0" noProof="0" dirty="0">
                  <a:ln>
                    <a:noFill/>
                  </a:ln>
                  <a:solidFill>
                    <a:srgbClr val="FFFFFF"/>
                  </a:solidFill>
                  <a:effectLst/>
                  <a:uLnTx/>
                  <a:uFillTx/>
                  <a:latin typeface="Arial"/>
                  <a:ea typeface="+mn-ea"/>
                  <a:cs typeface="Lucida Sans"/>
                </a:rPr>
                <a:t>Fewer returns</a:t>
              </a:r>
            </a:p>
          </p:txBody>
        </p:sp>
      </p:grpSp>
      <p:cxnSp>
        <p:nvCxnSpPr>
          <p:cNvPr id="17" name="Straight Connector 16">
            <a:extLst>
              <a:ext uri="{FF2B5EF4-FFF2-40B4-BE49-F238E27FC236}">
                <a16:creationId xmlns:a16="http://schemas.microsoft.com/office/drawing/2014/main" id="{3C9BE592-8383-4FE5-A9BA-0AFFA183001B}"/>
              </a:ext>
            </a:extLst>
          </p:cNvPr>
          <p:cNvCxnSpPr>
            <a:cxnSpLocks/>
          </p:cNvCxnSpPr>
          <p:nvPr/>
        </p:nvCxnSpPr>
        <p:spPr>
          <a:xfrm>
            <a:off x="3010271" y="1156305"/>
            <a:ext cx="0" cy="3236685"/>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70E15B7-7A45-46A2-A3A3-AB3DE942573E}"/>
              </a:ext>
            </a:extLst>
          </p:cNvPr>
          <p:cNvCxnSpPr>
            <a:cxnSpLocks/>
          </p:cNvCxnSpPr>
          <p:nvPr/>
        </p:nvCxnSpPr>
        <p:spPr>
          <a:xfrm>
            <a:off x="6118502" y="1059543"/>
            <a:ext cx="0" cy="316663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8D4777B-226D-4CE2-BD74-F5D04931A2C5}"/>
              </a:ext>
            </a:extLst>
          </p:cNvPr>
          <p:cNvSpPr txBox="1"/>
          <p:nvPr/>
        </p:nvSpPr>
        <p:spPr>
          <a:xfrm>
            <a:off x="261945" y="2646665"/>
            <a:ext cx="2318354" cy="184666"/>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SAE, SCE and SSR</a:t>
            </a:r>
          </a:p>
        </p:txBody>
      </p:sp>
      <p:sp>
        <p:nvSpPr>
          <p:cNvPr id="29" name="MSIPCMContentMarking" descr="{&quot;HashCode&quot;:-1913046509,&quot;Placement&quot;:&quot;Footer&quot;}">
            <a:extLst>
              <a:ext uri="{FF2B5EF4-FFF2-40B4-BE49-F238E27FC236}">
                <a16:creationId xmlns:a16="http://schemas.microsoft.com/office/drawing/2014/main" id="{2104BA8C-7CE8-458E-8057-09377A2895D7}"/>
              </a:ext>
            </a:extLst>
          </p:cNvPr>
          <p:cNvSpPr txBox="1"/>
          <p:nvPr/>
        </p:nvSpPr>
        <p:spPr>
          <a:xfrm>
            <a:off x="1572768" y="4949517"/>
            <a:ext cx="1028784" cy="193983"/>
          </a:xfrm>
          <a:prstGeom prst="rect">
            <a:avLst/>
          </a:prstGeom>
          <a:noFill/>
        </p:spPr>
        <p:txBody>
          <a:bodyPr vert="horz" wrap="square" lIns="0" tIns="0" rIns="0" bIns="0" rtlCol="0" anchor="ctr" anchorCtr="1">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Calibri" panose="020F0502020204030204" pitchFamily="34" charset="0"/>
                <a:ea typeface="+mn-ea"/>
                <a:cs typeface="+mn-cs"/>
              </a:rPr>
              <a:t>Internal Use - Confidential</a:t>
            </a:r>
          </a:p>
        </p:txBody>
      </p:sp>
      <p:sp>
        <p:nvSpPr>
          <p:cNvPr id="31" name="TextBox 27">
            <a:extLst>
              <a:ext uri="{FF2B5EF4-FFF2-40B4-BE49-F238E27FC236}">
                <a16:creationId xmlns:a16="http://schemas.microsoft.com/office/drawing/2014/main" id="{63DFF0F5-9EDA-4AFE-9817-87686CF7A577}"/>
              </a:ext>
            </a:extLst>
          </p:cNvPr>
          <p:cNvSpPr txBox="1"/>
          <p:nvPr/>
        </p:nvSpPr>
        <p:spPr>
          <a:xfrm>
            <a:off x="133383" y="3930676"/>
            <a:ext cx="4146293" cy="169277"/>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US" sz="1100" dirty="0">
                <a:solidFill>
                  <a:srgbClr val="FFFFFF"/>
                </a:solidFill>
              </a:rPr>
              <a:t>H2 FY22 Services Sales </a:t>
            </a:r>
            <a:r>
              <a:rPr kumimoji="0" lang="en-US" sz="1100" b="0" i="0" u="none" strike="noStrike" kern="1200" cap="none" spc="0" normalizeH="0" baseline="0" noProof="0" dirty="0">
                <a:ln>
                  <a:noFill/>
                </a:ln>
                <a:solidFill>
                  <a:srgbClr val="FFFFFF"/>
                </a:solidFill>
                <a:effectLst/>
                <a:uLnTx/>
                <a:uFillTx/>
                <a:latin typeface="Arial"/>
                <a:ea typeface="+mn-ea"/>
                <a:cs typeface="+mn-cs"/>
              </a:rPr>
              <a:t>Key Comp Plan</a:t>
            </a:r>
          </a:p>
        </p:txBody>
      </p:sp>
    </p:spTree>
    <p:extLst>
      <p:ext uri="{BB962C8B-B14F-4D97-AF65-F5344CB8AC3E}">
        <p14:creationId xmlns:p14="http://schemas.microsoft.com/office/powerpoint/2010/main" val="2796753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8415C-6B9A-43E8-97C7-135BD77BA293}"/>
              </a:ext>
            </a:extLst>
          </p:cNvPr>
          <p:cNvSpPr>
            <a:spLocks noGrp="1"/>
          </p:cNvSpPr>
          <p:nvPr>
            <p:ph type="title"/>
          </p:nvPr>
        </p:nvSpPr>
        <p:spPr/>
        <p:txBody>
          <a:bodyPr/>
          <a:lstStyle/>
          <a:p>
            <a:r>
              <a:rPr lang="en-US" dirty="0"/>
              <a:t>ProSupport Plus for PCs pricing strategy</a:t>
            </a:r>
          </a:p>
        </p:txBody>
      </p:sp>
      <p:sp>
        <p:nvSpPr>
          <p:cNvPr id="3" name="Subtitle 2">
            <a:extLst>
              <a:ext uri="{FF2B5EF4-FFF2-40B4-BE49-F238E27FC236}">
                <a16:creationId xmlns:a16="http://schemas.microsoft.com/office/drawing/2014/main" id="{F7C4CCC8-827E-4C27-A0D5-C852A8C7BD0B}"/>
              </a:ext>
            </a:extLst>
          </p:cNvPr>
          <p:cNvSpPr>
            <a:spLocks noGrp="1"/>
          </p:cNvSpPr>
          <p:nvPr>
            <p:ph type="subTitle" idx="1"/>
          </p:nvPr>
        </p:nvSpPr>
        <p:spPr>
          <a:xfrm>
            <a:off x="285750" y="685801"/>
            <a:ext cx="8572500" cy="246221"/>
          </a:xfrm>
        </p:spPr>
        <p:txBody>
          <a:bodyPr/>
          <a:lstStyle/>
          <a:p>
            <a:r>
              <a:rPr lang="en-US" sz="1600" dirty="0"/>
              <a:t>Balanced pricing plan</a:t>
            </a:r>
          </a:p>
        </p:txBody>
      </p:sp>
      <p:sp>
        <p:nvSpPr>
          <p:cNvPr id="4" name="Rectangle 3">
            <a:extLst>
              <a:ext uri="{FF2B5EF4-FFF2-40B4-BE49-F238E27FC236}">
                <a16:creationId xmlns:a16="http://schemas.microsoft.com/office/drawing/2014/main" id="{01E0F2CC-955A-4802-BB91-E8A8853DFDC6}"/>
              </a:ext>
            </a:extLst>
          </p:cNvPr>
          <p:cNvSpPr/>
          <p:nvPr/>
        </p:nvSpPr>
        <p:spPr>
          <a:xfrm>
            <a:off x="1" y="1499444"/>
            <a:ext cx="2795204" cy="1269759"/>
          </a:xfrm>
          <a:prstGeom prst="rect">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dirty="0">
              <a:solidFill>
                <a:srgbClr val="000000"/>
              </a:solidFill>
              <a:latin typeface="Arial"/>
            </a:endParaRPr>
          </a:p>
        </p:txBody>
      </p:sp>
      <p:sp>
        <p:nvSpPr>
          <p:cNvPr id="5" name="Rectangle 4">
            <a:extLst>
              <a:ext uri="{FF2B5EF4-FFF2-40B4-BE49-F238E27FC236}">
                <a16:creationId xmlns:a16="http://schemas.microsoft.com/office/drawing/2014/main" id="{5CA004B1-C39B-4A2E-A467-6386C06E5384}"/>
              </a:ext>
            </a:extLst>
          </p:cNvPr>
          <p:cNvSpPr/>
          <p:nvPr/>
        </p:nvSpPr>
        <p:spPr>
          <a:xfrm>
            <a:off x="1" y="1499443"/>
            <a:ext cx="3060279" cy="1397142"/>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dirty="0">
              <a:solidFill>
                <a:srgbClr val="000000"/>
              </a:solidFill>
              <a:latin typeface="Arial"/>
            </a:endParaRPr>
          </a:p>
        </p:txBody>
      </p:sp>
      <p:sp>
        <p:nvSpPr>
          <p:cNvPr id="6" name="Rectangle 5">
            <a:extLst>
              <a:ext uri="{FF2B5EF4-FFF2-40B4-BE49-F238E27FC236}">
                <a16:creationId xmlns:a16="http://schemas.microsoft.com/office/drawing/2014/main" id="{4CF3DD00-31C5-4B3C-9A4E-CCCFC1BEC9EC}"/>
              </a:ext>
            </a:extLst>
          </p:cNvPr>
          <p:cNvSpPr/>
          <p:nvPr/>
        </p:nvSpPr>
        <p:spPr>
          <a:xfrm>
            <a:off x="3060280" y="1499443"/>
            <a:ext cx="2985161" cy="139714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dirty="0">
              <a:solidFill>
                <a:srgbClr val="000000"/>
              </a:solidFill>
              <a:latin typeface="Arial"/>
            </a:endParaRPr>
          </a:p>
        </p:txBody>
      </p:sp>
      <p:sp>
        <p:nvSpPr>
          <p:cNvPr id="7" name="Rectangle 6">
            <a:extLst>
              <a:ext uri="{FF2B5EF4-FFF2-40B4-BE49-F238E27FC236}">
                <a16:creationId xmlns:a16="http://schemas.microsoft.com/office/drawing/2014/main" id="{AD0C14B8-B74D-4756-820E-C965F8884F25}"/>
              </a:ext>
            </a:extLst>
          </p:cNvPr>
          <p:cNvSpPr/>
          <p:nvPr/>
        </p:nvSpPr>
        <p:spPr>
          <a:xfrm>
            <a:off x="6045440" y="1499443"/>
            <a:ext cx="3098559" cy="139714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dirty="0">
              <a:solidFill>
                <a:srgbClr val="000000"/>
              </a:solidFill>
              <a:latin typeface="Arial"/>
            </a:endParaRPr>
          </a:p>
        </p:txBody>
      </p:sp>
      <p:grpSp>
        <p:nvGrpSpPr>
          <p:cNvPr id="15" name="Group 14">
            <a:extLst>
              <a:ext uri="{FF2B5EF4-FFF2-40B4-BE49-F238E27FC236}">
                <a16:creationId xmlns:a16="http://schemas.microsoft.com/office/drawing/2014/main" id="{F663E6E7-E283-4190-838A-41E92587D48E}"/>
              </a:ext>
            </a:extLst>
          </p:cNvPr>
          <p:cNvGrpSpPr/>
          <p:nvPr/>
        </p:nvGrpSpPr>
        <p:grpSpPr>
          <a:xfrm>
            <a:off x="0" y="1620558"/>
            <a:ext cx="9132354" cy="1140147"/>
            <a:chOff x="0" y="1601506"/>
            <a:chExt cx="9132354" cy="1140147"/>
          </a:xfrm>
        </p:grpSpPr>
        <p:sp>
          <p:nvSpPr>
            <p:cNvPr id="8" name="TextBox 7">
              <a:extLst>
                <a:ext uri="{FF2B5EF4-FFF2-40B4-BE49-F238E27FC236}">
                  <a16:creationId xmlns:a16="http://schemas.microsoft.com/office/drawing/2014/main" id="{7A02D6CA-7525-44D1-86A7-34DC089DD443}"/>
                </a:ext>
              </a:extLst>
            </p:cNvPr>
            <p:cNvSpPr txBox="1"/>
            <p:nvPr/>
          </p:nvSpPr>
          <p:spPr>
            <a:xfrm>
              <a:off x="429604" y="1601506"/>
              <a:ext cx="2258952" cy="341632"/>
            </a:xfrm>
            <a:prstGeom prst="rect">
              <a:avLst/>
            </a:prstGeom>
            <a:noFill/>
          </p:spPr>
          <p:txBody>
            <a:bodyPr wrap="none" lIns="0" rIns="0" rtlCol="0">
              <a:noAutofit/>
            </a:bodyPr>
            <a:lstStyle/>
            <a:p>
              <a:pPr algn="ctr" defTabSz="685783">
                <a:lnSpc>
                  <a:spcPct val="90000"/>
                </a:lnSpc>
                <a:spcBef>
                  <a:spcPts val="600"/>
                </a:spcBef>
                <a:buClr>
                  <a:srgbClr val="0085C3"/>
                </a:buClr>
              </a:pPr>
              <a:r>
                <a:rPr lang="en-US" sz="1600" b="1" kern="0" spc="100" dirty="0">
                  <a:solidFill>
                    <a:srgbClr val="FFFFFF"/>
                  </a:solidFill>
                  <a:latin typeface="Arial"/>
                </a:rPr>
                <a:t>Bundle discounts</a:t>
              </a:r>
            </a:p>
          </p:txBody>
        </p:sp>
        <p:sp>
          <p:nvSpPr>
            <p:cNvPr id="9" name="TextBox 8">
              <a:extLst>
                <a:ext uri="{FF2B5EF4-FFF2-40B4-BE49-F238E27FC236}">
                  <a16:creationId xmlns:a16="http://schemas.microsoft.com/office/drawing/2014/main" id="{69CC3662-897D-460E-8078-A11B725F518E}"/>
                </a:ext>
              </a:extLst>
            </p:cNvPr>
            <p:cNvSpPr txBox="1"/>
            <p:nvPr/>
          </p:nvSpPr>
          <p:spPr>
            <a:xfrm>
              <a:off x="0" y="1941434"/>
              <a:ext cx="3061856" cy="800219"/>
            </a:xfrm>
            <a:prstGeom prst="rect">
              <a:avLst/>
            </a:prstGeom>
            <a:noFill/>
          </p:spPr>
          <p:txBody>
            <a:bodyPr wrap="square" lIns="0" rIns="0" rtlCol="0">
              <a:spAutoFit/>
            </a:bodyPr>
            <a:lstStyle/>
            <a:p>
              <a:pPr algn="ctr" defTabSz="685783">
                <a:spcBef>
                  <a:spcPts val="600"/>
                </a:spcBef>
                <a:buClr>
                  <a:srgbClr val="0085C3"/>
                </a:buClr>
              </a:pPr>
              <a:r>
                <a:rPr lang="en-US" sz="1200" b="1" kern="0" dirty="0">
                  <a:solidFill>
                    <a:srgbClr val="FFFFFF"/>
                  </a:solidFill>
                  <a:latin typeface="Arial" panose="020B0604020202020204" pitchFamily="34" charset="0"/>
                  <a:cs typeface="Arial" panose="020B0604020202020204" pitchFamily="34" charset="0"/>
                </a:rPr>
                <a:t>ProSupport Plus bundle is less than</a:t>
              </a:r>
            </a:p>
            <a:p>
              <a:pPr algn="ctr" defTabSz="685783">
                <a:spcBef>
                  <a:spcPts val="600"/>
                </a:spcBef>
                <a:buClr>
                  <a:srgbClr val="0085C3"/>
                </a:buClr>
              </a:pPr>
              <a:r>
                <a:rPr lang="en-US" sz="1200" b="1" kern="0" dirty="0">
                  <a:solidFill>
                    <a:srgbClr val="FFFFFF"/>
                  </a:solidFill>
                  <a:latin typeface="Arial" panose="020B0604020202020204" pitchFamily="34" charset="0"/>
                  <a:cs typeface="Arial" panose="020B0604020202020204" pitchFamily="34" charset="0"/>
                </a:rPr>
                <a:t> ProSupport + Accidental Damage </a:t>
              </a:r>
            </a:p>
            <a:p>
              <a:pPr algn="ctr" defTabSz="685783">
                <a:spcBef>
                  <a:spcPts val="600"/>
                </a:spcBef>
                <a:buClr>
                  <a:srgbClr val="0085C3"/>
                </a:buClr>
              </a:pPr>
              <a:r>
                <a:rPr lang="en-US" sz="1200" b="1" kern="0" dirty="0">
                  <a:solidFill>
                    <a:srgbClr val="FFFFFF"/>
                  </a:solidFill>
                  <a:latin typeface="Arial" panose="020B0604020202020204" pitchFamily="34" charset="0"/>
                  <a:cs typeface="Arial" panose="020B0604020202020204" pitchFamily="34" charset="0"/>
                </a:rPr>
                <a:t>+ Keep Your Hard Drive</a:t>
              </a:r>
            </a:p>
          </p:txBody>
        </p:sp>
        <p:sp>
          <p:nvSpPr>
            <p:cNvPr id="10" name="TextBox 9">
              <a:extLst>
                <a:ext uri="{FF2B5EF4-FFF2-40B4-BE49-F238E27FC236}">
                  <a16:creationId xmlns:a16="http://schemas.microsoft.com/office/drawing/2014/main" id="{6F32B59C-3C98-40C8-BD12-055453E811EB}"/>
                </a:ext>
              </a:extLst>
            </p:cNvPr>
            <p:cNvSpPr txBox="1"/>
            <p:nvPr/>
          </p:nvSpPr>
          <p:spPr>
            <a:xfrm>
              <a:off x="3275869" y="1601506"/>
              <a:ext cx="2550699" cy="341632"/>
            </a:xfrm>
            <a:prstGeom prst="rect">
              <a:avLst/>
            </a:prstGeom>
            <a:noFill/>
            <a:ln>
              <a:solidFill>
                <a:schemeClr val="bg1"/>
              </a:solidFill>
            </a:ln>
          </p:spPr>
          <p:txBody>
            <a:bodyPr wrap="none" lIns="0" rIns="0" rtlCol="0">
              <a:noAutofit/>
            </a:bodyPr>
            <a:lstStyle/>
            <a:p>
              <a:pPr algn="ctr" defTabSz="685783">
                <a:lnSpc>
                  <a:spcPct val="90000"/>
                </a:lnSpc>
                <a:spcBef>
                  <a:spcPts val="600"/>
                </a:spcBef>
                <a:buClr>
                  <a:srgbClr val="0085C3"/>
                </a:buClr>
              </a:pPr>
              <a:r>
                <a:rPr lang="en-US" sz="1600" b="1" kern="0" spc="100" dirty="0">
                  <a:solidFill>
                    <a:srgbClr val="FFFFFF"/>
                  </a:solidFill>
                  <a:latin typeface="Arial"/>
                </a:rPr>
                <a:t>Incremental margin</a:t>
              </a:r>
            </a:p>
          </p:txBody>
        </p:sp>
        <p:sp>
          <p:nvSpPr>
            <p:cNvPr id="11" name="TextBox 10">
              <a:extLst>
                <a:ext uri="{FF2B5EF4-FFF2-40B4-BE49-F238E27FC236}">
                  <a16:creationId xmlns:a16="http://schemas.microsoft.com/office/drawing/2014/main" id="{B0A244BE-5836-414E-8D72-3744C9C67CF7}"/>
                </a:ext>
              </a:extLst>
            </p:cNvPr>
            <p:cNvSpPr txBox="1"/>
            <p:nvPr/>
          </p:nvSpPr>
          <p:spPr>
            <a:xfrm>
              <a:off x="3111916" y="1941434"/>
              <a:ext cx="2874280" cy="800219"/>
            </a:xfrm>
            <a:prstGeom prst="rect">
              <a:avLst/>
            </a:prstGeom>
            <a:solidFill>
              <a:schemeClr val="bg1"/>
            </a:solidFill>
          </p:spPr>
          <p:txBody>
            <a:bodyPr wrap="square" lIns="0" rIns="0" rtlCol="0">
              <a:spAutoFit/>
            </a:bodyPr>
            <a:lstStyle/>
            <a:p>
              <a:pPr algn="ctr" defTabSz="685783">
                <a:spcBef>
                  <a:spcPts val="600"/>
                </a:spcBef>
                <a:buClr>
                  <a:srgbClr val="0085C3"/>
                </a:buClr>
              </a:pPr>
              <a:r>
                <a:rPr lang="en-US" sz="1200" b="1" kern="0" dirty="0">
                  <a:solidFill>
                    <a:srgbClr val="FFFFFF"/>
                  </a:solidFill>
                  <a:latin typeface="Arial" panose="020B0604020202020204" pitchFamily="34" charset="0"/>
                  <a:cs typeface="Arial" panose="020B0604020202020204" pitchFamily="34" charset="0"/>
                </a:rPr>
                <a:t>Margin accretive </a:t>
              </a:r>
            </a:p>
            <a:p>
              <a:pPr algn="ctr" defTabSz="685783">
                <a:spcBef>
                  <a:spcPts val="600"/>
                </a:spcBef>
                <a:buClr>
                  <a:srgbClr val="0085C3"/>
                </a:buClr>
              </a:pPr>
              <a:r>
                <a:rPr lang="en-US" sz="1200" b="1" kern="0" dirty="0">
                  <a:solidFill>
                    <a:srgbClr val="FFFFFF"/>
                  </a:solidFill>
                  <a:latin typeface="Arial" panose="020B0604020202020204" pitchFamily="34" charset="0"/>
                  <a:cs typeface="Arial" panose="020B0604020202020204" pitchFamily="34" charset="0"/>
                </a:rPr>
                <a:t>over stand alone </a:t>
              </a:r>
            </a:p>
            <a:p>
              <a:pPr algn="ctr" defTabSz="685783">
                <a:spcBef>
                  <a:spcPts val="600"/>
                </a:spcBef>
                <a:buClr>
                  <a:srgbClr val="0085C3"/>
                </a:buClr>
              </a:pPr>
              <a:r>
                <a:rPr lang="en-US" sz="1200" b="1" kern="0" dirty="0">
                  <a:solidFill>
                    <a:srgbClr val="FFFFFF"/>
                  </a:solidFill>
                  <a:latin typeface="Arial" panose="020B0604020202020204" pitchFamily="34" charset="0"/>
                  <a:cs typeface="Arial" panose="020B0604020202020204" pitchFamily="34" charset="0"/>
                </a:rPr>
                <a:t>offers</a:t>
              </a:r>
            </a:p>
          </p:txBody>
        </p:sp>
        <p:sp>
          <p:nvSpPr>
            <p:cNvPr id="12" name="TextBox 11">
              <a:extLst>
                <a:ext uri="{FF2B5EF4-FFF2-40B4-BE49-F238E27FC236}">
                  <a16:creationId xmlns:a16="http://schemas.microsoft.com/office/drawing/2014/main" id="{29B2EAF6-46CD-431C-B67D-BBF0BC2C3134}"/>
                </a:ext>
              </a:extLst>
            </p:cNvPr>
            <p:cNvSpPr txBox="1"/>
            <p:nvPr/>
          </p:nvSpPr>
          <p:spPr>
            <a:xfrm>
              <a:off x="6122135" y="1601506"/>
              <a:ext cx="3010199" cy="341632"/>
            </a:xfrm>
            <a:prstGeom prst="rect">
              <a:avLst/>
            </a:prstGeom>
            <a:noFill/>
          </p:spPr>
          <p:txBody>
            <a:bodyPr wrap="none" lIns="0" rIns="0" rtlCol="0">
              <a:noAutofit/>
            </a:bodyPr>
            <a:lstStyle/>
            <a:p>
              <a:pPr algn="ctr" defTabSz="685783">
                <a:lnSpc>
                  <a:spcPct val="90000"/>
                </a:lnSpc>
                <a:spcBef>
                  <a:spcPts val="600"/>
                </a:spcBef>
                <a:buClr>
                  <a:srgbClr val="0085C3"/>
                </a:buClr>
              </a:pPr>
              <a:r>
                <a:rPr lang="en-US" sz="1600" b="1" kern="0" spc="100" dirty="0">
                  <a:solidFill>
                    <a:srgbClr val="FFFFFF"/>
                  </a:solidFill>
                  <a:latin typeface="Arial"/>
                </a:rPr>
                <a:t>Reachable upsell ladder</a:t>
              </a:r>
            </a:p>
          </p:txBody>
        </p:sp>
        <p:sp>
          <p:nvSpPr>
            <p:cNvPr id="13" name="TextBox 12">
              <a:extLst>
                <a:ext uri="{FF2B5EF4-FFF2-40B4-BE49-F238E27FC236}">
                  <a16:creationId xmlns:a16="http://schemas.microsoft.com/office/drawing/2014/main" id="{CC6072CE-2BC7-44F6-AE64-48D1ED3DEB9F}"/>
                </a:ext>
              </a:extLst>
            </p:cNvPr>
            <p:cNvSpPr txBox="1"/>
            <p:nvPr/>
          </p:nvSpPr>
          <p:spPr>
            <a:xfrm>
              <a:off x="6070498" y="1941434"/>
              <a:ext cx="3061856" cy="800219"/>
            </a:xfrm>
            <a:prstGeom prst="rect">
              <a:avLst/>
            </a:prstGeom>
            <a:noFill/>
          </p:spPr>
          <p:txBody>
            <a:bodyPr wrap="square" lIns="0" rIns="0" rtlCol="0">
              <a:spAutoFit/>
            </a:bodyPr>
            <a:lstStyle/>
            <a:p>
              <a:pPr algn="ctr" defTabSz="685783">
                <a:spcBef>
                  <a:spcPts val="600"/>
                </a:spcBef>
                <a:buClr>
                  <a:srgbClr val="0085C3"/>
                </a:buClr>
              </a:pPr>
              <a:r>
                <a:rPr lang="en-US" sz="1200" b="1" kern="0" dirty="0">
                  <a:solidFill>
                    <a:srgbClr val="FFFFFF"/>
                  </a:solidFill>
                  <a:latin typeface="Arial" panose="020B0604020202020204" pitchFamily="34" charset="0"/>
                  <a:cs typeface="Arial" panose="020B0604020202020204" pitchFamily="34" charset="0"/>
                </a:rPr>
                <a:t>ProSupport Plus </a:t>
              </a:r>
            </a:p>
            <a:p>
              <a:pPr algn="ctr" defTabSz="685783">
                <a:spcBef>
                  <a:spcPts val="600"/>
                </a:spcBef>
                <a:buClr>
                  <a:srgbClr val="0085C3"/>
                </a:buClr>
              </a:pPr>
              <a:r>
                <a:rPr lang="en-US" sz="1200" b="1" kern="0" dirty="0">
                  <a:solidFill>
                    <a:srgbClr val="FFFFFF"/>
                  </a:solidFill>
                  <a:latin typeface="Arial" panose="020B0604020202020204" pitchFamily="34" charset="0"/>
                  <a:cs typeface="Arial" panose="020B0604020202020204" pitchFamily="34" charset="0"/>
                </a:rPr>
                <a:t>is less than </a:t>
              </a:r>
            </a:p>
            <a:p>
              <a:pPr algn="ctr" defTabSz="685783">
                <a:spcBef>
                  <a:spcPts val="600"/>
                </a:spcBef>
                <a:buClr>
                  <a:srgbClr val="0085C3"/>
                </a:buClr>
              </a:pPr>
              <a:r>
                <a:rPr lang="en-US" sz="1200" b="1" kern="0" dirty="0">
                  <a:solidFill>
                    <a:srgbClr val="FFFFFF"/>
                  </a:solidFill>
                  <a:latin typeface="Arial" panose="020B0604020202020204" pitchFamily="34" charset="0"/>
                  <a:cs typeface="Arial" panose="020B0604020202020204" pitchFamily="34" charset="0"/>
                </a:rPr>
                <a:t>2x ProSupport</a:t>
              </a:r>
            </a:p>
          </p:txBody>
        </p:sp>
      </p:grpSp>
      <p:sp>
        <p:nvSpPr>
          <p:cNvPr id="18" name="Rounded Rectangle 22">
            <a:extLst>
              <a:ext uri="{FF2B5EF4-FFF2-40B4-BE49-F238E27FC236}">
                <a16:creationId xmlns:a16="http://schemas.microsoft.com/office/drawing/2014/main" id="{6CE0352D-C8CB-4D31-9964-C4BA8E139BC6}"/>
              </a:ext>
            </a:extLst>
          </p:cNvPr>
          <p:cNvSpPr/>
          <p:nvPr/>
        </p:nvSpPr>
        <p:spPr>
          <a:xfrm>
            <a:off x="566" y="3663402"/>
            <a:ext cx="1551709" cy="397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20" name="TextBox 19">
            <a:extLst>
              <a:ext uri="{FF2B5EF4-FFF2-40B4-BE49-F238E27FC236}">
                <a16:creationId xmlns:a16="http://schemas.microsoft.com/office/drawing/2014/main" id="{83B75AFC-A30C-4BB1-B90C-FCA2676785A1}"/>
              </a:ext>
            </a:extLst>
          </p:cNvPr>
          <p:cNvSpPr txBox="1"/>
          <p:nvPr/>
        </p:nvSpPr>
        <p:spPr>
          <a:xfrm>
            <a:off x="135248" y="3704978"/>
            <a:ext cx="1282345" cy="306977"/>
          </a:xfrm>
          <a:prstGeom prst="rect">
            <a:avLst/>
          </a:prstGeom>
          <a:noFill/>
          <a:ln>
            <a:noFill/>
          </a:ln>
        </p:spPr>
        <p:txBody>
          <a:bodyPr wrap="square" lIns="91410" tIns="45705" rIns="91410" bIns="45705" rtlCol="0">
            <a:spAutoFit/>
          </a:bodyPr>
          <a:lstStyle/>
          <a:p>
            <a:pPr defTabSz="914378" fontAlgn="base">
              <a:lnSpc>
                <a:spcPct val="90000"/>
              </a:lnSpc>
              <a:spcBef>
                <a:spcPts val="600"/>
              </a:spcBef>
              <a:buClr>
                <a:srgbClr val="0085C3"/>
              </a:buClr>
              <a:defRPr/>
            </a:pPr>
            <a:r>
              <a:rPr lang="en-US" sz="1550" b="1" dirty="0">
                <a:solidFill>
                  <a:srgbClr val="FFFFFF"/>
                </a:solidFill>
                <a:latin typeface="Arial"/>
              </a:rPr>
              <a:t>Easy to sell</a:t>
            </a:r>
            <a:endParaRPr lang="en-US" sz="1550" b="1" baseline="30000" dirty="0">
              <a:solidFill>
                <a:srgbClr val="FFFFFF"/>
              </a:solidFill>
              <a:latin typeface="Arial"/>
            </a:endParaRPr>
          </a:p>
        </p:txBody>
      </p:sp>
      <p:cxnSp>
        <p:nvCxnSpPr>
          <p:cNvPr id="21" name="Straight Connector 20">
            <a:extLst>
              <a:ext uri="{FF2B5EF4-FFF2-40B4-BE49-F238E27FC236}">
                <a16:creationId xmlns:a16="http://schemas.microsoft.com/office/drawing/2014/main" id="{ACEC6AE8-4818-4959-8F9E-5EC119E108BC}"/>
              </a:ext>
            </a:extLst>
          </p:cNvPr>
          <p:cNvCxnSpPr>
            <a:cxnSpLocks/>
          </p:cNvCxnSpPr>
          <p:nvPr/>
        </p:nvCxnSpPr>
        <p:spPr>
          <a:xfrm>
            <a:off x="0" y="450142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62CB953-DB7C-424A-9FBF-B4BA287D2995}"/>
              </a:ext>
            </a:extLst>
          </p:cNvPr>
          <p:cNvSpPr/>
          <p:nvPr/>
        </p:nvSpPr>
        <p:spPr>
          <a:xfrm>
            <a:off x="1686956" y="3764738"/>
            <a:ext cx="6441969" cy="338554"/>
          </a:xfrm>
          <a:prstGeom prst="rect">
            <a:avLst/>
          </a:prstGeom>
        </p:spPr>
        <p:txBody>
          <a:bodyPr wrap="square">
            <a:spAutoFit/>
          </a:bodyPr>
          <a:lstStyle/>
          <a:p>
            <a:pPr defTabSz="685783"/>
            <a:r>
              <a:rPr lang="en-US" sz="1600" b="1" dirty="0">
                <a:solidFill>
                  <a:srgbClr val="0085C3"/>
                </a:solidFill>
                <a:latin typeface="Arial"/>
              </a:rPr>
              <a:t>More profitable </a:t>
            </a:r>
            <a:r>
              <a:rPr lang="en-US" sz="1200" dirty="0">
                <a:solidFill>
                  <a:srgbClr val="444444"/>
                </a:solidFill>
                <a:latin typeface="Arial"/>
              </a:rPr>
              <a:t>than ProSupport and Accidental Damage sold separately – Latitude</a:t>
            </a:r>
            <a:endParaRPr lang="en-US" dirty="0">
              <a:solidFill>
                <a:srgbClr val="444444"/>
              </a:solidFill>
              <a:latin typeface="Arial"/>
            </a:endParaRPr>
          </a:p>
        </p:txBody>
      </p:sp>
      <p:sp>
        <p:nvSpPr>
          <p:cNvPr id="24" name="Rectangle 23">
            <a:extLst>
              <a:ext uri="{FF2B5EF4-FFF2-40B4-BE49-F238E27FC236}">
                <a16:creationId xmlns:a16="http://schemas.microsoft.com/office/drawing/2014/main" id="{07B84B96-EE93-4BE3-AF33-69B08F938968}"/>
              </a:ext>
            </a:extLst>
          </p:cNvPr>
          <p:cNvSpPr/>
          <p:nvPr/>
        </p:nvSpPr>
        <p:spPr>
          <a:xfrm>
            <a:off x="1686956" y="4060456"/>
            <a:ext cx="7171295" cy="338554"/>
          </a:xfrm>
          <a:prstGeom prst="rect">
            <a:avLst/>
          </a:prstGeom>
        </p:spPr>
        <p:txBody>
          <a:bodyPr wrap="square">
            <a:spAutoFit/>
          </a:bodyPr>
          <a:lstStyle/>
          <a:p>
            <a:pPr defTabSz="685783"/>
            <a:r>
              <a:rPr lang="en-US" sz="1600" b="1" dirty="0">
                <a:solidFill>
                  <a:srgbClr val="0085C3"/>
                </a:solidFill>
                <a:latin typeface="Arial"/>
              </a:rPr>
              <a:t>More profitable </a:t>
            </a:r>
            <a:r>
              <a:rPr lang="en-US" sz="1200" dirty="0">
                <a:solidFill>
                  <a:srgbClr val="444444"/>
                </a:solidFill>
                <a:latin typeface="Arial"/>
              </a:rPr>
              <a:t>than ProSupport and Keep Your Hard Drive sold separately -- OptiPlex</a:t>
            </a:r>
            <a:endParaRPr lang="en-US" dirty="0">
              <a:solidFill>
                <a:srgbClr val="444444"/>
              </a:solidFill>
              <a:latin typeface="Arial"/>
            </a:endParaRPr>
          </a:p>
        </p:txBody>
      </p:sp>
      <p:sp>
        <p:nvSpPr>
          <p:cNvPr id="14" name="TextBox 13">
            <a:extLst>
              <a:ext uri="{FF2B5EF4-FFF2-40B4-BE49-F238E27FC236}">
                <a16:creationId xmlns:a16="http://schemas.microsoft.com/office/drawing/2014/main" id="{73A6ADCB-00D1-4F48-885E-630EB46060EF}"/>
              </a:ext>
            </a:extLst>
          </p:cNvPr>
          <p:cNvSpPr txBox="1"/>
          <p:nvPr/>
        </p:nvSpPr>
        <p:spPr>
          <a:xfrm>
            <a:off x="4907941" y="4976147"/>
            <a:ext cx="2168771" cy="123111"/>
          </a:xfrm>
          <a:prstGeom prst="rect">
            <a:avLst/>
          </a:prstGeom>
          <a:noFill/>
        </p:spPr>
        <p:txBody>
          <a:bodyPr wrap="square" lIns="0" tIns="0" rIns="0" bIns="0" rtlCol="0">
            <a:spAutoFit/>
          </a:bodyPr>
          <a:lstStyle/>
          <a:p>
            <a:pPr algn="ctr" defTabSz="685783"/>
            <a:r>
              <a:rPr lang="en-US" sz="800" dirty="0">
                <a:solidFill>
                  <a:srgbClr val="444444"/>
                </a:solidFill>
                <a:latin typeface="Arial"/>
              </a:rPr>
              <a:t>Updated March 2019</a:t>
            </a:r>
          </a:p>
        </p:txBody>
      </p:sp>
      <p:sp>
        <p:nvSpPr>
          <p:cNvPr id="27" name="Rectangle 26">
            <a:extLst>
              <a:ext uri="{FF2B5EF4-FFF2-40B4-BE49-F238E27FC236}">
                <a16:creationId xmlns:a16="http://schemas.microsoft.com/office/drawing/2014/main" id="{0AC58034-6B7C-484C-A77F-1F456AECDB92}"/>
              </a:ext>
            </a:extLst>
          </p:cNvPr>
          <p:cNvSpPr/>
          <p:nvPr/>
        </p:nvSpPr>
        <p:spPr>
          <a:xfrm>
            <a:off x="1" y="3664702"/>
            <a:ext cx="9192491" cy="48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22" name="MSIPCMContentMarking" descr="{&quot;HashCode&quot;:-1913046509,&quot;Placement&quot;:&quot;Footer&quot;}">
            <a:extLst>
              <a:ext uri="{FF2B5EF4-FFF2-40B4-BE49-F238E27FC236}">
                <a16:creationId xmlns:a16="http://schemas.microsoft.com/office/drawing/2014/main" id="{6D8DFB9B-928E-4497-BA9D-2F87FF7E919F}"/>
              </a:ext>
            </a:extLst>
          </p:cNvPr>
          <p:cNvSpPr txBox="1"/>
          <p:nvPr/>
        </p:nvSpPr>
        <p:spPr>
          <a:xfrm>
            <a:off x="1572768" y="5000343"/>
            <a:ext cx="1028784" cy="92333"/>
          </a:xfrm>
          <a:prstGeom prst="rect">
            <a:avLst/>
          </a:prstGeom>
          <a:noFill/>
        </p:spPr>
        <p:txBody>
          <a:bodyPr vert="horz" wrap="square" lIns="0" tIns="0" rIns="0" bIns="0" rtlCol="0" anchor="ctr" anchorCtr="1">
            <a:spAutoFit/>
          </a:bodyPr>
          <a:lstStyle/>
          <a:p>
            <a:pPr defTabSz="685783"/>
            <a:r>
              <a:rPr lang="en-US" sz="600" dirty="0">
                <a:solidFill>
                  <a:srgbClr val="7F7F7F"/>
                </a:solidFill>
                <a:latin typeface="Calibri" panose="020F0502020204030204" pitchFamily="34" charset="0"/>
              </a:rPr>
              <a:t>Internal Use - Confidential</a:t>
            </a:r>
          </a:p>
        </p:txBody>
      </p:sp>
    </p:spTree>
    <p:extLst>
      <p:ext uri="{BB962C8B-B14F-4D97-AF65-F5344CB8AC3E}">
        <p14:creationId xmlns:p14="http://schemas.microsoft.com/office/powerpoint/2010/main" val="402207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p:nvPr>
        </p:nvSpPr>
        <p:spPr>
          <a:xfrm>
            <a:off x="159886" y="105330"/>
            <a:ext cx="7703047" cy="387798"/>
          </a:xfrm>
        </p:spPr>
        <p:txBody>
          <a:bodyPr/>
          <a:lstStyle/>
          <a:p>
            <a:r>
              <a:rPr lang="en-US" dirty="0">
                <a:latin typeface="+mn-lt"/>
              </a:rPr>
              <a:t>EMEA support pricing ladder for Latitude 7480</a:t>
            </a:r>
          </a:p>
        </p:txBody>
      </p:sp>
      <p:cxnSp>
        <p:nvCxnSpPr>
          <p:cNvPr id="19" name="Straight Connector 18"/>
          <p:cNvCxnSpPr/>
          <p:nvPr/>
        </p:nvCxnSpPr>
        <p:spPr>
          <a:xfrm>
            <a:off x="3181847" y="1027002"/>
            <a:ext cx="0" cy="2261335"/>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 y="3664702"/>
            <a:ext cx="9192491" cy="48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26" name="Rectangle 25"/>
          <p:cNvSpPr/>
          <p:nvPr/>
        </p:nvSpPr>
        <p:spPr>
          <a:xfrm>
            <a:off x="1615587" y="3551681"/>
            <a:ext cx="7572222" cy="1020317"/>
          </a:xfrm>
          <a:prstGeom prst="rect">
            <a:avLst/>
          </a:prstGeom>
          <a:noFill/>
          <a:effectLst/>
        </p:spPr>
        <p:txBody>
          <a:bodyPr wrap="square" lIns="182813" tIns="137114" rIns="137114" bIns="137114" rtlCol="0" anchor="ctr">
            <a:noAutofit/>
          </a:bodyPr>
          <a:lstStyle/>
          <a:p>
            <a:pPr defTabSz="914378" fontAlgn="base">
              <a:buSzPct val="125000"/>
              <a:defRPr/>
            </a:pPr>
            <a:r>
              <a:rPr lang="en-US" sz="1800" b="1" dirty="0">
                <a:solidFill>
                  <a:srgbClr val="0085C3"/>
                </a:solidFill>
                <a:latin typeface="Arial"/>
              </a:rPr>
              <a:t>More profitable </a:t>
            </a:r>
            <a:r>
              <a:rPr lang="en-US" sz="1400" dirty="0">
                <a:solidFill>
                  <a:srgbClr val="444444"/>
                </a:solidFill>
                <a:latin typeface="Arial"/>
              </a:rPr>
              <a:t>than ProSupport and Keep Your Hard Drive sold separately </a:t>
            </a:r>
            <a:r>
              <a:rPr lang="en-US" sz="1800" b="1" dirty="0">
                <a:solidFill>
                  <a:srgbClr val="0085C3"/>
                </a:solidFill>
                <a:latin typeface="Arial"/>
              </a:rPr>
              <a:t>10%~20% discount </a:t>
            </a:r>
            <a:r>
              <a:rPr lang="en-US" sz="1400" dirty="0">
                <a:solidFill>
                  <a:srgbClr val="444444"/>
                </a:solidFill>
                <a:latin typeface="Arial"/>
              </a:rPr>
              <a:t>compared to offers sold separately</a:t>
            </a:r>
          </a:p>
        </p:txBody>
      </p:sp>
      <p:cxnSp>
        <p:nvCxnSpPr>
          <p:cNvPr id="28" name="Straight Connector 27"/>
          <p:cNvCxnSpPr/>
          <p:nvPr/>
        </p:nvCxnSpPr>
        <p:spPr>
          <a:xfrm flipV="1">
            <a:off x="-48490" y="4502727"/>
            <a:ext cx="9192491" cy="6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66" y="3664701"/>
            <a:ext cx="1551709" cy="397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30" name="TextBox 29"/>
          <p:cNvSpPr txBox="1"/>
          <p:nvPr/>
        </p:nvSpPr>
        <p:spPr>
          <a:xfrm>
            <a:off x="135248" y="3706277"/>
            <a:ext cx="1417027" cy="306977"/>
          </a:xfrm>
          <a:prstGeom prst="rect">
            <a:avLst/>
          </a:prstGeom>
          <a:noFill/>
          <a:ln>
            <a:noFill/>
          </a:ln>
        </p:spPr>
        <p:txBody>
          <a:bodyPr wrap="square" lIns="91410" tIns="45705" rIns="91410" bIns="45705" rtlCol="0">
            <a:spAutoFit/>
          </a:bodyPr>
          <a:lstStyle/>
          <a:p>
            <a:pPr defTabSz="914378" fontAlgn="base">
              <a:lnSpc>
                <a:spcPct val="90000"/>
              </a:lnSpc>
              <a:spcBef>
                <a:spcPts val="600"/>
              </a:spcBef>
              <a:buClr>
                <a:srgbClr val="0085C3"/>
              </a:buClr>
              <a:defRPr/>
            </a:pPr>
            <a:r>
              <a:rPr lang="en-US" sz="1550" b="1" dirty="0">
                <a:solidFill>
                  <a:srgbClr val="FFFFFF"/>
                </a:solidFill>
                <a:latin typeface="Arial"/>
              </a:rPr>
              <a:t>Easy to sell</a:t>
            </a:r>
            <a:endParaRPr lang="en-US" sz="1550" b="1" baseline="30000" dirty="0">
              <a:solidFill>
                <a:srgbClr val="FFFFFF"/>
              </a:solidFill>
              <a:latin typeface="Arial"/>
            </a:endParaRPr>
          </a:p>
        </p:txBody>
      </p:sp>
      <p:sp>
        <p:nvSpPr>
          <p:cNvPr id="29" name="TextBox 28">
            <a:extLst>
              <a:ext uri="{FF2B5EF4-FFF2-40B4-BE49-F238E27FC236}">
                <a16:creationId xmlns:a16="http://schemas.microsoft.com/office/drawing/2014/main" id="{1462D9DA-AA63-4A17-8390-20550F83FBB8}"/>
              </a:ext>
            </a:extLst>
          </p:cNvPr>
          <p:cNvSpPr txBox="1"/>
          <p:nvPr/>
        </p:nvSpPr>
        <p:spPr>
          <a:xfrm>
            <a:off x="1698755" y="4587694"/>
            <a:ext cx="2529803" cy="338526"/>
          </a:xfrm>
          <a:prstGeom prst="rect">
            <a:avLst/>
          </a:prstGeom>
          <a:noFill/>
        </p:spPr>
        <p:txBody>
          <a:bodyPr wrap="none" lIns="91412" tIns="45706" rIns="91412" bIns="45706" rtlCol="0">
            <a:spAutoFit/>
          </a:bodyPr>
          <a:lstStyle/>
          <a:p>
            <a:pPr defTabSz="914378" fontAlgn="base">
              <a:spcBef>
                <a:spcPct val="0"/>
              </a:spcBef>
              <a:spcAft>
                <a:spcPct val="0"/>
              </a:spcAft>
              <a:defRPr/>
            </a:pPr>
            <a:r>
              <a:rPr lang="en-US" sz="800" dirty="0">
                <a:solidFill>
                  <a:srgbClr val="444444"/>
                </a:solidFill>
                <a:latin typeface="Arial"/>
              </a:rPr>
              <a:t>Note: Prices in US dollars; prices subject to change</a:t>
            </a:r>
          </a:p>
          <a:p>
            <a:pPr defTabSz="914378" fontAlgn="base">
              <a:spcBef>
                <a:spcPct val="0"/>
              </a:spcBef>
              <a:spcAft>
                <a:spcPct val="0"/>
              </a:spcAft>
              <a:defRPr/>
            </a:pPr>
            <a:r>
              <a:rPr lang="en-US" sz="800" dirty="0">
                <a:solidFill>
                  <a:srgbClr val="444444"/>
                </a:solidFill>
                <a:latin typeface="Arial"/>
              </a:rPr>
              <a:t>Slide updated July 2021</a:t>
            </a:r>
          </a:p>
        </p:txBody>
      </p:sp>
      <p:sp>
        <p:nvSpPr>
          <p:cNvPr id="34" name="Rounded Rectangle 7">
            <a:extLst>
              <a:ext uri="{FF2B5EF4-FFF2-40B4-BE49-F238E27FC236}">
                <a16:creationId xmlns:a16="http://schemas.microsoft.com/office/drawing/2014/main" id="{1BDB1B5A-DEE3-4B74-A892-DB3A21595C66}"/>
              </a:ext>
            </a:extLst>
          </p:cNvPr>
          <p:cNvSpPr/>
          <p:nvPr/>
        </p:nvSpPr>
        <p:spPr>
          <a:xfrm>
            <a:off x="153034" y="2793898"/>
            <a:ext cx="8412480" cy="386874"/>
          </a:xfrm>
          <a:prstGeom prst="roundRect">
            <a:avLst/>
          </a:prstGeom>
          <a:noFill/>
          <a:ln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378">
              <a:defRPr/>
            </a:pPr>
            <a:endParaRPr lang="en-US" sz="1800">
              <a:solidFill>
                <a:srgbClr val="444444"/>
              </a:solidFill>
              <a:latin typeface="Arial"/>
            </a:endParaRPr>
          </a:p>
        </p:txBody>
      </p:sp>
      <p:sp>
        <p:nvSpPr>
          <p:cNvPr id="35" name="TextBox 34">
            <a:extLst>
              <a:ext uri="{FF2B5EF4-FFF2-40B4-BE49-F238E27FC236}">
                <a16:creationId xmlns:a16="http://schemas.microsoft.com/office/drawing/2014/main" id="{6784B2DD-CFE2-4A67-AEF4-DB19150108B0}"/>
              </a:ext>
            </a:extLst>
          </p:cNvPr>
          <p:cNvSpPr txBox="1"/>
          <p:nvPr/>
        </p:nvSpPr>
        <p:spPr>
          <a:xfrm>
            <a:off x="159887" y="1463202"/>
            <a:ext cx="1599505"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a:solidFill>
                  <a:srgbClr val="444444">
                    <a:lumMod val="60000"/>
                    <a:lumOff val="40000"/>
                  </a:srgbClr>
                </a:solidFill>
                <a:latin typeface="Arial"/>
              </a:rPr>
              <a:t>ProSupport</a:t>
            </a:r>
            <a:endParaRPr lang="en-US" sz="1200" b="1" baseline="30000" dirty="0">
              <a:solidFill>
                <a:srgbClr val="444444">
                  <a:lumMod val="60000"/>
                  <a:lumOff val="40000"/>
                </a:srgbClr>
              </a:solidFill>
              <a:latin typeface="Arial"/>
            </a:endParaRPr>
          </a:p>
        </p:txBody>
      </p:sp>
      <p:sp>
        <p:nvSpPr>
          <p:cNvPr id="36" name="TextBox 35">
            <a:extLst>
              <a:ext uri="{FF2B5EF4-FFF2-40B4-BE49-F238E27FC236}">
                <a16:creationId xmlns:a16="http://schemas.microsoft.com/office/drawing/2014/main" id="{809394F3-AB63-495D-802E-C90B138DCFB9}"/>
              </a:ext>
            </a:extLst>
          </p:cNvPr>
          <p:cNvSpPr txBox="1"/>
          <p:nvPr/>
        </p:nvSpPr>
        <p:spPr>
          <a:xfrm>
            <a:off x="159886" y="2416000"/>
            <a:ext cx="1901868"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err="1">
                <a:solidFill>
                  <a:srgbClr val="000000"/>
                </a:solidFill>
                <a:latin typeface="Arial"/>
              </a:rPr>
              <a:t>ProSupport+AD+KYHD</a:t>
            </a:r>
            <a:endParaRPr lang="en-US" sz="1100" b="1" dirty="0">
              <a:solidFill>
                <a:srgbClr val="000000"/>
              </a:solidFill>
              <a:latin typeface="Arial"/>
            </a:endParaRPr>
          </a:p>
        </p:txBody>
      </p:sp>
      <p:sp>
        <p:nvSpPr>
          <p:cNvPr id="37" name="TextBox 36">
            <a:extLst>
              <a:ext uri="{FF2B5EF4-FFF2-40B4-BE49-F238E27FC236}">
                <a16:creationId xmlns:a16="http://schemas.microsoft.com/office/drawing/2014/main" id="{ED12D1AE-2269-498F-9A23-0213D3F4180F}"/>
              </a:ext>
            </a:extLst>
          </p:cNvPr>
          <p:cNvSpPr txBox="1"/>
          <p:nvPr/>
        </p:nvSpPr>
        <p:spPr>
          <a:xfrm>
            <a:off x="159887" y="1950825"/>
            <a:ext cx="1845929" cy="258530"/>
          </a:xfrm>
          <a:prstGeom prst="rect">
            <a:avLst/>
          </a:prstGeom>
          <a:noFill/>
        </p:spPr>
        <p:txBody>
          <a:bodyPr wrap="square" lIns="91438" tIns="45719" rIns="91438" bIns="45719" rtlCol="0">
            <a:spAutoFit/>
          </a:bodyPr>
          <a:lstStyle>
            <a:defPPr>
              <a:defRPr lang="en-US"/>
            </a:defPPr>
            <a:lvl1pPr>
              <a:lnSpc>
                <a:spcPct val="90000"/>
              </a:lnSpc>
              <a:spcBef>
                <a:spcPts val="600"/>
              </a:spcBef>
              <a:spcAft>
                <a:spcPts val="0"/>
              </a:spcAft>
              <a:buClr>
                <a:srgbClr val="0085C3"/>
              </a:buClr>
              <a:defRPr sz="1200" b="1">
                <a:solidFill>
                  <a:schemeClr val="tx1">
                    <a:lumMod val="60000"/>
                    <a:lumOff val="40000"/>
                  </a:schemeClr>
                </a:solidFill>
                <a:latin typeface="Museo Sans For Dell"/>
              </a:defRPr>
            </a:lvl1pPr>
          </a:lstStyle>
          <a:p>
            <a:pPr defTabSz="914378" fontAlgn="base">
              <a:defRPr/>
            </a:pPr>
            <a:r>
              <a:rPr lang="en-US" dirty="0">
                <a:solidFill>
                  <a:srgbClr val="000000">
                    <a:lumMod val="50000"/>
                    <a:lumOff val="50000"/>
                  </a:srgbClr>
                </a:solidFill>
                <a:latin typeface="Arial"/>
              </a:rPr>
              <a:t>ProSupport + AD</a:t>
            </a:r>
          </a:p>
        </p:txBody>
      </p:sp>
      <p:sp>
        <p:nvSpPr>
          <p:cNvPr id="38" name="TextBox 37">
            <a:extLst>
              <a:ext uri="{FF2B5EF4-FFF2-40B4-BE49-F238E27FC236}">
                <a16:creationId xmlns:a16="http://schemas.microsoft.com/office/drawing/2014/main" id="{33E23CA3-23E7-4F57-AE91-52EB9F85D21A}"/>
              </a:ext>
            </a:extLst>
          </p:cNvPr>
          <p:cNvSpPr txBox="1"/>
          <p:nvPr/>
        </p:nvSpPr>
        <p:spPr>
          <a:xfrm>
            <a:off x="159886" y="2862534"/>
            <a:ext cx="2097254"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err="1">
                <a:solidFill>
                  <a:srgbClr val="0085C3"/>
                </a:solidFill>
                <a:latin typeface="Arial"/>
              </a:rPr>
              <a:t>ProSupport</a:t>
            </a:r>
            <a:r>
              <a:rPr lang="en-US" sz="1200" b="1" dirty="0">
                <a:solidFill>
                  <a:srgbClr val="0085C3"/>
                </a:solidFill>
                <a:latin typeface="Arial"/>
              </a:rPr>
              <a:t> Plus</a:t>
            </a:r>
            <a:endParaRPr lang="en-US" sz="1100" b="1" dirty="0">
              <a:solidFill>
                <a:srgbClr val="0085C3"/>
              </a:solidFill>
              <a:latin typeface="Arial"/>
            </a:endParaRPr>
          </a:p>
        </p:txBody>
      </p:sp>
      <p:sp>
        <p:nvSpPr>
          <p:cNvPr id="24" name="MSIPCMContentMarking" descr="{&quot;HashCode&quot;:-1913046509,&quot;Placement&quot;:&quot;Footer&quot;}">
            <a:extLst>
              <a:ext uri="{FF2B5EF4-FFF2-40B4-BE49-F238E27FC236}">
                <a16:creationId xmlns:a16="http://schemas.microsoft.com/office/drawing/2014/main" id="{F5148A2B-9199-405E-8367-D7A20E599354}"/>
              </a:ext>
            </a:extLst>
          </p:cNvPr>
          <p:cNvSpPr txBox="1"/>
          <p:nvPr/>
        </p:nvSpPr>
        <p:spPr>
          <a:xfrm>
            <a:off x="1572768" y="5014974"/>
            <a:ext cx="1028784" cy="92333"/>
          </a:xfrm>
          <a:prstGeom prst="rect">
            <a:avLst/>
          </a:prstGeom>
          <a:noFill/>
        </p:spPr>
        <p:txBody>
          <a:bodyPr vert="horz" wrap="square" lIns="0" tIns="0" rIns="0" bIns="0" rtlCol="0" anchor="ctr" anchorCtr="1">
            <a:spAutoFit/>
          </a:bodyPr>
          <a:lstStyle/>
          <a:p>
            <a:pPr defTabSz="685783"/>
            <a:r>
              <a:rPr lang="en-US" sz="600" dirty="0">
                <a:solidFill>
                  <a:srgbClr val="7F7F7F"/>
                </a:solidFill>
                <a:latin typeface="Calibri" panose="020F0502020204030204" pitchFamily="34" charset="0"/>
              </a:rPr>
              <a:t>Internal Use - Confidential</a:t>
            </a:r>
          </a:p>
        </p:txBody>
      </p:sp>
      <p:grpSp>
        <p:nvGrpSpPr>
          <p:cNvPr id="8" name="Group 7">
            <a:extLst>
              <a:ext uri="{FF2B5EF4-FFF2-40B4-BE49-F238E27FC236}">
                <a16:creationId xmlns:a16="http://schemas.microsoft.com/office/drawing/2014/main" id="{BCE31F99-3940-45FC-917B-61828CB871BB}"/>
              </a:ext>
            </a:extLst>
          </p:cNvPr>
          <p:cNvGrpSpPr/>
          <p:nvPr/>
        </p:nvGrpSpPr>
        <p:grpSpPr>
          <a:xfrm>
            <a:off x="6210661" y="864037"/>
            <a:ext cx="2376218" cy="2253219"/>
            <a:chOff x="8514982" y="1161560"/>
            <a:chExt cx="3168291" cy="3004292"/>
          </a:xfrm>
        </p:grpSpPr>
        <p:cxnSp>
          <p:nvCxnSpPr>
            <p:cNvPr id="31" name="Straight Connector 30">
              <a:extLst>
                <a:ext uri="{FF2B5EF4-FFF2-40B4-BE49-F238E27FC236}">
                  <a16:creationId xmlns:a16="http://schemas.microsoft.com/office/drawing/2014/main" id="{E976DF6B-9ACC-486C-9984-8181121CB491}"/>
                </a:ext>
              </a:extLst>
            </p:cNvPr>
            <p:cNvCxnSpPr/>
            <p:nvPr/>
          </p:nvCxnSpPr>
          <p:spPr>
            <a:xfrm>
              <a:off x="9236641" y="1161560"/>
              <a:ext cx="0" cy="2951595"/>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780A3D0-3DDF-447D-BEA4-49133B79E6A9}"/>
                </a:ext>
              </a:extLst>
            </p:cNvPr>
            <p:cNvSpPr/>
            <p:nvPr/>
          </p:nvSpPr>
          <p:spPr>
            <a:xfrm>
              <a:off x="8514983" y="1983764"/>
              <a:ext cx="1647920" cy="344708"/>
            </a:xfrm>
            <a:prstGeom prst="rect">
              <a:avLst/>
            </a:prstGeom>
            <a:solidFill>
              <a:schemeClr val="tx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40" name="Rectangle 39">
              <a:extLst>
                <a:ext uri="{FF2B5EF4-FFF2-40B4-BE49-F238E27FC236}">
                  <a16:creationId xmlns:a16="http://schemas.microsoft.com/office/drawing/2014/main" id="{608255A0-9575-4BA4-996F-3D2D46BCBE38}"/>
                </a:ext>
              </a:extLst>
            </p:cNvPr>
            <p:cNvSpPr/>
            <p:nvPr/>
          </p:nvSpPr>
          <p:spPr>
            <a:xfrm>
              <a:off x="8514983" y="2602728"/>
              <a:ext cx="1967159" cy="344708"/>
            </a:xfrm>
            <a:prstGeom prst="rect">
              <a:avLst/>
            </a:prstGeom>
            <a:solidFill>
              <a:schemeClr val="bg2">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7" name="TextBox 6">
              <a:extLst>
                <a:ext uri="{FF2B5EF4-FFF2-40B4-BE49-F238E27FC236}">
                  <a16:creationId xmlns:a16="http://schemas.microsoft.com/office/drawing/2014/main" id="{85AC393F-D982-4CE7-9048-27FDC0D990B7}"/>
                </a:ext>
              </a:extLst>
            </p:cNvPr>
            <p:cNvSpPr txBox="1"/>
            <p:nvPr/>
          </p:nvSpPr>
          <p:spPr>
            <a:xfrm>
              <a:off x="10094853" y="2064355"/>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$440</a:t>
              </a:r>
            </a:p>
          </p:txBody>
        </p:sp>
        <p:sp>
          <p:nvSpPr>
            <p:cNvPr id="42" name="TextBox 41">
              <a:extLst>
                <a:ext uri="{FF2B5EF4-FFF2-40B4-BE49-F238E27FC236}">
                  <a16:creationId xmlns:a16="http://schemas.microsoft.com/office/drawing/2014/main" id="{D6D41006-A5A8-41B0-820E-D68402EF2FE0}"/>
                </a:ext>
              </a:extLst>
            </p:cNvPr>
            <p:cNvSpPr txBox="1"/>
            <p:nvPr/>
          </p:nvSpPr>
          <p:spPr>
            <a:xfrm>
              <a:off x="10422748" y="2647503"/>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$475</a:t>
              </a:r>
            </a:p>
          </p:txBody>
        </p:sp>
        <p:sp>
          <p:nvSpPr>
            <p:cNvPr id="44" name="Rectangle 43">
              <a:extLst>
                <a:ext uri="{FF2B5EF4-FFF2-40B4-BE49-F238E27FC236}">
                  <a16:creationId xmlns:a16="http://schemas.microsoft.com/office/drawing/2014/main" id="{70C82F98-DBB3-42C2-9F7F-D0AEB72924FD}"/>
                </a:ext>
              </a:extLst>
            </p:cNvPr>
            <p:cNvSpPr/>
            <p:nvPr/>
          </p:nvSpPr>
          <p:spPr>
            <a:xfrm>
              <a:off x="8514983" y="3230652"/>
              <a:ext cx="2222850" cy="34470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45" name="Rectangle 44">
              <a:extLst>
                <a:ext uri="{FF2B5EF4-FFF2-40B4-BE49-F238E27FC236}">
                  <a16:creationId xmlns:a16="http://schemas.microsoft.com/office/drawing/2014/main" id="{409C28C7-D8A7-4B2E-82FD-707A825688F5}"/>
                </a:ext>
              </a:extLst>
            </p:cNvPr>
            <p:cNvSpPr/>
            <p:nvPr/>
          </p:nvSpPr>
          <p:spPr>
            <a:xfrm>
              <a:off x="8514983" y="1396719"/>
              <a:ext cx="1794516" cy="344708"/>
            </a:xfrm>
            <a:prstGeom prst="rect">
              <a:avLst/>
            </a:prstGeom>
            <a:solidFill>
              <a:schemeClr val="tx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0000"/>
                  </a:solidFill>
                  <a:latin typeface="Arial"/>
                </a:rPr>
                <a:t>EDB (3 Year)</a:t>
              </a:r>
            </a:p>
          </p:txBody>
        </p:sp>
        <p:sp>
          <p:nvSpPr>
            <p:cNvPr id="46" name="TextBox 45">
              <a:extLst>
                <a:ext uri="{FF2B5EF4-FFF2-40B4-BE49-F238E27FC236}">
                  <a16:creationId xmlns:a16="http://schemas.microsoft.com/office/drawing/2014/main" id="{DE9052D8-F0C9-4342-A5B9-C2C5280004C6}"/>
                </a:ext>
              </a:extLst>
            </p:cNvPr>
            <p:cNvSpPr txBox="1"/>
            <p:nvPr/>
          </p:nvSpPr>
          <p:spPr>
            <a:xfrm>
              <a:off x="10678440" y="3298457"/>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$498</a:t>
              </a:r>
            </a:p>
          </p:txBody>
        </p:sp>
        <p:sp>
          <p:nvSpPr>
            <p:cNvPr id="47" name="Rectangle 46">
              <a:extLst>
                <a:ext uri="{FF2B5EF4-FFF2-40B4-BE49-F238E27FC236}">
                  <a16:creationId xmlns:a16="http://schemas.microsoft.com/office/drawing/2014/main" id="{B9021485-6D94-4173-A8D9-2820C61152E4}"/>
                </a:ext>
              </a:extLst>
            </p:cNvPr>
            <p:cNvSpPr/>
            <p:nvPr/>
          </p:nvSpPr>
          <p:spPr>
            <a:xfrm>
              <a:off x="8514982" y="3821144"/>
              <a:ext cx="2589909" cy="3447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48" name="TextBox 47">
              <a:extLst>
                <a:ext uri="{FF2B5EF4-FFF2-40B4-BE49-F238E27FC236}">
                  <a16:creationId xmlns:a16="http://schemas.microsoft.com/office/drawing/2014/main" id="{28B0FBA5-0603-4B02-8C97-8172778EB2D4}"/>
                </a:ext>
              </a:extLst>
            </p:cNvPr>
            <p:cNvSpPr txBox="1"/>
            <p:nvPr/>
          </p:nvSpPr>
          <p:spPr>
            <a:xfrm>
              <a:off x="11001129" y="3889272"/>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$540</a:t>
              </a:r>
            </a:p>
          </p:txBody>
        </p:sp>
      </p:grpSp>
      <p:grpSp>
        <p:nvGrpSpPr>
          <p:cNvPr id="49" name="Group 48">
            <a:extLst>
              <a:ext uri="{FF2B5EF4-FFF2-40B4-BE49-F238E27FC236}">
                <a16:creationId xmlns:a16="http://schemas.microsoft.com/office/drawing/2014/main" id="{019D7821-ABD5-455E-8E11-9C5877B31335}"/>
              </a:ext>
            </a:extLst>
          </p:cNvPr>
          <p:cNvGrpSpPr/>
          <p:nvPr/>
        </p:nvGrpSpPr>
        <p:grpSpPr>
          <a:xfrm>
            <a:off x="3196903" y="873792"/>
            <a:ext cx="2242784" cy="2253219"/>
            <a:chOff x="8514982" y="1161560"/>
            <a:chExt cx="2990379" cy="3004292"/>
          </a:xfrm>
        </p:grpSpPr>
        <p:cxnSp>
          <p:nvCxnSpPr>
            <p:cNvPr id="50" name="Straight Connector 49">
              <a:extLst>
                <a:ext uri="{FF2B5EF4-FFF2-40B4-BE49-F238E27FC236}">
                  <a16:creationId xmlns:a16="http://schemas.microsoft.com/office/drawing/2014/main" id="{ED2F48FD-4610-4E03-8314-25A045ACEA99}"/>
                </a:ext>
              </a:extLst>
            </p:cNvPr>
            <p:cNvCxnSpPr/>
            <p:nvPr/>
          </p:nvCxnSpPr>
          <p:spPr>
            <a:xfrm>
              <a:off x="9236641" y="1161560"/>
              <a:ext cx="0" cy="2951595"/>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70C4495-54AA-46D2-A2BB-90EA4756B33E}"/>
                </a:ext>
              </a:extLst>
            </p:cNvPr>
            <p:cNvSpPr/>
            <p:nvPr/>
          </p:nvSpPr>
          <p:spPr>
            <a:xfrm>
              <a:off x="8514983" y="1983764"/>
              <a:ext cx="1647920" cy="344708"/>
            </a:xfrm>
            <a:prstGeom prst="rect">
              <a:avLst/>
            </a:prstGeom>
            <a:solidFill>
              <a:schemeClr val="tx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52" name="Rectangle 51">
              <a:extLst>
                <a:ext uri="{FF2B5EF4-FFF2-40B4-BE49-F238E27FC236}">
                  <a16:creationId xmlns:a16="http://schemas.microsoft.com/office/drawing/2014/main" id="{02628AF2-B117-4A47-BD72-79D320E788DD}"/>
                </a:ext>
              </a:extLst>
            </p:cNvPr>
            <p:cNvSpPr/>
            <p:nvPr/>
          </p:nvSpPr>
          <p:spPr>
            <a:xfrm>
              <a:off x="8514984" y="2602728"/>
              <a:ext cx="1794516" cy="344708"/>
            </a:xfrm>
            <a:prstGeom prst="rect">
              <a:avLst/>
            </a:prstGeom>
            <a:solidFill>
              <a:schemeClr val="bg2">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53" name="TextBox 52">
              <a:extLst>
                <a:ext uri="{FF2B5EF4-FFF2-40B4-BE49-F238E27FC236}">
                  <a16:creationId xmlns:a16="http://schemas.microsoft.com/office/drawing/2014/main" id="{6F901A6F-AF62-4B83-98BC-93F646F25807}"/>
                </a:ext>
              </a:extLst>
            </p:cNvPr>
            <p:cNvSpPr txBox="1"/>
            <p:nvPr/>
          </p:nvSpPr>
          <p:spPr>
            <a:xfrm>
              <a:off x="10094853" y="2064355"/>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$467</a:t>
              </a:r>
            </a:p>
          </p:txBody>
        </p:sp>
        <p:sp>
          <p:nvSpPr>
            <p:cNvPr id="54" name="TextBox 53">
              <a:extLst>
                <a:ext uri="{FF2B5EF4-FFF2-40B4-BE49-F238E27FC236}">
                  <a16:creationId xmlns:a16="http://schemas.microsoft.com/office/drawing/2014/main" id="{27606A51-5F39-449A-B3AA-07F63DF946E4}"/>
                </a:ext>
              </a:extLst>
            </p:cNvPr>
            <p:cNvSpPr txBox="1"/>
            <p:nvPr/>
          </p:nvSpPr>
          <p:spPr>
            <a:xfrm>
              <a:off x="10213717" y="2672483"/>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$519</a:t>
              </a:r>
            </a:p>
          </p:txBody>
        </p:sp>
        <p:sp>
          <p:nvSpPr>
            <p:cNvPr id="55" name="Rectangle 54">
              <a:extLst>
                <a:ext uri="{FF2B5EF4-FFF2-40B4-BE49-F238E27FC236}">
                  <a16:creationId xmlns:a16="http://schemas.microsoft.com/office/drawing/2014/main" id="{FA928F04-AB53-4165-8EA8-D14C34ACDE4C}"/>
                </a:ext>
              </a:extLst>
            </p:cNvPr>
            <p:cNvSpPr/>
            <p:nvPr/>
          </p:nvSpPr>
          <p:spPr>
            <a:xfrm>
              <a:off x="8514982" y="3230652"/>
              <a:ext cx="2068403" cy="34470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56" name="Rectangle 55">
              <a:extLst>
                <a:ext uri="{FF2B5EF4-FFF2-40B4-BE49-F238E27FC236}">
                  <a16:creationId xmlns:a16="http://schemas.microsoft.com/office/drawing/2014/main" id="{3784EF44-ECD1-492D-A2DB-BE176AD47DF3}"/>
                </a:ext>
              </a:extLst>
            </p:cNvPr>
            <p:cNvSpPr/>
            <p:nvPr/>
          </p:nvSpPr>
          <p:spPr>
            <a:xfrm>
              <a:off x="8514983" y="1396719"/>
              <a:ext cx="1794516" cy="344708"/>
            </a:xfrm>
            <a:prstGeom prst="rect">
              <a:avLst/>
            </a:prstGeom>
            <a:solidFill>
              <a:schemeClr val="tx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0000"/>
                  </a:solidFill>
                  <a:latin typeface="Arial"/>
                </a:rPr>
                <a:t>GERMANY (3 Year)</a:t>
              </a:r>
            </a:p>
          </p:txBody>
        </p:sp>
        <p:sp>
          <p:nvSpPr>
            <p:cNvPr id="57" name="TextBox 56">
              <a:extLst>
                <a:ext uri="{FF2B5EF4-FFF2-40B4-BE49-F238E27FC236}">
                  <a16:creationId xmlns:a16="http://schemas.microsoft.com/office/drawing/2014/main" id="{EC419432-C462-4D76-A228-0CCCC015C900}"/>
                </a:ext>
              </a:extLst>
            </p:cNvPr>
            <p:cNvSpPr txBox="1"/>
            <p:nvPr/>
          </p:nvSpPr>
          <p:spPr>
            <a:xfrm>
              <a:off x="10482145" y="3293045"/>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$543</a:t>
              </a:r>
            </a:p>
          </p:txBody>
        </p:sp>
        <p:sp>
          <p:nvSpPr>
            <p:cNvPr id="58" name="Rectangle 57">
              <a:extLst>
                <a:ext uri="{FF2B5EF4-FFF2-40B4-BE49-F238E27FC236}">
                  <a16:creationId xmlns:a16="http://schemas.microsoft.com/office/drawing/2014/main" id="{D1923B7A-9EF3-4C99-AC1B-E80660D69662}"/>
                </a:ext>
              </a:extLst>
            </p:cNvPr>
            <p:cNvSpPr/>
            <p:nvPr/>
          </p:nvSpPr>
          <p:spPr>
            <a:xfrm>
              <a:off x="8514983" y="3821144"/>
              <a:ext cx="2308232" cy="3447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59" name="TextBox 58">
              <a:extLst>
                <a:ext uri="{FF2B5EF4-FFF2-40B4-BE49-F238E27FC236}">
                  <a16:creationId xmlns:a16="http://schemas.microsoft.com/office/drawing/2014/main" id="{AF69A30F-AA9E-44F5-A382-FBA5AB382D38}"/>
                </a:ext>
              </a:extLst>
            </p:cNvPr>
            <p:cNvSpPr txBox="1"/>
            <p:nvPr/>
          </p:nvSpPr>
          <p:spPr>
            <a:xfrm>
              <a:off x="10823217" y="3880275"/>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$551</a:t>
              </a:r>
            </a:p>
          </p:txBody>
        </p:sp>
      </p:grpSp>
    </p:spTree>
    <p:extLst>
      <p:ext uri="{BB962C8B-B14F-4D97-AF65-F5344CB8AC3E}">
        <p14:creationId xmlns:p14="http://schemas.microsoft.com/office/powerpoint/2010/main" val="82797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p:nvPr>
        </p:nvSpPr>
        <p:spPr>
          <a:xfrm>
            <a:off x="159886" y="105330"/>
            <a:ext cx="7703047" cy="387798"/>
          </a:xfrm>
        </p:spPr>
        <p:txBody>
          <a:bodyPr/>
          <a:lstStyle/>
          <a:p>
            <a:r>
              <a:rPr lang="en-US" dirty="0">
                <a:latin typeface="+mn-lt"/>
              </a:rPr>
              <a:t>EMEA support pricing ladder for OptiPlex 7050</a:t>
            </a:r>
          </a:p>
        </p:txBody>
      </p:sp>
      <p:cxnSp>
        <p:nvCxnSpPr>
          <p:cNvPr id="19" name="Straight Connector 18"/>
          <p:cNvCxnSpPr/>
          <p:nvPr/>
        </p:nvCxnSpPr>
        <p:spPr>
          <a:xfrm>
            <a:off x="3181847" y="1027002"/>
            <a:ext cx="0" cy="2261335"/>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 y="3664702"/>
            <a:ext cx="9192491" cy="48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26" name="Rectangle 25"/>
          <p:cNvSpPr/>
          <p:nvPr/>
        </p:nvSpPr>
        <p:spPr>
          <a:xfrm>
            <a:off x="1615587" y="3551681"/>
            <a:ext cx="7572222" cy="1020317"/>
          </a:xfrm>
          <a:prstGeom prst="rect">
            <a:avLst/>
          </a:prstGeom>
          <a:noFill/>
          <a:effectLst/>
        </p:spPr>
        <p:txBody>
          <a:bodyPr wrap="square" lIns="182813" tIns="137114" rIns="137114" bIns="137114" rtlCol="0" anchor="ctr">
            <a:noAutofit/>
          </a:bodyPr>
          <a:lstStyle/>
          <a:p>
            <a:pPr defTabSz="914378" fontAlgn="base">
              <a:buSzPct val="125000"/>
              <a:defRPr/>
            </a:pPr>
            <a:r>
              <a:rPr lang="en-US" sz="1800" b="1" dirty="0">
                <a:solidFill>
                  <a:srgbClr val="0085C3"/>
                </a:solidFill>
                <a:latin typeface="Arial"/>
              </a:rPr>
              <a:t>More profitable </a:t>
            </a:r>
            <a:r>
              <a:rPr lang="en-US" sz="1400" dirty="0">
                <a:solidFill>
                  <a:srgbClr val="444444"/>
                </a:solidFill>
                <a:latin typeface="Arial"/>
              </a:rPr>
              <a:t>than ProSupport and Keep Your Hard Drive sold separately </a:t>
            </a:r>
            <a:r>
              <a:rPr lang="en-US" sz="1800" b="1" dirty="0">
                <a:solidFill>
                  <a:srgbClr val="0085C3"/>
                </a:solidFill>
                <a:latin typeface="Arial"/>
              </a:rPr>
              <a:t>10%~20% discount </a:t>
            </a:r>
            <a:r>
              <a:rPr lang="en-US" sz="1400" dirty="0">
                <a:solidFill>
                  <a:srgbClr val="444444"/>
                </a:solidFill>
                <a:latin typeface="Arial"/>
              </a:rPr>
              <a:t>compared to offers sold separately</a:t>
            </a:r>
          </a:p>
        </p:txBody>
      </p:sp>
      <p:cxnSp>
        <p:nvCxnSpPr>
          <p:cNvPr id="28" name="Straight Connector 27"/>
          <p:cNvCxnSpPr/>
          <p:nvPr/>
        </p:nvCxnSpPr>
        <p:spPr>
          <a:xfrm flipV="1">
            <a:off x="-48490" y="4502727"/>
            <a:ext cx="9192491" cy="6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66" y="3664701"/>
            <a:ext cx="1551709" cy="397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30" name="TextBox 29"/>
          <p:cNvSpPr txBox="1"/>
          <p:nvPr/>
        </p:nvSpPr>
        <p:spPr>
          <a:xfrm>
            <a:off x="135248" y="3706277"/>
            <a:ext cx="1417027" cy="306977"/>
          </a:xfrm>
          <a:prstGeom prst="rect">
            <a:avLst/>
          </a:prstGeom>
          <a:noFill/>
          <a:ln>
            <a:noFill/>
          </a:ln>
        </p:spPr>
        <p:txBody>
          <a:bodyPr wrap="square" lIns="91410" tIns="45705" rIns="91410" bIns="45705" rtlCol="0">
            <a:spAutoFit/>
          </a:bodyPr>
          <a:lstStyle/>
          <a:p>
            <a:pPr defTabSz="914378" fontAlgn="base">
              <a:lnSpc>
                <a:spcPct val="90000"/>
              </a:lnSpc>
              <a:spcBef>
                <a:spcPts val="600"/>
              </a:spcBef>
              <a:buClr>
                <a:srgbClr val="0085C3"/>
              </a:buClr>
              <a:defRPr/>
            </a:pPr>
            <a:r>
              <a:rPr lang="en-US" sz="1550" b="1" dirty="0">
                <a:solidFill>
                  <a:srgbClr val="FFFFFF"/>
                </a:solidFill>
                <a:latin typeface="Arial"/>
              </a:rPr>
              <a:t>Easy to sell</a:t>
            </a:r>
            <a:endParaRPr lang="en-US" sz="1550" b="1" baseline="30000" dirty="0">
              <a:solidFill>
                <a:srgbClr val="FFFFFF"/>
              </a:solidFill>
              <a:latin typeface="Arial"/>
            </a:endParaRPr>
          </a:p>
        </p:txBody>
      </p:sp>
      <p:sp>
        <p:nvSpPr>
          <p:cNvPr id="29" name="TextBox 28">
            <a:extLst>
              <a:ext uri="{FF2B5EF4-FFF2-40B4-BE49-F238E27FC236}">
                <a16:creationId xmlns:a16="http://schemas.microsoft.com/office/drawing/2014/main" id="{1462D9DA-AA63-4A17-8390-20550F83FBB8}"/>
              </a:ext>
            </a:extLst>
          </p:cNvPr>
          <p:cNvSpPr txBox="1"/>
          <p:nvPr/>
        </p:nvSpPr>
        <p:spPr>
          <a:xfrm>
            <a:off x="1698754" y="4587694"/>
            <a:ext cx="2772200" cy="338526"/>
          </a:xfrm>
          <a:prstGeom prst="rect">
            <a:avLst/>
          </a:prstGeom>
          <a:noFill/>
        </p:spPr>
        <p:txBody>
          <a:bodyPr wrap="square" lIns="91412" tIns="45706" rIns="91412" bIns="45706" rtlCol="0">
            <a:spAutoFit/>
          </a:bodyPr>
          <a:lstStyle/>
          <a:p>
            <a:pPr defTabSz="914378" fontAlgn="base">
              <a:spcBef>
                <a:spcPct val="0"/>
              </a:spcBef>
              <a:spcAft>
                <a:spcPct val="0"/>
              </a:spcAft>
              <a:defRPr/>
            </a:pPr>
            <a:r>
              <a:rPr lang="en-US" sz="800" dirty="0">
                <a:solidFill>
                  <a:srgbClr val="444444"/>
                </a:solidFill>
                <a:latin typeface="Arial"/>
              </a:rPr>
              <a:t>Note: Prices in US dollars; prices subject to change</a:t>
            </a:r>
          </a:p>
          <a:p>
            <a:pPr defTabSz="914378" fontAlgn="base">
              <a:spcBef>
                <a:spcPct val="0"/>
              </a:spcBef>
              <a:spcAft>
                <a:spcPct val="0"/>
              </a:spcAft>
              <a:defRPr/>
            </a:pPr>
            <a:r>
              <a:rPr lang="en-US" sz="800" dirty="0">
                <a:solidFill>
                  <a:srgbClr val="444444"/>
                </a:solidFill>
                <a:latin typeface="Arial"/>
              </a:rPr>
              <a:t>Slide updated July 2021</a:t>
            </a:r>
          </a:p>
        </p:txBody>
      </p:sp>
      <p:sp>
        <p:nvSpPr>
          <p:cNvPr id="34" name="Rounded Rectangle 7">
            <a:extLst>
              <a:ext uri="{FF2B5EF4-FFF2-40B4-BE49-F238E27FC236}">
                <a16:creationId xmlns:a16="http://schemas.microsoft.com/office/drawing/2014/main" id="{1BDB1B5A-DEE3-4B74-A892-DB3A21595C66}"/>
              </a:ext>
            </a:extLst>
          </p:cNvPr>
          <p:cNvSpPr/>
          <p:nvPr/>
        </p:nvSpPr>
        <p:spPr>
          <a:xfrm>
            <a:off x="153034" y="2793898"/>
            <a:ext cx="8412480" cy="386874"/>
          </a:xfrm>
          <a:prstGeom prst="roundRect">
            <a:avLst/>
          </a:prstGeom>
          <a:noFill/>
          <a:ln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378">
              <a:defRPr/>
            </a:pPr>
            <a:endParaRPr lang="en-US" sz="1800">
              <a:solidFill>
                <a:srgbClr val="444444"/>
              </a:solidFill>
              <a:latin typeface="Arial"/>
            </a:endParaRPr>
          </a:p>
        </p:txBody>
      </p:sp>
      <p:sp>
        <p:nvSpPr>
          <p:cNvPr id="35" name="TextBox 34">
            <a:extLst>
              <a:ext uri="{FF2B5EF4-FFF2-40B4-BE49-F238E27FC236}">
                <a16:creationId xmlns:a16="http://schemas.microsoft.com/office/drawing/2014/main" id="{6784B2DD-CFE2-4A67-AEF4-DB19150108B0}"/>
              </a:ext>
            </a:extLst>
          </p:cNvPr>
          <p:cNvSpPr txBox="1"/>
          <p:nvPr/>
        </p:nvSpPr>
        <p:spPr>
          <a:xfrm>
            <a:off x="159887" y="1463202"/>
            <a:ext cx="1599505"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a:solidFill>
                  <a:srgbClr val="444444">
                    <a:lumMod val="60000"/>
                    <a:lumOff val="40000"/>
                  </a:srgbClr>
                </a:solidFill>
                <a:latin typeface="Arial"/>
              </a:rPr>
              <a:t>ProSupport</a:t>
            </a:r>
            <a:endParaRPr lang="en-US" sz="1200" b="1" baseline="30000" dirty="0">
              <a:solidFill>
                <a:srgbClr val="444444">
                  <a:lumMod val="60000"/>
                  <a:lumOff val="40000"/>
                </a:srgbClr>
              </a:solidFill>
              <a:latin typeface="Arial"/>
            </a:endParaRPr>
          </a:p>
        </p:txBody>
      </p:sp>
      <p:sp>
        <p:nvSpPr>
          <p:cNvPr id="36" name="TextBox 35">
            <a:extLst>
              <a:ext uri="{FF2B5EF4-FFF2-40B4-BE49-F238E27FC236}">
                <a16:creationId xmlns:a16="http://schemas.microsoft.com/office/drawing/2014/main" id="{809394F3-AB63-495D-802E-C90B138DCFB9}"/>
              </a:ext>
            </a:extLst>
          </p:cNvPr>
          <p:cNvSpPr txBox="1"/>
          <p:nvPr/>
        </p:nvSpPr>
        <p:spPr>
          <a:xfrm>
            <a:off x="159886" y="2416000"/>
            <a:ext cx="1901868"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err="1">
                <a:solidFill>
                  <a:srgbClr val="000000"/>
                </a:solidFill>
                <a:latin typeface="Arial"/>
              </a:rPr>
              <a:t>ProSupport+AD+KYHD</a:t>
            </a:r>
            <a:endParaRPr lang="en-US" sz="1100" b="1" dirty="0">
              <a:solidFill>
                <a:srgbClr val="000000"/>
              </a:solidFill>
              <a:latin typeface="Arial"/>
            </a:endParaRPr>
          </a:p>
        </p:txBody>
      </p:sp>
      <p:sp>
        <p:nvSpPr>
          <p:cNvPr id="37" name="TextBox 36">
            <a:extLst>
              <a:ext uri="{FF2B5EF4-FFF2-40B4-BE49-F238E27FC236}">
                <a16:creationId xmlns:a16="http://schemas.microsoft.com/office/drawing/2014/main" id="{ED12D1AE-2269-498F-9A23-0213D3F4180F}"/>
              </a:ext>
            </a:extLst>
          </p:cNvPr>
          <p:cNvSpPr txBox="1"/>
          <p:nvPr/>
        </p:nvSpPr>
        <p:spPr>
          <a:xfrm>
            <a:off x="159887" y="1950825"/>
            <a:ext cx="1845929" cy="258530"/>
          </a:xfrm>
          <a:prstGeom prst="rect">
            <a:avLst/>
          </a:prstGeom>
          <a:noFill/>
        </p:spPr>
        <p:txBody>
          <a:bodyPr wrap="square" lIns="91438" tIns="45719" rIns="91438" bIns="45719" rtlCol="0">
            <a:spAutoFit/>
          </a:bodyPr>
          <a:lstStyle>
            <a:defPPr>
              <a:defRPr lang="en-US"/>
            </a:defPPr>
            <a:lvl1pPr>
              <a:lnSpc>
                <a:spcPct val="90000"/>
              </a:lnSpc>
              <a:spcBef>
                <a:spcPts val="600"/>
              </a:spcBef>
              <a:spcAft>
                <a:spcPts val="0"/>
              </a:spcAft>
              <a:buClr>
                <a:srgbClr val="0085C3"/>
              </a:buClr>
              <a:defRPr sz="1200" b="1">
                <a:solidFill>
                  <a:schemeClr val="tx1">
                    <a:lumMod val="60000"/>
                    <a:lumOff val="40000"/>
                  </a:schemeClr>
                </a:solidFill>
                <a:latin typeface="Museo Sans For Dell"/>
              </a:defRPr>
            </a:lvl1pPr>
          </a:lstStyle>
          <a:p>
            <a:pPr defTabSz="914378" fontAlgn="base">
              <a:defRPr/>
            </a:pPr>
            <a:r>
              <a:rPr lang="en-US" dirty="0">
                <a:solidFill>
                  <a:srgbClr val="000000">
                    <a:lumMod val="50000"/>
                    <a:lumOff val="50000"/>
                  </a:srgbClr>
                </a:solidFill>
                <a:latin typeface="Arial"/>
              </a:rPr>
              <a:t>ProSupport + AD</a:t>
            </a:r>
          </a:p>
        </p:txBody>
      </p:sp>
      <p:sp>
        <p:nvSpPr>
          <p:cNvPr id="38" name="TextBox 37">
            <a:extLst>
              <a:ext uri="{FF2B5EF4-FFF2-40B4-BE49-F238E27FC236}">
                <a16:creationId xmlns:a16="http://schemas.microsoft.com/office/drawing/2014/main" id="{33E23CA3-23E7-4F57-AE91-52EB9F85D21A}"/>
              </a:ext>
            </a:extLst>
          </p:cNvPr>
          <p:cNvSpPr txBox="1"/>
          <p:nvPr/>
        </p:nvSpPr>
        <p:spPr>
          <a:xfrm>
            <a:off x="159886" y="2862534"/>
            <a:ext cx="2097254"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err="1">
                <a:solidFill>
                  <a:srgbClr val="0085C3"/>
                </a:solidFill>
                <a:latin typeface="Arial"/>
              </a:rPr>
              <a:t>ProSupport</a:t>
            </a:r>
            <a:r>
              <a:rPr lang="en-US" sz="1200" b="1" dirty="0">
                <a:solidFill>
                  <a:srgbClr val="0085C3"/>
                </a:solidFill>
                <a:latin typeface="Arial"/>
              </a:rPr>
              <a:t> Plus</a:t>
            </a:r>
            <a:endParaRPr lang="en-US" sz="1100" b="1" dirty="0">
              <a:solidFill>
                <a:srgbClr val="0085C3"/>
              </a:solidFill>
              <a:latin typeface="Arial"/>
            </a:endParaRPr>
          </a:p>
        </p:txBody>
      </p:sp>
      <p:sp>
        <p:nvSpPr>
          <p:cNvPr id="24" name="MSIPCMContentMarking" descr="{&quot;HashCode&quot;:-1913046509,&quot;Placement&quot;:&quot;Footer&quot;}">
            <a:extLst>
              <a:ext uri="{FF2B5EF4-FFF2-40B4-BE49-F238E27FC236}">
                <a16:creationId xmlns:a16="http://schemas.microsoft.com/office/drawing/2014/main" id="{F5148A2B-9199-405E-8367-D7A20E599354}"/>
              </a:ext>
            </a:extLst>
          </p:cNvPr>
          <p:cNvSpPr txBox="1"/>
          <p:nvPr/>
        </p:nvSpPr>
        <p:spPr>
          <a:xfrm>
            <a:off x="1572768" y="5014974"/>
            <a:ext cx="1028784" cy="92333"/>
          </a:xfrm>
          <a:prstGeom prst="rect">
            <a:avLst/>
          </a:prstGeom>
          <a:noFill/>
        </p:spPr>
        <p:txBody>
          <a:bodyPr vert="horz" wrap="square" lIns="0" tIns="0" rIns="0" bIns="0" rtlCol="0" anchor="ctr" anchorCtr="1">
            <a:spAutoFit/>
          </a:bodyPr>
          <a:lstStyle/>
          <a:p>
            <a:pPr defTabSz="685783"/>
            <a:r>
              <a:rPr lang="en-US" sz="600" dirty="0">
                <a:solidFill>
                  <a:srgbClr val="7F7F7F"/>
                </a:solidFill>
                <a:latin typeface="Calibri" panose="020F0502020204030204" pitchFamily="34" charset="0"/>
              </a:rPr>
              <a:t>Internal Use - Confidential</a:t>
            </a:r>
          </a:p>
        </p:txBody>
      </p:sp>
      <p:grpSp>
        <p:nvGrpSpPr>
          <p:cNvPr id="8" name="Group 7">
            <a:extLst>
              <a:ext uri="{FF2B5EF4-FFF2-40B4-BE49-F238E27FC236}">
                <a16:creationId xmlns:a16="http://schemas.microsoft.com/office/drawing/2014/main" id="{BCE31F99-3940-45FC-917B-61828CB871BB}"/>
              </a:ext>
            </a:extLst>
          </p:cNvPr>
          <p:cNvGrpSpPr/>
          <p:nvPr/>
        </p:nvGrpSpPr>
        <p:grpSpPr>
          <a:xfrm>
            <a:off x="6386237" y="871170"/>
            <a:ext cx="2242784" cy="2253219"/>
            <a:chOff x="8514983" y="1161560"/>
            <a:chExt cx="2990378" cy="3004292"/>
          </a:xfrm>
        </p:grpSpPr>
        <p:cxnSp>
          <p:nvCxnSpPr>
            <p:cNvPr id="31" name="Straight Connector 30">
              <a:extLst>
                <a:ext uri="{FF2B5EF4-FFF2-40B4-BE49-F238E27FC236}">
                  <a16:creationId xmlns:a16="http://schemas.microsoft.com/office/drawing/2014/main" id="{E976DF6B-9ACC-486C-9984-8181121CB491}"/>
                </a:ext>
              </a:extLst>
            </p:cNvPr>
            <p:cNvCxnSpPr/>
            <p:nvPr/>
          </p:nvCxnSpPr>
          <p:spPr>
            <a:xfrm>
              <a:off x="9236641" y="1161560"/>
              <a:ext cx="0" cy="2951595"/>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780A3D0-3DDF-447D-BEA4-49133B79E6A9}"/>
                </a:ext>
              </a:extLst>
            </p:cNvPr>
            <p:cNvSpPr/>
            <p:nvPr/>
          </p:nvSpPr>
          <p:spPr>
            <a:xfrm>
              <a:off x="8514983" y="1983764"/>
              <a:ext cx="1647920" cy="344708"/>
            </a:xfrm>
            <a:prstGeom prst="rect">
              <a:avLst/>
            </a:prstGeom>
            <a:solidFill>
              <a:schemeClr val="tx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40" name="Rectangle 39">
              <a:extLst>
                <a:ext uri="{FF2B5EF4-FFF2-40B4-BE49-F238E27FC236}">
                  <a16:creationId xmlns:a16="http://schemas.microsoft.com/office/drawing/2014/main" id="{608255A0-9575-4BA4-996F-3D2D46BCBE38}"/>
                </a:ext>
              </a:extLst>
            </p:cNvPr>
            <p:cNvSpPr/>
            <p:nvPr/>
          </p:nvSpPr>
          <p:spPr>
            <a:xfrm>
              <a:off x="8514984" y="2602728"/>
              <a:ext cx="1794516" cy="344708"/>
            </a:xfrm>
            <a:prstGeom prst="rect">
              <a:avLst/>
            </a:prstGeom>
            <a:solidFill>
              <a:schemeClr val="bg2">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7" name="TextBox 6">
              <a:extLst>
                <a:ext uri="{FF2B5EF4-FFF2-40B4-BE49-F238E27FC236}">
                  <a16:creationId xmlns:a16="http://schemas.microsoft.com/office/drawing/2014/main" id="{85AC393F-D982-4CE7-9048-27FDC0D990B7}"/>
                </a:ext>
              </a:extLst>
            </p:cNvPr>
            <p:cNvSpPr txBox="1"/>
            <p:nvPr/>
          </p:nvSpPr>
          <p:spPr>
            <a:xfrm>
              <a:off x="10094853" y="2064355"/>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$283</a:t>
              </a:r>
            </a:p>
          </p:txBody>
        </p:sp>
        <p:sp>
          <p:nvSpPr>
            <p:cNvPr id="42" name="TextBox 41">
              <a:extLst>
                <a:ext uri="{FF2B5EF4-FFF2-40B4-BE49-F238E27FC236}">
                  <a16:creationId xmlns:a16="http://schemas.microsoft.com/office/drawing/2014/main" id="{D6D41006-A5A8-41B0-820E-D68402EF2FE0}"/>
                </a:ext>
              </a:extLst>
            </p:cNvPr>
            <p:cNvSpPr txBox="1"/>
            <p:nvPr/>
          </p:nvSpPr>
          <p:spPr>
            <a:xfrm>
              <a:off x="10213717" y="2672483"/>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$288</a:t>
              </a:r>
            </a:p>
          </p:txBody>
        </p:sp>
        <p:sp>
          <p:nvSpPr>
            <p:cNvPr id="44" name="Rectangle 43">
              <a:extLst>
                <a:ext uri="{FF2B5EF4-FFF2-40B4-BE49-F238E27FC236}">
                  <a16:creationId xmlns:a16="http://schemas.microsoft.com/office/drawing/2014/main" id="{70C82F98-DBB3-42C2-9F7F-D0AEB72924FD}"/>
                </a:ext>
              </a:extLst>
            </p:cNvPr>
            <p:cNvSpPr/>
            <p:nvPr/>
          </p:nvSpPr>
          <p:spPr>
            <a:xfrm>
              <a:off x="8514983" y="3230652"/>
              <a:ext cx="2039806" cy="34470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45" name="Rectangle 44">
              <a:extLst>
                <a:ext uri="{FF2B5EF4-FFF2-40B4-BE49-F238E27FC236}">
                  <a16:creationId xmlns:a16="http://schemas.microsoft.com/office/drawing/2014/main" id="{409C28C7-D8A7-4B2E-82FD-707A825688F5}"/>
                </a:ext>
              </a:extLst>
            </p:cNvPr>
            <p:cNvSpPr/>
            <p:nvPr/>
          </p:nvSpPr>
          <p:spPr>
            <a:xfrm>
              <a:off x="8514983" y="1396719"/>
              <a:ext cx="1794516" cy="344708"/>
            </a:xfrm>
            <a:prstGeom prst="rect">
              <a:avLst/>
            </a:prstGeom>
            <a:solidFill>
              <a:schemeClr val="tx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0000"/>
                  </a:solidFill>
                  <a:latin typeface="Arial"/>
                </a:rPr>
                <a:t>EDB (3 Year)</a:t>
              </a:r>
            </a:p>
          </p:txBody>
        </p:sp>
        <p:sp>
          <p:nvSpPr>
            <p:cNvPr id="46" name="TextBox 45">
              <a:extLst>
                <a:ext uri="{FF2B5EF4-FFF2-40B4-BE49-F238E27FC236}">
                  <a16:creationId xmlns:a16="http://schemas.microsoft.com/office/drawing/2014/main" id="{DE9052D8-F0C9-4342-A5B9-C2C5280004C6}"/>
                </a:ext>
              </a:extLst>
            </p:cNvPr>
            <p:cNvSpPr txBox="1"/>
            <p:nvPr/>
          </p:nvSpPr>
          <p:spPr>
            <a:xfrm>
              <a:off x="10482145" y="3293045"/>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$306</a:t>
              </a:r>
            </a:p>
          </p:txBody>
        </p:sp>
        <p:sp>
          <p:nvSpPr>
            <p:cNvPr id="47" name="Rectangle 46">
              <a:extLst>
                <a:ext uri="{FF2B5EF4-FFF2-40B4-BE49-F238E27FC236}">
                  <a16:creationId xmlns:a16="http://schemas.microsoft.com/office/drawing/2014/main" id="{B9021485-6D94-4173-A8D9-2820C61152E4}"/>
                </a:ext>
              </a:extLst>
            </p:cNvPr>
            <p:cNvSpPr/>
            <p:nvPr/>
          </p:nvSpPr>
          <p:spPr>
            <a:xfrm>
              <a:off x="8514983" y="3821144"/>
              <a:ext cx="2430238" cy="3447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48" name="TextBox 47">
              <a:extLst>
                <a:ext uri="{FF2B5EF4-FFF2-40B4-BE49-F238E27FC236}">
                  <a16:creationId xmlns:a16="http://schemas.microsoft.com/office/drawing/2014/main" id="{28B0FBA5-0603-4B02-8C97-8172778EB2D4}"/>
                </a:ext>
              </a:extLst>
            </p:cNvPr>
            <p:cNvSpPr txBox="1"/>
            <p:nvPr/>
          </p:nvSpPr>
          <p:spPr>
            <a:xfrm>
              <a:off x="10823217" y="3880275"/>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$345</a:t>
              </a:r>
            </a:p>
          </p:txBody>
        </p:sp>
      </p:grpSp>
      <p:grpSp>
        <p:nvGrpSpPr>
          <p:cNvPr id="49" name="Group 48">
            <a:extLst>
              <a:ext uri="{FF2B5EF4-FFF2-40B4-BE49-F238E27FC236}">
                <a16:creationId xmlns:a16="http://schemas.microsoft.com/office/drawing/2014/main" id="{019D7821-ABD5-455E-8E11-9C5877B31335}"/>
              </a:ext>
            </a:extLst>
          </p:cNvPr>
          <p:cNvGrpSpPr/>
          <p:nvPr/>
        </p:nvGrpSpPr>
        <p:grpSpPr>
          <a:xfrm>
            <a:off x="3196903" y="873792"/>
            <a:ext cx="2242784" cy="2253219"/>
            <a:chOff x="8514983" y="1161560"/>
            <a:chExt cx="2990378" cy="3004292"/>
          </a:xfrm>
        </p:grpSpPr>
        <p:cxnSp>
          <p:nvCxnSpPr>
            <p:cNvPr id="50" name="Straight Connector 49">
              <a:extLst>
                <a:ext uri="{FF2B5EF4-FFF2-40B4-BE49-F238E27FC236}">
                  <a16:creationId xmlns:a16="http://schemas.microsoft.com/office/drawing/2014/main" id="{ED2F48FD-4610-4E03-8314-25A045ACEA99}"/>
                </a:ext>
              </a:extLst>
            </p:cNvPr>
            <p:cNvCxnSpPr/>
            <p:nvPr/>
          </p:nvCxnSpPr>
          <p:spPr>
            <a:xfrm>
              <a:off x="9236641" y="1161560"/>
              <a:ext cx="0" cy="2951595"/>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70C4495-54AA-46D2-A2BB-90EA4756B33E}"/>
                </a:ext>
              </a:extLst>
            </p:cNvPr>
            <p:cNvSpPr/>
            <p:nvPr/>
          </p:nvSpPr>
          <p:spPr>
            <a:xfrm>
              <a:off x="8514983" y="1983764"/>
              <a:ext cx="1647920" cy="344708"/>
            </a:xfrm>
            <a:prstGeom prst="rect">
              <a:avLst/>
            </a:prstGeom>
            <a:solidFill>
              <a:schemeClr val="tx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52" name="Rectangle 51">
              <a:extLst>
                <a:ext uri="{FF2B5EF4-FFF2-40B4-BE49-F238E27FC236}">
                  <a16:creationId xmlns:a16="http://schemas.microsoft.com/office/drawing/2014/main" id="{02628AF2-B117-4A47-BD72-79D320E788DD}"/>
                </a:ext>
              </a:extLst>
            </p:cNvPr>
            <p:cNvSpPr/>
            <p:nvPr/>
          </p:nvSpPr>
          <p:spPr>
            <a:xfrm>
              <a:off x="8514984" y="2602728"/>
              <a:ext cx="1794516" cy="344708"/>
            </a:xfrm>
            <a:prstGeom prst="rect">
              <a:avLst/>
            </a:prstGeom>
            <a:solidFill>
              <a:schemeClr val="bg2">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53" name="TextBox 52">
              <a:extLst>
                <a:ext uri="{FF2B5EF4-FFF2-40B4-BE49-F238E27FC236}">
                  <a16:creationId xmlns:a16="http://schemas.microsoft.com/office/drawing/2014/main" id="{6F901A6F-AF62-4B83-98BC-93F646F25807}"/>
                </a:ext>
              </a:extLst>
            </p:cNvPr>
            <p:cNvSpPr txBox="1"/>
            <p:nvPr/>
          </p:nvSpPr>
          <p:spPr>
            <a:xfrm>
              <a:off x="10094853" y="2064355"/>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$328</a:t>
              </a:r>
            </a:p>
          </p:txBody>
        </p:sp>
        <p:sp>
          <p:nvSpPr>
            <p:cNvPr id="54" name="TextBox 53">
              <a:extLst>
                <a:ext uri="{FF2B5EF4-FFF2-40B4-BE49-F238E27FC236}">
                  <a16:creationId xmlns:a16="http://schemas.microsoft.com/office/drawing/2014/main" id="{27606A51-5F39-449A-B3AA-07F63DF946E4}"/>
                </a:ext>
              </a:extLst>
            </p:cNvPr>
            <p:cNvSpPr txBox="1"/>
            <p:nvPr/>
          </p:nvSpPr>
          <p:spPr>
            <a:xfrm>
              <a:off x="10213717" y="2672483"/>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$333</a:t>
              </a:r>
            </a:p>
          </p:txBody>
        </p:sp>
        <p:sp>
          <p:nvSpPr>
            <p:cNvPr id="55" name="Rectangle 54">
              <a:extLst>
                <a:ext uri="{FF2B5EF4-FFF2-40B4-BE49-F238E27FC236}">
                  <a16:creationId xmlns:a16="http://schemas.microsoft.com/office/drawing/2014/main" id="{FA928F04-AB53-4165-8EA8-D14C34ACDE4C}"/>
                </a:ext>
              </a:extLst>
            </p:cNvPr>
            <p:cNvSpPr/>
            <p:nvPr/>
          </p:nvSpPr>
          <p:spPr>
            <a:xfrm>
              <a:off x="8514983" y="3230652"/>
              <a:ext cx="1647918" cy="34470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56" name="Rectangle 55">
              <a:extLst>
                <a:ext uri="{FF2B5EF4-FFF2-40B4-BE49-F238E27FC236}">
                  <a16:creationId xmlns:a16="http://schemas.microsoft.com/office/drawing/2014/main" id="{3784EF44-ECD1-492D-A2DB-BE176AD47DF3}"/>
                </a:ext>
              </a:extLst>
            </p:cNvPr>
            <p:cNvSpPr/>
            <p:nvPr/>
          </p:nvSpPr>
          <p:spPr>
            <a:xfrm>
              <a:off x="8514983" y="1396719"/>
              <a:ext cx="1794516" cy="344708"/>
            </a:xfrm>
            <a:prstGeom prst="rect">
              <a:avLst/>
            </a:prstGeom>
            <a:solidFill>
              <a:schemeClr val="tx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0000"/>
                  </a:solidFill>
                  <a:latin typeface="Arial"/>
                </a:rPr>
                <a:t>GERMANY (3 Year)</a:t>
              </a:r>
            </a:p>
          </p:txBody>
        </p:sp>
        <p:sp>
          <p:nvSpPr>
            <p:cNvPr id="57" name="TextBox 56">
              <a:extLst>
                <a:ext uri="{FF2B5EF4-FFF2-40B4-BE49-F238E27FC236}">
                  <a16:creationId xmlns:a16="http://schemas.microsoft.com/office/drawing/2014/main" id="{EC419432-C462-4D76-A228-0CCCC015C900}"/>
                </a:ext>
              </a:extLst>
            </p:cNvPr>
            <p:cNvSpPr txBox="1"/>
            <p:nvPr/>
          </p:nvSpPr>
          <p:spPr>
            <a:xfrm>
              <a:off x="10482145" y="3293045"/>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$316</a:t>
              </a:r>
            </a:p>
          </p:txBody>
        </p:sp>
        <p:sp>
          <p:nvSpPr>
            <p:cNvPr id="58" name="Rectangle 57">
              <a:extLst>
                <a:ext uri="{FF2B5EF4-FFF2-40B4-BE49-F238E27FC236}">
                  <a16:creationId xmlns:a16="http://schemas.microsoft.com/office/drawing/2014/main" id="{D1923B7A-9EF3-4C99-AC1B-E80660D69662}"/>
                </a:ext>
              </a:extLst>
            </p:cNvPr>
            <p:cNvSpPr/>
            <p:nvPr/>
          </p:nvSpPr>
          <p:spPr>
            <a:xfrm>
              <a:off x="8514983" y="3821144"/>
              <a:ext cx="2308232" cy="3447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59" name="TextBox 58">
              <a:extLst>
                <a:ext uri="{FF2B5EF4-FFF2-40B4-BE49-F238E27FC236}">
                  <a16:creationId xmlns:a16="http://schemas.microsoft.com/office/drawing/2014/main" id="{AF69A30F-AA9E-44F5-A382-FBA5AB382D38}"/>
                </a:ext>
              </a:extLst>
            </p:cNvPr>
            <p:cNvSpPr txBox="1"/>
            <p:nvPr/>
          </p:nvSpPr>
          <p:spPr>
            <a:xfrm>
              <a:off x="10823217" y="3880275"/>
              <a:ext cx="682144" cy="215444"/>
            </a:xfrm>
            <a:prstGeom prst="rect">
              <a:avLst/>
            </a:prstGeom>
            <a:noFill/>
          </p:spPr>
          <p:txBody>
            <a:bodyPr wrap="square" lIns="0" tIns="0" rIns="0" bIns="0" rtlCol="0">
              <a:spAutoFit/>
            </a:bodyPr>
            <a:lstStyle/>
            <a:p>
              <a:pPr algn="ctr"/>
              <a:r>
                <a:rPr lang="en-US" sz="1050" dirty="0">
                  <a:solidFill>
                    <a:srgbClr val="444444"/>
                  </a:solidFill>
                  <a:latin typeface="Arial"/>
                </a:rPr>
                <a:t>$340</a:t>
              </a:r>
            </a:p>
          </p:txBody>
        </p:sp>
      </p:grpSp>
    </p:spTree>
    <p:extLst>
      <p:ext uri="{BB962C8B-B14F-4D97-AF65-F5344CB8AC3E}">
        <p14:creationId xmlns:p14="http://schemas.microsoft.com/office/powerpoint/2010/main" val="2311306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2526150" y="997748"/>
            <a:ext cx="2720260" cy="2460211"/>
            <a:chOff x="1824371" y="997747"/>
            <a:chExt cx="1924048" cy="2460211"/>
          </a:xfrm>
        </p:grpSpPr>
        <p:cxnSp>
          <p:nvCxnSpPr>
            <p:cNvPr id="28" name="Straight Connector 3"/>
            <p:cNvCxnSpPr/>
            <p:nvPr/>
          </p:nvCxnSpPr>
          <p:spPr>
            <a:xfrm>
              <a:off x="1921223" y="1196623"/>
              <a:ext cx="0" cy="2261335"/>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Round Same Side Corner Rectangle 5"/>
            <p:cNvSpPr/>
            <p:nvPr/>
          </p:nvSpPr>
          <p:spPr>
            <a:xfrm rot="5400000">
              <a:off x="2483693" y="442842"/>
              <a:ext cx="239047" cy="1348857"/>
            </a:xfrm>
            <a:prstGeom prst="round2SameRect">
              <a:avLst/>
            </a:prstGeom>
            <a:solidFill>
              <a:schemeClr val="tx1">
                <a:lumMod val="20000"/>
                <a:lumOff val="80000"/>
              </a:schemeClr>
            </a:solidFill>
            <a:effectLst/>
          </p:spPr>
          <p:txBody>
            <a:bodyPr wrap="square" lIns="182880" tIns="137160" rIns="137160" bIns="137160" rtlCol="0" anchor="ctr">
              <a:noAutofit/>
            </a:bodyPr>
            <a:lstStyle/>
            <a:p>
              <a:pPr algn="ctr" defTabSz="914378" fontAlgn="base">
                <a:lnSpc>
                  <a:spcPct val="90000"/>
                </a:lnSpc>
                <a:spcBef>
                  <a:spcPts val="600"/>
                </a:spcBef>
                <a:defRPr/>
              </a:pPr>
              <a:endParaRPr lang="en-US" sz="2000" dirty="0">
                <a:solidFill>
                  <a:srgbClr val="FFFFFF"/>
                </a:solidFill>
                <a:latin typeface="Arial"/>
              </a:endParaRPr>
            </a:p>
          </p:txBody>
        </p:sp>
        <p:sp>
          <p:nvSpPr>
            <p:cNvPr id="34" name="TextBox 6"/>
            <p:cNvSpPr txBox="1"/>
            <p:nvPr/>
          </p:nvSpPr>
          <p:spPr>
            <a:xfrm>
              <a:off x="1958980" y="1018191"/>
              <a:ext cx="1276091" cy="244682"/>
            </a:xfrm>
            <a:prstGeom prst="rect">
              <a:avLst/>
            </a:prstGeom>
            <a:noFill/>
          </p:spPr>
          <p:txBody>
            <a:bodyPr wrap="square" rtlCol="0">
              <a:spAutoFit/>
            </a:bodyPr>
            <a:lstStyle/>
            <a:p>
              <a:pPr algn="ctr" defTabSz="914378" fontAlgn="base">
                <a:lnSpc>
                  <a:spcPct val="90000"/>
                </a:lnSpc>
                <a:spcBef>
                  <a:spcPts val="600"/>
                </a:spcBef>
                <a:buClr>
                  <a:srgbClr val="0085C3"/>
                </a:buClr>
                <a:defRPr/>
              </a:pPr>
              <a:r>
                <a:rPr lang="en-US" sz="1100" b="1" dirty="0">
                  <a:solidFill>
                    <a:srgbClr val="000000"/>
                  </a:solidFill>
                  <a:latin typeface="Arial"/>
                </a:rPr>
                <a:t>US, Canada (3 Year)</a:t>
              </a:r>
            </a:p>
          </p:txBody>
        </p:sp>
        <p:graphicFrame>
          <p:nvGraphicFramePr>
            <p:cNvPr id="37" name="Chart 9"/>
            <p:cNvGraphicFramePr>
              <a:graphicFrameLocks/>
            </p:cNvGraphicFramePr>
            <p:nvPr/>
          </p:nvGraphicFramePr>
          <p:xfrm>
            <a:off x="1824371" y="1208145"/>
            <a:ext cx="1924048" cy="2157413"/>
          </p:xfrm>
          <a:graphic>
            <a:graphicData uri="http://schemas.openxmlformats.org/drawingml/2006/chart">
              <c:chart xmlns:c="http://schemas.openxmlformats.org/drawingml/2006/chart" xmlns:r="http://schemas.openxmlformats.org/officeDocument/2006/relationships" r:id="rId3"/>
            </a:graphicData>
          </a:graphic>
        </p:graphicFrame>
      </p:grpSp>
      <p:sp>
        <p:nvSpPr>
          <p:cNvPr id="43" name="Title 1"/>
          <p:cNvSpPr>
            <a:spLocks noGrp="1"/>
          </p:cNvSpPr>
          <p:nvPr>
            <p:ph type="title"/>
          </p:nvPr>
        </p:nvSpPr>
        <p:spPr/>
        <p:txBody>
          <a:bodyPr/>
          <a:lstStyle/>
          <a:p>
            <a:r>
              <a:rPr lang="en-US" dirty="0">
                <a:latin typeface="+mn-lt"/>
              </a:rPr>
              <a:t>ABU support pricing ladder for Latitude 7480</a:t>
            </a:r>
          </a:p>
        </p:txBody>
      </p:sp>
      <p:sp>
        <p:nvSpPr>
          <p:cNvPr id="8" name="Rounded Rectangle 7"/>
          <p:cNvSpPr/>
          <p:nvPr/>
        </p:nvSpPr>
        <p:spPr>
          <a:xfrm>
            <a:off x="153034" y="2793898"/>
            <a:ext cx="8412480" cy="386874"/>
          </a:xfrm>
          <a:prstGeom prst="roundRect">
            <a:avLst/>
          </a:prstGeom>
          <a:noFill/>
          <a:ln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378">
              <a:defRPr/>
            </a:pPr>
            <a:endParaRPr lang="en-US" sz="1800">
              <a:solidFill>
                <a:srgbClr val="444444"/>
              </a:solidFill>
              <a:latin typeface="Arial"/>
            </a:endParaRPr>
          </a:p>
        </p:txBody>
      </p:sp>
      <p:grpSp>
        <p:nvGrpSpPr>
          <p:cNvPr id="9" name="Group 18"/>
          <p:cNvGrpSpPr/>
          <p:nvPr/>
        </p:nvGrpSpPr>
        <p:grpSpPr>
          <a:xfrm>
            <a:off x="5909474" y="1013558"/>
            <a:ext cx="2875221" cy="2433769"/>
            <a:chOff x="5280095" y="1013556"/>
            <a:chExt cx="2875221" cy="2433769"/>
          </a:xfrm>
        </p:grpSpPr>
        <p:cxnSp>
          <p:nvCxnSpPr>
            <p:cNvPr id="38" name="Straight Connector 19"/>
            <p:cNvCxnSpPr/>
            <p:nvPr/>
          </p:nvCxnSpPr>
          <p:spPr>
            <a:xfrm>
              <a:off x="5436237" y="1185990"/>
              <a:ext cx="0" cy="2261335"/>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Round Same Side Corner Rectangle 20"/>
            <p:cNvSpPr/>
            <p:nvPr/>
          </p:nvSpPr>
          <p:spPr>
            <a:xfrm rot="5400000">
              <a:off x="5991158" y="461469"/>
              <a:ext cx="239047" cy="1348857"/>
            </a:xfrm>
            <a:prstGeom prst="round2SameRect">
              <a:avLst/>
            </a:prstGeom>
            <a:solidFill>
              <a:schemeClr val="tx1">
                <a:lumMod val="20000"/>
                <a:lumOff val="80000"/>
              </a:schemeClr>
            </a:solidFill>
            <a:effectLst/>
          </p:spPr>
          <p:txBody>
            <a:bodyPr wrap="square" lIns="182880" tIns="137160" rIns="137160" bIns="137160" rtlCol="0" anchor="ctr">
              <a:noAutofit/>
            </a:bodyPr>
            <a:lstStyle/>
            <a:p>
              <a:pPr algn="ctr" defTabSz="914378" fontAlgn="base">
                <a:lnSpc>
                  <a:spcPct val="90000"/>
                </a:lnSpc>
                <a:spcBef>
                  <a:spcPts val="600"/>
                </a:spcBef>
                <a:defRPr/>
              </a:pPr>
              <a:endParaRPr lang="en-US" sz="2000" dirty="0">
                <a:solidFill>
                  <a:srgbClr val="FFFFFF"/>
                </a:solidFill>
                <a:latin typeface="Arial"/>
              </a:endParaRPr>
            </a:p>
          </p:txBody>
        </p:sp>
        <p:sp>
          <p:nvSpPr>
            <p:cNvPr id="40" name="TextBox 21"/>
            <p:cNvSpPr txBox="1"/>
            <p:nvPr/>
          </p:nvSpPr>
          <p:spPr>
            <a:xfrm>
              <a:off x="5395896" y="1013556"/>
              <a:ext cx="1467372" cy="244682"/>
            </a:xfrm>
            <a:prstGeom prst="rect">
              <a:avLst/>
            </a:prstGeom>
            <a:noFill/>
          </p:spPr>
          <p:txBody>
            <a:bodyPr wrap="square" rtlCol="0">
              <a:spAutoFit/>
            </a:bodyPr>
            <a:lstStyle/>
            <a:p>
              <a:pPr algn="ctr" defTabSz="914378" fontAlgn="base">
                <a:lnSpc>
                  <a:spcPct val="90000"/>
                </a:lnSpc>
                <a:spcBef>
                  <a:spcPts val="600"/>
                </a:spcBef>
                <a:buClr>
                  <a:srgbClr val="0085C3"/>
                </a:buClr>
                <a:defRPr/>
              </a:pPr>
              <a:r>
                <a:rPr lang="en-US" sz="1100" b="1" dirty="0">
                  <a:solidFill>
                    <a:srgbClr val="000000"/>
                  </a:solidFill>
                  <a:latin typeface="Arial"/>
                </a:rPr>
                <a:t>Brazil (3 Year)</a:t>
              </a:r>
            </a:p>
          </p:txBody>
        </p:sp>
        <p:graphicFrame>
          <p:nvGraphicFramePr>
            <p:cNvPr id="42" name="Chart 30"/>
            <p:cNvGraphicFramePr>
              <a:graphicFrameLocks/>
            </p:cNvGraphicFramePr>
            <p:nvPr/>
          </p:nvGraphicFramePr>
          <p:xfrm>
            <a:off x="5280095" y="1197512"/>
            <a:ext cx="2875221" cy="2151749"/>
          </p:xfrm>
          <a:graphic>
            <a:graphicData uri="http://schemas.openxmlformats.org/drawingml/2006/chart">
              <c:chart xmlns:c="http://schemas.openxmlformats.org/drawingml/2006/chart" xmlns:r="http://schemas.openxmlformats.org/officeDocument/2006/relationships" r:id="rId4"/>
            </a:graphicData>
          </a:graphic>
        </p:graphicFrame>
      </p:grpSp>
      <p:sp>
        <p:nvSpPr>
          <p:cNvPr id="23" name="Rounded Rectangle 22"/>
          <p:cNvSpPr/>
          <p:nvPr/>
        </p:nvSpPr>
        <p:spPr>
          <a:xfrm>
            <a:off x="566" y="3664701"/>
            <a:ext cx="1551709" cy="397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24" name="Rectangle 23"/>
          <p:cNvSpPr/>
          <p:nvPr/>
        </p:nvSpPr>
        <p:spPr>
          <a:xfrm>
            <a:off x="1" y="3664702"/>
            <a:ext cx="9192491" cy="48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25" name="Rectangle 24"/>
          <p:cNvSpPr/>
          <p:nvPr/>
        </p:nvSpPr>
        <p:spPr>
          <a:xfrm>
            <a:off x="1603712" y="3551681"/>
            <a:ext cx="7572222" cy="1020317"/>
          </a:xfrm>
          <a:prstGeom prst="rect">
            <a:avLst/>
          </a:prstGeom>
          <a:noFill/>
          <a:effectLst/>
        </p:spPr>
        <p:txBody>
          <a:bodyPr wrap="square" lIns="182813" tIns="137114" rIns="137114" bIns="137114" rtlCol="0" anchor="ctr">
            <a:noAutofit/>
          </a:bodyPr>
          <a:lstStyle/>
          <a:p>
            <a:pPr defTabSz="914378" fontAlgn="base">
              <a:buSzPct val="125000"/>
              <a:defRPr/>
            </a:pPr>
            <a:r>
              <a:rPr lang="en-US" sz="1800" b="1" dirty="0">
                <a:solidFill>
                  <a:srgbClr val="0085C3"/>
                </a:solidFill>
                <a:latin typeface="Arial"/>
              </a:rPr>
              <a:t>More profitable </a:t>
            </a:r>
            <a:r>
              <a:rPr lang="en-US" sz="1400" dirty="0">
                <a:solidFill>
                  <a:srgbClr val="444444"/>
                </a:solidFill>
                <a:latin typeface="Arial"/>
              </a:rPr>
              <a:t>than ProSupport and Accidental Damage sold separately</a:t>
            </a:r>
          </a:p>
          <a:p>
            <a:pPr defTabSz="914378" fontAlgn="base">
              <a:spcAft>
                <a:spcPts val="600"/>
              </a:spcAft>
              <a:buSzPct val="125000"/>
              <a:defRPr/>
            </a:pPr>
            <a:r>
              <a:rPr lang="en-US" sz="1800" b="1" dirty="0">
                <a:solidFill>
                  <a:srgbClr val="0085C3"/>
                </a:solidFill>
                <a:latin typeface="Arial"/>
              </a:rPr>
              <a:t>5%~10% discount </a:t>
            </a:r>
            <a:r>
              <a:rPr lang="en-US" sz="1400" dirty="0">
                <a:solidFill>
                  <a:srgbClr val="444444"/>
                </a:solidFill>
                <a:latin typeface="Arial"/>
              </a:rPr>
              <a:t>compared to offers sold separately</a:t>
            </a:r>
          </a:p>
        </p:txBody>
      </p:sp>
      <p:sp>
        <p:nvSpPr>
          <p:cNvPr id="26" name="TextBox 25"/>
          <p:cNvSpPr txBox="1"/>
          <p:nvPr/>
        </p:nvSpPr>
        <p:spPr>
          <a:xfrm>
            <a:off x="135248" y="3706277"/>
            <a:ext cx="1282345" cy="306977"/>
          </a:xfrm>
          <a:prstGeom prst="rect">
            <a:avLst/>
          </a:prstGeom>
          <a:noFill/>
          <a:ln>
            <a:noFill/>
          </a:ln>
        </p:spPr>
        <p:txBody>
          <a:bodyPr wrap="square" lIns="91410" tIns="45705" rIns="91410" bIns="45705" rtlCol="0">
            <a:spAutoFit/>
          </a:bodyPr>
          <a:lstStyle/>
          <a:p>
            <a:pPr defTabSz="914378" fontAlgn="base">
              <a:lnSpc>
                <a:spcPct val="90000"/>
              </a:lnSpc>
              <a:spcBef>
                <a:spcPts val="600"/>
              </a:spcBef>
              <a:buClr>
                <a:srgbClr val="0085C3"/>
              </a:buClr>
              <a:defRPr/>
            </a:pPr>
            <a:r>
              <a:rPr lang="en-US" sz="1550" b="1" dirty="0">
                <a:solidFill>
                  <a:srgbClr val="FFFFFF"/>
                </a:solidFill>
                <a:latin typeface="Arial"/>
              </a:rPr>
              <a:t>Easy to sell</a:t>
            </a:r>
            <a:endParaRPr lang="en-US" sz="1550" b="1" baseline="30000" dirty="0">
              <a:solidFill>
                <a:srgbClr val="FFFFFF"/>
              </a:solidFill>
              <a:latin typeface="Arial"/>
            </a:endParaRPr>
          </a:p>
        </p:txBody>
      </p:sp>
      <p:cxnSp>
        <p:nvCxnSpPr>
          <p:cNvPr id="27" name="Straight Connector 26"/>
          <p:cNvCxnSpPr/>
          <p:nvPr/>
        </p:nvCxnSpPr>
        <p:spPr>
          <a:xfrm flipV="1">
            <a:off x="-48490" y="4502727"/>
            <a:ext cx="9192491" cy="6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02132" y="4588856"/>
            <a:ext cx="2878688" cy="338526"/>
          </a:xfrm>
          <a:prstGeom prst="rect">
            <a:avLst/>
          </a:prstGeom>
          <a:noFill/>
        </p:spPr>
        <p:txBody>
          <a:bodyPr wrap="square" lIns="91412" tIns="45706" rIns="91412" bIns="45706" rtlCol="0">
            <a:spAutoFit/>
          </a:bodyPr>
          <a:lstStyle/>
          <a:p>
            <a:pPr defTabSz="914378" fontAlgn="base">
              <a:spcBef>
                <a:spcPct val="0"/>
              </a:spcBef>
              <a:spcAft>
                <a:spcPct val="0"/>
              </a:spcAft>
              <a:defRPr/>
            </a:pPr>
            <a:r>
              <a:rPr lang="en-US" sz="800" dirty="0">
                <a:solidFill>
                  <a:srgbClr val="444444"/>
                </a:solidFill>
                <a:latin typeface="Arial"/>
              </a:rPr>
              <a:t>Note: Prices in US dollars; prices subject to change</a:t>
            </a:r>
          </a:p>
          <a:p>
            <a:pPr defTabSz="914378" fontAlgn="base">
              <a:spcBef>
                <a:spcPct val="0"/>
              </a:spcBef>
              <a:spcAft>
                <a:spcPct val="0"/>
              </a:spcAft>
              <a:defRPr/>
            </a:pPr>
            <a:r>
              <a:rPr lang="en-US" sz="800" dirty="0">
                <a:solidFill>
                  <a:srgbClr val="444444"/>
                </a:solidFill>
                <a:latin typeface="Arial"/>
              </a:rPr>
              <a:t>Slide updated July 2021</a:t>
            </a:r>
          </a:p>
        </p:txBody>
      </p:sp>
      <p:sp>
        <p:nvSpPr>
          <p:cNvPr id="31" name="TextBox 30"/>
          <p:cNvSpPr txBox="1"/>
          <p:nvPr/>
        </p:nvSpPr>
        <p:spPr>
          <a:xfrm>
            <a:off x="159887" y="1463202"/>
            <a:ext cx="1599505"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a:solidFill>
                  <a:srgbClr val="444444">
                    <a:lumMod val="60000"/>
                    <a:lumOff val="40000"/>
                  </a:srgbClr>
                </a:solidFill>
                <a:latin typeface="Arial"/>
              </a:rPr>
              <a:t>ProSupport</a:t>
            </a:r>
            <a:endParaRPr lang="en-US" sz="1200" b="1" baseline="30000" dirty="0">
              <a:solidFill>
                <a:srgbClr val="444444">
                  <a:lumMod val="60000"/>
                  <a:lumOff val="40000"/>
                </a:srgbClr>
              </a:solidFill>
              <a:latin typeface="Arial"/>
            </a:endParaRPr>
          </a:p>
        </p:txBody>
      </p:sp>
      <p:sp>
        <p:nvSpPr>
          <p:cNvPr id="32" name="TextBox 31"/>
          <p:cNvSpPr txBox="1"/>
          <p:nvPr/>
        </p:nvSpPr>
        <p:spPr>
          <a:xfrm>
            <a:off x="159886" y="2416000"/>
            <a:ext cx="1901868"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err="1">
                <a:solidFill>
                  <a:srgbClr val="000000"/>
                </a:solidFill>
                <a:latin typeface="Arial"/>
              </a:rPr>
              <a:t>ProSupport+AD+KYHD</a:t>
            </a:r>
            <a:endParaRPr lang="en-US" sz="1100" b="1" dirty="0">
              <a:solidFill>
                <a:srgbClr val="000000"/>
              </a:solidFill>
              <a:latin typeface="Arial"/>
            </a:endParaRPr>
          </a:p>
        </p:txBody>
      </p:sp>
      <p:sp>
        <p:nvSpPr>
          <p:cNvPr id="33" name="TextBox 32"/>
          <p:cNvSpPr txBox="1"/>
          <p:nvPr/>
        </p:nvSpPr>
        <p:spPr>
          <a:xfrm>
            <a:off x="159887" y="1950825"/>
            <a:ext cx="1845929" cy="258530"/>
          </a:xfrm>
          <a:prstGeom prst="rect">
            <a:avLst/>
          </a:prstGeom>
          <a:noFill/>
        </p:spPr>
        <p:txBody>
          <a:bodyPr wrap="square" lIns="91438" tIns="45719" rIns="91438" bIns="45719" rtlCol="0">
            <a:spAutoFit/>
          </a:bodyPr>
          <a:lstStyle>
            <a:defPPr>
              <a:defRPr lang="en-US"/>
            </a:defPPr>
            <a:lvl1pPr>
              <a:lnSpc>
                <a:spcPct val="90000"/>
              </a:lnSpc>
              <a:spcBef>
                <a:spcPts val="600"/>
              </a:spcBef>
              <a:spcAft>
                <a:spcPts val="0"/>
              </a:spcAft>
              <a:buClr>
                <a:srgbClr val="0085C3"/>
              </a:buClr>
              <a:defRPr sz="1200" b="1">
                <a:solidFill>
                  <a:schemeClr val="tx1">
                    <a:lumMod val="60000"/>
                    <a:lumOff val="40000"/>
                  </a:schemeClr>
                </a:solidFill>
                <a:latin typeface="Museo Sans For Dell"/>
              </a:defRPr>
            </a:lvl1pPr>
          </a:lstStyle>
          <a:p>
            <a:pPr defTabSz="914378" fontAlgn="base">
              <a:defRPr/>
            </a:pPr>
            <a:r>
              <a:rPr lang="en-US" dirty="0" err="1">
                <a:solidFill>
                  <a:srgbClr val="000000">
                    <a:lumMod val="50000"/>
                    <a:lumOff val="50000"/>
                  </a:srgbClr>
                </a:solidFill>
                <a:latin typeface="Arial"/>
              </a:rPr>
              <a:t>ProSupport</a:t>
            </a:r>
            <a:r>
              <a:rPr lang="en-US" dirty="0">
                <a:solidFill>
                  <a:srgbClr val="000000">
                    <a:lumMod val="50000"/>
                    <a:lumOff val="50000"/>
                  </a:srgbClr>
                </a:solidFill>
                <a:latin typeface="Arial"/>
              </a:rPr>
              <a:t> + AD</a:t>
            </a:r>
          </a:p>
        </p:txBody>
      </p:sp>
      <p:sp>
        <p:nvSpPr>
          <p:cNvPr id="35" name="TextBox 34"/>
          <p:cNvSpPr txBox="1"/>
          <p:nvPr/>
        </p:nvSpPr>
        <p:spPr>
          <a:xfrm>
            <a:off x="159886" y="2862534"/>
            <a:ext cx="2097254"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err="1">
                <a:solidFill>
                  <a:srgbClr val="0085C3"/>
                </a:solidFill>
                <a:latin typeface="Arial"/>
              </a:rPr>
              <a:t>ProSupport</a:t>
            </a:r>
            <a:r>
              <a:rPr lang="en-US" sz="1200" b="1" dirty="0">
                <a:solidFill>
                  <a:srgbClr val="0085C3"/>
                </a:solidFill>
                <a:latin typeface="Arial"/>
              </a:rPr>
              <a:t> Plus</a:t>
            </a:r>
            <a:endParaRPr lang="en-US" sz="1100" b="1" dirty="0">
              <a:solidFill>
                <a:srgbClr val="0085C3"/>
              </a:solidFill>
              <a:latin typeface="Arial"/>
            </a:endParaRPr>
          </a:p>
        </p:txBody>
      </p:sp>
      <p:sp>
        <p:nvSpPr>
          <p:cNvPr id="36" name="MSIPCMContentMarking" descr="{&quot;HashCode&quot;:-1913046509,&quot;Placement&quot;:&quot;Footer&quot;}">
            <a:extLst>
              <a:ext uri="{FF2B5EF4-FFF2-40B4-BE49-F238E27FC236}">
                <a16:creationId xmlns:a16="http://schemas.microsoft.com/office/drawing/2014/main" id="{2773A506-C1EA-4D5B-B091-5F24F666C090}"/>
              </a:ext>
            </a:extLst>
          </p:cNvPr>
          <p:cNvSpPr txBox="1"/>
          <p:nvPr/>
        </p:nvSpPr>
        <p:spPr>
          <a:xfrm>
            <a:off x="1572768" y="5000343"/>
            <a:ext cx="1028784" cy="92333"/>
          </a:xfrm>
          <a:prstGeom prst="rect">
            <a:avLst/>
          </a:prstGeom>
          <a:noFill/>
        </p:spPr>
        <p:txBody>
          <a:bodyPr vert="horz" wrap="square" lIns="0" tIns="0" rIns="0" bIns="0" rtlCol="0" anchor="ctr" anchorCtr="1">
            <a:spAutoFit/>
          </a:bodyPr>
          <a:lstStyle/>
          <a:p>
            <a:pPr defTabSz="685783"/>
            <a:r>
              <a:rPr lang="en-US" sz="600" dirty="0">
                <a:solidFill>
                  <a:srgbClr val="7F7F7F"/>
                </a:solidFill>
                <a:latin typeface="Calibri" panose="020F0502020204030204" pitchFamily="34" charset="0"/>
              </a:rPr>
              <a:t>Internal Use - Confidential</a:t>
            </a:r>
          </a:p>
        </p:txBody>
      </p:sp>
    </p:spTree>
    <p:extLst>
      <p:ext uri="{BB962C8B-B14F-4D97-AF65-F5344CB8AC3E}">
        <p14:creationId xmlns:p14="http://schemas.microsoft.com/office/powerpoint/2010/main" val="2308665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p:nvPr>
        </p:nvSpPr>
        <p:spPr/>
        <p:txBody>
          <a:bodyPr/>
          <a:lstStyle/>
          <a:p>
            <a:r>
              <a:rPr lang="en-US" dirty="0">
                <a:latin typeface="+mn-lt"/>
              </a:rPr>
              <a:t>ABU support pricing ladder for OptiPlex 7050</a:t>
            </a:r>
          </a:p>
        </p:txBody>
      </p:sp>
      <p:sp>
        <p:nvSpPr>
          <p:cNvPr id="30" name="Rectangle 29"/>
          <p:cNvSpPr/>
          <p:nvPr/>
        </p:nvSpPr>
        <p:spPr>
          <a:xfrm>
            <a:off x="1" y="3664702"/>
            <a:ext cx="9192491" cy="48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31" name="Rectangle 30"/>
          <p:cNvSpPr/>
          <p:nvPr/>
        </p:nvSpPr>
        <p:spPr>
          <a:xfrm>
            <a:off x="1603712" y="3551681"/>
            <a:ext cx="7572222" cy="1020317"/>
          </a:xfrm>
          <a:prstGeom prst="rect">
            <a:avLst/>
          </a:prstGeom>
          <a:noFill/>
          <a:effectLst/>
        </p:spPr>
        <p:txBody>
          <a:bodyPr wrap="square" lIns="182813" tIns="137114" rIns="137114" bIns="137114" rtlCol="0" anchor="ctr">
            <a:noAutofit/>
          </a:bodyPr>
          <a:lstStyle/>
          <a:p>
            <a:pPr defTabSz="914378" fontAlgn="base">
              <a:buSzPct val="125000"/>
              <a:defRPr/>
            </a:pPr>
            <a:r>
              <a:rPr lang="en-US" sz="1800" b="1" dirty="0">
                <a:solidFill>
                  <a:srgbClr val="0085C3"/>
                </a:solidFill>
                <a:latin typeface="Arial"/>
              </a:rPr>
              <a:t>More profitable </a:t>
            </a:r>
            <a:r>
              <a:rPr lang="en-US" sz="1400" dirty="0">
                <a:solidFill>
                  <a:srgbClr val="444444"/>
                </a:solidFill>
                <a:latin typeface="Arial"/>
              </a:rPr>
              <a:t>than ProSupport and Keep Your Hard Drive sold separately </a:t>
            </a:r>
            <a:r>
              <a:rPr lang="en-US" sz="1800" b="1" dirty="0">
                <a:solidFill>
                  <a:srgbClr val="0085C3"/>
                </a:solidFill>
                <a:latin typeface="Arial"/>
              </a:rPr>
              <a:t>20%~35% discount </a:t>
            </a:r>
            <a:r>
              <a:rPr lang="en-US" sz="1400" dirty="0">
                <a:solidFill>
                  <a:srgbClr val="444444"/>
                </a:solidFill>
                <a:latin typeface="Arial"/>
              </a:rPr>
              <a:t>compared to offers sold separately</a:t>
            </a:r>
          </a:p>
        </p:txBody>
      </p:sp>
      <p:cxnSp>
        <p:nvCxnSpPr>
          <p:cNvPr id="33" name="Straight Connector 32"/>
          <p:cNvCxnSpPr/>
          <p:nvPr/>
        </p:nvCxnSpPr>
        <p:spPr>
          <a:xfrm flipV="1">
            <a:off x="-48490" y="4502727"/>
            <a:ext cx="9192491" cy="6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66" y="3664701"/>
            <a:ext cx="1551709" cy="397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26" name="TextBox 25"/>
          <p:cNvSpPr txBox="1"/>
          <p:nvPr/>
        </p:nvSpPr>
        <p:spPr>
          <a:xfrm>
            <a:off x="135248" y="3706277"/>
            <a:ext cx="1282345" cy="306977"/>
          </a:xfrm>
          <a:prstGeom prst="rect">
            <a:avLst/>
          </a:prstGeom>
          <a:noFill/>
          <a:ln>
            <a:noFill/>
          </a:ln>
        </p:spPr>
        <p:txBody>
          <a:bodyPr wrap="square" lIns="91410" tIns="45705" rIns="91410" bIns="45705" rtlCol="0">
            <a:spAutoFit/>
          </a:bodyPr>
          <a:lstStyle/>
          <a:p>
            <a:pPr defTabSz="914378" fontAlgn="base">
              <a:lnSpc>
                <a:spcPct val="90000"/>
              </a:lnSpc>
              <a:spcBef>
                <a:spcPts val="600"/>
              </a:spcBef>
              <a:buClr>
                <a:srgbClr val="0085C3"/>
              </a:buClr>
              <a:defRPr/>
            </a:pPr>
            <a:r>
              <a:rPr lang="en-US" sz="1550" b="1" dirty="0">
                <a:solidFill>
                  <a:srgbClr val="FFFFFF"/>
                </a:solidFill>
                <a:latin typeface="Arial"/>
              </a:rPr>
              <a:t>Easy to sell</a:t>
            </a:r>
            <a:endParaRPr lang="en-US" sz="1550" b="1" baseline="30000" dirty="0">
              <a:solidFill>
                <a:srgbClr val="FFFFFF"/>
              </a:solidFill>
              <a:latin typeface="Arial"/>
            </a:endParaRPr>
          </a:p>
        </p:txBody>
      </p:sp>
      <p:cxnSp>
        <p:nvCxnSpPr>
          <p:cNvPr id="34" name="Straight Connector 33"/>
          <p:cNvCxnSpPr/>
          <p:nvPr/>
        </p:nvCxnSpPr>
        <p:spPr>
          <a:xfrm>
            <a:off x="2698619" y="1174865"/>
            <a:ext cx="0" cy="2261335"/>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 name="Group 3"/>
          <p:cNvGrpSpPr/>
          <p:nvPr/>
        </p:nvGrpSpPr>
        <p:grpSpPr>
          <a:xfrm>
            <a:off x="2553111" y="1005236"/>
            <a:ext cx="2511468" cy="2338551"/>
            <a:chOff x="1824371" y="1027006"/>
            <a:chExt cx="1924048" cy="2338551"/>
          </a:xfrm>
        </p:grpSpPr>
        <p:sp>
          <p:nvSpPr>
            <p:cNvPr id="21" name="Round Same Side Corner Rectangle 4"/>
            <p:cNvSpPr/>
            <p:nvPr/>
          </p:nvSpPr>
          <p:spPr>
            <a:xfrm rot="5400000">
              <a:off x="2490599" y="472101"/>
              <a:ext cx="239047" cy="1348857"/>
            </a:xfrm>
            <a:prstGeom prst="round2SameRect">
              <a:avLst/>
            </a:prstGeom>
            <a:solidFill>
              <a:schemeClr val="tx1">
                <a:lumMod val="20000"/>
                <a:lumOff val="80000"/>
              </a:schemeClr>
            </a:solidFill>
            <a:effectLst/>
          </p:spPr>
          <p:txBody>
            <a:bodyPr wrap="square" lIns="182880" tIns="137160" rIns="137160" bIns="137160" rtlCol="0" anchor="ctr">
              <a:noAutofit/>
            </a:bodyPr>
            <a:lstStyle/>
            <a:p>
              <a:pPr algn="ctr" defTabSz="914378" fontAlgn="base">
                <a:lnSpc>
                  <a:spcPct val="90000"/>
                </a:lnSpc>
                <a:spcBef>
                  <a:spcPts val="600"/>
                </a:spcBef>
                <a:defRPr/>
              </a:pPr>
              <a:endParaRPr lang="en-US" sz="2000" dirty="0">
                <a:solidFill>
                  <a:srgbClr val="FFFFFF"/>
                </a:solidFill>
                <a:latin typeface="Arial"/>
              </a:endParaRPr>
            </a:p>
          </p:txBody>
        </p:sp>
        <p:sp>
          <p:nvSpPr>
            <p:cNvPr id="28" name="TextBox 5"/>
            <p:cNvSpPr txBox="1"/>
            <p:nvPr/>
          </p:nvSpPr>
          <p:spPr>
            <a:xfrm>
              <a:off x="1870790" y="1044133"/>
              <a:ext cx="1467372" cy="244682"/>
            </a:xfrm>
            <a:prstGeom prst="rect">
              <a:avLst/>
            </a:prstGeom>
            <a:noFill/>
          </p:spPr>
          <p:txBody>
            <a:bodyPr wrap="square" rtlCol="0">
              <a:spAutoFit/>
            </a:bodyPr>
            <a:lstStyle/>
            <a:p>
              <a:pPr algn="ctr" defTabSz="914378" fontAlgn="base">
                <a:lnSpc>
                  <a:spcPct val="90000"/>
                </a:lnSpc>
                <a:spcBef>
                  <a:spcPts val="600"/>
                </a:spcBef>
                <a:buClr>
                  <a:srgbClr val="0085C3"/>
                </a:buClr>
                <a:defRPr/>
              </a:pPr>
              <a:r>
                <a:rPr lang="en-US" sz="1100" b="1" dirty="0">
                  <a:solidFill>
                    <a:srgbClr val="000000"/>
                  </a:solidFill>
                  <a:latin typeface="Arial"/>
                </a:rPr>
                <a:t>US, Canada (3 Year)</a:t>
              </a:r>
            </a:p>
          </p:txBody>
        </p:sp>
        <p:graphicFrame>
          <p:nvGraphicFramePr>
            <p:cNvPr id="29" name="Chart 6"/>
            <p:cNvGraphicFramePr>
              <a:graphicFrameLocks/>
            </p:cNvGraphicFramePr>
            <p:nvPr/>
          </p:nvGraphicFramePr>
          <p:xfrm>
            <a:off x="1824371" y="1208144"/>
            <a:ext cx="1924048" cy="2157413"/>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3" name="Group 2"/>
          <p:cNvGrpSpPr/>
          <p:nvPr/>
        </p:nvGrpSpPr>
        <p:grpSpPr>
          <a:xfrm>
            <a:off x="5689143" y="1012061"/>
            <a:ext cx="3130402" cy="2430951"/>
            <a:chOff x="1824370" y="1027006"/>
            <a:chExt cx="3130402" cy="2430951"/>
          </a:xfrm>
        </p:grpSpPr>
        <p:cxnSp>
          <p:nvCxnSpPr>
            <p:cNvPr id="35" name="Straight Connector 34"/>
            <p:cNvCxnSpPr/>
            <p:nvPr/>
          </p:nvCxnSpPr>
          <p:spPr>
            <a:xfrm>
              <a:off x="1980512" y="1196622"/>
              <a:ext cx="0" cy="2261335"/>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6" name="Chart 35"/>
            <p:cNvGraphicFramePr>
              <a:graphicFrameLocks/>
            </p:cNvGraphicFramePr>
            <p:nvPr/>
          </p:nvGraphicFramePr>
          <p:xfrm>
            <a:off x="1824370" y="1208145"/>
            <a:ext cx="3130402" cy="2151749"/>
          </p:xfrm>
          <a:graphic>
            <a:graphicData uri="http://schemas.openxmlformats.org/drawingml/2006/chart">
              <c:chart xmlns:c="http://schemas.openxmlformats.org/drawingml/2006/chart" xmlns:r="http://schemas.openxmlformats.org/officeDocument/2006/relationships" r:id="rId4"/>
            </a:graphicData>
          </a:graphic>
        </p:graphicFrame>
        <p:sp>
          <p:nvSpPr>
            <p:cNvPr id="37" name="Round Same Side Corner Rectangle 36"/>
            <p:cNvSpPr/>
            <p:nvPr/>
          </p:nvSpPr>
          <p:spPr>
            <a:xfrm rot="5400000">
              <a:off x="2535431" y="472101"/>
              <a:ext cx="239047" cy="1348857"/>
            </a:xfrm>
            <a:prstGeom prst="round2SameRect">
              <a:avLst/>
            </a:prstGeom>
            <a:solidFill>
              <a:schemeClr val="tx1">
                <a:lumMod val="20000"/>
                <a:lumOff val="80000"/>
              </a:schemeClr>
            </a:solidFill>
            <a:effectLst/>
          </p:spPr>
          <p:txBody>
            <a:bodyPr wrap="square" lIns="182880" tIns="137160" rIns="137160" bIns="137160" rtlCol="0" anchor="ctr">
              <a:noAutofit/>
            </a:bodyPr>
            <a:lstStyle/>
            <a:p>
              <a:pPr algn="ctr" defTabSz="914378" fontAlgn="base">
                <a:lnSpc>
                  <a:spcPct val="90000"/>
                </a:lnSpc>
                <a:spcBef>
                  <a:spcPts val="600"/>
                </a:spcBef>
                <a:defRPr/>
              </a:pPr>
              <a:endParaRPr lang="en-US" sz="2000" dirty="0">
                <a:solidFill>
                  <a:srgbClr val="FFFFFF"/>
                </a:solidFill>
                <a:latin typeface="Arial"/>
              </a:endParaRPr>
            </a:p>
          </p:txBody>
        </p:sp>
        <p:sp>
          <p:nvSpPr>
            <p:cNvPr id="38" name="TextBox 37"/>
            <p:cNvSpPr txBox="1"/>
            <p:nvPr/>
          </p:nvSpPr>
          <p:spPr>
            <a:xfrm>
              <a:off x="1940171" y="1044133"/>
              <a:ext cx="1467372" cy="244682"/>
            </a:xfrm>
            <a:prstGeom prst="rect">
              <a:avLst/>
            </a:prstGeom>
            <a:noFill/>
          </p:spPr>
          <p:txBody>
            <a:bodyPr wrap="square" rtlCol="0">
              <a:spAutoFit/>
            </a:bodyPr>
            <a:lstStyle/>
            <a:p>
              <a:pPr algn="ctr" defTabSz="914378" fontAlgn="base">
                <a:lnSpc>
                  <a:spcPct val="90000"/>
                </a:lnSpc>
                <a:spcBef>
                  <a:spcPts val="600"/>
                </a:spcBef>
                <a:buClr>
                  <a:srgbClr val="0085C3"/>
                </a:buClr>
                <a:defRPr/>
              </a:pPr>
              <a:r>
                <a:rPr lang="en-US" sz="1100" b="1" dirty="0">
                  <a:solidFill>
                    <a:srgbClr val="000000"/>
                  </a:solidFill>
                  <a:latin typeface="Arial"/>
                </a:rPr>
                <a:t>Brazil (3 Year)</a:t>
              </a:r>
            </a:p>
          </p:txBody>
        </p:sp>
      </p:grpSp>
      <p:sp>
        <p:nvSpPr>
          <p:cNvPr id="44" name="TextBox 43">
            <a:extLst>
              <a:ext uri="{FF2B5EF4-FFF2-40B4-BE49-F238E27FC236}">
                <a16:creationId xmlns:a16="http://schemas.microsoft.com/office/drawing/2014/main" id="{684C5787-57DD-4DD4-89E7-D8C86EC7EE08}"/>
              </a:ext>
            </a:extLst>
          </p:cNvPr>
          <p:cNvSpPr txBox="1"/>
          <p:nvPr/>
        </p:nvSpPr>
        <p:spPr>
          <a:xfrm>
            <a:off x="1698755" y="4587694"/>
            <a:ext cx="2529803" cy="338526"/>
          </a:xfrm>
          <a:prstGeom prst="rect">
            <a:avLst/>
          </a:prstGeom>
          <a:noFill/>
        </p:spPr>
        <p:txBody>
          <a:bodyPr wrap="none" lIns="91412" tIns="45706" rIns="91412" bIns="45706" rtlCol="0">
            <a:spAutoFit/>
          </a:bodyPr>
          <a:lstStyle/>
          <a:p>
            <a:pPr defTabSz="914378" fontAlgn="base">
              <a:spcBef>
                <a:spcPct val="0"/>
              </a:spcBef>
              <a:spcAft>
                <a:spcPct val="0"/>
              </a:spcAft>
              <a:defRPr/>
            </a:pPr>
            <a:r>
              <a:rPr lang="en-US" sz="800" dirty="0">
                <a:solidFill>
                  <a:srgbClr val="444444"/>
                </a:solidFill>
                <a:latin typeface="Arial"/>
              </a:rPr>
              <a:t>Note: Prices in US dollars; prices subject to change</a:t>
            </a:r>
          </a:p>
          <a:p>
            <a:pPr defTabSz="914378" fontAlgn="base">
              <a:spcBef>
                <a:spcPct val="0"/>
              </a:spcBef>
              <a:spcAft>
                <a:spcPct val="0"/>
              </a:spcAft>
              <a:defRPr/>
            </a:pPr>
            <a:r>
              <a:rPr lang="en-US" sz="800" dirty="0">
                <a:solidFill>
                  <a:srgbClr val="444444"/>
                </a:solidFill>
                <a:latin typeface="Arial"/>
              </a:rPr>
              <a:t>Slide updated July 2021</a:t>
            </a:r>
          </a:p>
        </p:txBody>
      </p:sp>
      <p:sp>
        <p:nvSpPr>
          <p:cNvPr id="39" name="Rounded Rectangle 7">
            <a:extLst>
              <a:ext uri="{FF2B5EF4-FFF2-40B4-BE49-F238E27FC236}">
                <a16:creationId xmlns:a16="http://schemas.microsoft.com/office/drawing/2014/main" id="{2DE2D77C-97FC-499B-9B1B-C1D2F3A23DE4}"/>
              </a:ext>
            </a:extLst>
          </p:cNvPr>
          <p:cNvSpPr/>
          <p:nvPr/>
        </p:nvSpPr>
        <p:spPr>
          <a:xfrm>
            <a:off x="153034" y="2793898"/>
            <a:ext cx="8412480" cy="386874"/>
          </a:xfrm>
          <a:prstGeom prst="roundRect">
            <a:avLst/>
          </a:prstGeom>
          <a:noFill/>
          <a:ln cmpd="sng">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378">
              <a:defRPr/>
            </a:pPr>
            <a:endParaRPr lang="en-US" sz="1800">
              <a:solidFill>
                <a:srgbClr val="444444"/>
              </a:solidFill>
              <a:latin typeface="Arial"/>
            </a:endParaRPr>
          </a:p>
        </p:txBody>
      </p:sp>
      <p:sp>
        <p:nvSpPr>
          <p:cNvPr id="45" name="TextBox 44">
            <a:extLst>
              <a:ext uri="{FF2B5EF4-FFF2-40B4-BE49-F238E27FC236}">
                <a16:creationId xmlns:a16="http://schemas.microsoft.com/office/drawing/2014/main" id="{4D1CD916-0CBE-4E3C-99F4-59A2196E0AA7}"/>
              </a:ext>
            </a:extLst>
          </p:cNvPr>
          <p:cNvSpPr txBox="1"/>
          <p:nvPr/>
        </p:nvSpPr>
        <p:spPr>
          <a:xfrm>
            <a:off x="159887" y="1463202"/>
            <a:ext cx="1599505"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a:solidFill>
                  <a:srgbClr val="444444">
                    <a:lumMod val="60000"/>
                    <a:lumOff val="40000"/>
                  </a:srgbClr>
                </a:solidFill>
                <a:latin typeface="Arial"/>
              </a:rPr>
              <a:t>ProSupport</a:t>
            </a:r>
            <a:endParaRPr lang="en-US" sz="1200" b="1" baseline="30000" dirty="0">
              <a:solidFill>
                <a:srgbClr val="444444">
                  <a:lumMod val="60000"/>
                  <a:lumOff val="40000"/>
                </a:srgbClr>
              </a:solidFill>
              <a:latin typeface="Arial"/>
            </a:endParaRPr>
          </a:p>
        </p:txBody>
      </p:sp>
      <p:sp>
        <p:nvSpPr>
          <p:cNvPr id="46" name="TextBox 45">
            <a:extLst>
              <a:ext uri="{FF2B5EF4-FFF2-40B4-BE49-F238E27FC236}">
                <a16:creationId xmlns:a16="http://schemas.microsoft.com/office/drawing/2014/main" id="{34D9B9C9-5441-4611-8848-53518AC699AA}"/>
              </a:ext>
            </a:extLst>
          </p:cNvPr>
          <p:cNvSpPr txBox="1"/>
          <p:nvPr/>
        </p:nvSpPr>
        <p:spPr>
          <a:xfrm>
            <a:off x="159886" y="2416000"/>
            <a:ext cx="1901868"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err="1">
                <a:solidFill>
                  <a:srgbClr val="000000"/>
                </a:solidFill>
                <a:latin typeface="Arial"/>
              </a:rPr>
              <a:t>ProSupport+AD+KYHD</a:t>
            </a:r>
            <a:endParaRPr lang="en-US" sz="1100" b="1" dirty="0">
              <a:solidFill>
                <a:srgbClr val="000000"/>
              </a:solidFill>
              <a:latin typeface="Arial"/>
            </a:endParaRPr>
          </a:p>
        </p:txBody>
      </p:sp>
      <p:sp>
        <p:nvSpPr>
          <p:cNvPr id="47" name="TextBox 46">
            <a:extLst>
              <a:ext uri="{FF2B5EF4-FFF2-40B4-BE49-F238E27FC236}">
                <a16:creationId xmlns:a16="http://schemas.microsoft.com/office/drawing/2014/main" id="{8958F3E7-F3DA-4333-9617-B0228431F557}"/>
              </a:ext>
            </a:extLst>
          </p:cNvPr>
          <p:cNvSpPr txBox="1"/>
          <p:nvPr/>
        </p:nvSpPr>
        <p:spPr>
          <a:xfrm>
            <a:off x="159887" y="1950826"/>
            <a:ext cx="1845929" cy="258530"/>
          </a:xfrm>
          <a:prstGeom prst="rect">
            <a:avLst/>
          </a:prstGeom>
          <a:noFill/>
        </p:spPr>
        <p:txBody>
          <a:bodyPr wrap="square" lIns="91438" tIns="45719" rIns="91438" bIns="45719" rtlCol="0">
            <a:spAutoFit/>
          </a:bodyPr>
          <a:lstStyle>
            <a:defPPr>
              <a:defRPr lang="en-US"/>
            </a:defPPr>
            <a:lvl1pPr>
              <a:lnSpc>
                <a:spcPct val="90000"/>
              </a:lnSpc>
              <a:spcBef>
                <a:spcPts val="600"/>
              </a:spcBef>
              <a:spcAft>
                <a:spcPts val="0"/>
              </a:spcAft>
              <a:buClr>
                <a:srgbClr val="0085C3"/>
              </a:buClr>
              <a:defRPr sz="1200" b="1">
                <a:solidFill>
                  <a:schemeClr val="tx1">
                    <a:lumMod val="60000"/>
                    <a:lumOff val="40000"/>
                  </a:schemeClr>
                </a:solidFill>
                <a:latin typeface="Museo Sans For Dell"/>
              </a:defRPr>
            </a:lvl1pPr>
          </a:lstStyle>
          <a:p>
            <a:pPr defTabSz="914378" fontAlgn="base">
              <a:defRPr/>
            </a:pPr>
            <a:r>
              <a:rPr lang="en-US" dirty="0">
                <a:solidFill>
                  <a:srgbClr val="000000">
                    <a:lumMod val="50000"/>
                    <a:lumOff val="50000"/>
                  </a:srgbClr>
                </a:solidFill>
                <a:latin typeface="Arial"/>
              </a:rPr>
              <a:t>ProSupport + KYHD</a:t>
            </a:r>
          </a:p>
        </p:txBody>
      </p:sp>
      <p:sp>
        <p:nvSpPr>
          <p:cNvPr id="48" name="TextBox 47">
            <a:extLst>
              <a:ext uri="{FF2B5EF4-FFF2-40B4-BE49-F238E27FC236}">
                <a16:creationId xmlns:a16="http://schemas.microsoft.com/office/drawing/2014/main" id="{8910F2AB-38A8-4CEB-A6B5-08853D2C1DB1}"/>
              </a:ext>
            </a:extLst>
          </p:cNvPr>
          <p:cNvSpPr txBox="1"/>
          <p:nvPr/>
        </p:nvSpPr>
        <p:spPr>
          <a:xfrm>
            <a:off x="159886" y="2862534"/>
            <a:ext cx="2097254"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err="1">
                <a:solidFill>
                  <a:srgbClr val="0085C3"/>
                </a:solidFill>
                <a:latin typeface="Arial"/>
              </a:rPr>
              <a:t>ProSupport</a:t>
            </a:r>
            <a:r>
              <a:rPr lang="en-US" sz="1200" b="1" dirty="0">
                <a:solidFill>
                  <a:srgbClr val="0085C3"/>
                </a:solidFill>
                <a:latin typeface="Arial"/>
              </a:rPr>
              <a:t> Plus</a:t>
            </a:r>
            <a:endParaRPr lang="en-US" sz="1100" b="1" dirty="0">
              <a:solidFill>
                <a:srgbClr val="0085C3"/>
              </a:solidFill>
              <a:latin typeface="Arial"/>
            </a:endParaRPr>
          </a:p>
        </p:txBody>
      </p:sp>
      <p:sp>
        <p:nvSpPr>
          <p:cNvPr id="25" name="MSIPCMContentMarking" descr="{&quot;HashCode&quot;:-1913046509,&quot;Placement&quot;:&quot;Footer&quot;}">
            <a:extLst>
              <a:ext uri="{FF2B5EF4-FFF2-40B4-BE49-F238E27FC236}">
                <a16:creationId xmlns:a16="http://schemas.microsoft.com/office/drawing/2014/main" id="{A0A9EF69-D23B-4E2E-8139-D43E1DD3D586}"/>
              </a:ext>
            </a:extLst>
          </p:cNvPr>
          <p:cNvSpPr txBox="1"/>
          <p:nvPr/>
        </p:nvSpPr>
        <p:spPr>
          <a:xfrm>
            <a:off x="1572768" y="5000343"/>
            <a:ext cx="1028784" cy="92333"/>
          </a:xfrm>
          <a:prstGeom prst="rect">
            <a:avLst/>
          </a:prstGeom>
          <a:noFill/>
        </p:spPr>
        <p:txBody>
          <a:bodyPr vert="horz" wrap="square" lIns="0" tIns="0" rIns="0" bIns="0" rtlCol="0" anchor="ctr" anchorCtr="1">
            <a:spAutoFit/>
          </a:bodyPr>
          <a:lstStyle/>
          <a:p>
            <a:pPr defTabSz="685783"/>
            <a:r>
              <a:rPr lang="en-US" sz="600" dirty="0">
                <a:solidFill>
                  <a:srgbClr val="7F7F7F"/>
                </a:solidFill>
                <a:latin typeface="Calibri" panose="020F0502020204030204" pitchFamily="34" charset="0"/>
              </a:rPr>
              <a:t>Internal Use - Confidential</a:t>
            </a:r>
          </a:p>
        </p:txBody>
      </p:sp>
    </p:spTree>
    <p:extLst>
      <p:ext uri="{BB962C8B-B14F-4D97-AF65-F5344CB8AC3E}">
        <p14:creationId xmlns:p14="http://schemas.microsoft.com/office/powerpoint/2010/main" val="248581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E9B828DC-627F-B747-905D-D4DF040E57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078"/>
          <a:stretch/>
        </p:blipFill>
        <p:spPr>
          <a:xfrm>
            <a:off x="0" y="-297712"/>
            <a:ext cx="9144000" cy="5017036"/>
          </a:xfrm>
          <a:prstGeom prst="rect">
            <a:avLst/>
          </a:prstGeom>
        </p:spPr>
      </p:pic>
      <p:sp>
        <p:nvSpPr>
          <p:cNvPr id="2" name="Title 1"/>
          <p:cNvSpPr>
            <a:spLocks noGrp="1"/>
          </p:cNvSpPr>
          <p:nvPr>
            <p:ph type="title"/>
          </p:nvPr>
        </p:nvSpPr>
        <p:spPr>
          <a:prstGeom prst="rect">
            <a:avLst/>
          </a:prstGeom>
        </p:spPr>
        <p:txBody>
          <a:bodyPr/>
          <a:lstStyle/>
          <a:p>
            <a:pPr algn="ctr"/>
            <a:r>
              <a:rPr lang="en-US" dirty="0"/>
              <a:t>How Dell differs from the competition</a:t>
            </a:r>
          </a:p>
        </p:txBody>
      </p:sp>
      <p:sp>
        <p:nvSpPr>
          <p:cNvPr id="34" name="Rectangle 33">
            <a:extLst>
              <a:ext uri="{FF2B5EF4-FFF2-40B4-BE49-F238E27FC236}">
                <a16:creationId xmlns:a16="http://schemas.microsoft.com/office/drawing/2014/main" id="{0BA34711-D863-CC4F-8A83-599FF257FB86}"/>
              </a:ext>
            </a:extLst>
          </p:cNvPr>
          <p:cNvSpPr/>
          <p:nvPr/>
        </p:nvSpPr>
        <p:spPr>
          <a:xfrm>
            <a:off x="215096" y="1288106"/>
            <a:ext cx="2565852" cy="5781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ONLY SUPPORT SERVICE TO PROVIDE ALL THREE ACTIONABLE SCORES ON ONE DASHBOARD*</a:t>
            </a:r>
          </a:p>
        </p:txBody>
      </p:sp>
      <p:sp>
        <p:nvSpPr>
          <p:cNvPr id="35" name="Rectangle 34">
            <a:extLst>
              <a:ext uri="{FF2B5EF4-FFF2-40B4-BE49-F238E27FC236}">
                <a16:creationId xmlns:a16="http://schemas.microsoft.com/office/drawing/2014/main" id="{C5CD3FCE-F093-B94C-82FB-E39DBB7F6BD1}"/>
              </a:ext>
            </a:extLst>
          </p:cNvPr>
          <p:cNvSpPr/>
          <p:nvPr/>
        </p:nvSpPr>
        <p:spPr>
          <a:xfrm>
            <a:off x="3047524" y="1288106"/>
            <a:ext cx="3106728" cy="5781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ONLY SUPPORT SERVICE TO PROVIDE AUTOMATED CUSTOM UPDATE CATALOG MANAGEMENT AND DEPLOYMENT*</a:t>
            </a:r>
          </a:p>
        </p:txBody>
      </p:sp>
      <p:sp>
        <p:nvSpPr>
          <p:cNvPr id="36" name="Rectangle 35">
            <a:extLst>
              <a:ext uri="{FF2B5EF4-FFF2-40B4-BE49-F238E27FC236}">
                <a16:creationId xmlns:a16="http://schemas.microsoft.com/office/drawing/2014/main" id="{8FA5690C-CF85-C044-9D5C-2395CB72EE23}"/>
              </a:ext>
            </a:extLst>
          </p:cNvPr>
          <p:cNvSpPr/>
          <p:nvPr/>
        </p:nvSpPr>
        <p:spPr>
          <a:xfrm>
            <a:off x="6108973" y="1202115"/>
            <a:ext cx="3035027" cy="5781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ONLY SUPPORT SERVICE TO PROVIDE AUTOMATED </a:t>
            </a:r>
            <a:br>
              <a:rPr kumimoji="0" lang="en-US" sz="1200" b="1" i="0" u="none" strike="noStrike" kern="1200" cap="none" spc="0" normalizeH="0" baseline="0" noProof="0" dirty="0">
                <a:ln>
                  <a:noFill/>
                </a:ln>
                <a:solidFill>
                  <a:srgbClr val="FFFFFF"/>
                </a:solidFill>
                <a:effectLst/>
                <a:uLnTx/>
                <a:uFillTx/>
                <a:latin typeface="Arial"/>
                <a:ea typeface="+mn-ea"/>
                <a:cs typeface="+mn-cs"/>
              </a:rPr>
            </a:br>
            <a:r>
              <a:rPr kumimoji="0" lang="en-US" sz="1200" b="1" i="0" u="none" strike="noStrike" kern="1200" cap="none" spc="0" normalizeH="0" baseline="0" noProof="0" dirty="0">
                <a:ln>
                  <a:noFill/>
                </a:ln>
                <a:solidFill>
                  <a:srgbClr val="FFFFFF"/>
                </a:solidFill>
                <a:effectLst/>
                <a:uLnTx/>
                <a:uFillTx/>
                <a:latin typeface="Arial"/>
                <a:ea typeface="+mn-ea"/>
                <a:cs typeface="+mn-cs"/>
              </a:rPr>
              <a:t>REMOTE REMEDIATION*</a:t>
            </a:r>
          </a:p>
        </p:txBody>
      </p:sp>
      <p:sp>
        <p:nvSpPr>
          <p:cNvPr id="52" name="Rectangle 51">
            <a:extLst>
              <a:ext uri="{FF2B5EF4-FFF2-40B4-BE49-F238E27FC236}">
                <a16:creationId xmlns:a16="http://schemas.microsoft.com/office/drawing/2014/main" id="{A951656B-D977-3A44-A598-7FEB4F0BE97E}"/>
              </a:ext>
            </a:extLst>
          </p:cNvPr>
          <p:cNvSpPr/>
          <p:nvPr/>
        </p:nvSpPr>
        <p:spPr>
          <a:xfrm>
            <a:off x="81967" y="3378437"/>
            <a:ext cx="2819586" cy="1431161"/>
          </a:xfrm>
          <a:prstGeom prst="rect">
            <a:avLst/>
          </a:prstGeom>
        </p:spPr>
        <p:txBody>
          <a:bodyPr wrap="square">
            <a:spAutoFit/>
          </a:bodyPr>
          <a:lstStyle/>
          <a:p>
            <a:pPr marL="115888" marR="0" lvl="0" indent="-115888" algn="l" defTabSz="514325" rtl="0" eaLnBrk="1" fontAlgn="auto" latinLnBrk="0" hangingPunct="1">
              <a:lnSpc>
                <a:spcPct val="100000"/>
              </a:lnSpc>
              <a:spcBef>
                <a:spcPts val="0"/>
              </a:spcBef>
              <a:spcAft>
                <a:spcPts val="600"/>
              </a:spcAft>
              <a:buClr>
                <a:srgbClr val="41B6E6"/>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Gauge, at a glance, the percentage of fleet that is healthy, at risk or impaired through health, application experience and security scores on one dashboard</a:t>
            </a:r>
          </a:p>
          <a:p>
            <a:pPr marL="115888" marR="0" lvl="0" indent="-115888" algn="l" defTabSz="514325" rtl="0" eaLnBrk="1" fontAlgn="auto" latinLnBrk="0" hangingPunct="1">
              <a:lnSpc>
                <a:spcPct val="100000"/>
              </a:lnSpc>
              <a:spcBef>
                <a:spcPts val="0"/>
              </a:spcBef>
              <a:spcAft>
                <a:spcPts val="600"/>
              </a:spcAft>
              <a:buClr>
                <a:srgbClr val="41B6E6"/>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Root cause issues and apply to other devices</a:t>
            </a:r>
          </a:p>
          <a:p>
            <a:pPr marL="115888" marR="0" lvl="0" indent="-115888" algn="l" defTabSz="514325" rtl="0" eaLnBrk="1" fontAlgn="auto" latinLnBrk="0" hangingPunct="1">
              <a:lnSpc>
                <a:spcPct val="100000"/>
              </a:lnSpc>
              <a:spcBef>
                <a:spcPts val="0"/>
              </a:spcBef>
              <a:spcAft>
                <a:spcPts val="600"/>
              </a:spcAft>
              <a:buClr>
                <a:srgbClr val="41B6E6"/>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Zoom in on entire fleet or a single device</a:t>
            </a:r>
          </a:p>
        </p:txBody>
      </p:sp>
      <p:sp>
        <p:nvSpPr>
          <p:cNvPr id="53" name="Rectangle 52">
            <a:extLst>
              <a:ext uri="{FF2B5EF4-FFF2-40B4-BE49-F238E27FC236}">
                <a16:creationId xmlns:a16="http://schemas.microsoft.com/office/drawing/2014/main" id="{517462DA-59F8-0D44-99FD-BD995ECEF72C}"/>
              </a:ext>
            </a:extLst>
          </p:cNvPr>
          <p:cNvSpPr/>
          <p:nvPr/>
        </p:nvSpPr>
        <p:spPr>
          <a:xfrm>
            <a:off x="6239443" y="3375655"/>
            <a:ext cx="2768826" cy="1092607"/>
          </a:xfrm>
          <a:prstGeom prst="rect">
            <a:avLst/>
          </a:prstGeom>
        </p:spPr>
        <p:txBody>
          <a:bodyPr wrap="square">
            <a:spAutoFit/>
          </a:bodyPr>
          <a:lstStyle/>
          <a:p>
            <a:pPr marL="115888" marR="0" lvl="0" indent="-115888" algn="l" defTabSz="514325" rtl="0" eaLnBrk="1" fontAlgn="auto" latinLnBrk="0" hangingPunct="1">
              <a:lnSpc>
                <a:spcPct val="100000"/>
              </a:lnSpc>
              <a:spcBef>
                <a:spcPts val="0"/>
              </a:spcBef>
              <a:spcAft>
                <a:spcPts val="600"/>
              </a:spcAft>
              <a:buClr>
                <a:srgbClr val="00447C"/>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Better IT support for remote employees</a:t>
            </a:r>
          </a:p>
          <a:p>
            <a:pPr marL="115888" marR="0" lvl="0" indent="-115888" algn="l" defTabSz="514325" rtl="0" eaLnBrk="1" fontAlgn="auto" latinLnBrk="0" hangingPunct="1">
              <a:lnSpc>
                <a:spcPct val="100000"/>
              </a:lnSpc>
              <a:spcBef>
                <a:spcPts val="0"/>
              </a:spcBef>
              <a:spcAft>
                <a:spcPts val="600"/>
              </a:spcAft>
              <a:buClr>
                <a:srgbClr val="00447C"/>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Increased productivity of employees and IT staff</a:t>
            </a:r>
          </a:p>
          <a:p>
            <a:pPr marL="115888" marR="0" lvl="0" indent="-115888" algn="l" defTabSz="514325" rtl="0" eaLnBrk="1" fontAlgn="auto" latinLnBrk="0" hangingPunct="1">
              <a:lnSpc>
                <a:spcPct val="100000"/>
              </a:lnSpc>
              <a:spcBef>
                <a:spcPts val="0"/>
              </a:spcBef>
              <a:spcAft>
                <a:spcPts val="600"/>
              </a:spcAft>
              <a:buClr>
                <a:srgbClr val="00447C"/>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Prediction and resolution of issues before they become problems</a:t>
            </a:r>
          </a:p>
        </p:txBody>
      </p:sp>
      <p:sp>
        <p:nvSpPr>
          <p:cNvPr id="54" name="Rectangle 53">
            <a:extLst>
              <a:ext uri="{FF2B5EF4-FFF2-40B4-BE49-F238E27FC236}">
                <a16:creationId xmlns:a16="http://schemas.microsoft.com/office/drawing/2014/main" id="{E20C7F56-B5B0-1F4C-A7F7-056FBFEE055F}"/>
              </a:ext>
            </a:extLst>
          </p:cNvPr>
          <p:cNvSpPr/>
          <p:nvPr/>
        </p:nvSpPr>
        <p:spPr>
          <a:xfrm>
            <a:off x="3112929" y="3375655"/>
            <a:ext cx="3035027" cy="1092607"/>
          </a:xfrm>
          <a:prstGeom prst="rect">
            <a:avLst/>
          </a:prstGeom>
        </p:spPr>
        <p:txBody>
          <a:bodyPr wrap="square">
            <a:spAutoFit/>
          </a:bodyPr>
          <a:lstStyle/>
          <a:p>
            <a:pPr marL="115888" marR="0" lvl="0" indent="-115888" algn="l" defTabSz="514325" rtl="0" eaLnBrk="1" fontAlgn="auto" latinLnBrk="0" hangingPunct="1">
              <a:lnSpc>
                <a:spcPct val="100000"/>
              </a:lnSpc>
              <a:spcBef>
                <a:spcPts val="0"/>
              </a:spcBef>
              <a:spcAft>
                <a:spcPts val="600"/>
              </a:spcAft>
              <a:buClr>
                <a:srgbClr val="0076CE"/>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Update Dell BIOS, driver, firmware, and applications and deploy automatically </a:t>
            </a:r>
          </a:p>
          <a:p>
            <a:pPr marL="115888" marR="0" lvl="0" indent="-115888" algn="l" defTabSz="514325" rtl="0" eaLnBrk="1" fontAlgn="auto" latinLnBrk="0" hangingPunct="1">
              <a:lnSpc>
                <a:spcPct val="100000"/>
              </a:lnSpc>
              <a:spcBef>
                <a:spcPts val="0"/>
              </a:spcBef>
              <a:spcAft>
                <a:spcPts val="600"/>
              </a:spcAft>
              <a:buClr>
                <a:srgbClr val="0076CE"/>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Maintain control and management of how updates are grouped and managed</a:t>
            </a:r>
          </a:p>
          <a:p>
            <a:pPr marL="115888" marR="0" lvl="0" indent="-115888" algn="l" defTabSz="514325" rtl="0" eaLnBrk="1" fontAlgn="auto" latinLnBrk="0" hangingPunct="1">
              <a:lnSpc>
                <a:spcPct val="100000"/>
              </a:lnSpc>
              <a:spcBef>
                <a:spcPts val="0"/>
              </a:spcBef>
              <a:spcAft>
                <a:spcPts val="600"/>
              </a:spcAft>
              <a:buClr>
                <a:srgbClr val="0076CE"/>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Customize the way IT supports employees</a:t>
            </a:r>
          </a:p>
        </p:txBody>
      </p:sp>
      <p:sp>
        <p:nvSpPr>
          <p:cNvPr id="5" name="TextBox 4">
            <a:extLst>
              <a:ext uri="{FF2B5EF4-FFF2-40B4-BE49-F238E27FC236}">
                <a16:creationId xmlns:a16="http://schemas.microsoft.com/office/drawing/2014/main" id="{50592E6F-F101-4C33-9AA8-C4EE0BCAB14C}"/>
              </a:ext>
            </a:extLst>
          </p:cNvPr>
          <p:cNvSpPr txBox="1"/>
          <p:nvPr/>
        </p:nvSpPr>
        <p:spPr>
          <a:xfrm>
            <a:off x="1194715" y="4964165"/>
            <a:ext cx="1723229" cy="123111"/>
          </a:xfrm>
          <a:prstGeom prst="rect">
            <a:avLst/>
          </a:prstGeom>
          <a:noFill/>
        </p:spPr>
        <p:txBody>
          <a:bodyPr wrap="none" lIns="0" tIns="0" rIns="0" bIns="0" rtlCol="0">
            <a:spAutoFit/>
          </a:bodyPr>
          <a:lstStyle/>
          <a:p>
            <a:pPr algn="ctr"/>
            <a:r>
              <a:rPr lang="en-US" sz="800" dirty="0"/>
              <a:t>*Based on Dell analysis, August 2021</a:t>
            </a:r>
          </a:p>
        </p:txBody>
      </p:sp>
    </p:spTree>
    <p:extLst>
      <p:ext uri="{BB962C8B-B14F-4D97-AF65-F5344CB8AC3E}">
        <p14:creationId xmlns:p14="http://schemas.microsoft.com/office/powerpoint/2010/main" val="209138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711" y="1463202"/>
            <a:ext cx="1599505"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a:solidFill>
                  <a:srgbClr val="444444">
                    <a:lumMod val="60000"/>
                    <a:lumOff val="40000"/>
                  </a:srgbClr>
                </a:solidFill>
                <a:latin typeface="Arial"/>
              </a:rPr>
              <a:t>ProSupport</a:t>
            </a:r>
            <a:endParaRPr lang="en-US" sz="1200" b="1" baseline="30000" dirty="0">
              <a:solidFill>
                <a:srgbClr val="444444">
                  <a:lumMod val="60000"/>
                  <a:lumOff val="40000"/>
                </a:srgbClr>
              </a:solidFill>
              <a:latin typeface="Arial"/>
            </a:endParaRPr>
          </a:p>
        </p:txBody>
      </p:sp>
      <p:sp>
        <p:nvSpPr>
          <p:cNvPr id="13" name="TextBox 12"/>
          <p:cNvSpPr txBox="1"/>
          <p:nvPr/>
        </p:nvSpPr>
        <p:spPr>
          <a:xfrm>
            <a:off x="-22712" y="2416000"/>
            <a:ext cx="1933041"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err="1">
                <a:solidFill>
                  <a:srgbClr val="000000"/>
                </a:solidFill>
                <a:latin typeface="Arial"/>
              </a:rPr>
              <a:t>ProSupport+AD+KYHD</a:t>
            </a:r>
            <a:endParaRPr lang="en-US" sz="1100" b="1" dirty="0">
              <a:solidFill>
                <a:srgbClr val="000000"/>
              </a:solidFill>
              <a:latin typeface="Arial"/>
            </a:endParaRPr>
          </a:p>
        </p:txBody>
      </p:sp>
      <p:sp>
        <p:nvSpPr>
          <p:cNvPr id="15" name="TextBox 14"/>
          <p:cNvSpPr txBox="1"/>
          <p:nvPr/>
        </p:nvSpPr>
        <p:spPr>
          <a:xfrm>
            <a:off x="-22711" y="1950825"/>
            <a:ext cx="1845929" cy="258530"/>
          </a:xfrm>
          <a:prstGeom prst="rect">
            <a:avLst/>
          </a:prstGeom>
          <a:noFill/>
        </p:spPr>
        <p:txBody>
          <a:bodyPr wrap="square" lIns="91438" tIns="45719" rIns="91438" bIns="45719" rtlCol="0">
            <a:spAutoFit/>
          </a:bodyPr>
          <a:lstStyle>
            <a:defPPr>
              <a:defRPr lang="en-US"/>
            </a:defPPr>
            <a:lvl1pPr>
              <a:lnSpc>
                <a:spcPct val="90000"/>
              </a:lnSpc>
              <a:spcBef>
                <a:spcPts val="600"/>
              </a:spcBef>
              <a:spcAft>
                <a:spcPts val="0"/>
              </a:spcAft>
              <a:buClr>
                <a:srgbClr val="0085C3"/>
              </a:buClr>
              <a:defRPr sz="1200" b="1">
                <a:solidFill>
                  <a:schemeClr val="tx1">
                    <a:lumMod val="60000"/>
                    <a:lumOff val="40000"/>
                  </a:schemeClr>
                </a:solidFill>
                <a:latin typeface="Museo Sans For Dell"/>
              </a:defRPr>
            </a:lvl1pPr>
          </a:lstStyle>
          <a:p>
            <a:pPr defTabSz="914378" fontAlgn="base">
              <a:defRPr/>
            </a:pPr>
            <a:r>
              <a:rPr lang="en-US" dirty="0" err="1">
                <a:solidFill>
                  <a:srgbClr val="000000">
                    <a:lumMod val="50000"/>
                    <a:lumOff val="50000"/>
                  </a:srgbClr>
                </a:solidFill>
                <a:latin typeface="Arial"/>
              </a:rPr>
              <a:t>ProSupport</a:t>
            </a:r>
            <a:r>
              <a:rPr lang="en-US" dirty="0">
                <a:solidFill>
                  <a:srgbClr val="000000">
                    <a:lumMod val="50000"/>
                    <a:lumOff val="50000"/>
                  </a:srgbClr>
                </a:solidFill>
                <a:latin typeface="Arial"/>
              </a:rPr>
              <a:t> + AD</a:t>
            </a:r>
          </a:p>
        </p:txBody>
      </p:sp>
      <p:cxnSp>
        <p:nvCxnSpPr>
          <p:cNvPr id="20" name="Straight Connector 19"/>
          <p:cNvCxnSpPr>
            <a:cxnSpLocks/>
          </p:cNvCxnSpPr>
          <p:nvPr/>
        </p:nvCxnSpPr>
        <p:spPr>
          <a:xfrm>
            <a:off x="2158781" y="1036404"/>
            <a:ext cx="0" cy="217435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Title 1"/>
          <p:cNvSpPr>
            <a:spLocks noGrp="1"/>
          </p:cNvSpPr>
          <p:nvPr>
            <p:ph type="title"/>
          </p:nvPr>
        </p:nvSpPr>
        <p:spPr/>
        <p:txBody>
          <a:bodyPr/>
          <a:lstStyle/>
          <a:p>
            <a:r>
              <a:rPr lang="en-US" dirty="0">
                <a:latin typeface="+mn-lt"/>
              </a:rPr>
              <a:t>APJ support pricing ladder for Latitude 7480</a:t>
            </a:r>
          </a:p>
        </p:txBody>
      </p:sp>
      <p:sp>
        <p:nvSpPr>
          <p:cNvPr id="8" name="Rounded Rectangle 7"/>
          <p:cNvSpPr/>
          <p:nvPr/>
        </p:nvSpPr>
        <p:spPr>
          <a:xfrm>
            <a:off x="9094" y="2782468"/>
            <a:ext cx="9117972" cy="386874"/>
          </a:xfrm>
          <a:prstGeom prst="roundRect">
            <a:avLst/>
          </a:prstGeom>
          <a:no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8">
              <a:defRPr/>
            </a:pPr>
            <a:endParaRPr lang="en-US" sz="1800">
              <a:solidFill>
                <a:srgbClr val="444444"/>
              </a:solidFill>
              <a:latin typeface="Arial"/>
            </a:endParaRPr>
          </a:p>
        </p:txBody>
      </p:sp>
      <p:sp>
        <p:nvSpPr>
          <p:cNvPr id="51" name="TextBox 50"/>
          <p:cNvSpPr txBox="1"/>
          <p:nvPr/>
        </p:nvSpPr>
        <p:spPr>
          <a:xfrm>
            <a:off x="-22712" y="2862534"/>
            <a:ext cx="2097254" cy="25853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200" b="1" dirty="0" err="1">
                <a:solidFill>
                  <a:srgbClr val="0085C3"/>
                </a:solidFill>
                <a:latin typeface="Arial"/>
              </a:rPr>
              <a:t>ProSupport</a:t>
            </a:r>
            <a:r>
              <a:rPr lang="en-US" sz="1200" b="1" dirty="0">
                <a:solidFill>
                  <a:srgbClr val="0085C3"/>
                </a:solidFill>
                <a:latin typeface="Arial"/>
              </a:rPr>
              <a:t> Plus</a:t>
            </a:r>
            <a:endParaRPr lang="en-US" sz="1100" b="1" dirty="0">
              <a:solidFill>
                <a:srgbClr val="0085C3"/>
              </a:solidFill>
              <a:latin typeface="Arial"/>
            </a:endParaRPr>
          </a:p>
        </p:txBody>
      </p:sp>
      <p:sp>
        <p:nvSpPr>
          <p:cNvPr id="28" name="Round Same Side Corner Rectangle 27"/>
          <p:cNvSpPr/>
          <p:nvPr/>
        </p:nvSpPr>
        <p:spPr>
          <a:xfrm rot="5400000">
            <a:off x="2778693" y="431984"/>
            <a:ext cx="239047" cy="1478872"/>
          </a:xfrm>
          <a:prstGeom prst="round2SameRect">
            <a:avLst/>
          </a:prstGeom>
          <a:solidFill>
            <a:schemeClr val="tx2">
              <a:lumMod val="85000"/>
            </a:schemeClr>
          </a:solidFill>
          <a:effectLst/>
        </p:spPr>
        <p:txBody>
          <a:bodyPr wrap="square" lIns="182880" tIns="137160" rIns="137160" bIns="137160" rtlCol="0" anchor="ctr">
            <a:noAutofit/>
          </a:bodyPr>
          <a:lstStyle/>
          <a:p>
            <a:pPr algn="ctr" defTabSz="914378" fontAlgn="base">
              <a:lnSpc>
                <a:spcPct val="90000"/>
              </a:lnSpc>
              <a:spcBef>
                <a:spcPts val="600"/>
              </a:spcBef>
              <a:defRPr/>
            </a:pPr>
            <a:endParaRPr lang="en-US" sz="2000" dirty="0">
              <a:solidFill>
                <a:srgbClr val="FFFFFF"/>
              </a:solidFill>
              <a:latin typeface="Arial"/>
            </a:endParaRPr>
          </a:p>
        </p:txBody>
      </p:sp>
      <p:sp>
        <p:nvSpPr>
          <p:cNvPr id="29" name="TextBox 28"/>
          <p:cNvSpPr txBox="1"/>
          <p:nvPr/>
        </p:nvSpPr>
        <p:spPr>
          <a:xfrm>
            <a:off x="2210127" y="1060595"/>
            <a:ext cx="1409074" cy="244682"/>
          </a:xfrm>
          <a:prstGeom prst="rect">
            <a:avLst/>
          </a:prstGeom>
          <a:noFill/>
        </p:spPr>
        <p:txBody>
          <a:bodyPr wrap="square" rtlCol="0">
            <a:spAutoFit/>
          </a:bodyPr>
          <a:lstStyle/>
          <a:p>
            <a:pPr algn="ctr" defTabSz="914378" fontAlgn="base">
              <a:lnSpc>
                <a:spcPct val="90000"/>
              </a:lnSpc>
              <a:spcBef>
                <a:spcPts val="600"/>
              </a:spcBef>
              <a:buClr>
                <a:srgbClr val="0085C3"/>
              </a:buClr>
              <a:defRPr/>
            </a:pPr>
            <a:r>
              <a:rPr lang="en-US" sz="1100" b="1" dirty="0">
                <a:solidFill>
                  <a:srgbClr val="000000"/>
                </a:solidFill>
                <a:latin typeface="Arial"/>
              </a:rPr>
              <a:t>Australia (3 Year)</a:t>
            </a:r>
          </a:p>
        </p:txBody>
      </p:sp>
      <p:graphicFrame>
        <p:nvGraphicFramePr>
          <p:cNvPr id="50" name="Chart 49"/>
          <p:cNvGraphicFramePr>
            <a:graphicFrameLocks/>
          </p:cNvGraphicFramePr>
          <p:nvPr/>
        </p:nvGraphicFramePr>
        <p:xfrm>
          <a:off x="2063750" y="242253"/>
          <a:ext cx="2201037" cy="3109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p:cNvGraphicFramePr>
            <a:graphicFrameLocks/>
          </p:cNvGraphicFramePr>
          <p:nvPr/>
        </p:nvGraphicFramePr>
        <p:xfrm>
          <a:off x="4213329" y="226558"/>
          <a:ext cx="1754694" cy="3115703"/>
        </p:xfrm>
        <a:graphic>
          <a:graphicData uri="http://schemas.openxmlformats.org/drawingml/2006/chart">
            <c:chart xmlns:c="http://schemas.openxmlformats.org/drawingml/2006/chart" xmlns:r="http://schemas.openxmlformats.org/officeDocument/2006/relationships" r:id="rId4"/>
          </a:graphicData>
        </a:graphic>
      </p:graphicFrame>
      <p:sp>
        <p:nvSpPr>
          <p:cNvPr id="45" name="Round Same Side Corner Rectangle 44"/>
          <p:cNvSpPr/>
          <p:nvPr/>
        </p:nvSpPr>
        <p:spPr>
          <a:xfrm rot="5400000">
            <a:off x="4933539" y="400447"/>
            <a:ext cx="239047" cy="1478872"/>
          </a:xfrm>
          <a:prstGeom prst="round2SameRect">
            <a:avLst/>
          </a:prstGeom>
          <a:solidFill>
            <a:schemeClr val="tx2">
              <a:lumMod val="85000"/>
            </a:schemeClr>
          </a:solidFill>
          <a:effectLst/>
        </p:spPr>
        <p:txBody>
          <a:bodyPr wrap="square" lIns="182880" tIns="137160" rIns="137160" bIns="137160" rtlCol="0" anchor="ctr">
            <a:noAutofit/>
          </a:bodyPr>
          <a:lstStyle/>
          <a:p>
            <a:pPr algn="ctr" defTabSz="914378" fontAlgn="base">
              <a:lnSpc>
                <a:spcPct val="90000"/>
              </a:lnSpc>
              <a:spcBef>
                <a:spcPts val="600"/>
              </a:spcBef>
              <a:defRPr/>
            </a:pPr>
            <a:endParaRPr lang="en-US" sz="2000" dirty="0">
              <a:solidFill>
                <a:srgbClr val="FFFFFF"/>
              </a:solidFill>
              <a:latin typeface="Arial"/>
            </a:endParaRPr>
          </a:p>
        </p:txBody>
      </p:sp>
      <p:sp>
        <p:nvSpPr>
          <p:cNvPr id="46" name="TextBox 45"/>
          <p:cNvSpPr txBox="1"/>
          <p:nvPr/>
        </p:nvSpPr>
        <p:spPr>
          <a:xfrm>
            <a:off x="4303023" y="1029058"/>
            <a:ext cx="1409074" cy="244682"/>
          </a:xfrm>
          <a:prstGeom prst="rect">
            <a:avLst/>
          </a:prstGeom>
          <a:noFill/>
        </p:spPr>
        <p:txBody>
          <a:bodyPr wrap="square" rtlCol="0">
            <a:spAutoFit/>
          </a:bodyPr>
          <a:lstStyle/>
          <a:p>
            <a:pPr algn="ctr" defTabSz="914378" fontAlgn="base">
              <a:lnSpc>
                <a:spcPct val="90000"/>
              </a:lnSpc>
              <a:spcBef>
                <a:spcPts val="600"/>
              </a:spcBef>
              <a:buClr>
                <a:srgbClr val="0085C3"/>
              </a:buClr>
              <a:defRPr/>
            </a:pPr>
            <a:r>
              <a:rPr lang="en-US" sz="1100" b="1" dirty="0">
                <a:solidFill>
                  <a:srgbClr val="000000"/>
                </a:solidFill>
                <a:latin typeface="Arial"/>
              </a:rPr>
              <a:t>India (3 Year)</a:t>
            </a:r>
          </a:p>
        </p:txBody>
      </p:sp>
      <p:graphicFrame>
        <p:nvGraphicFramePr>
          <p:cNvPr id="40" name="Chart 39"/>
          <p:cNvGraphicFramePr>
            <a:graphicFrameLocks/>
          </p:cNvGraphicFramePr>
          <p:nvPr/>
        </p:nvGraphicFramePr>
        <p:xfrm>
          <a:off x="6080423" y="1119402"/>
          <a:ext cx="1809594" cy="2225829"/>
        </p:xfrm>
        <a:graphic>
          <a:graphicData uri="http://schemas.openxmlformats.org/drawingml/2006/chart">
            <c:chart xmlns:c="http://schemas.openxmlformats.org/drawingml/2006/chart" xmlns:r="http://schemas.openxmlformats.org/officeDocument/2006/relationships" r:id="rId5"/>
          </a:graphicData>
        </a:graphic>
      </p:graphicFrame>
      <p:sp>
        <p:nvSpPr>
          <p:cNvPr id="41" name="Round Same Side Corner Rectangle 40"/>
          <p:cNvSpPr/>
          <p:nvPr/>
        </p:nvSpPr>
        <p:spPr>
          <a:xfrm rot="5400000">
            <a:off x="6800632" y="404184"/>
            <a:ext cx="239047" cy="1478872"/>
          </a:xfrm>
          <a:prstGeom prst="round2SameRect">
            <a:avLst/>
          </a:prstGeom>
          <a:solidFill>
            <a:schemeClr val="tx2">
              <a:lumMod val="85000"/>
            </a:schemeClr>
          </a:solidFill>
          <a:effectLst/>
        </p:spPr>
        <p:txBody>
          <a:bodyPr wrap="square" lIns="182880" tIns="137160" rIns="137160" bIns="137160" rtlCol="0" anchor="ctr">
            <a:noAutofit/>
          </a:bodyPr>
          <a:lstStyle/>
          <a:p>
            <a:pPr algn="ctr" defTabSz="914378" fontAlgn="base">
              <a:lnSpc>
                <a:spcPct val="90000"/>
              </a:lnSpc>
              <a:spcBef>
                <a:spcPts val="600"/>
              </a:spcBef>
              <a:defRPr/>
            </a:pPr>
            <a:endParaRPr lang="en-US" sz="2000" dirty="0">
              <a:solidFill>
                <a:srgbClr val="FFFFFF"/>
              </a:solidFill>
              <a:latin typeface="Arial"/>
            </a:endParaRPr>
          </a:p>
        </p:txBody>
      </p:sp>
      <p:sp>
        <p:nvSpPr>
          <p:cNvPr id="49" name="TextBox 48"/>
          <p:cNvSpPr txBox="1"/>
          <p:nvPr/>
        </p:nvSpPr>
        <p:spPr>
          <a:xfrm>
            <a:off x="6200077" y="1036403"/>
            <a:ext cx="1307223" cy="244682"/>
          </a:xfrm>
          <a:prstGeom prst="rect">
            <a:avLst/>
          </a:prstGeom>
          <a:noFill/>
        </p:spPr>
        <p:txBody>
          <a:bodyPr wrap="square" rtlCol="0">
            <a:spAutoFit/>
          </a:bodyPr>
          <a:lstStyle/>
          <a:p>
            <a:pPr algn="ctr" defTabSz="914378" fontAlgn="base">
              <a:lnSpc>
                <a:spcPct val="90000"/>
              </a:lnSpc>
              <a:spcBef>
                <a:spcPts val="600"/>
              </a:spcBef>
              <a:buClr>
                <a:srgbClr val="0085C3"/>
              </a:buClr>
              <a:defRPr/>
            </a:pPr>
            <a:r>
              <a:rPr lang="en-US" sz="1100" b="1" dirty="0">
                <a:solidFill>
                  <a:srgbClr val="000000"/>
                </a:solidFill>
                <a:latin typeface="Arial"/>
              </a:rPr>
              <a:t>Japan (3 Year)</a:t>
            </a:r>
          </a:p>
        </p:txBody>
      </p:sp>
      <p:sp>
        <p:nvSpPr>
          <p:cNvPr id="38" name="Rectangle 37"/>
          <p:cNvSpPr/>
          <p:nvPr/>
        </p:nvSpPr>
        <p:spPr>
          <a:xfrm>
            <a:off x="1" y="3664702"/>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53" name="Rectangle 52"/>
          <p:cNvSpPr/>
          <p:nvPr/>
        </p:nvSpPr>
        <p:spPr>
          <a:xfrm>
            <a:off x="1615587" y="3551681"/>
            <a:ext cx="7572222" cy="1020317"/>
          </a:xfrm>
          <a:prstGeom prst="rect">
            <a:avLst/>
          </a:prstGeom>
          <a:noFill/>
          <a:effectLst/>
        </p:spPr>
        <p:txBody>
          <a:bodyPr wrap="square" lIns="182813" tIns="137114" rIns="137114" bIns="137114" rtlCol="0" anchor="ctr">
            <a:noAutofit/>
          </a:bodyPr>
          <a:lstStyle/>
          <a:p>
            <a:pPr defTabSz="914378" fontAlgn="base">
              <a:buSzPct val="125000"/>
              <a:defRPr/>
            </a:pPr>
            <a:r>
              <a:rPr lang="en-US" sz="1800" b="1" dirty="0">
                <a:solidFill>
                  <a:srgbClr val="0085C3"/>
                </a:solidFill>
                <a:latin typeface="Arial"/>
              </a:rPr>
              <a:t>More profitable </a:t>
            </a:r>
            <a:r>
              <a:rPr lang="en-US" sz="1400" dirty="0">
                <a:solidFill>
                  <a:srgbClr val="444444"/>
                </a:solidFill>
                <a:latin typeface="Arial"/>
              </a:rPr>
              <a:t>than ProSupport and Accidental Damage sold separately</a:t>
            </a:r>
          </a:p>
          <a:p>
            <a:pPr defTabSz="914378" fontAlgn="base">
              <a:spcAft>
                <a:spcPts val="600"/>
              </a:spcAft>
              <a:buSzPct val="125000"/>
              <a:defRPr/>
            </a:pPr>
            <a:r>
              <a:rPr lang="en-US" sz="1800" b="1" dirty="0">
                <a:solidFill>
                  <a:srgbClr val="0085C3"/>
                </a:solidFill>
                <a:latin typeface="Arial"/>
              </a:rPr>
              <a:t>10%~35% discount </a:t>
            </a:r>
            <a:r>
              <a:rPr lang="en-US" sz="1400" dirty="0">
                <a:solidFill>
                  <a:srgbClr val="444444"/>
                </a:solidFill>
                <a:latin typeface="Arial"/>
              </a:rPr>
              <a:t>compared to offers sold separately</a:t>
            </a:r>
          </a:p>
        </p:txBody>
      </p:sp>
      <p:cxnSp>
        <p:nvCxnSpPr>
          <p:cNvPr id="56" name="Straight Connector 55"/>
          <p:cNvCxnSpPr>
            <a:cxnSpLocks/>
          </p:cNvCxnSpPr>
          <p:nvPr/>
        </p:nvCxnSpPr>
        <p:spPr>
          <a:xfrm flipV="1">
            <a:off x="0" y="4526857"/>
            <a:ext cx="9144000"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566" y="3664701"/>
            <a:ext cx="1551709" cy="397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58" name="TextBox 57"/>
          <p:cNvSpPr txBox="1"/>
          <p:nvPr/>
        </p:nvSpPr>
        <p:spPr>
          <a:xfrm>
            <a:off x="135248" y="3706277"/>
            <a:ext cx="1417027" cy="306977"/>
          </a:xfrm>
          <a:prstGeom prst="rect">
            <a:avLst/>
          </a:prstGeom>
          <a:noFill/>
          <a:ln>
            <a:noFill/>
          </a:ln>
        </p:spPr>
        <p:txBody>
          <a:bodyPr wrap="square" lIns="91410" tIns="45705" rIns="91410" bIns="45705" rtlCol="0">
            <a:spAutoFit/>
          </a:bodyPr>
          <a:lstStyle/>
          <a:p>
            <a:pPr defTabSz="914378" fontAlgn="base">
              <a:lnSpc>
                <a:spcPct val="90000"/>
              </a:lnSpc>
              <a:spcBef>
                <a:spcPts val="600"/>
              </a:spcBef>
              <a:buClr>
                <a:srgbClr val="0085C3"/>
              </a:buClr>
              <a:defRPr/>
            </a:pPr>
            <a:r>
              <a:rPr lang="en-US" sz="1550" b="1" dirty="0">
                <a:solidFill>
                  <a:srgbClr val="FFFFFF"/>
                </a:solidFill>
                <a:latin typeface="Arial"/>
              </a:rPr>
              <a:t>Easy to sell</a:t>
            </a:r>
            <a:endParaRPr lang="en-US" sz="1550" b="1" baseline="30000" dirty="0">
              <a:solidFill>
                <a:srgbClr val="FFFFFF"/>
              </a:solidFill>
              <a:latin typeface="Arial"/>
            </a:endParaRPr>
          </a:p>
        </p:txBody>
      </p:sp>
      <p:sp>
        <p:nvSpPr>
          <p:cNvPr id="35" name="TextBox 34">
            <a:extLst>
              <a:ext uri="{FF2B5EF4-FFF2-40B4-BE49-F238E27FC236}">
                <a16:creationId xmlns:a16="http://schemas.microsoft.com/office/drawing/2014/main" id="{7A2E2AB8-6B0A-40B9-B429-8DDD62A5D356}"/>
              </a:ext>
            </a:extLst>
          </p:cNvPr>
          <p:cNvSpPr txBox="1"/>
          <p:nvPr/>
        </p:nvSpPr>
        <p:spPr>
          <a:xfrm>
            <a:off x="1698755" y="4587694"/>
            <a:ext cx="2529803" cy="338526"/>
          </a:xfrm>
          <a:prstGeom prst="rect">
            <a:avLst/>
          </a:prstGeom>
          <a:noFill/>
        </p:spPr>
        <p:txBody>
          <a:bodyPr wrap="none" lIns="91412" tIns="45706" rIns="91412" bIns="45706" rtlCol="0">
            <a:spAutoFit/>
          </a:bodyPr>
          <a:lstStyle/>
          <a:p>
            <a:pPr defTabSz="914378" fontAlgn="base">
              <a:spcBef>
                <a:spcPct val="0"/>
              </a:spcBef>
              <a:spcAft>
                <a:spcPct val="0"/>
              </a:spcAft>
              <a:defRPr/>
            </a:pPr>
            <a:r>
              <a:rPr lang="en-US" sz="800" dirty="0">
                <a:solidFill>
                  <a:srgbClr val="444444"/>
                </a:solidFill>
                <a:latin typeface="Arial"/>
              </a:rPr>
              <a:t>Note: Prices in US dollars; prices subject to change</a:t>
            </a:r>
          </a:p>
          <a:p>
            <a:pPr defTabSz="914378" fontAlgn="base">
              <a:spcBef>
                <a:spcPct val="0"/>
              </a:spcBef>
              <a:spcAft>
                <a:spcPct val="0"/>
              </a:spcAft>
              <a:defRPr/>
            </a:pPr>
            <a:r>
              <a:rPr lang="en-US" sz="800" dirty="0">
                <a:solidFill>
                  <a:srgbClr val="444444"/>
                </a:solidFill>
                <a:latin typeface="Arial"/>
              </a:rPr>
              <a:t>Slide updated July 2021</a:t>
            </a:r>
          </a:p>
        </p:txBody>
      </p:sp>
      <p:sp>
        <p:nvSpPr>
          <p:cNvPr id="30" name="MSIPCMContentMarking" descr="{&quot;HashCode&quot;:-1913046509,&quot;Placement&quot;:&quot;Footer&quot;}">
            <a:extLst>
              <a:ext uri="{FF2B5EF4-FFF2-40B4-BE49-F238E27FC236}">
                <a16:creationId xmlns:a16="http://schemas.microsoft.com/office/drawing/2014/main" id="{DEECA4E0-FB99-45A4-8D60-C773031AA928}"/>
              </a:ext>
            </a:extLst>
          </p:cNvPr>
          <p:cNvSpPr txBox="1"/>
          <p:nvPr/>
        </p:nvSpPr>
        <p:spPr>
          <a:xfrm>
            <a:off x="1572768" y="5007659"/>
            <a:ext cx="1028784" cy="92333"/>
          </a:xfrm>
          <a:prstGeom prst="rect">
            <a:avLst/>
          </a:prstGeom>
          <a:noFill/>
        </p:spPr>
        <p:txBody>
          <a:bodyPr vert="horz" wrap="square" lIns="0" tIns="0" rIns="0" bIns="0" rtlCol="0" anchor="ctr" anchorCtr="1">
            <a:spAutoFit/>
          </a:bodyPr>
          <a:lstStyle/>
          <a:p>
            <a:pPr defTabSz="685783">
              <a:defRPr/>
            </a:pPr>
            <a:r>
              <a:rPr lang="en-US" sz="600" dirty="0">
                <a:solidFill>
                  <a:srgbClr val="7F7F7F"/>
                </a:solidFill>
                <a:latin typeface="Calibri" panose="020F0502020204030204" pitchFamily="34" charset="0"/>
              </a:rPr>
              <a:t>Internal Use - Confidential</a:t>
            </a:r>
          </a:p>
        </p:txBody>
      </p:sp>
    </p:spTree>
    <p:extLst>
      <p:ext uri="{BB962C8B-B14F-4D97-AF65-F5344CB8AC3E}">
        <p14:creationId xmlns:p14="http://schemas.microsoft.com/office/powerpoint/2010/main" val="2725532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p:nvPr>
        </p:nvSpPr>
        <p:spPr/>
        <p:txBody>
          <a:bodyPr/>
          <a:lstStyle/>
          <a:p>
            <a:r>
              <a:rPr lang="en-US" dirty="0">
                <a:latin typeface="+mn-lt"/>
              </a:rPr>
              <a:t>APJ support pricing ladder for OptiPlex 7050</a:t>
            </a:r>
          </a:p>
        </p:txBody>
      </p:sp>
      <p:graphicFrame>
        <p:nvGraphicFramePr>
          <p:cNvPr id="49" name="Chart 48"/>
          <p:cNvGraphicFramePr>
            <a:graphicFrameLocks/>
          </p:cNvGraphicFramePr>
          <p:nvPr/>
        </p:nvGraphicFramePr>
        <p:xfrm>
          <a:off x="3432093" y="251236"/>
          <a:ext cx="1751118" cy="3123423"/>
        </p:xfrm>
        <a:graphic>
          <a:graphicData uri="http://schemas.openxmlformats.org/drawingml/2006/chart">
            <c:chart xmlns:c="http://schemas.openxmlformats.org/drawingml/2006/chart" xmlns:r="http://schemas.openxmlformats.org/officeDocument/2006/relationships" r:id="rId3"/>
          </a:graphicData>
        </a:graphic>
      </p:graphicFrame>
      <p:sp>
        <p:nvSpPr>
          <p:cNvPr id="25" name="Round Same Side Corner Rectangle 24"/>
          <p:cNvSpPr/>
          <p:nvPr/>
        </p:nvSpPr>
        <p:spPr>
          <a:xfrm rot="5400000">
            <a:off x="4144075" y="469799"/>
            <a:ext cx="239047" cy="1348857"/>
          </a:xfrm>
          <a:prstGeom prst="round2SameRect">
            <a:avLst/>
          </a:prstGeom>
          <a:solidFill>
            <a:schemeClr val="tx1">
              <a:lumMod val="20000"/>
              <a:lumOff val="80000"/>
            </a:schemeClr>
          </a:solidFill>
          <a:effectLst/>
        </p:spPr>
        <p:txBody>
          <a:bodyPr wrap="square" lIns="182880" tIns="137160" rIns="137160" bIns="137160" rtlCol="0" anchor="ctr">
            <a:noAutofit/>
          </a:bodyPr>
          <a:lstStyle/>
          <a:p>
            <a:pPr algn="ctr" defTabSz="914378" fontAlgn="base">
              <a:lnSpc>
                <a:spcPct val="90000"/>
              </a:lnSpc>
              <a:spcBef>
                <a:spcPts val="600"/>
              </a:spcBef>
              <a:defRPr/>
            </a:pPr>
            <a:endParaRPr lang="en-US" sz="2000" dirty="0">
              <a:solidFill>
                <a:srgbClr val="FFFFFF"/>
              </a:solidFill>
              <a:latin typeface="Arial"/>
            </a:endParaRPr>
          </a:p>
        </p:txBody>
      </p:sp>
      <p:sp>
        <p:nvSpPr>
          <p:cNvPr id="26" name="TextBox 25"/>
          <p:cNvSpPr txBox="1"/>
          <p:nvPr/>
        </p:nvSpPr>
        <p:spPr>
          <a:xfrm>
            <a:off x="3601046" y="1052462"/>
            <a:ext cx="1348857" cy="244682"/>
          </a:xfrm>
          <a:prstGeom prst="rect">
            <a:avLst/>
          </a:prstGeom>
          <a:noFill/>
        </p:spPr>
        <p:txBody>
          <a:bodyPr wrap="square" rtlCol="0">
            <a:spAutoFit/>
          </a:bodyPr>
          <a:lstStyle/>
          <a:p>
            <a:pPr algn="ctr" defTabSz="914378" fontAlgn="base">
              <a:lnSpc>
                <a:spcPct val="90000"/>
              </a:lnSpc>
              <a:spcBef>
                <a:spcPts val="600"/>
              </a:spcBef>
              <a:buClr>
                <a:srgbClr val="0085C3"/>
              </a:buClr>
              <a:defRPr/>
            </a:pPr>
            <a:r>
              <a:rPr lang="en-US" sz="1100" b="1" dirty="0">
                <a:solidFill>
                  <a:srgbClr val="000000"/>
                </a:solidFill>
                <a:latin typeface="Arial"/>
              </a:rPr>
              <a:t>China (3 Year)</a:t>
            </a:r>
          </a:p>
        </p:txBody>
      </p:sp>
      <p:graphicFrame>
        <p:nvGraphicFramePr>
          <p:cNvPr id="50" name="Chart 49"/>
          <p:cNvGraphicFramePr>
            <a:graphicFrameLocks/>
          </p:cNvGraphicFramePr>
          <p:nvPr/>
        </p:nvGraphicFramePr>
        <p:xfrm>
          <a:off x="5206846" y="258929"/>
          <a:ext cx="1623488" cy="311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Round Same Side Corner Rectangle 27"/>
          <p:cNvSpPr/>
          <p:nvPr/>
        </p:nvSpPr>
        <p:spPr>
          <a:xfrm rot="5400000">
            <a:off x="5974692" y="404784"/>
            <a:ext cx="239047" cy="1478872"/>
          </a:xfrm>
          <a:prstGeom prst="round2SameRect">
            <a:avLst/>
          </a:prstGeom>
          <a:solidFill>
            <a:schemeClr val="tx2">
              <a:lumMod val="85000"/>
            </a:schemeClr>
          </a:solidFill>
          <a:effectLst/>
        </p:spPr>
        <p:txBody>
          <a:bodyPr wrap="square" lIns="182880" tIns="137160" rIns="137160" bIns="137160" rtlCol="0" anchor="ctr">
            <a:noAutofit/>
          </a:bodyPr>
          <a:lstStyle/>
          <a:p>
            <a:pPr algn="ctr" defTabSz="914378" fontAlgn="base">
              <a:lnSpc>
                <a:spcPct val="90000"/>
              </a:lnSpc>
              <a:spcBef>
                <a:spcPts val="600"/>
              </a:spcBef>
              <a:defRPr/>
            </a:pPr>
            <a:endParaRPr lang="en-US" sz="2000" dirty="0">
              <a:solidFill>
                <a:srgbClr val="FFFFFF"/>
              </a:solidFill>
              <a:latin typeface="Arial"/>
            </a:endParaRPr>
          </a:p>
        </p:txBody>
      </p:sp>
      <p:sp>
        <p:nvSpPr>
          <p:cNvPr id="29" name="TextBox 28"/>
          <p:cNvSpPr txBox="1"/>
          <p:nvPr/>
        </p:nvSpPr>
        <p:spPr>
          <a:xfrm>
            <a:off x="5378696" y="1043565"/>
            <a:ext cx="1409074" cy="244682"/>
          </a:xfrm>
          <a:prstGeom prst="rect">
            <a:avLst/>
          </a:prstGeom>
          <a:noFill/>
        </p:spPr>
        <p:txBody>
          <a:bodyPr wrap="square" rtlCol="0">
            <a:spAutoFit/>
          </a:bodyPr>
          <a:lstStyle/>
          <a:p>
            <a:pPr algn="ctr" defTabSz="914378" fontAlgn="base">
              <a:lnSpc>
                <a:spcPct val="90000"/>
              </a:lnSpc>
              <a:spcBef>
                <a:spcPts val="600"/>
              </a:spcBef>
              <a:buClr>
                <a:srgbClr val="0085C3"/>
              </a:buClr>
              <a:defRPr/>
            </a:pPr>
            <a:r>
              <a:rPr lang="en-US" sz="1100" b="1" dirty="0">
                <a:solidFill>
                  <a:srgbClr val="000000"/>
                </a:solidFill>
                <a:latin typeface="Arial"/>
              </a:rPr>
              <a:t>India (3 Year)</a:t>
            </a:r>
          </a:p>
        </p:txBody>
      </p:sp>
      <p:cxnSp>
        <p:nvCxnSpPr>
          <p:cNvPr id="39" name="Straight Connector 38"/>
          <p:cNvCxnSpPr/>
          <p:nvPr/>
        </p:nvCxnSpPr>
        <p:spPr>
          <a:xfrm>
            <a:off x="1764894" y="1205097"/>
            <a:ext cx="0" cy="2261335"/>
          </a:xfrm>
          <a:prstGeom prst="line">
            <a:avLst/>
          </a:prstGeom>
          <a:noFill/>
          <a:ln w="9525" cap="flat" cmpd="sng" algn="ctr">
            <a:solidFill>
              <a:srgbClr val="B7295A">
                <a:lumMod val="20000"/>
                <a:lumOff val="80000"/>
              </a:srgbClr>
            </a:solidFill>
            <a:prstDash val="solid"/>
          </a:ln>
          <a:effectLst/>
        </p:spPr>
      </p:cxnSp>
      <p:sp>
        <p:nvSpPr>
          <p:cNvPr id="30" name="Round Same Side Corner Rectangle 29"/>
          <p:cNvSpPr/>
          <p:nvPr/>
        </p:nvSpPr>
        <p:spPr>
          <a:xfrm rot="5400000">
            <a:off x="2378460" y="408240"/>
            <a:ext cx="239047" cy="1478872"/>
          </a:xfrm>
          <a:prstGeom prst="round2SameRect">
            <a:avLst/>
          </a:prstGeom>
          <a:solidFill>
            <a:schemeClr val="tx2">
              <a:lumMod val="85000"/>
            </a:schemeClr>
          </a:solidFill>
          <a:effectLst/>
        </p:spPr>
        <p:txBody>
          <a:bodyPr wrap="square" lIns="182876" tIns="137156" rIns="137156" bIns="137156" rtlCol="0" anchor="ctr">
            <a:noAutofit/>
          </a:bodyPr>
          <a:lstStyle/>
          <a:p>
            <a:pPr algn="ctr" defTabSz="914378" fontAlgn="base">
              <a:lnSpc>
                <a:spcPct val="90000"/>
              </a:lnSpc>
              <a:spcBef>
                <a:spcPts val="600"/>
              </a:spcBef>
              <a:defRPr/>
            </a:pPr>
            <a:endParaRPr lang="en-US" sz="2000" dirty="0">
              <a:solidFill>
                <a:srgbClr val="FFFFFF"/>
              </a:solidFill>
              <a:latin typeface="Arial"/>
            </a:endParaRPr>
          </a:p>
        </p:txBody>
      </p:sp>
      <p:sp>
        <p:nvSpPr>
          <p:cNvPr id="31" name="TextBox 30"/>
          <p:cNvSpPr txBox="1"/>
          <p:nvPr/>
        </p:nvSpPr>
        <p:spPr>
          <a:xfrm>
            <a:off x="1788398" y="1047021"/>
            <a:ext cx="1409074" cy="244680"/>
          </a:xfrm>
          <a:prstGeom prst="rect">
            <a:avLst/>
          </a:prstGeom>
          <a:noFill/>
        </p:spPr>
        <p:txBody>
          <a:bodyPr wrap="square" lIns="91438" tIns="45719" rIns="91438" bIns="45719" rtlCol="0">
            <a:spAutoFit/>
          </a:bodyPr>
          <a:lstStyle/>
          <a:p>
            <a:pPr algn="ctr" defTabSz="914378" fontAlgn="base">
              <a:lnSpc>
                <a:spcPct val="90000"/>
              </a:lnSpc>
              <a:spcBef>
                <a:spcPts val="600"/>
              </a:spcBef>
              <a:buClr>
                <a:srgbClr val="0085C3"/>
              </a:buClr>
              <a:defRPr/>
            </a:pPr>
            <a:r>
              <a:rPr lang="en-US" sz="1100" b="1" dirty="0">
                <a:solidFill>
                  <a:srgbClr val="000000"/>
                </a:solidFill>
                <a:latin typeface="Arial"/>
              </a:rPr>
              <a:t>Australia (3 Year)</a:t>
            </a:r>
          </a:p>
        </p:txBody>
      </p:sp>
      <p:graphicFrame>
        <p:nvGraphicFramePr>
          <p:cNvPr id="32" name="Chart 31"/>
          <p:cNvGraphicFramePr>
            <a:graphicFrameLocks/>
          </p:cNvGraphicFramePr>
          <p:nvPr/>
        </p:nvGraphicFramePr>
        <p:xfrm>
          <a:off x="1597165" y="261196"/>
          <a:ext cx="2048739" cy="31055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36"/>
          <p:cNvGraphicFramePr>
            <a:graphicFrameLocks/>
          </p:cNvGraphicFramePr>
          <p:nvPr/>
        </p:nvGraphicFramePr>
        <p:xfrm>
          <a:off x="7141560" y="1205096"/>
          <a:ext cx="1977949" cy="2174757"/>
        </p:xfrm>
        <a:graphic>
          <a:graphicData uri="http://schemas.openxmlformats.org/drawingml/2006/chart">
            <c:chart xmlns:c="http://schemas.openxmlformats.org/drawingml/2006/chart" xmlns:r="http://schemas.openxmlformats.org/officeDocument/2006/relationships" r:id="rId6"/>
          </a:graphicData>
        </a:graphic>
      </p:graphicFrame>
      <p:sp>
        <p:nvSpPr>
          <p:cNvPr id="38" name="Round Same Side Corner Rectangle 37"/>
          <p:cNvSpPr/>
          <p:nvPr/>
        </p:nvSpPr>
        <p:spPr>
          <a:xfrm rot="5400000">
            <a:off x="7917562" y="404778"/>
            <a:ext cx="239047" cy="1478872"/>
          </a:xfrm>
          <a:prstGeom prst="round2SameRect">
            <a:avLst/>
          </a:prstGeom>
          <a:solidFill>
            <a:schemeClr val="tx2">
              <a:lumMod val="85000"/>
            </a:schemeClr>
          </a:solidFill>
          <a:effectLst/>
        </p:spPr>
        <p:txBody>
          <a:bodyPr wrap="square" lIns="182880" tIns="137160" rIns="137160" bIns="137160" rtlCol="0" anchor="ctr">
            <a:noAutofit/>
          </a:bodyPr>
          <a:lstStyle/>
          <a:p>
            <a:pPr algn="ctr" defTabSz="914378" fontAlgn="base">
              <a:lnSpc>
                <a:spcPct val="90000"/>
              </a:lnSpc>
              <a:spcBef>
                <a:spcPts val="600"/>
              </a:spcBef>
              <a:defRPr/>
            </a:pPr>
            <a:endParaRPr lang="en-US" sz="2000" dirty="0">
              <a:solidFill>
                <a:srgbClr val="FFFFFF"/>
              </a:solidFill>
              <a:latin typeface="Arial"/>
            </a:endParaRPr>
          </a:p>
        </p:txBody>
      </p:sp>
      <p:sp>
        <p:nvSpPr>
          <p:cNvPr id="45" name="TextBox 44"/>
          <p:cNvSpPr txBox="1"/>
          <p:nvPr/>
        </p:nvSpPr>
        <p:spPr>
          <a:xfrm>
            <a:off x="7264416" y="1043559"/>
            <a:ext cx="1409074" cy="244682"/>
          </a:xfrm>
          <a:prstGeom prst="rect">
            <a:avLst/>
          </a:prstGeom>
          <a:noFill/>
        </p:spPr>
        <p:txBody>
          <a:bodyPr wrap="square" rtlCol="0">
            <a:spAutoFit/>
          </a:bodyPr>
          <a:lstStyle/>
          <a:p>
            <a:pPr algn="ctr" defTabSz="914378" fontAlgn="base">
              <a:lnSpc>
                <a:spcPct val="90000"/>
              </a:lnSpc>
              <a:spcBef>
                <a:spcPts val="600"/>
              </a:spcBef>
              <a:buClr>
                <a:srgbClr val="0085C3"/>
              </a:buClr>
              <a:defRPr/>
            </a:pPr>
            <a:r>
              <a:rPr lang="en-US" sz="1100" b="1" dirty="0">
                <a:solidFill>
                  <a:srgbClr val="000000"/>
                </a:solidFill>
                <a:latin typeface="Arial"/>
              </a:rPr>
              <a:t>Japan (3 Year)</a:t>
            </a:r>
          </a:p>
        </p:txBody>
      </p:sp>
      <p:sp>
        <p:nvSpPr>
          <p:cNvPr id="46" name="Rectangle 45"/>
          <p:cNvSpPr/>
          <p:nvPr/>
        </p:nvSpPr>
        <p:spPr>
          <a:xfrm>
            <a:off x="130626" y="3664701"/>
            <a:ext cx="9013375" cy="5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47" name="Rectangle 46"/>
          <p:cNvSpPr/>
          <p:nvPr/>
        </p:nvSpPr>
        <p:spPr>
          <a:xfrm>
            <a:off x="1615587" y="3551681"/>
            <a:ext cx="7572222" cy="1020317"/>
          </a:xfrm>
          <a:prstGeom prst="rect">
            <a:avLst/>
          </a:prstGeom>
          <a:noFill/>
          <a:effectLst/>
        </p:spPr>
        <p:txBody>
          <a:bodyPr wrap="square" lIns="182813" tIns="137114" rIns="137114" bIns="137114" rtlCol="0" anchor="ctr">
            <a:noAutofit/>
          </a:bodyPr>
          <a:lstStyle/>
          <a:p>
            <a:pPr defTabSz="914378" fontAlgn="base">
              <a:buSzPct val="125000"/>
              <a:defRPr/>
            </a:pPr>
            <a:r>
              <a:rPr lang="en-US" sz="1800" b="1" dirty="0">
                <a:solidFill>
                  <a:srgbClr val="0085C3"/>
                </a:solidFill>
                <a:latin typeface="Arial"/>
              </a:rPr>
              <a:t>More profitable </a:t>
            </a:r>
            <a:r>
              <a:rPr lang="en-US" sz="1400" dirty="0">
                <a:solidFill>
                  <a:srgbClr val="444444"/>
                </a:solidFill>
                <a:latin typeface="Arial"/>
              </a:rPr>
              <a:t>than ProSupport and Keep Your Hard Drive sold separately </a:t>
            </a:r>
            <a:r>
              <a:rPr lang="en-US" sz="1800" b="1" dirty="0">
                <a:solidFill>
                  <a:srgbClr val="0085C3"/>
                </a:solidFill>
                <a:latin typeface="Arial"/>
              </a:rPr>
              <a:t>25%~40% discount </a:t>
            </a:r>
            <a:r>
              <a:rPr lang="en-US" sz="1400" dirty="0">
                <a:solidFill>
                  <a:srgbClr val="444444"/>
                </a:solidFill>
                <a:latin typeface="Arial"/>
              </a:rPr>
              <a:t>compared to offers sold separately</a:t>
            </a:r>
          </a:p>
        </p:txBody>
      </p:sp>
      <p:cxnSp>
        <p:nvCxnSpPr>
          <p:cNvPr id="48" name="Straight Connector 47"/>
          <p:cNvCxnSpPr/>
          <p:nvPr/>
        </p:nvCxnSpPr>
        <p:spPr>
          <a:xfrm flipV="1">
            <a:off x="-991" y="4502727"/>
            <a:ext cx="9144000" cy="6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566" y="3664701"/>
            <a:ext cx="1551709" cy="397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sz="2400">
              <a:solidFill>
                <a:srgbClr val="444444"/>
              </a:solidFill>
              <a:latin typeface="Arial"/>
            </a:endParaRPr>
          </a:p>
        </p:txBody>
      </p:sp>
      <p:sp>
        <p:nvSpPr>
          <p:cNvPr id="55" name="TextBox 54"/>
          <p:cNvSpPr txBox="1"/>
          <p:nvPr/>
        </p:nvSpPr>
        <p:spPr>
          <a:xfrm>
            <a:off x="135247" y="3706277"/>
            <a:ext cx="1414050" cy="306977"/>
          </a:xfrm>
          <a:prstGeom prst="rect">
            <a:avLst/>
          </a:prstGeom>
          <a:noFill/>
          <a:ln>
            <a:noFill/>
          </a:ln>
        </p:spPr>
        <p:txBody>
          <a:bodyPr wrap="square" lIns="91410" tIns="45705" rIns="91410" bIns="45705" rtlCol="0">
            <a:spAutoFit/>
          </a:bodyPr>
          <a:lstStyle/>
          <a:p>
            <a:pPr defTabSz="914378" fontAlgn="base">
              <a:lnSpc>
                <a:spcPct val="90000"/>
              </a:lnSpc>
              <a:spcBef>
                <a:spcPts val="600"/>
              </a:spcBef>
              <a:buClr>
                <a:srgbClr val="0085C3"/>
              </a:buClr>
              <a:defRPr/>
            </a:pPr>
            <a:r>
              <a:rPr lang="en-US" sz="1550" b="1" dirty="0">
                <a:solidFill>
                  <a:srgbClr val="FFFFFF"/>
                </a:solidFill>
                <a:latin typeface="Arial"/>
              </a:rPr>
              <a:t>Easy to sell</a:t>
            </a:r>
            <a:endParaRPr lang="en-US" sz="1550" b="1" baseline="30000" dirty="0">
              <a:solidFill>
                <a:srgbClr val="FFFFFF"/>
              </a:solidFill>
              <a:latin typeface="Arial"/>
            </a:endParaRPr>
          </a:p>
        </p:txBody>
      </p:sp>
      <p:sp>
        <p:nvSpPr>
          <p:cNvPr id="33" name="TextBox 32"/>
          <p:cNvSpPr txBox="1"/>
          <p:nvPr/>
        </p:nvSpPr>
        <p:spPr>
          <a:xfrm>
            <a:off x="-17549" y="1463202"/>
            <a:ext cx="1599505" cy="24468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100" b="1" dirty="0">
                <a:solidFill>
                  <a:srgbClr val="444444">
                    <a:lumMod val="60000"/>
                    <a:lumOff val="40000"/>
                  </a:srgbClr>
                </a:solidFill>
                <a:latin typeface="Arial"/>
              </a:rPr>
              <a:t>ProSupport</a:t>
            </a:r>
            <a:endParaRPr lang="en-US" sz="1100" b="1" baseline="30000" dirty="0">
              <a:solidFill>
                <a:srgbClr val="444444">
                  <a:lumMod val="60000"/>
                  <a:lumOff val="40000"/>
                </a:srgbClr>
              </a:solidFill>
              <a:latin typeface="Arial"/>
            </a:endParaRPr>
          </a:p>
        </p:txBody>
      </p:sp>
      <p:sp>
        <p:nvSpPr>
          <p:cNvPr id="34" name="TextBox 33"/>
          <p:cNvSpPr txBox="1"/>
          <p:nvPr/>
        </p:nvSpPr>
        <p:spPr>
          <a:xfrm>
            <a:off x="-17550" y="2415999"/>
            <a:ext cx="1955208" cy="24468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100" b="1" dirty="0" err="1">
                <a:solidFill>
                  <a:srgbClr val="000000"/>
                </a:solidFill>
                <a:latin typeface="Arial"/>
              </a:rPr>
              <a:t>ProSupport+AD+KYHD</a:t>
            </a:r>
            <a:endParaRPr lang="en-US" sz="1050" b="1" dirty="0">
              <a:solidFill>
                <a:srgbClr val="000000"/>
              </a:solidFill>
              <a:latin typeface="Arial"/>
            </a:endParaRPr>
          </a:p>
        </p:txBody>
      </p:sp>
      <p:sp>
        <p:nvSpPr>
          <p:cNvPr id="36" name="TextBox 35"/>
          <p:cNvSpPr txBox="1"/>
          <p:nvPr/>
        </p:nvSpPr>
        <p:spPr>
          <a:xfrm>
            <a:off x="-17550" y="1950825"/>
            <a:ext cx="1845929" cy="244680"/>
          </a:xfrm>
          <a:prstGeom prst="rect">
            <a:avLst/>
          </a:prstGeom>
          <a:noFill/>
        </p:spPr>
        <p:txBody>
          <a:bodyPr wrap="square" lIns="91438" tIns="45719" rIns="91438" bIns="45719" rtlCol="0">
            <a:spAutoFit/>
          </a:bodyPr>
          <a:lstStyle>
            <a:defPPr>
              <a:defRPr lang="en-US"/>
            </a:defPPr>
            <a:lvl1pPr>
              <a:lnSpc>
                <a:spcPct val="90000"/>
              </a:lnSpc>
              <a:spcBef>
                <a:spcPts val="600"/>
              </a:spcBef>
              <a:spcAft>
                <a:spcPts val="0"/>
              </a:spcAft>
              <a:buClr>
                <a:srgbClr val="0085C3"/>
              </a:buClr>
              <a:defRPr sz="1200" b="1">
                <a:solidFill>
                  <a:schemeClr val="tx1">
                    <a:lumMod val="60000"/>
                    <a:lumOff val="40000"/>
                  </a:schemeClr>
                </a:solidFill>
                <a:latin typeface="Museo Sans For Dell"/>
              </a:defRPr>
            </a:lvl1pPr>
          </a:lstStyle>
          <a:p>
            <a:pPr defTabSz="914378" fontAlgn="base">
              <a:defRPr/>
            </a:pPr>
            <a:r>
              <a:rPr lang="en-US" sz="1100" dirty="0">
                <a:solidFill>
                  <a:srgbClr val="000000">
                    <a:lumMod val="50000"/>
                    <a:lumOff val="50000"/>
                  </a:srgbClr>
                </a:solidFill>
                <a:latin typeface="Arial"/>
              </a:rPr>
              <a:t>ProSupport + AD</a:t>
            </a:r>
          </a:p>
        </p:txBody>
      </p:sp>
      <p:sp>
        <p:nvSpPr>
          <p:cNvPr id="40" name="TextBox 39"/>
          <p:cNvSpPr txBox="1"/>
          <p:nvPr/>
        </p:nvSpPr>
        <p:spPr>
          <a:xfrm>
            <a:off x="-17550" y="2864711"/>
            <a:ext cx="2097254" cy="244680"/>
          </a:xfrm>
          <a:prstGeom prst="rect">
            <a:avLst/>
          </a:prstGeom>
          <a:noFill/>
        </p:spPr>
        <p:txBody>
          <a:bodyPr wrap="square" lIns="91438" tIns="45719" rIns="91438" bIns="45719" rtlCol="0">
            <a:spAutoFit/>
          </a:bodyPr>
          <a:lstStyle/>
          <a:p>
            <a:pPr defTabSz="914378" fontAlgn="base">
              <a:lnSpc>
                <a:spcPct val="90000"/>
              </a:lnSpc>
              <a:spcBef>
                <a:spcPts val="600"/>
              </a:spcBef>
              <a:buClr>
                <a:srgbClr val="0085C3"/>
              </a:buClr>
              <a:defRPr/>
            </a:pPr>
            <a:r>
              <a:rPr lang="en-US" sz="1100" b="1" dirty="0" err="1">
                <a:solidFill>
                  <a:srgbClr val="0085C3"/>
                </a:solidFill>
                <a:latin typeface="Arial"/>
              </a:rPr>
              <a:t>ProSupport</a:t>
            </a:r>
            <a:r>
              <a:rPr lang="en-US" sz="1100" b="1" dirty="0">
                <a:solidFill>
                  <a:srgbClr val="0085C3"/>
                </a:solidFill>
                <a:latin typeface="Arial"/>
              </a:rPr>
              <a:t> Plus</a:t>
            </a:r>
            <a:endParaRPr lang="en-US" sz="1050" b="1" dirty="0">
              <a:solidFill>
                <a:srgbClr val="0085C3"/>
              </a:solidFill>
              <a:latin typeface="Arial"/>
            </a:endParaRPr>
          </a:p>
        </p:txBody>
      </p:sp>
      <p:sp>
        <p:nvSpPr>
          <p:cNvPr id="35" name="TextBox 34">
            <a:extLst>
              <a:ext uri="{FF2B5EF4-FFF2-40B4-BE49-F238E27FC236}">
                <a16:creationId xmlns:a16="http://schemas.microsoft.com/office/drawing/2014/main" id="{FBE19A7F-A573-4FBA-8865-F33986FA99F1}"/>
              </a:ext>
            </a:extLst>
          </p:cNvPr>
          <p:cNvSpPr txBox="1"/>
          <p:nvPr/>
        </p:nvSpPr>
        <p:spPr>
          <a:xfrm>
            <a:off x="1698755" y="4587694"/>
            <a:ext cx="2529803" cy="338526"/>
          </a:xfrm>
          <a:prstGeom prst="rect">
            <a:avLst/>
          </a:prstGeom>
          <a:noFill/>
        </p:spPr>
        <p:txBody>
          <a:bodyPr wrap="none" lIns="91412" tIns="45706" rIns="91412" bIns="45706" rtlCol="0">
            <a:spAutoFit/>
          </a:bodyPr>
          <a:lstStyle/>
          <a:p>
            <a:pPr defTabSz="914378" fontAlgn="base">
              <a:spcBef>
                <a:spcPct val="0"/>
              </a:spcBef>
              <a:spcAft>
                <a:spcPct val="0"/>
              </a:spcAft>
              <a:defRPr/>
            </a:pPr>
            <a:r>
              <a:rPr lang="en-US" sz="800" dirty="0">
                <a:solidFill>
                  <a:srgbClr val="444444"/>
                </a:solidFill>
                <a:latin typeface="Arial"/>
              </a:rPr>
              <a:t>Note: Prices in US dollars; prices subject to change</a:t>
            </a:r>
          </a:p>
          <a:p>
            <a:pPr defTabSz="914378" fontAlgn="base">
              <a:spcBef>
                <a:spcPct val="0"/>
              </a:spcBef>
              <a:spcAft>
                <a:spcPct val="0"/>
              </a:spcAft>
              <a:defRPr/>
            </a:pPr>
            <a:r>
              <a:rPr lang="en-US" sz="800" dirty="0">
                <a:solidFill>
                  <a:srgbClr val="444444"/>
                </a:solidFill>
                <a:latin typeface="Arial"/>
              </a:rPr>
              <a:t>Slide updated July 2021</a:t>
            </a:r>
          </a:p>
        </p:txBody>
      </p:sp>
      <p:sp>
        <p:nvSpPr>
          <p:cNvPr id="41" name="Rounded Rectangle 7">
            <a:extLst>
              <a:ext uri="{FF2B5EF4-FFF2-40B4-BE49-F238E27FC236}">
                <a16:creationId xmlns:a16="http://schemas.microsoft.com/office/drawing/2014/main" id="{C5C1ECFF-F487-42F6-AD36-C0E9E58BC5F8}"/>
              </a:ext>
            </a:extLst>
          </p:cNvPr>
          <p:cNvSpPr/>
          <p:nvPr/>
        </p:nvSpPr>
        <p:spPr>
          <a:xfrm>
            <a:off x="9094" y="2782468"/>
            <a:ext cx="9117972" cy="386874"/>
          </a:xfrm>
          <a:prstGeom prst="roundRect">
            <a:avLst/>
          </a:prstGeom>
          <a:no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8">
              <a:defRPr/>
            </a:pPr>
            <a:endParaRPr lang="en-US" sz="1800">
              <a:solidFill>
                <a:srgbClr val="444444"/>
              </a:solidFill>
              <a:latin typeface="Arial"/>
            </a:endParaRPr>
          </a:p>
        </p:txBody>
      </p:sp>
      <p:sp>
        <p:nvSpPr>
          <p:cNvPr id="27" name="MSIPCMContentMarking" descr="{&quot;HashCode&quot;:-1913046509,&quot;Placement&quot;:&quot;Footer&quot;}">
            <a:extLst>
              <a:ext uri="{FF2B5EF4-FFF2-40B4-BE49-F238E27FC236}">
                <a16:creationId xmlns:a16="http://schemas.microsoft.com/office/drawing/2014/main" id="{04D100F4-653E-4A7C-BCEA-0B09F8D0F9FF}"/>
              </a:ext>
            </a:extLst>
          </p:cNvPr>
          <p:cNvSpPr txBox="1"/>
          <p:nvPr/>
        </p:nvSpPr>
        <p:spPr>
          <a:xfrm>
            <a:off x="1572768" y="5000343"/>
            <a:ext cx="1028784" cy="92333"/>
          </a:xfrm>
          <a:prstGeom prst="rect">
            <a:avLst/>
          </a:prstGeom>
          <a:noFill/>
        </p:spPr>
        <p:txBody>
          <a:bodyPr vert="horz" wrap="square" lIns="0" tIns="0" rIns="0" bIns="0" rtlCol="0" anchor="ctr" anchorCtr="1">
            <a:spAutoFit/>
          </a:bodyPr>
          <a:lstStyle/>
          <a:p>
            <a:pPr defTabSz="685783">
              <a:defRPr/>
            </a:pPr>
            <a:r>
              <a:rPr lang="en-US" sz="600" dirty="0">
                <a:solidFill>
                  <a:srgbClr val="7F7F7F"/>
                </a:solidFill>
                <a:latin typeface="Calibri" panose="020F0502020204030204" pitchFamily="34" charset="0"/>
              </a:rPr>
              <a:t>Internal Use - Confidential</a:t>
            </a:r>
          </a:p>
        </p:txBody>
      </p:sp>
    </p:spTree>
    <p:extLst>
      <p:ext uri="{BB962C8B-B14F-4D97-AF65-F5344CB8AC3E}">
        <p14:creationId xmlns:p14="http://schemas.microsoft.com/office/powerpoint/2010/main" val="2834677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935812"/>
            <a:ext cx="9143999" cy="2186668"/>
          </a:xfrm>
          <a:prstGeom prst="rect">
            <a:avLst/>
          </a:prstGeom>
          <a:solidFill>
            <a:schemeClr val="bg1"/>
          </a:solidFill>
          <a:effectLst/>
        </p:spPr>
        <p:txBody>
          <a:bodyPr wrap="square" lIns="137160" tIns="102870" rIns="102870" bIns="102870" rtlCol="0" anchor="ctr">
            <a:noAutofit/>
          </a:bodyPr>
          <a:lstStyle/>
          <a:p>
            <a:pPr defTabSz="685783">
              <a:lnSpc>
                <a:spcPct val="90000"/>
              </a:lnSpc>
              <a:spcBef>
                <a:spcPts val="450"/>
              </a:spcBef>
              <a:defRPr/>
            </a:pPr>
            <a:endParaRPr lang="en-US" sz="900" dirty="0">
              <a:solidFill>
                <a:srgbClr val="444444"/>
              </a:solidFill>
              <a:latin typeface="Arial" panose="020B0604020202020204" pitchFamily="34" charset="0"/>
            </a:endParaRPr>
          </a:p>
        </p:txBody>
      </p:sp>
      <p:sp>
        <p:nvSpPr>
          <p:cNvPr id="2" name="Title 1">
            <a:extLst>
              <a:ext uri="{FF2B5EF4-FFF2-40B4-BE49-F238E27FC236}">
                <a16:creationId xmlns:a16="http://schemas.microsoft.com/office/drawing/2014/main" id="{603470CE-46E0-4041-A1AD-5FAC2BD518D3}"/>
              </a:ext>
            </a:extLst>
          </p:cNvPr>
          <p:cNvSpPr>
            <a:spLocks noGrp="1"/>
          </p:cNvSpPr>
          <p:nvPr>
            <p:ph type="title"/>
          </p:nvPr>
        </p:nvSpPr>
        <p:spPr/>
        <p:txBody>
          <a:bodyPr/>
          <a:lstStyle/>
          <a:p>
            <a:r>
              <a:rPr lang="en-US" dirty="0"/>
              <a:t>ProSupport Flex for PCs pricing strategy </a:t>
            </a:r>
          </a:p>
        </p:txBody>
      </p:sp>
      <p:sp>
        <p:nvSpPr>
          <p:cNvPr id="3" name="Rectangle 2">
            <a:extLst>
              <a:ext uri="{FF2B5EF4-FFF2-40B4-BE49-F238E27FC236}">
                <a16:creationId xmlns:a16="http://schemas.microsoft.com/office/drawing/2014/main" id="{73AE98A3-ACDE-4109-B584-5F6C63437509}"/>
              </a:ext>
            </a:extLst>
          </p:cNvPr>
          <p:cNvSpPr/>
          <p:nvPr/>
        </p:nvSpPr>
        <p:spPr>
          <a:xfrm>
            <a:off x="285750" y="1048983"/>
            <a:ext cx="7819159" cy="553998"/>
          </a:xfrm>
          <a:prstGeom prst="rect">
            <a:avLst/>
          </a:prstGeom>
        </p:spPr>
        <p:txBody>
          <a:bodyPr wrap="square" lIns="18288" tIns="0" rIns="0" bIns="0" anchor="ctr">
            <a:spAutoFit/>
          </a:bodyPr>
          <a:lstStyle/>
          <a:p>
            <a:pPr defTabSz="685783">
              <a:defRPr/>
            </a:pPr>
            <a:r>
              <a:rPr lang="en-US" sz="1800" dirty="0">
                <a:solidFill>
                  <a:srgbClr val="000000"/>
                </a:solidFill>
                <a:latin typeface="Arial"/>
              </a:rPr>
              <a:t>ProSupport Flex for Client </a:t>
            </a:r>
            <a:r>
              <a:rPr lang="en-US" sz="1800" b="1" dirty="0">
                <a:solidFill>
                  <a:srgbClr val="0076CE"/>
                </a:solidFill>
                <a:latin typeface="Arial"/>
              </a:rPr>
              <a:t>customers consume less tech support </a:t>
            </a:r>
            <a:r>
              <a:rPr lang="en-US" sz="1800" dirty="0">
                <a:solidFill>
                  <a:srgbClr val="000000"/>
                </a:solidFill>
                <a:latin typeface="Arial"/>
              </a:rPr>
              <a:t>service, allowing for a reduced price </a:t>
            </a:r>
            <a:r>
              <a:rPr lang="en-US" sz="1800" b="1" dirty="0">
                <a:solidFill>
                  <a:srgbClr val="0076CE"/>
                </a:solidFill>
                <a:latin typeface="Arial"/>
              </a:rPr>
              <a:t>on ProSupport </a:t>
            </a:r>
            <a:r>
              <a:rPr lang="en-US" sz="1800" dirty="0">
                <a:solidFill>
                  <a:srgbClr val="000000"/>
                </a:solidFill>
                <a:latin typeface="Arial"/>
              </a:rPr>
              <a:t>technical support. </a:t>
            </a:r>
            <a:endParaRPr lang="en-US" sz="1600" dirty="0">
              <a:solidFill>
                <a:srgbClr val="000000"/>
              </a:solidFill>
              <a:latin typeface="Arial"/>
            </a:endParaRPr>
          </a:p>
        </p:txBody>
      </p:sp>
      <p:sp>
        <p:nvSpPr>
          <p:cNvPr id="5" name="Rectangle 4"/>
          <p:cNvSpPr/>
          <p:nvPr/>
        </p:nvSpPr>
        <p:spPr>
          <a:xfrm>
            <a:off x="289906" y="2132184"/>
            <a:ext cx="6945283" cy="1764586"/>
          </a:xfrm>
          <a:prstGeom prst="rect">
            <a:avLst/>
          </a:prstGeom>
        </p:spPr>
        <p:txBody>
          <a:bodyPr wrap="square" lIns="18288" tIns="0" rIns="0" bIns="0" anchor="ctr">
            <a:spAutoFit/>
          </a:bodyPr>
          <a:lstStyle/>
          <a:p>
            <a:pPr defTabSz="685783">
              <a:spcAft>
                <a:spcPts val="800"/>
              </a:spcAft>
              <a:buClr>
                <a:srgbClr val="000000"/>
              </a:buClr>
              <a:defRPr/>
            </a:pPr>
            <a:r>
              <a:rPr lang="en-US" sz="1800" b="1" dirty="0">
                <a:solidFill>
                  <a:srgbClr val="FFFFFF"/>
                </a:solidFill>
                <a:latin typeface="Arial"/>
              </a:rPr>
              <a:t>Standard pricing only: </a:t>
            </a:r>
          </a:p>
          <a:p>
            <a:pPr marL="257168" indent="-257168" defTabSz="685783">
              <a:spcAft>
                <a:spcPts val="600"/>
              </a:spcAft>
              <a:buClr>
                <a:srgbClr val="FFFFFF"/>
              </a:buClr>
              <a:buFont typeface="Arial" pitchFamily="34" charset="0"/>
              <a:buChar char="•"/>
              <a:defRPr/>
            </a:pPr>
            <a:r>
              <a:rPr lang="en-US" sz="1600" b="1" dirty="0">
                <a:solidFill>
                  <a:srgbClr val="F2AF00"/>
                </a:solidFill>
                <a:latin typeface="Arial"/>
              </a:rPr>
              <a:t>SAM services are priced per tag </a:t>
            </a:r>
            <a:r>
              <a:rPr lang="en-US" sz="1600" dirty="0">
                <a:solidFill>
                  <a:srgbClr val="FFFFFF"/>
                </a:solidFill>
                <a:latin typeface="Arial"/>
              </a:rPr>
              <a:t>based on predefined consumption rates of resources.</a:t>
            </a:r>
          </a:p>
          <a:p>
            <a:pPr marL="257168" indent="-257168" defTabSz="685783">
              <a:spcAft>
                <a:spcPts val="600"/>
              </a:spcAft>
              <a:buClr>
                <a:srgbClr val="FFFFFF"/>
              </a:buClr>
              <a:buFont typeface="Arial" pitchFamily="34" charset="0"/>
              <a:buChar char="•"/>
              <a:defRPr/>
            </a:pPr>
            <a:r>
              <a:rPr lang="en-US" sz="1600" dirty="0">
                <a:solidFill>
                  <a:srgbClr val="FFFFFF"/>
                </a:solidFill>
                <a:latin typeface="Arial"/>
              </a:rPr>
              <a:t>Next day and same day onsite service.</a:t>
            </a:r>
          </a:p>
          <a:p>
            <a:pPr marL="257168" indent="-257168" defTabSz="685783">
              <a:spcAft>
                <a:spcPts val="600"/>
              </a:spcAft>
              <a:buClr>
                <a:srgbClr val="FFFFFF"/>
              </a:buClr>
              <a:buFont typeface="Arial" pitchFamily="34" charset="0"/>
              <a:buChar char="•"/>
              <a:defRPr/>
            </a:pPr>
            <a:r>
              <a:rPr lang="en-US" sz="1600" dirty="0">
                <a:solidFill>
                  <a:srgbClr val="FFFFFF"/>
                </a:solidFill>
                <a:latin typeface="Arial"/>
              </a:rPr>
              <a:t>All other </a:t>
            </a:r>
            <a:r>
              <a:rPr lang="en-US" sz="1600" b="1" dirty="0">
                <a:solidFill>
                  <a:srgbClr val="F2AF00"/>
                </a:solidFill>
                <a:latin typeface="Arial"/>
              </a:rPr>
              <a:t>add on services </a:t>
            </a:r>
            <a:r>
              <a:rPr lang="en-US" sz="1600" dirty="0">
                <a:solidFill>
                  <a:srgbClr val="FFFFFF"/>
                </a:solidFill>
                <a:latin typeface="Arial"/>
              </a:rPr>
              <a:t>(Accidental Damage, Onsite Diagnosis, and Keep Your Hard Drive)</a:t>
            </a:r>
          </a:p>
        </p:txBody>
      </p:sp>
      <p:sp>
        <p:nvSpPr>
          <p:cNvPr id="7" name="MSIPCMContentMarking" descr="{&quot;HashCode&quot;:-1913046509,&quot;Placement&quot;:&quot;Footer&quot;}">
            <a:extLst>
              <a:ext uri="{FF2B5EF4-FFF2-40B4-BE49-F238E27FC236}">
                <a16:creationId xmlns:a16="http://schemas.microsoft.com/office/drawing/2014/main" id="{4B47EC05-DF7F-4A95-9842-1F633B5027AB}"/>
              </a:ext>
            </a:extLst>
          </p:cNvPr>
          <p:cNvSpPr txBox="1"/>
          <p:nvPr/>
        </p:nvSpPr>
        <p:spPr>
          <a:xfrm>
            <a:off x="1572768" y="5000343"/>
            <a:ext cx="1028784" cy="92333"/>
          </a:xfrm>
          <a:prstGeom prst="rect">
            <a:avLst/>
          </a:prstGeom>
          <a:noFill/>
        </p:spPr>
        <p:txBody>
          <a:bodyPr vert="horz" wrap="square" lIns="0" tIns="0" rIns="0" bIns="0" rtlCol="0" anchor="ctr" anchorCtr="1">
            <a:spAutoFit/>
          </a:bodyPr>
          <a:lstStyle/>
          <a:p>
            <a:pPr defTabSz="685783"/>
            <a:r>
              <a:rPr lang="en-US" sz="600" dirty="0">
                <a:solidFill>
                  <a:srgbClr val="7F7F7F"/>
                </a:solidFill>
                <a:latin typeface="Calibri" panose="020F0502020204030204" pitchFamily="34" charset="0"/>
              </a:rPr>
              <a:t>Internal Use - Confidential</a:t>
            </a:r>
          </a:p>
        </p:txBody>
      </p:sp>
    </p:spTree>
    <p:extLst>
      <p:ext uri="{BB962C8B-B14F-4D97-AF65-F5344CB8AC3E}">
        <p14:creationId xmlns:p14="http://schemas.microsoft.com/office/powerpoint/2010/main" val="91909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6A95-0455-4FC7-9413-4DCA95315C1F}"/>
              </a:ext>
            </a:extLst>
          </p:cNvPr>
          <p:cNvSpPr>
            <a:spLocks noGrp="1"/>
          </p:cNvSpPr>
          <p:nvPr>
            <p:ph type="title"/>
          </p:nvPr>
        </p:nvSpPr>
        <p:spPr>
          <a:xfrm>
            <a:off x="285750" y="2197801"/>
            <a:ext cx="7886700" cy="747897"/>
          </a:xfrm>
        </p:spPr>
        <p:txBody>
          <a:bodyPr/>
          <a:lstStyle/>
          <a:p>
            <a:r>
              <a:rPr lang="en-US" dirty="0"/>
              <a:t>Availability</a:t>
            </a:r>
          </a:p>
        </p:txBody>
      </p:sp>
    </p:spTree>
    <p:extLst>
      <p:ext uri="{BB962C8B-B14F-4D97-AF65-F5344CB8AC3E}">
        <p14:creationId xmlns:p14="http://schemas.microsoft.com/office/powerpoint/2010/main" val="3866966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95349"/>
            <a:ext cx="9144000" cy="40957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solidFill>
                <a:srgbClr val="444444"/>
              </a:solidFill>
            </a:endParaRPr>
          </a:p>
        </p:txBody>
      </p:sp>
      <p:sp>
        <p:nvSpPr>
          <p:cNvPr id="7" name="TextBox 52"/>
          <p:cNvSpPr txBox="1">
            <a:spLocks noChangeArrowheads="1"/>
          </p:cNvSpPr>
          <p:nvPr/>
        </p:nvSpPr>
        <p:spPr bwMode="auto">
          <a:xfrm>
            <a:off x="660404" y="889816"/>
            <a:ext cx="1684867" cy="3240406"/>
          </a:xfrm>
          <a:prstGeom prst="rect">
            <a:avLst/>
          </a:prstGeom>
          <a:solidFill>
            <a:schemeClr val="tx2">
              <a:lumMod val="65000"/>
            </a:schemeClr>
          </a:solidFill>
          <a:ln w="9525">
            <a:noFill/>
            <a:miter lim="800000"/>
            <a:headEnd/>
            <a:tailEnd/>
          </a:ln>
        </p:spPr>
        <p:txBody>
          <a:bodyPr lIns="91438" tIns="45719" rIns="91438" bIns="45719">
            <a:noAutofit/>
          </a:bodyPr>
          <a:lstStyle/>
          <a:p>
            <a:endParaRPr lang="en-US" sz="1100" dirty="0">
              <a:solidFill>
                <a:srgbClr val="FFFFFF"/>
              </a:solidFill>
              <a:latin typeface="+mn-lt"/>
            </a:endParaRPr>
          </a:p>
          <a:p>
            <a:endParaRPr lang="en-US" sz="1100" dirty="0">
              <a:solidFill>
                <a:srgbClr val="FFFFFF"/>
              </a:solidFill>
              <a:latin typeface="+mn-lt"/>
            </a:endParaRPr>
          </a:p>
        </p:txBody>
      </p:sp>
      <p:sp>
        <p:nvSpPr>
          <p:cNvPr id="2" name="Title 1"/>
          <p:cNvSpPr>
            <a:spLocks noGrp="1"/>
          </p:cNvSpPr>
          <p:nvPr>
            <p:ph type="title"/>
          </p:nvPr>
        </p:nvSpPr>
        <p:spPr/>
        <p:txBody>
          <a:bodyPr>
            <a:noAutofit/>
          </a:bodyPr>
          <a:lstStyle/>
          <a:p>
            <a:r>
              <a:rPr lang="en-US" sz="2800" dirty="0">
                <a:solidFill>
                  <a:schemeClr val="bg1"/>
                </a:solidFill>
                <a:latin typeface="+mn-lt"/>
              </a:rPr>
              <a:t>ProSupport Suite offer availability by LOB </a:t>
            </a:r>
          </a:p>
        </p:txBody>
      </p:sp>
      <p:sp>
        <p:nvSpPr>
          <p:cNvPr id="8" name="TextBox 7"/>
          <p:cNvSpPr txBox="1"/>
          <p:nvPr/>
        </p:nvSpPr>
        <p:spPr>
          <a:xfrm>
            <a:off x="576133" y="4294796"/>
            <a:ext cx="8044655" cy="400110"/>
          </a:xfrm>
          <a:prstGeom prst="rect">
            <a:avLst/>
          </a:prstGeom>
          <a:noFill/>
        </p:spPr>
        <p:txBody>
          <a:bodyPr wrap="square" rtlCol="0">
            <a:spAutoFit/>
          </a:bodyPr>
          <a:lstStyle/>
          <a:p>
            <a:r>
              <a:rPr lang="en-US" sz="1000" dirty="0">
                <a:solidFill>
                  <a:srgbClr val="444444"/>
                </a:solidFill>
                <a:latin typeface="+mn-lt"/>
              </a:rPr>
              <a:t>*ProSupport and ProSupport Plus can be sold with Inspiron and Alienware to commercial customers in the US and CA where company numbers are available.</a:t>
            </a:r>
          </a:p>
        </p:txBody>
      </p:sp>
      <p:sp>
        <p:nvSpPr>
          <p:cNvPr id="9" name="TextBox 52">
            <a:extLst>
              <a:ext uri="{FF2B5EF4-FFF2-40B4-BE49-F238E27FC236}">
                <a16:creationId xmlns:a16="http://schemas.microsoft.com/office/drawing/2014/main" id="{9DEF6619-E001-4753-A267-FC7C60C65D8C}"/>
              </a:ext>
            </a:extLst>
          </p:cNvPr>
          <p:cNvSpPr txBox="1">
            <a:spLocks noChangeArrowheads="1"/>
          </p:cNvSpPr>
          <p:nvPr/>
        </p:nvSpPr>
        <p:spPr bwMode="auto">
          <a:xfrm>
            <a:off x="660403" y="889815"/>
            <a:ext cx="1684867" cy="420642"/>
          </a:xfrm>
          <a:prstGeom prst="rect">
            <a:avLst/>
          </a:prstGeom>
          <a:solidFill>
            <a:srgbClr val="808080"/>
          </a:solidFill>
          <a:ln w="9525">
            <a:noFill/>
            <a:miter lim="800000"/>
            <a:headEnd/>
            <a:tailEnd/>
          </a:ln>
        </p:spPr>
        <p:txBody>
          <a:bodyPr lIns="91438" tIns="45719" rIns="91438" bIns="45719">
            <a:noAutofit/>
          </a:bodyPr>
          <a:lstStyle/>
          <a:p>
            <a:endParaRPr lang="en-US" sz="1100" dirty="0">
              <a:solidFill>
                <a:srgbClr val="FFFFFF"/>
              </a:solidFill>
              <a:latin typeface="+mn-lt"/>
            </a:endParaRPr>
          </a:p>
          <a:p>
            <a:endParaRPr lang="en-US" sz="1100" dirty="0">
              <a:solidFill>
                <a:srgbClr val="FFFFFF"/>
              </a:solidFill>
              <a:latin typeface="+mn-lt"/>
            </a:endParaRPr>
          </a:p>
        </p:txBody>
      </p:sp>
      <p:sp>
        <p:nvSpPr>
          <p:cNvPr id="4" name="TextBox 3">
            <a:extLst>
              <a:ext uri="{FF2B5EF4-FFF2-40B4-BE49-F238E27FC236}">
                <a16:creationId xmlns:a16="http://schemas.microsoft.com/office/drawing/2014/main" id="{D40F213E-AA14-40ED-8638-1DDA2D74FFD5}"/>
              </a:ext>
            </a:extLst>
          </p:cNvPr>
          <p:cNvSpPr txBox="1"/>
          <p:nvPr/>
        </p:nvSpPr>
        <p:spPr>
          <a:xfrm>
            <a:off x="787900" y="1013279"/>
            <a:ext cx="1429879" cy="215444"/>
          </a:xfrm>
          <a:prstGeom prst="rect">
            <a:avLst/>
          </a:prstGeom>
          <a:noFill/>
        </p:spPr>
        <p:txBody>
          <a:bodyPr wrap="none" lIns="0" tIns="0" rIns="0" bIns="0" rtlCol="0">
            <a:spAutoFit/>
          </a:bodyPr>
          <a:lstStyle/>
          <a:p>
            <a:pPr algn="ctr"/>
            <a:r>
              <a:rPr lang="en-US" sz="1400" b="1" dirty="0">
                <a:solidFill>
                  <a:schemeClr val="tx2"/>
                </a:solidFill>
                <a:latin typeface="Arial" panose="020B0604020202020204" pitchFamily="34" charset="0"/>
                <a:cs typeface="Arial" panose="020B0604020202020204" pitchFamily="34" charset="0"/>
              </a:rPr>
              <a:t>Line of Business</a:t>
            </a:r>
          </a:p>
        </p:txBody>
      </p:sp>
      <p:sp>
        <p:nvSpPr>
          <p:cNvPr id="5" name="Rectangle 4">
            <a:extLst>
              <a:ext uri="{FF2B5EF4-FFF2-40B4-BE49-F238E27FC236}">
                <a16:creationId xmlns:a16="http://schemas.microsoft.com/office/drawing/2014/main" id="{16D25039-BA35-4CAA-A6D1-515B2C10B022}"/>
              </a:ext>
            </a:extLst>
          </p:cNvPr>
          <p:cNvSpPr/>
          <p:nvPr/>
        </p:nvSpPr>
        <p:spPr>
          <a:xfrm>
            <a:off x="6871073" y="4847712"/>
            <a:ext cx="1391728" cy="215444"/>
          </a:xfrm>
          <a:prstGeom prst="rect">
            <a:avLst/>
          </a:prstGeom>
        </p:spPr>
        <p:txBody>
          <a:bodyPr wrap="none">
            <a:spAutoFit/>
          </a:bodyPr>
          <a:lstStyle/>
          <a:p>
            <a:pPr lvl="0" defTabSz="914400" fontAlgn="base">
              <a:spcBef>
                <a:spcPct val="0"/>
              </a:spcBef>
              <a:spcAft>
                <a:spcPct val="0"/>
              </a:spcAft>
              <a:defRPr/>
            </a:pPr>
            <a:r>
              <a:rPr lang="en-US" sz="800" dirty="0">
                <a:solidFill>
                  <a:srgbClr val="444444"/>
                </a:solidFill>
              </a:rPr>
              <a:t>Slide updated March 2019</a:t>
            </a:r>
          </a:p>
        </p:txBody>
      </p:sp>
      <p:graphicFrame>
        <p:nvGraphicFramePr>
          <p:cNvPr id="11" name="Table 10">
            <a:extLst>
              <a:ext uri="{FF2B5EF4-FFF2-40B4-BE49-F238E27FC236}">
                <a16:creationId xmlns:a16="http://schemas.microsoft.com/office/drawing/2014/main" id="{74182AC0-5E77-4B29-87DE-E457CE3959EA}"/>
              </a:ext>
            </a:extLst>
          </p:cNvPr>
          <p:cNvGraphicFramePr>
            <a:graphicFrameLocks noGrp="1"/>
          </p:cNvGraphicFramePr>
          <p:nvPr>
            <p:extLst>
              <p:ext uri="{D42A27DB-BD31-4B8C-83A1-F6EECF244321}">
                <p14:modId xmlns:p14="http://schemas.microsoft.com/office/powerpoint/2010/main" val="1700174722"/>
              </p:ext>
            </p:extLst>
          </p:nvPr>
        </p:nvGraphicFramePr>
        <p:xfrm>
          <a:off x="660405" y="889814"/>
          <a:ext cx="7847322" cy="3240779"/>
        </p:xfrm>
        <a:graphic>
          <a:graphicData uri="http://schemas.openxmlformats.org/drawingml/2006/table">
            <a:tbl>
              <a:tblPr>
                <a:tableStyleId>{2D5ABB26-0587-4C30-8999-92F81FD0307C}</a:tableStyleId>
              </a:tblPr>
              <a:tblGrid>
                <a:gridCol w="1831108">
                  <a:extLst>
                    <a:ext uri="{9D8B030D-6E8A-4147-A177-3AD203B41FA5}">
                      <a16:colId xmlns:a16="http://schemas.microsoft.com/office/drawing/2014/main" val="20000"/>
                    </a:ext>
                  </a:extLst>
                </a:gridCol>
                <a:gridCol w="1891515">
                  <a:extLst>
                    <a:ext uri="{9D8B030D-6E8A-4147-A177-3AD203B41FA5}">
                      <a16:colId xmlns:a16="http://schemas.microsoft.com/office/drawing/2014/main" val="20001"/>
                    </a:ext>
                  </a:extLst>
                </a:gridCol>
                <a:gridCol w="205105">
                  <a:extLst>
                    <a:ext uri="{9D8B030D-6E8A-4147-A177-3AD203B41FA5}">
                      <a16:colId xmlns:a16="http://schemas.microsoft.com/office/drawing/2014/main" val="3339904912"/>
                    </a:ext>
                  </a:extLst>
                </a:gridCol>
                <a:gridCol w="1831034">
                  <a:extLst>
                    <a:ext uri="{9D8B030D-6E8A-4147-A177-3AD203B41FA5}">
                      <a16:colId xmlns:a16="http://schemas.microsoft.com/office/drawing/2014/main" val="168399020"/>
                    </a:ext>
                  </a:extLst>
                </a:gridCol>
                <a:gridCol w="271281">
                  <a:extLst>
                    <a:ext uri="{9D8B030D-6E8A-4147-A177-3AD203B41FA5}">
                      <a16:colId xmlns:a16="http://schemas.microsoft.com/office/drawing/2014/main" val="20003"/>
                    </a:ext>
                  </a:extLst>
                </a:gridCol>
                <a:gridCol w="1817279">
                  <a:extLst>
                    <a:ext uri="{9D8B030D-6E8A-4147-A177-3AD203B41FA5}">
                      <a16:colId xmlns:a16="http://schemas.microsoft.com/office/drawing/2014/main" val="20004"/>
                    </a:ext>
                  </a:extLst>
                </a:gridCol>
              </a:tblGrid>
              <a:tr h="413337">
                <a:tc>
                  <a:txBody>
                    <a:bodyPr/>
                    <a:lstStyle/>
                    <a:p>
                      <a:pPr algn="l" fontAlgn="b"/>
                      <a:endParaRPr lang="en-US" sz="1000" b="0" i="0" u="none" strike="noStrike" dirty="0">
                        <a:solidFill>
                          <a:srgbClr val="000000"/>
                        </a:solidFill>
                        <a:effectLst/>
                        <a:latin typeface="Museo Sans For Dell"/>
                      </a:endParaRPr>
                    </a:p>
                  </a:txBody>
                  <a:tcPr marL="7620" marR="7620" marT="762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400" b="1" u="none" strike="noStrike" dirty="0">
                          <a:solidFill>
                            <a:schemeClr val="tx2"/>
                          </a:solidFill>
                          <a:effectLst/>
                          <a:latin typeface="Arial" panose="020B0604020202020204" pitchFamily="34" charset="0"/>
                          <a:cs typeface="Arial" panose="020B0604020202020204" pitchFamily="34" charset="0"/>
                        </a:rPr>
                        <a:t>ProSupport</a:t>
                      </a:r>
                      <a:endParaRPr lang="en-US" sz="1400" b="1" i="0" u="none" strike="noStrike" dirty="0">
                        <a:solidFill>
                          <a:schemeClr val="tx2"/>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41B6E6"/>
                    </a:solidFill>
                  </a:tcPr>
                </a:tc>
                <a:tc>
                  <a:txBody>
                    <a:body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b"/>
                      <a:r>
                        <a:rPr lang="en-US" sz="1400" b="1" i="0" u="none" strike="noStrike" dirty="0">
                          <a:solidFill>
                            <a:schemeClr val="tx2"/>
                          </a:solidFill>
                          <a:effectLst/>
                          <a:latin typeface="Arial" panose="020B0604020202020204" pitchFamily="34" charset="0"/>
                          <a:cs typeface="Arial" panose="020B0604020202020204" pitchFamily="34" charset="0"/>
                        </a:rPr>
                        <a:t>ProSupport Plus</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76CE"/>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400" b="1" u="none" strike="noStrike" dirty="0">
                          <a:solidFill>
                            <a:schemeClr val="tx2"/>
                          </a:solidFill>
                          <a:effectLst/>
                          <a:latin typeface="Arial" panose="020B0604020202020204" pitchFamily="34" charset="0"/>
                          <a:cs typeface="Arial" panose="020B0604020202020204" pitchFamily="34" charset="0"/>
                        </a:rPr>
                        <a:t>ProSupport Flex</a:t>
                      </a:r>
                      <a:endParaRPr lang="en-US" sz="1400" b="1" i="0" u="none" strike="noStrike" dirty="0">
                        <a:solidFill>
                          <a:schemeClr val="tx2"/>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5438">
                <a:tc>
                  <a:txBody>
                    <a:bodyPr/>
                    <a:lstStyle/>
                    <a:p>
                      <a:pPr algn="l" fontAlgn="b"/>
                      <a:r>
                        <a:rPr lang="en-US" sz="1000" b="0" i="0" u="none" strike="noStrike" dirty="0">
                          <a:solidFill>
                            <a:srgbClr val="000000"/>
                          </a:solidFill>
                          <a:effectLst/>
                          <a:latin typeface="Museo Sans For Dell"/>
                        </a:rPr>
                        <a:t> </a:t>
                      </a:r>
                    </a:p>
                  </a:txBody>
                  <a:tcPr marL="7620" marR="7620" marT="762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en-US" sz="1000" b="1" i="0" u="none" strike="noStrike" dirty="0">
                        <a:solidFill>
                          <a:schemeClr val="bg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rowSpan="10">
                  <a:txBody>
                    <a:bodyPr/>
                    <a:lstStyle/>
                    <a:p>
                      <a:endParaRPr lang="en-US" sz="1800" kern="1200" dirty="0">
                        <a:solidFill>
                          <a:schemeClr val="tx1"/>
                        </a:solidFill>
                        <a:latin typeface="+mn-lt"/>
                        <a:ea typeface="+mn-ea"/>
                        <a:cs typeface="+mn-cs"/>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lang="en-US"/>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fontAlgn="b"/>
                      <a:endParaRPr lang="en-US" sz="1000" b="1" i="0" u="none" strike="noStrike" dirty="0">
                        <a:solidFill>
                          <a:srgbClr val="000000"/>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en-US" sz="1000" b="1" i="0" u="none" strike="noStrike" dirty="0">
                        <a:solidFill>
                          <a:schemeClr val="bg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2"/>
                  </a:ext>
                </a:extLst>
              </a:tr>
              <a:tr h="258896">
                <a:tc>
                  <a:txBody>
                    <a:bodyPr/>
                    <a:lstStyle/>
                    <a:p>
                      <a:pPr algn="l" fontAlgn="b"/>
                      <a:r>
                        <a:rPr lang="en-US" sz="1400" b="1" u="none" strike="noStrike" dirty="0">
                          <a:solidFill>
                            <a:schemeClr val="tx2"/>
                          </a:solidFill>
                          <a:effectLst/>
                        </a:rPr>
                        <a:t>  OptiPlex</a:t>
                      </a:r>
                      <a:endParaRPr lang="en-US" sz="1400" b="1" i="0" u="none" strike="noStrike" dirty="0">
                        <a:solidFill>
                          <a:schemeClr val="tx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a:solidFill>
                            <a:schemeClr val="bg2"/>
                          </a:solidFill>
                          <a:effectLst/>
                          <a:latin typeface="+mn-lt"/>
                        </a:rPr>
                        <a:t>Available </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vMerge="1">
                  <a:txBody>
                    <a:bodyPr/>
                    <a:lstStyle/>
                    <a:p>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en-US" sz="1200" u="none" strike="noStrike" dirty="0">
                          <a:solidFill>
                            <a:schemeClr val="bg2"/>
                          </a:solidFill>
                          <a:effectLst/>
                        </a:rPr>
                        <a:t>Available</a:t>
                      </a:r>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u="none" strike="noStrike" dirty="0">
                          <a:solidFill>
                            <a:schemeClr val="bg2"/>
                          </a:solidFill>
                          <a:effectLst/>
                        </a:rPr>
                        <a:t>Available</a:t>
                      </a:r>
                      <a:endParaRPr lang="en-US" sz="1200" b="0" i="0" u="none" strike="noStrike" dirty="0">
                        <a:solidFill>
                          <a:schemeClr val="bg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3"/>
                  </a:ext>
                </a:extLst>
              </a:tr>
              <a:tr h="258896">
                <a:tc>
                  <a:txBody>
                    <a:bodyPr/>
                    <a:lstStyle/>
                    <a:p>
                      <a:pPr algn="l" fontAlgn="b"/>
                      <a:r>
                        <a:rPr lang="en-US" sz="1400" b="1" u="none" strike="noStrike" dirty="0">
                          <a:solidFill>
                            <a:schemeClr val="tx2"/>
                          </a:solidFill>
                          <a:effectLst/>
                        </a:rPr>
                        <a:t>  Latitude</a:t>
                      </a:r>
                      <a:endParaRPr lang="en-US" sz="1400" b="1" i="0" u="none" strike="noStrike" dirty="0">
                        <a:solidFill>
                          <a:schemeClr val="tx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a:solidFill>
                            <a:schemeClr val="bg2"/>
                          </a:solidFill>
                          <a:effectLst/>
                          <a:latin typeface="+mn-lt"/>
                        </a:rPr>
                        <a:t>Available</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vMerge="1">
                  <a:txBody>
                    <a:bodyPr/>
                    <a:lstStyle/>
                    <a:p>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en-US" sz="1200" u="none" strike="noStrike" dirty="0">
                          <a:solidFill>
                            <a:schemeClr val="bg2"/>
                          </a:solidFill>
                          <a:effectLst/>
                        </a:rPr>
                        <a:t>Available</a:t>
                      </a:r>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u="none" strike="noStrike" dirty="0">
                          <a:solidFill>
                            <a:schemeClr val="bg2"/>
                          </a:solidFill>
                          <a:effectLst/>
                        </a:rPr>
                        <a:t>Available</a:t>
                      </a:r>
                      <a:endParaRPr lang="en-US" sz="1200" b="0" i="0" u="none" strike="noStrike" dirty="0">
                        <a:solidFill>
                          <a:schemeClr val="bg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4"/>
                  </a:ext>
                </a:extLst>
              </a:tr>
              <a:tr h="258896">
                <a:tc>
                  <a:txBody>
                    <a:bodyPr/>
                    <a:lstStyle/>
                    <a:p>
                      <a:pPr algn="l" fontAlgn="b"/>
                      <a:r>
                        <a:rPr lang="en-US" sz="1400" b="1" u="none" strike="noStrike" dirty="0">
                          <a:solidFill>
                            <a:schemeClr val="tx2"/>
                          </a:solidFill>
                          <a:effectLst/>
                        </a:rPr>
                        <a:t>  Precision</a:t>
                      </a:r>
                      <a:endParaRPr lang="en-US" sz="1400" b="1" i="0" u="none" strike="noStrike" dirty="0">
                        <a:solidFill>
                          <a:schemeClr val="tx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a:solidFill>
                            <a:schemeClr val="bg2"/>
                          </a:solidFill>
                          <a:effectLst/>
                          <a:latin typeface="+mn-lt"/>
                        </a:rPr>
                        <a:t>Available</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vMerge="1">
                  <a:txBody>
                    <a:bodyPr/>
                    <a:lstStyle/>
                    <a:p>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en-US" sz="1200" u="none" strike="noStrike" dirty="0">
                          <a:solidFill>
                            <a:schemeClr val="bg2"/>
                          </a:solidFill>
                          <a:effectLst/>
                        </a:rPr>
                        <a:t>Available</a:t>
                      </a:r>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u="none" strike="noStrike" dirty="0">
                          <a:solidFill>
                            <a:schemeClr val="bg2"/>
                          </a:solidFill>
                          <a:effectLst/>
                        </a:rPr>
                        <a:t>Available</a:t>
                      </a:r>
                      <a:endParaRPr lang="en-US" sz="1200" b="0" i="0" u="none" strike="noStrike" dirty="0">
                        <a:solidFill>
                          <a:schemeClr val="bg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5"/>
                  </a:ext>
                </a:extLst>
              </a:tr>
              <a:tr h="258896">
                <a:tc>
                  <a:txBody>
                    <a:bodyPr/>
                    <a:lstStyle/>
                    <a:p>
                      <a:pPr algn="l" fontAlgn="b"/>
                      <a:r>
                        <a:rPr lang="en-US" sz="1400" b="1" u="none" strike="noStrike" dirty="0">
                          <a:solidFill>
                            <a:schemeClr val="tx2"/>
                          </a:solidFill>
                          <a:effectLst/>
                        </a:rPr>
                        <a:t>  Vostro</a:t>
                      </a:r>
                      <a:endParaRPr lang="en-US" sz="1400" b="1" i="0" u="none" strike="noStrike" dirty="0">
                        <a:solidFill>
                          <a:schemeClr val="tx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a:solidFill>
                            <a:schemeClr val="bg2"/>
                          </a:solidFill>
                          <a:effectLst/>
                          <a:latin typeface="+mn-lt"/>
                        </a:rPr>
                        <a:t>Available</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vMerge="1">
                  <a:txBody>
                    <a:bodyPr/>
                    <a:lstStyle/>
                    <a:p>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en-US" sz="1200" u="none" strike="noStrike" dirty="0">
                          <a:solidFill>
                            <a:schemeClr val="bg2"/>
                          </a:solidFill>
                          <a:effectLst/>
                        </a:rPr>
                        <a:t>Available</a:t>
                      </a:r>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u="none" strike="noStrike" dirty="0">
                          <a:solidFill>
                            <a:schemeClr val="bg2"/>
                          </a:solidFill>
                          <a:effectLst/>
                        </a:rPr>
                        <a:t>Available</a:t>
                      </a:r>
                      <a:endParaRPr lang="en-US" sz="1200" b="0" i="0" u="none" strike="noStrike" dirty="0">
                        <a:solidFill>
                          <a:schemeClr val="bg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6"/>
                  </a:ext>
                </a:extLst>
              </a:tr>
              <a:tr h="258896">
                <a:tc>
                  <a:txBody>
                    <a:bodyPr/>
                    <a:lstStyle/>
                    <a:p>
                      <a:pPr algn="l" fontAlgn="b"/>
                      <a:r>
                        <a:rPr lang="en-US" sz="1400" b="1" u="none" strike="noStrike" dirty="0">
                          <a:solidFill>
                            <a:schemeClr val="tx2"/>
                          </a:solidFill>
                          <a:effectLst/>
                        </a:rPr>
                        <a:t>  Chromebook</a:t>
                      </a:r>
                      <a:endParaRPr lang="en-US" sz="1400" b="1" i="0" u="none" strike="noStrike" dirty="0">
                        <a:solidFill>
                          <a:schemeClr val="tx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a:solidFill>
                            <a:schemeClr val="bg2"/>
                          </a:solidFill>
                          <a:effectLst/>
                          <a:latin typeface="+mn-lt"/>
                        </a:rPr>
                        <a:t>Available</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vMerge="1">
                  <a:txBody>
                    <a:bodyPr/>
                    <a:lstStyle/>
                    <a:p>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en-US" sz="1200" u="none" strike="noStrike" dirty="0">
                          <a:solidFill>
                            <a:schemeClr val="bg2"/>
                          </a:solidFill>
                          <a:effectLst/>
                        </a:rPr>
                        <a:t>Available</a:t>
                      </a:r>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u="none" strike="noStrike" dirty="0">
                          <a:solidFill>
                            <a:schemeClr val="bg2"/>
                          </a:solidFill>
                          <a:effectLst/>
                        </a:rPr>
                        <a:t>Available</a:t>
                      </a:r>
                      <a:endParaRPr lang="en-US" sz="1200" b="0" i="0" u="none" strike="noStrike" dirty="0">
                        <a:solidFill>
                          <a:schemeClr val="bg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7"/>
                  </a:ext>
                </a:extLst>
              </a:tr>
              <a:tr h="258896">
                <a:tc>
                  <a:txBody>
                    <a:bodyPr/>
                    <a:lstStyle/>
                    <a:p>
                      <a:pPr algn="l" fontAlgn="b"/>
                      <a:r>
                        <a:rPr lang="en-US" sz="1400" b="1" u="none" strike="noStrike" dirty="0">
                          <a:solidFill>
                            <a:schemeClr val="tx2"/>
                          </a:solidFill>
                          <a:effectLst/>
                        </a:rPr>
                        <a:t>  Wyse</a:t>
                      </a:r>
                      <a:endParaRPr lang="en-US" sz="1400" b="1" i="0" u="none" strike="noStrike" dirty="0">
                        <a:solidFill>
                          <a:schemeClr val="tx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a:solidFill>
                            <a:schemeClr val="bg2"/>
                          </a:solidFill>
                          <a:effectLst/>
                          <a:latin typeface="+mn-lt"/>
                        </a:rPr>
                        <a:t>Available</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vMerge="1">
                  <a:txBody>
                    <a:bodyPr/>
                    <a:lstStyle/>
                    <a:p>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en-US" sz="1200" u="none" strike="noStrike" dirty="0">
                          <a:solidFill>
                            <a:schemeClr val="bg2"/>
                          </a:solidFill>
                          <a:effectLst/>
                        </a:rPr>
                        <a:t>Not Available</a:t>
                      </a:r>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fontAlgn="b"/>
                      <a:r>
                        <a:rPr lang="en-US" sz="1200" u="none" strike="noStrike" dirty="0">
                          <a:effectLst/>
                        </a:rPr>
                        <a:t> </a:t>
                      </a:r>
                      <a:endParaRPr lang="en-US" sz="1200" b="0" i="1" u="none" strike="noStrike" dirty="0">
                        <a:solidFill>
                          <a:srgbClr val="000000"/>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u="none" strike="noStrike" dirty="0">
                          <a:solidFill>
                            <a:schemeClr val="bg2"/>
                          </a:solidFill>
                          <a:effectLst/>
                        </a:rPr>
                        <a:t>Available</a:t>
                      </a:r>
                      <a:endParaRPr lang="en-US" sz="1200" b="0" i="1" u="none" strike="noStrike" dirty="0">
                        <a:solidFill>
                          <a:schemeClr val="bg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8"/>
                  </a:ext>
                </a:extLst>
              </a:tr>
              <a:tr h="258896">
                <a:tc>
                  <a:txBody>
                    <a:bodyPr/>
                    <a:lstStyle/>
                    <a:p>
                      <a:pPr algn="l" fontAlgn="b"/>
                      <a:r>
                        <a:rPr lang="en-US" sz="1400" b="1" u="none" strike="noStrike" dirty="0">
                          <a:solidFill>
                            <a:schemeClr val="tx2"/>
                          </a:solidFill>
                          <a:effectLst/>
                        </a:rPr>
                        <a:t>  XPS</a:t>
                      </a:r>
                      <a:endParaRPr lang="en-US" sz="1400" b="1" i="0" u="none" strike="noStrike" dirty="0">
                        <a:solidFill>
                          <a:schemeClr val="tx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a:solidFill>
                            <a:schemeClr val="bg2"/>
                          </a:solidFill>
                          <a:effectLst/>
                          <a:latin typeface="+mn-lt"/>
                        </a:rPr>
                        <a:t>Available</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vMerge="1">
                  <a:txBody>
                    <a:bodyPr/>
                    <a:lstStyle/>
                    <a:p>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en-US" sz="1200" u="none" strike="noStrike" dirty="0">
                          <a:solidFill>
                            <a:schemeClr val="bg2"/>
                          </a:solidFill>
                          <a:effectLst/>
                        </a:rPr>
                        <a:t>Available</a:t>
                      </a:r>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u="none" strike="noStrike" dirty="0">
                          <a:solidFill>
                            <a:schemeClr val="bg2"/>
                          </a:solidFill>
                          <a:effectLst/>
                        </a:rPr>
                        <a:t>Available</a:t>
                      </a:r>
                      <a:endParaRPr lang="en-US" sz="1200" b="0" i="0" u="none" strike="noStrike" dirty="0">
                        <a:solidFill>
                          <a:schemeClr val="bg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10"/>
                  </a:ext>
                </a:extLst>
              </a:tr>
              <a:tr h="258896">
                <a:tc>
                  <a:txBody>
                    <a:bodyPr/>
                    <a:lstStyle/>
                    <a:p>
                      <a:pPr algn="l" fontAlgn="b"/>
                      <a:r>
                        <a:rPr lang="en-US" sz="1400" b="1" u="none" strike="noStrike" dirty="0">
                          <a:solidFill>
                            <a:schemeClr val="tx2"/>
                          </a:solidFill>
                          <a:effectLst/>
                        </a:rPr>
                        <a:t>  Alienware*</a:t>
                      </a:r>
                      <a:endParaRPr lang="en-US" sz="1400" b="1" i="0" u="none" strike="noStrike" dirty="0">
                        <a:solidFill>
                          <a:schemeClr val="tx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a:solidFill>
                            <a:schemeClr val="bg2"/>
                          </a:solidFill>
                          <a:effectLst/>
                          <a:latin typeface="+mn-lt"/>
                        </a:rPr>
                        <a:t>Available</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vMerge="1">
                  <a:txBody>
                    <a:bodyPr/>
                    <a:lstStyle/>
                    <a:p>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en-US" sz="1200" u="none" strike="noStrike" dirty="0">
                          <a:solidFill>
                            <a:schemeClr val="bg2"/>
                          </a:solidFill>
                          <a:effectLst/>
                        </a:rPr>
                        <a:t>Available</a:t>
                      </a:r>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u="none" strike="noStrike" dirty="0">
                          <a:solidFill>
                            <a:schemeClr val="bg2"/>
                          </a:solidFill>
                          <a:effectLst/>
                        </a:rPr>
                        <a:t>Not Available</a:t>
                      </a:r>
                      <a:endParaRPr lang="en-US" sz="1200" b="0" i="1" u="none" strike="noStrike" dirty="0">
                        <a:solidFill>
                          <a:schemeClr val="bg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11"/>
                  </a:ext>
                </a:extLst>
              </a:tr>
              <a:tr h="258896">
                <a:tc>
                  <a:txBody>
                    <a:bodyPr/>
                    <a:lstStyle/>
                    <a:p>
                      <a:pPr algn="l" fontAlgn="b"/>
                      <a:r>
                        <a:rPr lang="en-US" sz="1400" b="1" u="none" strike="noStrike" dirty="0">
                          <a:solidFill>
                            <a:schemeClr val="tx2"/>
                          </a:solidFill>
                          <a:effectLst/>
                        </a:rPr>
                        <a:t>  Inspiron*</a:t>
                      </a:r>
                      <a:endParaRPr lang="en-US" sz="1400" b="1" i="0" u="none" strike="noStrike" dirty="0">
                        <a:solidFill>
                          <a:schemeClr val="tx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a:solidFill>
                            <a:schemeClr val="bg2"/>
                          </a:solidFill>
                          <a:effectLst/>
                          <a:latin typeface="+mn-lt"/>
                        </a:rPr>
                        <a:t>Available</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vMerge="1">
                  <a:txBody>
                    <a:bodyPr/>
                    <a:lstStyle/>
                    <a:p>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en-US" sz="1200" u="none" strike="noStrike" dirty="0">
                          <a:solidFill>
                            <a:schemeClr val="bg2"/>
                          </a:solidFill>
                          <a:effectLst/>
                        </a:rPr>
                        <a:t>Available</a:t>
                      </a:r>
                      <a:endParaRPr lang="en-US" dirty="0"/>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fontAlgn="b"/>
                      <a:r>
                        <a:rPr lang="en-US" sz="1200" u="none" strike="noStrike">
                          <a:effectLst/>
                        </a:rPr>
                        <a:t> </a:t>
                      </a:r>
                      <a:endParaRPr lang="en-US" sz="1200" b="0" i="0" u="none" strike="noStrike">
                        <a:solidFill>
                          <a:srgbClr val="000000"/>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u="none" strike="noStrike" dirty="0">
                          <a:solidFill>
                            <a:schemeClr val="bg2"/>
                          </a:solidFill>
                          <a:effectLst/>
                        </a:rPr>
                        <a:t>Not Available</a:t>
                      </a:r>
                      <a:endParaRPr lang="en-US" sz="1200" b="0" i="1" u="none" strike="noStrike" dirty="0">
                        <a:solidFill>
                          <a:schemeClr val="bg2"/>
                        </a:solidFill>
                        <a:effectLst/>
                        <a:latin typeface="Museo Sans For Dell"/>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12"/>
                  </a:ext>
                </a:extLst>
              </a:tr>
              <a:tr h="164702">
                <a:tc>
                  <a:txBody>
                    <a:bodyPr/>
                    <a:lstStyle/>
                    <a:p>
                      <a:pPr algn="l" fontAlgn="b"/>
                      <a:r>
                        <a:rPr lang="en-US" sz="1400" b="1" i="0" u="none" strike="noStrike" dirty="0">
                          <a:solidFill>
                            <a:schemeClr val="tx2"/>
                          </a:solidFill>
                          <a:effectLst/>
                          <a:latin typeface="Museo Sans For Dell"/>
                        </a:rPr>
                        <a:t>  </a:t>
                      </a:r>
                      <a:r>
                        <a:rPr lang="en-US" sz="1400" b="1" i="0" u="none" strike="noStrike" dirty="0">
                          <a:solidFill>
                            <a:schemeClr val="tx2"/>
                          </a:solidFill>
                          <a:effectLst/>
                          <a:latin typeface="+mn-lt"/>
                        </a:rPr>
                        <a:t>Displays</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a:solidFill>
                            <a:schemeClr val="bg2"/>
                          </a:solidFill>
                          <a:effectLst/>
                          <a:latin typeface="+mn-lt"/>
                        </a:rPr>
                        <a:t>Available</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endParaRPr lang="en-US" sz="1800" kern="1200" dirty="0">
                        <a:solidFill>
                          <a:schemeClr val="tx1"/>
                        </a:solidFill>
                        <a:latin typeface="+mn-lt"/>
                        <a:ea typeface="+mn-ea"/>
                        <a:cs typeface="+mn-cs"/>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200" u="none" strike="noStrike" kern="1200" dirty="0">
                          <a:solidFill>
                            <a:schemeClr val="bg2"/>
                          </a:solidFill>
                          <a:effectLst/>
                          <a:latin typeface="+mn-lt"/>
                          <a:ea typeface="+mn-ea"/>
                          <a:cs typeface="+mn-cs"/>
                        </a:rPr>
                        <a:t>Not Available</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marL="0" algn="l" defTabSz="914400" rtl="0" eaLnBrk="1" fontAlgn="b" latinLnBrk="0" hangingPunct="1"/>
                      <a:endParaRPr lang="en-US" sz="1200" u="none" strike="noStrike" kern="1200" dirty="0">
                        <a:solidFill>
                          <a:schemeClr val="bg2"/>
                        </a:solidFill>
                        <a:effectLst/>
                        <a:latin typeface="+mn-lt"/>
                        <a:ea typeface="+mn-ea"/>
                        <a:cs typeface="+mn-cs"/>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fontAlgn="b" latinLnBrk="0" hangingPunct="1"/>
                      <a:r>
                        <a:rPr lang="en-US" sz="1200" u="none" strike="noStrike" kern="1200" dirty="0">
                          <a:solidFill>
                            <a:schemeClr val="bg2"/>
                          </a:solidFill>
                          <a:effectLst/>
                          <a:latin typeface="+mn-lt"/>
                          <a:ea typeface="+mn-ea"/>
                          <a:cs typeface="+mn-cs"/>
                        </a:rPr>
                        <a:t>Available</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988463813"/>
                  </a:ext>
                </a:extLst>
              </a:tr>
            </a:tbl>
          </a:graphicData>
        </a:graphic>
      </p:graphicFrame>
      <p:sp>
        <p:nvSpPr>
          <p:cNvPr id="10" name="MSIPCMContentMarking" descr="{&quot;HashCode&quot;:-1913046509,&quot;Placement&quot;:&quot;Footer&quot;}">
            <a:extLst>
              <a:ext uri="{FF2B5EF4-FFF2-40B4-BE49-F238E27FC236}">
                <a16:creationId xmlns:a16="http://schemas.microsoft.com/office/drawing/2014/main" id="{BFC306E2-2B7A-4FE6-81E8-5B5F8FEBEACF}"/>
              </a:ext>
            </a:extLst>
          </p:cNvPr>
          <p:cNvSpPr txBox="1"/>
          <p:nvPr/>
        </p:nvSpPr>
        <p:spPr>
          <a:xfrm>
            <a:off x="1572768" y="4949517"/>
            <a:ext cx="1028784" cy="193983"/>
          </a:xfrm>
          <a:prstGeom prst="rect">
            <a:avLst/>
          </a:prstGeom>
          <a:noFill/>
        </p:spPr>
        <p:txBody>
          <a:bodyPr vert="horz" wrap="square" lIns="0" tIns="0" rIns="0" bIns="0" rtlCol="0" anchor="ctr" anchorCtr="1">
            <a:spAutoFit/>
          </a:bodyPr>
          <a:lstStyle/>
          <a:p>
            <a:pPr algn="l">
              <a:spcBef>
                <a:spcPts val="0"/>
              </a:spcBef>
              <a:spcAft>
                <a:spcPts val="0"/>
              </a:spcAft>
            </a:pPr>
            <a:r>
              <a:rPr lang="en-US" sz="600" dirty="0">
                <a:solidFill>
                  <a:srgbClr val="7F7F7F"/>
                </a:solidFill>
                <a:latin typeface="Calibri" panose="020F0502020204030204" pitchFamily="34" charset="0"/>
              </a:rPr>
              <a:t>Internal Use - Confidential</a:t>
            </a:r>
          </a:p>
        </p:txBody>
      </p:sp>
    </p:spTree>
    <p:extLst>
      <p:ext uri="{BB962C8B-B14F-4D97-AF65-F5344CB8AC3E}">
        <p14:creationId xmlns:p14="http://schemas.microsoft.com/office/powerpoint/2010/main" val="3520040732"/>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73" y="951535"/>
            <a:ext cx="9144000" cy="3092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4444"/>
              </a:solidFill>
              <a:latin typeface="Arial" panose="020B0604020202020204" pitchFamily="34" charset="0"/>
              <a:cs typeface="Arial" panose="020B0604020202020204" pitchFamily="34" charset="0"/>
            </a:endParaRPr>
          </a:p>
        </p:txBody>
      </p:sp>
      <p:grpSp>
        <p:nvGrpSpPr>
          <p:cNvPr id="28" name="Group 2"/>
          <p:cNvGrpSpPr/>
          <p:nvPr/>
        </p:nvGrpSpPr>
        <p:grpSpPr>
          <a:xfrm>
            <a:off x="1142718" y="951535"/>
            <a:ext cx="2791296" cy="3921454"/>
            <a:chOff x="214313" y="823787"/>
            <a:chExt cx="1524032" cy="6189012"/>
          </a:xfrm>
          <a:solidFill>
            <a:schemeClr val="tx2">
              <a:lumMod val="95000"/>
            </a:schemeClr>
          </a:solidFill>
          <a:effectLst/>
        </p:grpSpPr>
        <p:sp>
          <p:nvSpPr>
            <p:cNvPr id="30" name="TextBox 52"/>
            <p:cNvSpPr txBox="1">
              <a:spLocks noChangeArrowheads="1"/>
            </p:cNvSpPr>
            <p:nvPr/>
          </p:nvSpPr>
          <p:spPr bwMode="auto">
            <a:xfrm>
              <a:off x="214313" y="823787"/>
              <a:ext cx="1524032" cy="477642"/>
            </a:xfrm>
            <a:prstGeom prst="rect">
              <a:avLst/>
            </a:prstGeom>
            <a:solidFill>
              <a:schemeClr val="accent6"/>
            </a:solidFill>
            <a:ln w="9525">
              <a:noFill/>
              <a:miter lim="800000"/>
              <a:headEnd/>
              <a:tailEnd/>
            </a:ln>
          </p:spPr>
          <p:txBody>
            <a:bodyPr wrap="square">
              <a:noAutofit/>
            </a:bodyPr>
            <a:lstStyle/>
            <a:p>
              <a:r>
                <a:rPr lang="en-US" sz="1350" b="1" dirty="0">
                  <a:solidFill>
                    <a:srgbClr val="FFFFFF"/>
                  </a:solidFill>
                  <a:latin typeface="Arial" panose="020B0604020202020204" pitchFamily="34" charset="0"/>
                  <a:cs typeface="Arial" panose="020B0604020202020204" pitchFamily="34" charset="0"/>
                </a:rPr>
                <a:t>ABU</a:t>
              </a:r>
            </a:p>
          </p:txBody>
        </p:sp>
        <p:sp>
          <p:nvSpPr>
            <p:cNvPr id="29" name="Rectangle 15"/>
            <p:cNvSpPr>
              <a:spLocks noChangeArrowheads="1"/>
            </p:cNvSpPr>
            <p:nvPr/>
          </p:nvSpPr>
          <p:spPr bwMode="auto">
            <a:xfrm>
              <a:off x="214313" y="1312960"/>
              <a:ext cx="1524032" cy="5699839"/>
            </a:xfrm>
            <a:prstGeom prst="rect">
              <a:avLst/>
            </a:prstGeom>
            <a:grpFill/>
            <a:ln w="9525">
              <a:noFill/>
              <a:miter lim="800000"/>
              <a:headEnd/>
              <a:tailEnd/>
            </a:ln>
          </p:spPr>
          <p:txBody>
            <a:bodyPr/>
            <a:lstStyle/>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United States</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Canada</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Anguilla*</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Antigua &amp; Barbuda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Argentina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Aruba</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Bahamas</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Barbados</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Belize*</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Bermuda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Bolivia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Brazil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British Virgin Islands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Cayman Islands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Chile</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Colombia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Costa Rica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Dominica*</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Dominican Republic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Ecuador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El Salvador </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French West Indies</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Grenada</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Guatemala</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Guyana</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Haiti*</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Honduras</a:t>
              </a:r>
            </a:p>
            <a:p>
              <a:pPr marL="58728"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Jamaica</a:t>
              </a:r>
            </a:p>
            <a:p>
              <a:pPr marL="228594" indent="-228594" eaLnBrk="0" hangingPunct="0">
                <a:buFont typeface="+mj-lt"/>
                <a:buAutoNum type="arabicPeriod"/>
              </a:pPr>
              <a:endParaRPr lang="en-GB" sz="800" dirty="0">
                <a:solidFill>
                  <a:srgbClr val="444444"/>
                </a:solidFill>
                <a:latin typeface="Arial" panose="020B0604020202020204" pitchFamily="34" charset="0"/>
                <a:cs typeface="Arial" panose="020B0604020202020204" pitchFamily="34" charset="0"/>
              </a:endParaRPr>
            </a:p>
          </p:txBody>
        </p:sp>
      </p:grpSp>
      <p:grpSp>
        <p:nvGrpSpPr>
          <p:cNvPr id="56" name="Group 30"/>
          <p:cNvGrpSpPr>
            <a:grpSpLocks/>
          </p:cNvGrpSpPr>
          <p:nvPr/>
        </p:nvGrpSpPr>
        <p:grpSpPr bwMode="auto">
          <a:xfrm>
            <a:off x="4053320" y="951535"/>
            <a:ext cx="3388283" cy="3905956"/>
            <a:chOff x="953505" y="2534954"/>
            <a:chExt cx="1444120" cy="4174182"/>
          </a:xfrm>
          <a:solidFill>
            <a:schemeClr val="tx2">
              <a:lumMod val="95000"/>
            </a:schemeClr>
          </a:solidFill>
          <a:effectLst/>
        </p:grpSpPr>
        <p:sp>
          <p:nvSpPr>
            <p:cNvPr id="57" name="Rectangle 15"/>
            <p:cNvSpPr>
              <a:spLocks noChangeArrowheads="1"/>
            </p:cNvSpPr>
            <p:nvPr/>
          </p:nvSpPr>
          <p:spPr bwMode="auto">
            <a:xfrm>
              <a:off x="953505" y="2861255"/>
              <a:ext cx="1444120" cy="3847881"/>
            </a:xfrm>
            <a:prstGeom prst="rect">
              <a:avLst/>
            </a:prstGeom>
            <a:grpFill/>
            <a:ln w="9525">
              <a:noFill/>
              <a:miter lim="800000"/>
              <a:headEnd/>
              <a:tailEnd/>
            </a:ln>
          </p:spPr>
          <p:txBody>
            <a:bodyPr/>
            <a:lstStyle/>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Austria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Belgium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Czech Rep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Denmark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Finland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France</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Monaco*</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Germany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Greece</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Ireland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Italy</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Vatican City*</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Luxembourg</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Netherlands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Norway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Poland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Portugal</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Slovakia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South Africa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Spain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Sweden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Switzerland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Lichtenstein*</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United Kingdom</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Algeria</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Angola</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Azerbaijan*</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Bahrain</a:t>
              </a:r>
            </a:p>
          </p:txBody>
        </p:sp>
        <p:sp>
          <p:nvSpPr>
            <p:cNvPr id="58" name="TextBox 52"/>
            <p:cNvSpPr txBox="1">
              <a:spLocks noChangeArrowheads="1"/>
            </p:cNvSpPr>
            <p:nvPr/>
          </p:nvSpPr>
          <p:spPr bwMode="auto">
            <a:xfrm>
              <a:off x="953507" y="2534954"/>
              <a:ext cx="1444118" cy="330450"/>
            </a:xfrm>
            <a:prstGeom prst="rect">
              <a:avLst/>
            </a:prstGeom>
            <a:solidFill>
              <a:schemeClr val="bg1"/>
            </a:solidFill>
            <a:ln w="9525">
              <a:noFill/>
              <a:miter lim="800000"/>
              <a:headEnd/>
              <a:tailEnd/>
            </a:ln>
          </p:spPr>
          <p:txBody>
            <a:bodyPr wrap="square">
              <a:noAutofit/>
            </a:bodyPr>
            <a:lstStyle/>
            <a:p>
              <a:r>
                <a:rPr lang="en-US" sz="1350" b="1" dirty="0">
                  <a:solidFill>
                    <a:srgbClr val="FFFFFF"/>
                  </a:solidFill>
                  <a:latin typeface="Arial" panose="020B0604020202020204" pitchFamily="34" charset="0"/>
                  <a:cs typeface="Arial" panose="020B0604020202020204" pitchFamily="34" charset="0"/>
                </a:rPr>
                <a:t>EMEA</a:t>
              </a:r>
              <a:r>
                <a:rPr lang="en-US" sz="1050" b="1" dirty="0">
                  <a:solidFill>
                    <a:srgbClr val="FFFFFF"/>
                  </a:solidFill>
                  <a:latin typeface="Arial" panose="020B0604020202020204" pitchFamily="34" charset="0"/>
                  <a:cs typeface="Arial" panose="020B0604020202020204" pitchFamily="34" charset="0"/>
                </a:rPr>
                <a:t> </a:t>
              </a:r>
              <a:endParaRPr lang="en-US" sz="1050" dirty="0">
                <a:solidFill>
                  <a:srgbClr val="FFFFFF"/>
                </a:solidFill>
                <a:latin typeface="Arial" panose="020B0604020202020204" pitchFamily="34" charset="0"/>
                <a:cs typeface="Arial" panose="020B0604020202020204" pitchFamily="34" charset="0"/>
              </a:endParaRPr>
            </a:p>
          </p:txBody>
        </p:sp>
      </p:grpSp>
      <p:grpSp>
        <p:nvGrpSpPr>
          <p:cNvPr id="62" name="Group 19"/>
          <p:cNvGrpSpPr/>
          <p:nvPr/>
        </p:nvGrpSpPr>
        <p:grpSpPr>
          <a:xfrm>
            <a:off x="7561193" y="951533"/>
            <a:ext cx="1583346" cy="2622538"/>
            <a:chOff x="3707731" y="2389043"/>
            <a:chExt cx="1451254" cy="3088669"/>
          </a:xfrm>
          <a:solidFill>
            <a:schemeClr val="tx2">
              <a:lumMod val="95000"/>
            </a:schemeClr>
          </a:solidFill>
          <a:effectLst/>
        </p:grpSpPr>
        <p:sp>
          <p:nvSpPr>
            <p:cNvPr id="63" name="Rectangle 15"/>
            <p:cNvSpPr>
              <a:spLocks noChangeArrowheads="1"/>
            </p:cNvSpPr>
            <p:nvPr/>
          </p:nvSpPr>
          <p:spPr bwMode="auto">
            <a:xfrm>
              <a:off x="3707731" y="2743639"/>
              <a:ext cx="1450266" cy="2734073"/>
            </a:xfrm>
            <a:prstGeom prst="rect">
              <a:avLst/>
            </a:prstGeom>
            <a:grpFill/>
            <a:ln w="9525">
              <a:noFill/>
              <a:miter lim="800000"/>
              <a:headEnd/>
              <a:tailEnd/>
            </a:ln>
          </p:spPr>
          <p:txBody>
            <a:bodyPr/>
            <a:lstStyle/>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Australia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China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Hong Kong </a:t>
              </a:r>
              <a:r>
                <a:rPr lang="en-GB" sz="800" dirty="0" err="1">
                  <a:solidFill>
                    <a:srgbClr val="444444"/>
                  </a:solidFill>
                  <a:latin typeface="Arial" panose="020B0604020202020204" pitchFamily="34" charset="0"/>
                  <a:cs typeface="Arial" panose="020B0604020202020204" pitchFamily="34" charset="0"/>
                </a:rPr>
                <a:t>inc</a:t>
              </a:r>
              <a:r>
                <a:rPr lang="en-GB" sz="800" dirty="0">
                  <a:solidFill>
                    <a:srgbClr val="444444"/>
                  </a:solidFill>
                  <a:latin typeface="Arial" panose="020B0604020202020204" pitchFamily="34" charset="0"/>
                  <a:cs typeface="Arial" panose="020B0604020202020204" pitchFamily="34" charset="0"/>
                </a:rPr>
                <a:t> Macau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India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Japan</a:t>
              </a:r>
              <a:r>
                <a:rPr lang="en-GB" sz="800" baseline="30000" dirty="0">
                  <a:solidFill>
                    <a:srgbClr val="444444"/>
                  </a:solidFill>
                  <a:latin typeface="Arial" panose="020B0604020202020204" pitchFamily="34" charset="0"/>
                  <a:cs typeface="Arial" panose="020B0604020202020204" pitchFamily="34" charset="0"/>
                </a:rPr>
                <a:t>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Malaysia</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Pakistan*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Singapore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South Korea</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Sri Lanka*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Taiwan </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Thailand</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Vietnam*</a:t>
              </a:r>
            </a:p>
            <a:p>
              <a:pPr marL="228594" indent="-228594" eaLnBrk="0" hangingPunct="0">
                <a:buFont typeface="+mj-lt"/>
                <a:buAutoNum type="arabicPeriod"/>
              </a:pPr>
              <a:r>
                <a:rPr lang="en-GB" sz="800" dirty="0">
                  <a:solidFill>
                    <a:srgbClr val="444444"/>
                  </a:solidFill>
                  <a:latin typeface="Arial" panose="020B0604020202020204" pitchFamily="34" charset="0"/>
                  <a:cs typeface="Arial" panose="020B0604020202020204" pitchFamily="34" charset="0"/>
                </a:rPr>
                <a:t>Bangladesh*</a:t>
              </a:r>
            </a:p>
            <a:p>
              <a:pPr marL="171378" indent="-171378" eaLnBrk="0" fontAlgn="auto" hangingPunct="0">
                <a:spcBef>
                  <a:spcPts val="0"/>
                </a:spcBef>
                <a:spcAft>
                  <a:spcPts val="0"/>
                </a:spcAft>
                <a:buFont typeface="+mj-lt"/>
                <a:buAutoNum type="arabicPeriod"/>
              </a:pPr>
              <a:r>
                <a:rPr lang="en-GB" sz="825" dirty="0">
                  <a:solidFill>
                    <a:srgbClr val="444444"/>
                  </a:solidFill>
                  <a:latin typeface="Arial" panose="020B0604020202020204" pitchFamily="34" charset="0"/>
                  <a:cs typeface="Arial" panose="020B0604020202020204" pitchFamily="34" charset="0"/>
                </a:rPr>
                <a:t>  Brunei</a:t>
              </a:r>
            </a:p>
            <a:p>
              <a:pPr marL="171378" indent="-171378" eaLnBrk="0" fontAlgn="auto" hangingPunct="0">
                <a:spcBef>
                  <a:spcPts val="0"/>
                </a:spcBef>
                <a:spcAft>
                  <a:spcPts val="0"/>
                </a:spcAft>
                <a:buFont typeface="+mj-lt"/>
                <a:buAutoNum type="arabicPeriod"/>
              </a:pPr>
              <a:r>
                <a:rPr lang="en-GB" sz="825" dirty="0">
                  <a:solidFill>
                    <a:srgbClr val="444444"/>
                  </a:solidFill>
                  <a:latin typeface="Arial" panose="020B0604020202020204" pitchFamily="34" charset="0"/>
                  <a:cs typeface="Arial" panose="020B0604020202020204" pitchFamily="34" charset="0"/>
                </a:rPr>
                <a:t>  Indonesia</a:t>
              </a:r>
            </a:p>
            <a:p>
              <a:pPr marL="171378" indent="-171378" eaLnBrk="0" fontAlgn="auto" hangingPunct="0">
                <a:spcBef>
                  <a:spcPts val="0"/>
                </a:spcBef>
                <a:spcAft>
                  <a:spcPts val="0"/>
                </a:spcAft>
                <a:buFont typeface="+mj-lt"/>
                <a:buAutoNum type="arabicPeriod"/>
              </a:pPr>
              <a:r>
                <a:rPr lang="en-GB" sz="825" dirty="0">
                  <a:solidFill>
                    <a:srgbClr val="444444"/>
                  </a:solidFill>
                  <a:latin typeface="Arial" panose="020B0604020202020204" pitchFamily="34" charset="0"/>
                  <a:cs typeface="Arial" panose="020B0604020202020204" pitchFamily="34" charset="0"/>
                </a:rPr>
                <a:t>  New Zealand</a:t>
              </a:r>
            </a:p>
            <a:p>
              <a:pPr marL="171378" indent="-171378" eaLnBrk="0" fontAlgn="auto" hangingPunct="0">
                <a:spcBef>
                  <a:spcPts val="0"/>
                </a:spcBef>
                <a:spcAft>
                  <a:spcPts val="0"/>
                </a:spcAft>
                <a:buFont typeface="+mj-lt"/>
                <a:buAutoNum type="arabicPeriod"/>
              </a:pPr>
              <a:r>
                <a:rPr lang="en-GB" sz="825" dirty="0">
                  <a:solidFill>
                    <a:srgbClr val="444444"/>
                  </a:solidFill>
                  <a:latin typeface="Arial" panose="020B0604020202020204" pitchFamily="34" charset="0"/>
                  <a:cs typeface="Arial" panose="020B0604020202020204" pitchFamily="34" charset="0"/>
                </a:rPr>
                <a:t>  Phillipines</a:t>
              </a:r>
              <a:r>
                <a:rPr lang="en-GB" sz="800" dirty="0">
                  <a:solidFill>
                    <a:srgbClr val="444444"/>
                  </a:solidFill>
                  <a:latin typeface="Arial" panose="020B0604020202020204" pitchFamily="34" charset="0"/>
                  <a:cs typeface="Arial" panose="020B0604020202020204" pitchFamily="34" charset="0"/>
                </a:rPr>
                <a:t> </a:t>
              </a:r>
            </a:p>
            <a:p>
              <a:pPr marL="228594" indent="-228594" eaLnBrk="0" hangingPunct="0">
                <a:buFont typeface="+mj-lt"/>
                <a:buAutoNum type="arabicPeriod"/>
              </a:pPr>
              <a:endParaRPr lang="en-GB" sz="600" dirty="0">
                <a:solidFill>
                  <a:srgbClr val="444444"/>
                </a:solidFill>
                <a:latin typeface="Arial" panose="020B0604020202020204" pitchFamily="34" charset="0"/>
                <a:cs typeface="Arial" panose="020B0604020202020204" pitchFamily="34" charset="0"/>
              </a:endParaRPr>
            </a:p>
          </p:txBody>
        </p:sp>
        <p:sp>
          <p:nvSpPr>
            <p:cNvPr id="64" name="TextBox 52"/>
            <p:cNvSpPr txBox="1">
              <a:spLocks noChangeArrowheads="1"/>
            </p:cNvSpPr>
            <p:nvPr/>
          </p:nvSpPr>
          <p:spPr bwMode="auto">
            <a:xfrm>
              <a:off x="3708720" y="2389043"/>
              <a:ext cx="1450265" cy="364176"/>
            </a:xfrm>
            <a:prstGeom prst="rect">
              <a:avLst/>
            </a:prstGeom>
            <a:solidFill>
              <a:schemeClr val="accent1"/>
            </a:solidFill>
            <a:ln w="9525">
              <a:noFill/>
              <a:miter lim="800000"/>
              <a:headEnd/>
              <a:tailEnd/>
            </a:ln>
          </p:spPr>
          <p:txBody>
            <a:bodyPr wrap="square">
              <a:noAutofit/>
            </a:bodyPr>
            <a:lstStyle/>
            <a:p>
              <a:r>
                <a:rPr lang="en-US" sz="1350" b="1" dirty="0">
                  <a:solidFill>
                    <a:srgbClr val="FFFFFF"/>
                  </a:solidFill>
                  <a:latin typeface="Arial" panose="020B0604020202020204" pitchFamily="34" charset="0"/>
                  <a:cs typeface="Arial" panose="020B0604020202020204" pitchFamily="34" charset="0"/>
                </a:rPr>
                <a:t>APJ </a:t>
              </a:r>
              <a:endParaRPr lang="en-US" sz="900" b="1" dirty="0">
                <a:solidFill>
                  <a:srgbClr val="FFFFFF"/>
                </a:solidFill>
                <a:latin typeface="Arial" panose="020B0604020202020204" pitchFamily="34" charset="0"/>
                <a:cs typeface="Arial" panose="020B0604020202020204" pitchFamily="34" charset="0"/>
              </a:endParaRPr>
            </a:p>
          </p:txBody>
        </p:sp>
      </p:grpSp>
      <p:sp>
        <p:nvSpPr>
          <p:cNvPr id="11" name="Rectangle 10"/>
          <p:cNvSpPr/>
          <p:nvPr/>
        </p:nvSpPr>
        <p:spPr>
          <a:xfrm>
            <a:off x="2515343" y="1237516"/>
            <a:ext cx="1434653" cy="3046988"/>
          </a:xfrm>
          <a:prstGeom prst="rect">
            <a:avLst/>
          </a:prstGeom>
        </p:spPr>
        <p:txBody>
          <a:bodyPr wrap="square">
            <a:spAutoFit/>
          </a:bodyPr>
          <a:lstStyle/>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Mexico </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Montserrat*</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Netherlands Antilles/</a:t>
            </a:r>
            <a:r>
              <a:rPr lang="en-GB" sz="800" dirty="0" err="1">
                <a:solidFill>
                  <a:srgbClr val="444444"/>
                </a:solidFill>
                <a:latin typeface="Arial" panose="020B0604020202020204" pitchFamily="34" charset="0"/>
                <a:cs typeface="Arial" panose="020B0604020202020204" pitchFamily="34" charset="0"/>
              </a:rPr>
              <a:t>Curaçao</a:t>
            </a:r>
            <a:r>
              <a:rPr lang="en-GB" sz="800" dirty="0">
                <a:solidFill>
                  <a:srgbClr val="444444"/>
                </a:solidFill>
                <a:latin typeface="Arial" panose="020B0604020202020204" pitchFamily="34" charset="0"/>
                <a:cs typeface="Arial" panose="020B0604020202020204" pitchFamily="34" charset="0"/>
              </a:rPr>
              <a:t>*</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Nicaragua</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Panama </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Paraguay </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Peru </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Puerto Rico</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St. Kitts and Nevis*</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St. Lucia*</a:t>
            </a:r>
          </a:p>
          <a:p>
            <a:pPr marL="401634" lvl="1" indent="-228600" eaLnBrk="0" hangingPunct="0">
              <a:buFont typeface="+mj-lt"/>
              <a:buAutoNum type="arabicPeriod" startAt="29"/>
            </a:pPr>
            <a:r>
              <a:rPr lang="en-US" sz="800" dirty="0">
                <a:solidFill>
                  <a:srgbClr val="444444"/>
                </a:solidFill>
                <a:latin typeface="Arial" panose="020B0604020202020204" pitchFamily="34" charset="0"/>
                <a:cs typeface="Arial" panose="020B0604020202020204" pitchFamily="34" charset="0"/>
              </a:rPr>
              <a:t>St. Vincent and the Grenadines*</a:t>
            </a:r>
            <a:endParaRPr lang="en-GB" sz="800" dirty="0">
              <a:solidFill>
                <a:srgbClr val="444444"/>
              </a:solidFill>
              <a:latin typeface="Arial" panose="020B0604020202020204" pitchFamily="34" charset="0"/>
              <a:cs typeface="Arial" panose="020B0604020202020204" pitchFamily="34" charset="0"/>
            </a:endParaRP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Suriname</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Trinidad &amp; Tobago</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Turks &amp; Caicos Islands*</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US Virgin Islands </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Uruguay </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Venezuela</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St. Maarten*</a:t>
            </a:r>
          </a:p>
          <a:p>
            <a:pPr marL="401634" lvl="1"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St. Martin*</a:t>
            </a:r>
          </a:p>
          <a:p>
            <a:pPr marL="344484" lvl="1" indent="-171450" eaLnBrk="0" hangingPunct="0">
              <a:buFontTx/>
              <a:buAutoNum type="arabicPeriod" startAt="20"/>
            </a:pPr>
            <a:endParaRPr lang="en-GB" sz="800" dirty="0">
              <a:solidFill>
                <a:srgbClr val="444444"/>
              </a:solidFill>
              <a:latin typeface="Arial" panose="020B0604020202020204" pitchFamily="34" charset="0"/>
              <a:cs typeface="Arial" panose="020B0604020202020204" pitchFamily="34" charset="0"/>
            </a:endParaRPr>
          </a:p>
        </p:txBody>
      </p:sp>
      <p:sp>
        <p:nvSpPr>
          <p:cNvPr id="27" name="TextBox 52"/>
          <p:cNvSpPr txBox="1">
            <a:spLocks noChangeArrowheads="1"/>
          </p:cNvSpPr>
          <p:nvPr/>
        </p:nvSpPr>
        <p:spPr bwMode="auto">
          <a:xfrm>
            <a:off x="-4552" y="951535"/>
            <a:ext cx="1022591" cy="3921454"/>
          </a:xfrm>
          <a:prstGeom prst="rect">
            <a:avLst/>
          </a:prstGeom>
          <a:solidFill>
            <a:srgbClr val="00447C"/>
          </a:solidFill>
          <a:ln w="9525">
            <a:noFill/>
            <a:miter lim="800000"/>
            <a:headEnd/>
            <a:tailEnd/>
          </a:ln>
        </p:spPr>
        <p:txBody>
          <a:bodyPr>
            <a:noAutofit/>
          </a:bodyPr>
          <a:lstStyle/>
          <a:p>
            <a:endParaRPr lang="en-US" sz="900" dirty="0">
              <a:solidFill>
                <a:srgbClr val="FFFFFF"/>
              </a:solidFill>
              <a:latin typeface="Arial" panose="020B0604020202020204" pitchFamily="34" charset="0"/>
              <a:cs typeface="Arial" panose="020B0604020202020204" pitchFamily="34" charset="0"/>
            </a:endParaRPr>
          </a:p>
          <a:p>
            <a:endParaRPr lang="en-US" sz="1050" b="1" dirty="0">
              <a:solidFill>
                <a:srgbClr val="FFFFFF"/>
              </a:solidFill>
              <a:latin typeface="Arial" panose="020B0604020202020204" pitchFamily="34" charset="0"/>
              <a:cs typeface="Arial" panose="020B0604020202020204" pitchFamily="34" charset="0"/>
            </a:endParaRPr>
          </a:p>
          <a:p>
            <a:r>
              <a:rPr lang="en-US" sz="1000" b="1" dirty="0">
                <a:solidFill>
                  <a:srgbClr val="FFFFFF"/>
                </a:solidFill>
                <a:latin typeface="Arial" panose="020B0604020202020204" pitchFamily="34" charset="0"/>
                <a:cs typeface="Arial" panose="020B0604020202020204" pitchFamily="34" charset="0"/>
              </a:rPr>
              <a:t>Both ProSupport &amp; ProSupport Plus</a:t>
            </a:r>
          </a:p>
          <a:p>
            <a:r>
              <a:rPr lang="en-US" sz="1000" dirty="0">
                <a:solidFill>
                  <a:srgbClr val="FFFFFF"/>
                </a:solidFill>
                <a:latin typeface="Arial" panose="020B0604020202020204" pitchFamily="34" charset="0"/>
                <a:cs typeface="Arial" panose="020B0604020202020204" pitchFamily="34" charset="0"/>
              </a:rPr>
              <a:t>103 countries</a:t>
            </a:r>
          </a:p>
          <a:p>
            <a:endParaRPr lang="en-US" sz="1000" dirty="0">
              <a:solidFill>
                <a:srgbClr val="FFFFFF"/>
              </a:solidFill>
              <a:latin typeface="Arial" panose="020B0604020202020204" pitchFamily="34" charset="0"/>
              <a:cs typeface="Arial" panose="020B0604020202020204" pitchFamily="34" charset="0"/>
            </a:endParaRPr>
          </a:p>
          <a:p>
            <a:r>
              <a:rPr lang="en-US" sz="1000" b="1" dirty="0">
                <a:solidFill>
                  <a:srgbClr val="FFFFFF"/>
                </a:solidFill>
                <a:latin typeface="Arial" panose="020B0604020202020204" pitchFamily="34" charset="0"/>
                <a:cs typeface="Arial" panose="020B0604020202020204" pitchFamily="34" charset="0"/>
              </a:rPr>
              <a:t>ProSupport only*</a:t>
            </a:r>
          </a:p>
          <a:p>
            <a:r>
              <a:rPr lang="en-US" sz="1000" dirty="0">
                <a:solidFill>
                  <a:srgbClr val="FFFFFF"/>
                </a:solidFill>
                <a:latin typeface="Arial" panose="020B0604020202020204" pitchFamily="34" charset="0"/>
                <a:cs typeface="Arial" panose="020B0604020202020204" pitchFamily="34" charset="0"/>
              </a:rPr>
              <a:t>26 countries</a:t>
            </a:r>
          </a:p>
          <a:p>
            <a:endParaRPr lang="en-US" sz="1000" dirty="0">
              <a:solidFill>
                <a:srgbClr val="FFFFFF"/>
              </a:solidFill>
              <a:latin typeface="Arial" panose="020B0604020202020204" pitchFamily="34" charset="0"/>
              <a:cs typeface="Arial" panose="020B0604020202020204" pitchFamily="34" charset="0"/>
            </a:endParaRPr>
          </a:p>
          <a:p>
            <a:r>
              <a:rPr lang="en-US" sz="1000" b="1" dirty="0">
                <a:solidFill>
                  <a:srgbClr val="FFFFFF"/>
                </a:solidFill>
                <a:latin typeface="Arial" panose="020B0604020202020204" pitchFamily="34" charset="0"/>
                <a:cs typeface="Arial" panose="020B0604020202020204" pitchFamily="34" charset="0"/>
              </a:rPr>
              <a:t>Total</a:t>
            </a:r>
          </a:p>
          <a:p>
            <a:r>
              <a:rPr lang="en-US" sz="1000" dirty="0">
                <a:solidFill>
                  <a:srgbClr val="FFFFFF"/>
                </a:solidFill>
                <a:latin typeface="Arial" panose="020B0604020202020204" pitchFamily="34" charset="0"/>
                <a:cs typeface="Arial" panose="020B0604020202020204" pitchFamily="34" charset="0"/>
              </a:rPr>
              <a:t>129 countries</a:t>
            </a:r>
          </a:p>
          <a:p>
            <a:endParaRPr lang="en-US" sz="1000" dirty="0">
              <a:solidFill>
                <a:srgbClr val="FFFFFF"/>
              </a:solidFill>
              <a:latin typeface="Arial" panose="020B0604020202020204" pitchFamily="34" charset="0"/>
              <a:cs typeface="Arial" panose="020B0604020202020204" pitchFamily="34" charset="0"/>
            </a:endParaRPr>
          </a:p>
          <a:p>
            <a:endParaRPr lang="en-US" sz="900" dirty="0">
              <a:solidFill>
                <a:srgbClr val="FFFFFF"/>
              </a:solidFill>
              <a:latin typeface="Arial" panose="020B0604020202020204" pitchFamily="34" charset="0"/>
              <a:cs typeface="Arial" panose="020B0604020202020204" pitchFamily="34" charset="0"/>
            </a:endParaRPr>
          </a:p>
          <a:p>
            <a:r>
              <a:rPr lang="en-US" sz="1050" b="1" dirty="0">
                <a:solidFill>
                  <a:srgbClr val="FFFFFF"/>
                </a:solidFill>
                <a:latin typeface="Arial" panose="020B0604020202020204" pitchFamily="34" charset="0"/>
                <a:cs typeface="Arial" panose="020B0604020202020204" pitchFamily="34" charset="0"/>
              </a:rPr>
              <a:t>Note: </a:t>
            </a:r>
            <a:r>
              <a:rPr lang="en-US" sz="1000" b="1" dirty="0">
                <a:solidFill>
                  <a:srgbClr val="FFFFFF"/>
                </a:solidFill>
                <a:latin typeface="Arial" panose="020B0604020202020204" pitchFamily="34" charset="0"/>
                <a:cs typeface="Arial" panose="020B0604020202020204" pitchFamily="34" charset="0"/>
              </a:rPr>
              <a:t>ProSupport Plus APOS not available in EMEA</a:t>
            </a:r>
          </a:p>
          <a:p>
            <a:endParaRPr lang="en-US" sz="1000" dirty="0">
              <a:solidFill>
                <a:srgbClr val="FFFFFF"/>
              </a:solidFill>
              <a:latin typeface="Arial" panose="020B0604020202020204" pitchFamily="34" charset="0"/>
              <a:cs typeface="Arial" panose="020B0604020202020204" pitchFamily="34" charset="0"/>
            </a:endParaRPr>
          </a:p>
          <a:p>
            <a:endParaRPr lang="en-US" sz="1000" dirty="0">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5502349" y="1237517"/>
            <a:ext cx="1440712" cy="3169387"/>
          </a:xfrm>
          <a:prstGeom prst="rect">
            <a:avLst/>
          </a:prstGeom>
          <a:noFill/>
          <a:ln>
            <a:noFill/>
          </a:ln>
          <a:effectLst/>
        </p:spPr>
        <p:txBody>
          <a:bodyPr wrap="square" lIns="137160" tIns="102870" rIns="102870" bIns="102870" rtlCol="0" anchor="ctr">
            <a:noAutofit/>
          </a:bodyPr>
          <a:lstStyle/>
          <a:p>
            <a:pPr algn="ctr" fontAlgn="auto">
              <a:lnSpc>
                <a:spcPct val="90000"/>
              </a:lnSpc>
              <a:spcBef>
                <a:spcPts val="450"/>
              </a:spcBef>
              <a:spcAft>
                <a:spcPts val="0"/>
              </a:spcAft>
            </a:pPr>
            <a:endParaRPr lang="en-US" sz="1500" dirty="0" err="1">
              <a:solidFill>
                <a:srgbClr val="FFFFFF"/>
              </a:solidFill>
              <a:latin typeface="Arial" panose="020B0604020202020204" pitchFamily="34" charset="0"/>
              <a:cs typeface="Arial" panose="020B0604020202020204" pitchFamily="34" charset="0"/>
            </a:endParaRPr>
          </a:p>
        </p:txBody>
      </p:sp>
      <p:sp>
        <p:nvSpPr>
          <p:cNvPr id="4" name="Rectangle 3"/>
          <p:cNvSpPr/>
          <p:nvPr/>
        </p:nvSpPr>
        <p:spPr>
          <a:xfrm>
            <a:off x="5325270" y="1176978"/>
            <a:ext cx="1127116" cy="3287449"/>
          </a:xfrm>
          <a:prstGeom prst="rect">
            <a:avLst/>
          </a:prstGeom>
          <a:noFill/>
          <a:ln>
            <a:noFill/>
          </a:ln>
          <a:effectLst/>
        </p:spPr>
        <p:txBody>
          <a:bodyPr wrap="square" lIns="137160" tIns="102870" rIns="102870" bIns="102870" rtlCol="0" anchor="t">
            <a:noAutofit/>
          </a:bodyPr>
          <a:lstStyle/>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Botswana</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Bulgaria</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Cote D’Ivoire</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Croatia</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Estonia</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Egypt* </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Ethiopia</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Ghana</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Hungary</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Kazakhstan*</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Iceland</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Iraq</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Israel*</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Jordan</a:t>
            </a:r>
          </a:p>
          <a:p>
            <a:pPr marL="228600" indent="-228600" eaLnBrk="0" hangingPunct="0">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Kenya</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Kuwait</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Latvia</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Libya</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Lithuania</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Morocco*</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Mozambique</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Namibia</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Nigeria</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Oman</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Qatar</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Romania</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Russia</a:t>
            </a:r>
          </a:p>
          <a:p>
            <a:pPr marL="228600" indent="-228600" eaLnBrk="0" fontAlgn="auto" hangingPunct="0">
              <a:spcBef>
                <a:spcPts val="0"/>
              </a:spcBef>
              <a:spcAft>
                <a:spcPts val="0"/>
              </a:spcAft>
              <a:buFont typeface="+mj-lt"/>
              <a:buAutoNum type="arabicPeriod" startAt="29"/>
            </a:pPr>
            <a:r>
              <a:rPr lang="en-GB" sz="800" dirty="0">
                <a:solidFill>
                  <a:srgbClr val="444444"/>
                </a:solidFill>
                <a:latin typeface="Arial" panose="020B0604020202020204" pitchFamily="34" charset="0"/>
                <a:cs typeface="Arial" panose="020B0604020202020204" pitchFamily="34" charset="0"/>
              </a:rPr>
              <a:t>Saudi Arabia</a:t>
            </a:r>
            <a:endParaRPr lang="en-GB" sz="800" b="1" dirty="0">
              <a:solidFill>
                <a:srgbClr val="444444"/>
              </a:solidFill>
              <a:latin typeface="Arial" panose="020B0604020202020204" pitchFamily="34" charset="0"/>
              <a:cs typeface="Arial" panose="020B0604020202020204" pitchFamily="34" charset="0"/>
            </a:endParaRPr>
          </a:p>
        </p:txBody>
      </p:sp>
      <p:sp>
        <p:nvSpPr>
          <p:cNvPr id="23" name="Rectangle 22"/>
          <p:cNvSpPr/>
          <p:nvPr/>
        </p:nvSpPr>
        <p:spPr>
          <a:xfrm>
            <a:off x="6315357" y="1176979"/>
            <a:ext cx="1127116" cy="3056861"/>
          </a:xfrm>
          <a:prstGeom prst="rect">
            <a:avLst/>
          </a:prstGeom>
          <a:noFill/>
          <a:ln>
            <a:noFill/>
          </a:ln>
          <a:effectLst/>
        </p:spPr>
        <p:txBody>
          <a:bodyPr wrap="square" lIns="137160" tIns="102870" rIns="102870" bIns="102870" rtlCol="0" anchor="t">
            <a:noAutofit/>
          </a:bodyPr>
          <a:lstStyle/>
          <a:p>
            <a:pPr eaLnBrk="0" hangingPunct="0"/>
            <a:endParaRPr lang="en-GB" sz="750" b="1" dirty="0">
              <a:solidFill>
                <a:srgbClr val="444444"/>
              </a:solidFill>
              <a:latin typeface="Arial" panose="020B0604020202020204" pitchFamily="34" charset="0"/>
              <a:cs typeface="Arial" panose="020B0604020202020204" pitchFamily="34" charset="0"/>
            </a:endParaRPr>
          </a:p>
        </p:txBody>
      </p:sp>
      <p:sp>
        <p:nvSpPr>
          <p:cNvPr id="7" name="Rectangle 6"/>
          <p:cNvSpPr/>
          <p:nvPr/>
        </p:nvSpPr>
        <p:spPr>
          <a:xfrm>
            <a:off x="6504348" y="1252617"/>
            <a:ext cx="983464" cy="1200329"/>
          </a:xfrm>
          <a:prstGeom prst="rect">
            <a:avLst/>
          </a:prstGeom>
        </p:spPr>
        <p:txBody>
          <a:bodyPr wrap="square">
            <a:spAutoFit/>
          </a:bodyPr>
          <a:lstStyle/>
          <a:p>
            <a:pPr marL="228600" indent="-228600" eaLnBrk="0" hangingPunct="0">
              <a:buFont typeface="+mj-lt"/>
              <a:buAutoNum type="arabicPeriod" startAt="57"/>
            </a:pPr>
            <a:r>
              <a:rPr lang="en-GB" sz="800" dirty="0">
                <a:solidFill>
                  <a:srgbClr val="444444"/>
                </a:solidFill>
                <a:latin typeface="Arial" panose="020B0604020202020204" pitchFamily="34" charset="0"/>
                <a:cs typeface="Arial" panose="020B0604020202020204" pitchFamily="34" charset="0"/>
              </a:rPr>
              <a:t>Serbia*</a:t>
            </a:r>
          </a:p>
          <a:p>
            <a:pPr marL="228600" indent="-228600" eaLnBrk="0" hangingPunct="0">
              <a:buFont typeface="+mj-lt"/>
              <a:buAutoNum type="arabicPeriod" startAt="57"/>
            </a:pPr>
            <a:r>
              <a:rPr lang="en-GB" sz="800" dirty="0">
                <a:solidFill>
                  <a:srgbClr val="444444"/>
                </a:solidFill>
                <a:latin typeface="Arial" panose="020B0604020202020204" pitchFamily="34" charset="0"/>
                <a:cs typeface="Arial" panose="020B0604020202020204" pitchFamily="34" charset="0"/>
              </a:rPr>
              <a:t>Slovenia</a:t>
            </a:r>
          </a:p>
          <a:p>
            <a:pPr marL="228600" indent="-228600" eaLnBrk="0" hangingPunct="0">
              <a:buFont typeface="+mj-lt"/>
              <a:buAutoNum type="arabicPeriod" startAt="57"/>
            </a:pPr>
            <a:r>
              <a:rPr lang="en-GB" sz="800" dirty="0">
                <a:solidFill>
                  <a:srgbClr val="444444"/>
                </a:solidFill>
                <a:latin typeface="Arial" panose="020B0604020202020204" pitchFamily="34" charset="0"/>
                <a:cs typeface="Arial" panose="020B0604020202020204" pitchFamily="34" charset="0"/>
              </a:rPr>
              <a:t>Tanzania</a:t>
            </a:r>
          </a:p>
          <a:p>
            <a:pPr marL="228600" indent="-228600" eaLnBrk="0" hangingPunct="0">
              <a:buFont typeface="+mj-lt"/>
              <a:buAutoNum type="arabicPeriod" startAt="57"/>
            </a:pPr>
            <a:r>
              <a:rPr lang="en-GB" sz="800" dirty="0">
                <a:solidFill>
                  <a:srgbClr val="444444"/>
                </a:solidFill>
                <a:latin typeface="Arial" panose="020B0604020202020204" pitchFamily="34" charset="0"/>
                <a:cs typeface="Arial" panose="020B0604020202020204" pitchFamily="34" charset="0"/>
              </a:rPr>
              <a:t>Tunisia</a:t>
            </a:r>
          </a:p>
          <a:p>
            <a:pPr marL="228600" indent="-228600" eaLnBrk="0" hangingPunct="0">
              <a:buFont typeface="+mj-lt"/>
              <a:buAutoNum type="arabicPeriod" startAt="57"/>
            </a:pPr>
            <a:r>
              <a:rPr lang="en-GB" sz="800" dirty="0">
                <a:solidFill>
                  <a:srgbClr val="444444"/>
                </a:solidFill>
                <a:latin typeface="Arial" panose="020B0604020202020204" pitchFamily="34" charset="0"/>
                <a:cs typeface="Arial" panose="020B0604020202020204" pitchFamily="34" charset="0"/>
              </a:rPr>
              <a:t>Turkey</a:t>
            </a:r>
          </a:p>
          <a:p>
            <a:pPr marL="228600" indent="-228600" eaLnBrk="0" hangingPunct="0">
              <a:buFont typeface="+mj-lt"/>
              <a:buAutoNum type="arabicPeriod" startAt="57"/>
            </a:pPr>
            <a:r>
              <a:rPr lang="en-GB" sz="800" dirty="0">
                <a:solidFill>
                  <a:srgbClr val="444444"/>
                </a:solidFill>
                <a:latin typeface="Arial" panose="020B0604020202020204" pitchFamily="34" charset="0"/>
                <a:cs typeface="Arial" panose="020B0604020202020204" pitchFamily="34" charset="0"/>
              </a:rPr>
              <a:t>Uganda</a:t>
            </a:r>
          </a:p>
          <a:p>
            <a:pPr marL="228600" indent="-228600" eaLnBrk="0" hangingPunct="0">
              <a:buFont typeface="+mj-lt"/>
              <a:buAutoNum type="arabicPeriod" startAt="57"/>
            </a:pPr>
            <a:r>
              <a:rPr lang="en-GB" sz="800" dirty="0">
                <a:solidFill>
                  <a:srgbClr val="444444"/>
                </a:solidFill>
                <a:latin typeface="Arial" panose="020B0604020202020204" pitchFamily="34" charset="0"/>
                <a:cs typeface="Arial" panose="020B0604020202020204" pitchFamily="34" charset="0"/>
              </a:rPr>
              <a:t>Ukraine*</a:t>
            </a:r>
          </a:p>
          <a:p>
            <a:pPr marL="228600" indent="-228600" eaLnBrk="0" hangingPunct="0">
              <a:buFont typeface="+mj-lt"/>
              <a:buAutoNum type="arabicPeriod" startAt="57"/>
            </a:pPr>
            <a:r>
              <a:rPr lang="en-GB" sz="800" dirty="0">
                <a:solidFill>
                  <a:srgbClr val="444444"/>
                </a:solidFill>
                <a:latin typeface="Arial" panose="020B0604020202020204" pitchFamily="34" charset="0"/>
                <a:cs typeface="Arial" panose="020B0604020202020204" pitchFamily="34" charset="0"/>
              </a:rPr>
              <a:t>United Arab Emirates</a:t>
            </a:r>
          </a:p>
        </p:txBody>
      </p:sp>
      <p:sp>
        <p:nvSpPr>
          <p:cNvPr id="20" name="Title 1"/>
          <p:cNvSpPr txBox="1">
            <a:spLocks/>
          </p:cNvSpPr>
          <p:nvPr/>
        </p:nvSpPr>
        <p:spPr bwMode="auto">
          <a:xfrm>
            <a:off x="1448176" y="-988328"/>
            <a:ext cx="8793802" cy="4743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90000"/>
              </a:lnSpc>
              <a:defRPr/>
            </a:pPr>
            <a:endParaRPr lang="en-US" sz="2600" kern="0" dirty="0">
              <a:solidFill>
                <a:srgbClr val="007DB8"/>
              </a:solidFill>
              <a:latin typeface="Arial" panose="020B0604020202020204" pitchFamily="34" charset="0"/>
              <a:ea typeface="Museo For Dell" pitchFamily="2" charset="0"/>
              <a:cs typeface="Arial" panose="020B0604020202020204" pitchFamily="34" charset="0"/>
            </a:endParaRPr>
          </a:p>
        </p:txBody>
      </p:sp>
      <p:sp>
        <p:nvSpPr>
          <p:cNvPr id="5" name="TextBox 4"/>
          <p:cNvSpPr txBox="1"/>
          <p:nvPr/>
        </p:nvSpPr>
        <p:spPr>
          <a:xfrm>
            <a:off x="3564984" y="4907233"/>
            <a:ext cx="1686680" cy="230832"/>
          </a:xfrm>
          <a:prstGeom prst="rect">
            <a:avLst/>
          </a:prstGeom>
          <a:noFill/>
        </p:spPr>
        <p:txBody>
          <a:bodyPr wrap="none" rtlCol="0">
            <a:spAutoFit/>
          </a:bodyPr>
          <a:lstStyle/>
          <a:p>
            <a:pPr>
              <a:lnSpc>
                <a:spcPct val="90000"/>
              </a:lnSpc>
              <a:spcBef>
                <a:spcPts val="600"/>
              </a:spcBef>
              <a:spcAft>
                <a:spcPts val="0"/>
              </a:spcAft>
              <a:buClr>
                <a:schemeClr val="bg1"/>
              </a:buClr>
            </a:pPr>
            <a:r>
              <a:rPr lang="en-US" sz="1000" dirty="0">
                <a:solidFill>
                  <a:schemeClr val="bg2"/>
                </a:solidFill>
                <a:latin typeface="Arial" panose="020B0604020202020204" pitchFamily="34" charset="0"/>
                <a:cs typeface="Arial" panose="020B0604020202020204" pitchFamily="34" charset="0"/>
              </a:rPr>
              <a:t>*ProSupport only locations</a:t>
            </a:r>
          </a:p>
        </p:txBody>
      </p:sp>
      <p:sp>
        <p:nvSpPr>
          <p:cNvPr id="2" name="flFirstPage"/>
          <p:cNvSpPr txBox="1"/>
          <p:nvPr/>
        </p:nvSpPr>
        <p:spPr>
          <a:xfrm>
            <a:off x="0" y="4815840"/>
            <a:ext cx="184731" cy="230832"/>
          </a:xfrm>
          <a:prstGeom prst="rect">
            <a:avLst/>
          </a:prstGeom>
          <a:noFill/>
        </p:spPr>
        <p:txBody>
          <a:bodyPr vert="horz" wrap="none" rtlCol="0">
            <a:spAutoFit/>
          </a:bodyPr>
          <a:lstStyle/>
          <a:p>
            <a:pPr>
              <a:lnSpc>
                <a:spcPct val="90000"/>
              </a:lnSpc>
              <a:spcBef>
                <a:spcPts val="600"/>
              </a:spcBef>
              <a:spcAft>
                <a:spcPts val="0"/>
              </a:spcAft>
              <a:buClr>
                <a:schemeClr val="bg1"/>
              </a:buClr>
            </a:pPr>
            <a:endParaRPr lang="en-US" sz="1000" dirty="0">
              <a:solidFill>
                <a:srgbClr val="80808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8FD31F7-770B-4A55-94C9-5974EFA3925B}"/>
              </a:ext>
            </a:extLst>
          </p:cNvPr>
          <p:cNvSpPr/>
          <p:nvPr/>
        </p:nvSpPr>
        <p:spPr>
          <a:xfrm>
            <a:off x="6871073" y="4922621"/>
            <a:ext cx="1391728" cy="215444"/>
          </a:xfrm>
          <a:prstGeom prst="rect">
            <a:avLst/>
          </a:prstGeom>
        </p:spPr>
        <p:txBody>
          <a:bodyPr wrap="none">
            <a:spAutoFit/>
          </a:bodyPr>
          <a:lstStyle/>
          <a:p>
            <a:pPr lvl="0" defTabSz="914400" fontAlgn="base">
              <a:spcBef>
                <a:spcPct val="0"/>
              </a:spcBef>
              <a:spcAft>
                <a:spcPct val="0"/>
              </a:spcAft>
              <a:defRPr/>
            </a:pPr>
            <a:r>
              <a:rPr lang="en-US" sz="800" dirty="0">
                <a:solidFill>
                  <a:srgbClr val="444444"/>
                </a:solidFill>
              </a:rPr>
              <a:t>Slide updated March 2019</a:t>
            </a:r>
          </a:p>
        </p:txBody>
      </p:sp>
      <p:sp>
        <p:nvSpPr>
          <p:cNvPr id="10" name="Title 9">
            <a:extLst>
              <a:ext uri="{FF2B5EF4-FFF2-40B4-BE49-F238E27FC236}">
                <a16:creationId xmlns:a16="http://schemas.microsoft.com/office/drawing/2014/main" id="{ADC6EF30-6838-40BC-9DED-03500D89C320}"/>
              </a:ext>
            </a:extLst>
          </p:cNvPr>
          <p:cNvSpPr>
            <a:spLocks noGrp="1"/>
          </p:cNvSpPr>
          <p:nvPr>
            <p:ph type="title"/>
          </p:nvPr>
        </p:nvSpPr>
        <p:spPr/>
        <p:txBody>
          <a:bodyPr/>
          <a:lstStyle/>
          <a:p>
            <a:r>
              <a:rPr lang="en-US" dirty="0"/>
              <a:t>ProSupport and ProSupport Plus for PCs</a:t>
            </a:r>
          </a:p>
        </p:txBody>
      </p:sp>
      <p:sp>
        <p:nvSpPr>
          <p:cNvPr id="12" name="Subtitle 11">
            <a:extLst>
              <a:ext uri="{FF2B5EF4-FFF2-40B4-BE49-F238E27FC236}">
                <a16:creationId xmlns:a16="http://schemas.microsoft.com/office/drawing/2014/main" id="{2EC3DC52-0773-46C6-8D69-ED18AE99B7C3}"/>
              </a:ext>
            </a:extLst>
          </p:cNvPr>
          <p:cNvSpPr>
            <a:spLocks noGrp="1"/>
          </p:cNvSpPr>
          <p:nvPr>
            <p:ph type="subTitle" idx="1"/>
          </p:nvPr>
        </p:nvSpPr>
        <p:spPr>
          <a:xfrm>
            <a:off x="285750" y="622300"/>
            <a:ext cx="8572500" cy="215444"/>
          </a:xfrm>
        </p:spPr>
        <p:txBody>
          <a:bodyPr/>
          <a:lstStyle/>
          <a:p>
            <a:r>
              <a:rPr lang="en-US" dirty="0"/>
              <a:t>Country availability</a:t>
            </a:r>
          </a:p>
        </p:txBody>
      </p:sp>
      <p:sp>
        <p:nvSpPr>
          <p:cNvPr id="24" name="MSIPCMContentMarking" descr="{&quot;HashCode&quot;:-1913046509,&quot;Placement&quot;:&quot;Footer&quot;}">
            <a:extLst>
              <a:ext uri="{FF2B5EF4-FFF2-40B4-BE49-F238E27FC236}">
                <a16:creationId xmlns:a16="http://schemas.microsoft.com/office/drawing/2014/main" id="{5FBDC9F4-A3A6-469F-9A40-0CE7A44EA82C}"/>
              </a:ext>
            </a:extLst>
          </p:cNvPr>
          <p:cNvSpPr txBox="1"/>
          <p:nvPr/>
        </p:nvSpPr>
        <p:spPr>
          <a:xfrm>
            <a:off x="1572768" y="4949517"/>
            <a:ext cx="1028784" cy="193983"/>
          </a:xfrm>
          <a:prstGeom prst="rect">
            <a:avLst/>
          </a:prstGeom>
          <a:noFill/>
        </p:spPr>
        <p:txBody>
          <a:bodyPr vert="horz" wrap="square" lIns="0" tIns="0" rIns="0" bIns="0" rtlCol="0" anchor="ctr" anchorCtr="1">
            <a:spAutoFit/>
          </a:bodyPr>
          <a:lstStyle/>
          <a:p>
            <a:pPr algn="l">
              <a:spcBef>
                <a:spcPts val="0"/>
              </a:spcBef>
              <a:spcAft>
                <a:spcPts val="0"/>
              </a:spcAft>
            </a:pPr>
            <a:r>
              <a:rPr lang="en-US" sz="600" dirty="0">
                <a:solidFill>
                  <a:srgbClr val="7F7F7F"/>
                </a:solidFill>
                <a:latin typeface="Calibri" panose="020F0502020204030204" pitchFamily="34" charset="0"/>
              </a:rPr>
              <a:t>Internal Use - Confidential</a:t>
            </a:r>
          </a:p>
        </p:txBody>
      </p:sp>
    </p:spTree>
    <p:extLst>
      <p:ext uri="{BB962C8B-B14F-4D97-AF65-F5344CB8AC3E}">
        <p14:creationId xmlns:p14="http://schemas.microsoft.com/office/powerpoint/2010/main" val="3777423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88263"/>
            <a:ext cx="9144000" cy="281975"/>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29" name="Rectangle 15"/>
          <p:cNvSpPr>
            <a:spLocks noChangeArrowheads="1"/>
          </p:cNvSpPr>
          <p:nvPr/>
        </p:nvSpPr>
        <p:spPr bwMode="auto">
          <a:xfrm>
            <a:off x="159126" y="1268484"/>
            <a:ext cx="1717255" cy="3280544"/>
          </a:xfrm>
          <a:prstGeom prst="rect">
            <a:avLst/>
          </a:prstGeom>
          <a:solidFill>
            <a:srgbClr val="EEEEEE"/>
          </a:solidFill>
          <a:ln w="9525">
            <a:noFill/>
            <a:miter lim="800000"/>
            <a:headEnd/>
            <a:tailEnd/>
          </a:ln>
        </p:spPr>
        <p:txBody>
          <a:bodyPr tIns="137160"/>
          <a:lstStyle/>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United States</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Canada</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Argentina</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Brazil</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Chile</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Columbia</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Mexico</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Peru</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Puerto Rico</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Costa Rica</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Panama</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594" marR="0" lvl="0" indent="-228594" algn="l" defTabSz="685800" rtl="0" eaLnBrk="0" fontAlgn="auto" latinLnBrk="0" hangingPunct="0">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
        <p:nvSpPr>
          <p:cNvPr id="30" name="TextBox 52"/>
          <p:cNvSpPr txBox="1">
            <a:spLocks noChangeArrowheads="1"/>
          </p:cNvSpPr>
          <p:nvPr/>
        </p:nvSpPr>
        <p:spPr bwMode="auto">
          <a:xfrm>
            <a:off x="159124" y="987118"/>
            <a:ext cx="1717257" cy="279076"/>
          </a:xfrm>
          <a:prstGeom prst="rect">
            <a:avLst/>
          </a:prstGeom>
          <a:solidFill>
            <a:schemeClr val="accent6"/>
          </a:solidFill>
          <a:ln w="9525">
            <a:noFill/>
            <a:miter lim="800000"/>
            <a:headEnd/>
            <a:tailEnd/>
          </a:ln>
        </p:spPr>
        <p:txBody>
          <a:bodyPr wrap="square">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ABU – 11</a:t>
            </a:r>
          </a:p>
        </p:txBody>
      </p:sp>
      <p:sp>
        <p:nvSpPr>
          <p:cNvPr id="57" name="Rectangle 15"/>
          <p:cNvSpPr>
            <a:spLocks noChangeArrowheads="1"/>
          </p:cNvSpPr>
          <p:nvPr/>
        </p:nvSpPr>
        <p:spPr bwMode="auto">
          <a:xfrm>
            <a:off x="2134218" y="1267619"/>
            <a:ext cx="4495180" cy="3281409"/>
          </a:xfrm>
          <a:prstGeom prst="rect">
            <a:avLst/>
          </a:prstGeom>
          <a:solidFill>
            <a:srgbClr val="EEEEEE"/>
          </a:solidFill>
          <a:ln w="9525">
            <a:noFill/>
            <a:miter lim="800000"/>
            <a:headEnd/>
            <a:tailEnd/>
          </a:ln>
        </p:spPr>
        <p:txBody>
          <a:bodyPr tIns="137160"/>
          <a:lstStyle/>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Austria</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Belgium</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Czech Republic</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Denmark</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Finland</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France</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Germany</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Greece</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Ireland</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Italy</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Luxembourg</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Netherlands</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Norway</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Poland</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Portugal</a:t>
            </a:r>
          </a:p>
          <a:p>
            <a:pPr marL="228600" marR="0" lvl="0" indent="-228600" algn="l" defTabSz="6858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Slovakia</a:t>
            </a:r>
          </a:p>
        </p:txBody>
      </p:sp>
      <p:sp>
        <p:nvSpPr>
          <p:cNvPr id="58" name="TextBox 52"/>
          <p:cNvSpPr txBox="1">
            <a:spLocks noChangeArrowheads="1"/>
          </p:cNvSpPr>
          <p:nvPr/>
        </p:nvSpPr>
        <p:spPr bwMode="auto">
          <a:xfrm>
            <a:off x="2134226" y="986547"/>
            <a:ext cx="4495172" cy="272823"/>
          </a:xfrm>
          <a:prstGeom prst="rect">
            <a:avLst/>
          </a:prstGeom>
          <a:solidFill>
            <a:schemeClr val="bg1"/>
          </a:solidFill>
          <a:ln w="9525">
            <a:solidFill>
              <a:srgbClr val="007DB8"/>
            </a:solidFill>
            <a:miter lim="800000"/>
            <a:headEnd/>
            <a:tailEnd/>
          </a:ln>
        </p:spPr>
        <p:txBody>
          <a:bodyPr wrap="square">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EMEA – 37</a:t>
            </a:r>
            <a:endParaRPr kumimoji="0" lang="en-US" sz="13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3" name="Rectangle 15"/>
          <p:cNvSpPr>
            <a:spLocks noChangeArrowheads="1"/>
          </p:cNvSpPr>
          <p:nvPr/>
        </p:nvSpPr>
        <p:spPr bwMode="auto">
          <a:xfrm>
            <a:off x="6858000" y="1271541"/>
            <a:ext cx="2075611" cy="3281409"/>
          </a:xfrm>
          <a:prstGeom prst="rect">
            <a:avLst/>
          </a:prstGeom>
          <a:solidFill>
            <a:srgbClr val="EEEEEE"/>
          </a:solidFill>
          <a:ln w="9525">
            <a:noFill/>
            <a:miter lim="800000"/>
            <a:headEnd/>
            <a:tailEnd/>
          </a:ln>
        </p:spPr>
        <p:txBody>
          <a:bodyPr tIns="137160"/>
          <a:lstStyle/>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Australia </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China </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Hong Kong and Macau</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India </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Indonesia</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Japan</a:t>
            </a:r>
            <a:r>
              <a:rPr kumimoji="0" lang="en-GB" sz="1100" b="0" i="0" u="none" strike="noStrike" kern="1200" cap="none" spc="0" normalizeH="0" baseline="30000" noProof="0" dirty="0">
                <a:ln>
                  <a:noFill/>
                </a:ln>
                <a:effectLst/>
                <a:uLnTx/>
                <a:uFillTx/>
                <a:latin typeface="Arial" panose="020B0604020202020204" pitchFamily="34" charset="0"/>
                <a:ea typeface="+mn-ea"/>
                <a:cs typeface="+mn-cs"/>
              </a:rPr>
              <a:t> </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Malaysia  </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New Zealand</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Philippines </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Singapore </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South Korea</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Taiwan</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Thailand</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Vietnam</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Bangladesh</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Sri Lanka</a:t>
            </a:r>
            <a:endParaRPr kumimoji="0" lang="en-GB" sz="1100" b="0" i="0" u="none" strike="noStrike" kern="1200" cap="none" spc="0" normalizeH="0" baseline="30000" noProof="0" dirty="0">
              <a:ln>
                <a:noFill/>
              </a:ln>
              <a:effectLst/>
              <a:uLnTx/>
              <a:uFillTx/>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Brunei</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Pakistan</a:t>
            </a:r>
            <a:endParaRPr kumimoji="0" lang="en-GB" sz="600" b="0" i="0" u="none" strike="noStrike" kern="1200" cap="none" spc="0" normalizeH="0" baseline="30000" noProof="0" dirty="0">
              <a:ln>
                <a:noFill/>
              </a:ln>
              <a:effectLst/>
              <a:uLnTx/>
              <a:uFillTx/>
              <a:latin typeface="Arial" panose="020B0604020202020204" pitchFamily="34" charset="0"/>
              <a:ea typeface="+mn-ea"/>
              <a:cs typeface="+mn-cs"/>
            </a:endParaRPr>
          </a:p>
        </p:txBody>
      </p:sp>
      <p:sp>
        <p:nvSpPr>
          <p:cNvPr id="64" name="TextBox 52"/>
          <p:cNvSpPr txBox="1">
            <a:spLocks noChangeArrowheads="1"/>
          </p:cNvSpPr>
          <p:nvPr/>
        </p:nvSpPr>
        <p:spPr bwMode="auto">
          <a:xfrm>
            <a:off x="6862793" y="990098"/>
            <a:ext cx="2069982" cy="279515"/>
          </a:xfrm>
          <a:prstGeom prst="rect">
            <a:avLst/>
          </a:prstGeom>
          <a:solidFill>
            <a:schemeClr val="accent1"/>
          </a:solidFill>
          <a:ln w="9525">
            <a:noFill/>
            <a:miter lim="800000"/>
            <a:headEnd/>
            <a:tailEnd/>
          </a:ln>
        </p:spPr>
        <p:txBody>
          <a:bodyPr wrap="square">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APJ – 18</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0" name="Title 1"/>
          <p:cNvSpPr txBox="1">
            <a:spLocks/>
          </p:cNvSpPr>
          <p:nvPr/>
        </p:nvSpPr>
        <p:spPr bwMode="auto">
          <a:xfrm>
            <a:off x="159124" y="-892594"/>
            <a:ext cx="4484210" cy="4743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685800" rtl="0" eaLnBrk="1" fontAlgn="auto" latinLnBrk="0" hangingPunct="1">
              <a:lnSpc>
                <a:spcPct val="9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0076CE"/>
              </a:solidFill>
              <a:effectLst/>
              <a:uLnTx/>
              <a:uFillTx/>
              <a:latin typeface="Arial" panose="020B0604020202020204" pitchFamily="34" charset="0"/>
              <a:ea typeface="Museo For Dell" pitchFamily="2" charset="0"/>
              <a:cs typeface="+mn-cs"/>
            </a:endParaRPr>
          </a:p>
        </p:txBody>
      </p:sp>
      <p:sp>
        <p:nvSpPr>
          <p:cNvPr id="21" name="TextBox 25"/>
          <p:cNvSpPr txBox="1">
            <a:spLocks noChangeArrowheads="1"/>
          </p:cNvSpPr>
          <p:nvPr/>
        </p:nvSpPr>
        <p:spPr bwMode="auto">
          <a:xfrm>
            <a:off x="159124" y="-525829"/>
            <a:ext cx="3848670" cy="331662"/>
          </a:xfrm>
          <a:prstGeom prst="rect">
            <a:avLst/>
          </a:prstGeom>
          <a:noFill/>
          <a:ln w="9525">
            <a:noFill/>
            <a:miter lim="800000"/>
            <a:headEnd/>
            <a:tailEnd/>
          </a:ln>
        </p:spPr>
        <p:txBody>
          <a:bodyPr wrap="square" lIns="0" tIns="0" rIns="0" bIns="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2" name="Rectangle 15"/>
          <p:cNvSpPr>
            <a:spLocks noChangeArrowheads="1"/>
          </p:cNvSpPr>
          <p:nvPr/>
        </p:nvSpPr>
        <p:spPr bwMode="auto">
          <a:xfrm>
            <a:off x="3733800" y="1276324"/>
            <a:ext cx="1600200" cy="2312650"/>
          </a:xfrm>
          <a:prstGeom prst="rect">
            <a:avLst/>
          </a:prstGeom>
          <a:noFill/>
          <a:ln w="9525">
            <a:noFill/>
            <a:miter lim="800000"/>
            <a:headEnd/>
            <a:tailEnd/>
          </a:ln>
        </p:spPr>
        <p:txBody>
          <a:bodyPr tIns="137160"/>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17.  South Africa</a:t>
            </a: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18.  Spain</a:t>
            </a: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19.  Sweden</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Switzerland</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United Kingdom</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Russia</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Saudi Arabia</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Turkey</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Israel</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Hungary</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UAE</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Egypt</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Qatar</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Kuwait</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Nigeria</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r>
              <a:rPr kumimoji="0" lang="en-US"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Morocco</a:t>
            </a:r>
          </a:p>
          <a:p>
            <a:pPr marL="228600" marR="0" lvl="0" indent="-228600" algn="l" defTabSz="685800" rtl="0" eaLnBrk="1" fontAlgn="auto" latinLnBrk="0" hangingPunct="1">
              <a:lnSpc>
                <a:spcPct val="107000"/>
              </a:lnSpc>
              <a:spcBef>
                <a:spcPts val="0"/>
              </a:spcBef>
              <a:spcAft>
                <a:spcPts val="0"/>
              </a:spcAft>
              <a:buClrTx/>
              <a:buSzTx/>
              <a:buFontTx/>
              <a:buAutoNum type="arabicPeriod" startAt="20"/>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8" name="Title 7">
            <a:extLst>
              <a:ext uri="{FF2B5EF4-FFF2-40B4-BE49-F238E27FC236}">
                <a16:creationId xmlns:a16="http://schemas.microsoft.com/office/drawing/2014/main" id="{74A35725-0F6A-4BD8-9F6D-CEAE8DDD8C92}"/>
              </a:ext>
            </a:extLst>
          </p:cNvPr>
          <p:cNvSpPr>
            <a:spLocks noGrp="1"/>
          </p:cNvSpPr>
          <p:nvPr>
            <p:ph type="title"/>
          </p:nvPr>
        </p:nvSpPr>
        <p:spPr/>
        <p:txBody>
          <a:bodyPr/>
          <a:lstStyle/>
          <a:p>
            <a:r>
              <a:rPr lang="en-US" kern="0" dirty="0">
                <a:ea typeface="Museo For Dell" pitchFamily="2" charset="0"/>
              </a:rPr>
              <a:t>ProSupport Flex for PCs</a:t>
            </a:r>
            <a:endParaRPr lang="en-US" dirty="0"/>
          </a:p>
        </p:txBody>
      </p:sp>
      <p:sp>
        <p:nvSpPr>
          <p:cNvPr id="9" name="Subtitle 8">
            <a:extLst>
              <a:ext uri="{FF2B5EF4-FFF2-40B4-BE49-F238E27FC236}">
                <a16:creationId xmlns:a16="http://schemas.microsoft.com/office/drawing/2014/main" id="{74D3C66C-A28D-4B21-B95E-E104FE18E035}"/>
              </a:ext>
            </a:extLst>
          </p:cNvPr>
          <p:cNvSpPr>
            <a:spLocks noGrp="1"/>
          </p:cNvSpPr>
          <p:nvPr>
            <p:ph type="subTitle" idx="1"/>
          </p:nvPr>
        </p:nvSpPr>
        <p:spPr/>
        <p:txBody>
          <a:bodyPr lIns="27432"/>
          <a:lstStyle/>
          <a:p>
            <a:r>
              <a:rPr lang="en-US" dirty="0"/>
              <a:t>Available in 66 Countries globally</a:t>
            </a:r>
            <a:endParaRPr lang="en-US" dirty="0">
              <a:solidFill>
                <a:schemeClr val="bg1"/>
              </a:solidFill>
            </a:endParaRPr>
          </a:p>
        </p:txBody>
      </p:sp>
      <p:sp>
        <p:nvSpPr>
          <p:cNvPr id="15" name="MSIPCMContentMarking" descr="{&quot;HashCode&quot;:-1913046509,&quot;Placement&quot;:&quot;Footer&quot;}">
            <a:extLst>
              <a:ext uri="{FF2B5EF4-FFF2-40B4-BE49-F238E27FC236}">
                <a16:creationId xmlns:a16="http://schemas.microsoft.com/office/drawing/2014/main" id="{10C9CAFA-25F3-41F5-A689-709DDB200F4F}"/>
              </a:ext>
            </a:extLst>
          </p:cNvPr>
          <p:cNvSpPr txBox="1"/>
          <p:nvPr/>
        </p:nvSpPr>
        <p:spPr>
          <a:xfrm>
            <a:off x="6562547" y="4914900"/>
            <a:ext cx="1028784" cy="193983"/>
          </a:xfrm>
          <a:prstGeom prst="rect">
            <a:avLst/>
          </a:prstGeom>
          <a:noFill/>
        </p:spPr>
        <p:txBody>
          <a:bodyPr vert="horz" wrap="square" lIns="0" tIns="0" rIns="0" bIns="0" rtlCol="0" anchor="ctr" anchorCtr="1">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Calibri" panose="020F0502020204030204" pitchFamily="34" charset="0"/>
                <a:ea typeface="+mn-ea"/>
                <a:cs typeface="+mn-cs"/>
              </a:rPr>
              <a:t>Internal Use - Confidential</a:t>
            </a:r>
          </a:p>
        </p:txBody>
      </p:sp>
      <p:sp>
        <p:nvSpPr>
          <p:cNvPr id="16" name="Rectangle 15">
            <a:extLst>
              <a:ext uri="{FF2B5EF4-FFF2-40B4-BE49-F238E27FC236}">
                <a16:creationId xmlns:a16="http://schemas.microsoft.com/office/drawing/2014/main" id="{3705ED8A-EA74-4C4B-BF59-F002F98A0A2C}"/>
              </a:ext>
            </a:extLst>
          </p:cNvPr>
          <p:cNvSpPr>
            <a:spLocks noChangeArrowheads="1"/>
          </p:cNvSpPr>
          <p:nvPr/>
        </p:nvSpPr>
        <p:spPr bwMode="auto">
          <a:xfrm>
            <a:off x="5334000" y="1276350"/>
            <a:ext cx="1295398" cy="3280927"/>
          </a:xfrm>
          <a:prstGeom prst="rect">
            <a:avLst/>
          </a:prstGeom>
          <a:solidFill>
            <a:srgbClr val="EEEEEE"/>
          </a:solidFill>
          <a:ln w="9525">
            <a:noFill/>
            <a:miter lim="800000"/>
            <a:headEnd/>
            <a:tailEnd/>
          </a:ln>
        </p:spPr>
        <p:txBody>
          <a:bodyPr tIns="137160"/>
          <a:lstStyle/>
          <a:p>
            <a:pPr marL="228600" marR="0" lvl="0" indent="-228600" algn="l" defTabSz="685800" rtl="0" eaLnBrk="1" fontAlgn="auto" latinLnBrk="0" hangingPunct="1">
              <a:lnSpc>
                <a:spcPct val="100000"/>
              </a:lnSpc>
              <a:spcBef>
                <a:spcPts val="0"/>
              </a:spcBef>
              <a:spcAft>
                <a:spcPts val="0"/>
              </a:spcAft>
              <a:buClrTx/>
              <a:buSzTx/>
              <a:buFontTx/>
              <a:buAutoNum type="arabicPeriod" startAt="33"/>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  Slovenia</a:t>
            </a:r>
          </a:p>
          <a:p>
            <a:pPr marL="228600" marR="0" lvl="0" indent="-228600" algn="l" defTabSz="685800" rtl="0" eaLnBrk="1" fontAlgn="auto" latinLnBrk="0" hangingPunct="1">
              <a:lnSpc>
                <a:spcPct val="100000"/>
              </a:lnSpc>
              <a:spcBef>
                <a:spcPts val="0"/>
              </a:spcBef>
              <a:spcAft>
                <a:spcPts val="0"/>
              </a:spcAft>
              <a:buClrTx/>
              <a:buSzTx/>
              <a:buFontTx/>
              <a:buAutoNum type="arabicPeriod" startAt="33"/>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  Romania</a:t>
            </a:r>
          </a:p>
          <a:p>
            <a:pPr marL="228600" marR="0" lvl="0" indent="-228600" algn="l" defTabSz="685800" rtl="0" eaLnBrk="1" fontAlgn="auto" latinLnBrk="0" hangingPunct="1">
              <a:lnSpc>
                <a:spcPct val="100000"/>
              </a:lnSpc>
              <a:spcBef>
                <a:spcPts val="0"/>
              </a:spcBef>
              <a:spcAft>
                <a:spcPts val="0"/>
              </a:spcAft>
              <a:buClrTx/>
              <a:buSzTx/>
              <a:buFontTx/>
              <a:buAutoNum type="arabicPeriod" startAt="33"/>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  Lithuania</a:t>
            </a:r>
          </a:p>
          <a:p>
            <a:pPr marL="228600" marR="0" lvl="0" indent="-228600" algn="l" defTabSz="685800" rtl="0" eaLnBrk="1" fontAlgn="auto" latinLnBrk="0" hangingPunct="1">
              <a:lnSpc>
                <a:spcPct val="100000"/>
              </a:lnSpc>
              <a:spcBef>
                <a:spcPts val="0"/>
              </a:spcBef>
              <a:spcAft>
                <a:spcPts val="0"/>
              </a:spcAft>
              <a:buClrTx/>
              <a:buSzTx/>
              <a:buFontTx/>
              <a:buAutoNum type="arabicPeriod" startAt="33"/>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  Kenya</a:t>
            </a:r>
          </a:p>
          <a:p>
            <a:pPr marL="228600" marR="0" lvl="0" indent="-228600" algn="l" defTabSz="685800" rtl="0" eaLnBrk="1" fontAlgn="auto" latinLnBrk="0" hangingPunct="1">
              <a:lnSpc>
                <a:spcPct val="100000"/>
              </a:lnSpc>
              <a:spcBef>
                <a:spcPts val="0"/>
              </a:spcBef>
              <a:spcAft>
                <a:spcPts val="0"/>
              </a:spcAft>
              <a:buClrTx/>
              <a:buSzTx/>
              <a:buFontTx/>
              <a:buAutoNum type="arabicPeriod" startAt="33"/>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mn-cs"/>
              </a:rPr>
              <a:t>  Ukraine </a:t>
            </a:r>
            <a:endParaRPr kumimoji="0" lang="en-US" sz="11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BCF1BA0A-812B-4BB1-8C8B-9D2295B60B33}"/>
              </a:ext>
            </a:extLst>
          </p:cNvPr>
          <p:cNvSpPr txBox="1"/>
          <p:nvPr/>
        </p:nvSpPr>
        <p:spPr>
          <a:xfrm>
            <a:off x="232866" y="4739551"/>
            <a:ext cx="7993635" cy="369332"/>
          </a:xfrm>
          <a:prstGeom prst="rect">
            <a:avLst/>
          </a:prstGeom>
          <a:noFill/>
        </p:spPr>
        <p:txBody>
          <a:bodyPr wrap="square" lIns="0" tIns="0" rIns="0" bIns="0" rtlCol="0">
            <a:spAutoFit/>
          </a:bodyPr>
          <a:lstStyle/>
          <a:p>
            <a:pPr marR="0" lvl="0" algn="l" defTabSz="685800" rtl="0" eaLnBrk="1" fontAlgn="auto" latinLnBrk="0" hangingPunct="1">
              <a:lnSpc>
                <a:spcPct val="100000"/>
              </a:lnSpc>
              <a:spcBef>
                <a:spcPts val="0"/>
              </a:spcBef>
              <a:spcAft>
                <a:spcPts val="0"/>
              </a:spcAft>
              <a:buClrTx/>
              <a:buSzTx/>
              <a:tabLst/>
              <a:defRPr/>
            </a:pPr>
            <a:r>
              <a:rPr lang="en-US" sz="700" i="1" dirty="0">
                <a:latin typeface="Arial"/>
              </a:rPr>
              <a:t>ProSupport Flex may be available in additional countries via Just in Time process; Approval is required on a per deal basis.</a:t>
            </a:r>
          </a:p>
          <a:p>
            <a:pPr marR="0" lvl="0" algn="l" defTabSz="685800" rtl="0" eaLnBrk="1" fontAlgn="auto" latinLnBrk="0" hangingPunct="1">
              <a:lnSpc>
                <a:spcPct val="100000"/>
              </a:lnSpc>
              <a:spcBef>
                <a:spcPts val="0"/>
              </a:spcBef>
              <a:spcAft>
                <a:spcPts val="0"/>
              </a:spcAft>
              <a:buClrTx/>
              <a:buSzTx/>
              <a:tabLst/>
              <a:defRPr/>
            </a:pPr>
            <a:r>
              <a:rPr kumimoji="0" lang="en-US" sz="700" b="0" i="1" u="none" strike="noStrike" kern="1200" cap="none" spc="0" normalizeH="0" baseline="0" noProof="0" dirty="0">
                <a:ln>
                  <a:noFill/>
                </a:ln>
                <a:effectLst/>
                <a:uLnTx/>
                <a:uFillTx/>
                <a:latin typeface="Arial"/>
              </a:rPr>
              <a:t>Availability may vary by product or region.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76CE"/>
              </a:solidFill>
              <a:effectLst/>
              <a:uLnTx/>
              <a:uFillTx/>
              <a:latin typeface="Arial"/>
              <a:ea typeface="+mn-ea"/>
              <a:cs typeface="+mn-cs"/>
            </a:endParaRPr>
          </a:p>
        </p:txBody>
      </p:sp>
    </p:spTree>
    <p:extLst>
      <p:ext uri="{BB962C8B-B14F-4D97-AF65-F5344CB8AC3E}">
        <p14:creationId xmlns:p14="http://schemas.microsoft.com/office/powerpoint/2010/main" val="1178964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AB74-35F6-49F4-A2AC-CE54DE4251B7}"/>
              </a:ext>
            </a:extLst>
          </p:cNvPr>
          <p:cNvSpPr>
            <a:spLocks noGrp="1"/>
          </p:cNvSpPr>
          <p:nvPr>
            <p:ph type="title"/>
          </p:nvPr>
        </p:nvSpPr>
        <p:spPr>
          <a:xfrm>
            <a:off x="285750" y="2197801"/>
            <a:ext cx="7886700" cy="747897"/>
          </a:xfrm>
        </p:spPr>
        <p:txBody>
          <a:bodyPr/>
          <a:lstStyle/>
          <a:p>
            <a:r>
              <a:rPr lang="en-US" dirty="0"/>
              <a:t>FAQs</a:t>
            </a:r>
          </a:p>
        </p:txBody>
      </p:sp>
    </p:spTree>
    <p:extLst>
      <p:ext uri="{BB962C8B-B14F-4D97-AF65-F5344CB8AC3E}">
        <p14:creationId xmlns:p14="http://schemas.microsoft.com/office/powerpoint/2010/main" val="4084733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8F0E-133C-4CF2-A2DC-A589FA2209C7}"/>
              </a:ext>
            </a:extLst>
          </p:cNvPr>
          <p:cNvSpPr>
            <a:spLocks noGrp="1"/>
          </p:cNvSpPr>
          <p:nvPr>
            <p:ph type="title"/>
          </p:nvPr>
        </p:nvSpPr>
        <p:spPr>
          <a:xfrm>
            <a:off x="142873" y="217967"/>
            <a:ext cx="8858250" cy="775597"/>
          </a:xfrm>
        </p:spPr>
        <p:txBody>
          <a:bodyPr/>
          <a:lstStyle/>
          <a:p>
            <a:r>
              <a:rPr lang="en-US" dirty="0"/>
              <a:t>Frequently asked questions – ProSupport Suite for PCs</a:t>
            </a:r>
          </a:p>
        </p:txBody>
      </p:sp>
      <p:graphicFrame>
        <p:nvGraphicFramePr>
          <p:cNvPr id="5" name="Table 4">
            <a:extLst>
              <a:ext uri="{FF2B5EF4-FFF2-40B4-BE49-F238E27FC236}">
                <a16:creationId xmlns:a16="http://schemas.microsoft.com/office/drawing/2014/main" id="{73999DB2-A959-4EE7-9C24-C02AE6F65AB3}"/>
              </a:ext>
            </a:extLst>
          </p:cNvPr>
          <p:cNvGraphicFramePr>
            <a:graphicFrameLocks noGrp="1"/>
          </p:cNvGraphicFramePr>
          <p:nvPr/>
        </p:nvGraphicFramePr>
        <p:xfrm>
          <a:off x="285749" y="802433"/>
          <a:ext cx="8572499" cy="4245246"/>
        </p:xfrm>
        <a:graphic>
          <a:graphicData uri="http://schemas.openxmlformats.org/drawingml/2006/table">
            <a:tbl>
              <a:tblPr firstRow="1" bandRow="1">
                <a:tableStyleId>{5C22544A-7EE6-4342-B048-85BDC9FD1C3A}</a:tableStyleId>
              </a:tblPr>
              <a:tblGrid>
                <a:gridCol w="2956034">
                  <a:extLst>
                    <a:ext uri="{9D8B030D-6E8A-4147-A177-3AD203B41FA5}">
                      <a16:colId xmlns:a16="http://schemas.microsoft.com/office/drawing/2014/main" val="1747697796"/>
                    </a:ext>
                  </a:extLst>
                </a:gridCol>
                <a:gridCol w="5616465">
                  <a:extLst>
                    <a:ext uri="{9D8B030D-6E8A-4147-A177-3AD203B41FA5}">
                      <a16:colId xmlns:a16="http://schemas.microsoft.com/office/drawing/2014/main" val="2569680384"/>
                    </a:ext>
                  </a:extLst>
                </a:gridCol>
              </a:tblGrid>
              <a:tr h="324618">
                <a:tc>
                  <a:txBody>
                    <a:bodyPr/>
                    <a:lstStyle/>
                    <a:p>
                      <a:pPr marL="117475" indent="0" algn="l" rtl="0" fontAlgn="ctr"/>
                      <a:r>
                        <a:rPr lang="en-US" sz="1400" b="1" i="0" u="none" strike="noStrike" dirty="0">
                          <a:solidFill>
                            <a:schemeClr val="tx2"/>
                          </a:solidFill>
                          <a:effectLst/>
                          <a:latin typeface="Arial" panose="020B0604020202020204" pitchFamily="34" charset="0"/>
                        </a:rPr>
                        <a:t>Question</a:t>
                      </a:r>
                    </a:p>
                  </a:txBody>
                  <a:tcPr anchor="ctr">
                    <a:lnB w="12700" cap="flat" cmpd="sng" algn="ctr">
                      <a:solidFill>
                        <a:schemeClr val="tx2"/>
                      </a:solidFill>
                      <a:prstDash val="solid"/>
                      <a:round/>
                      <a:headEnd type="none" w="med" len="med"/>
                      <a:tailEnd type="none" w="med" len="med"/>
                    </a:lnB>
                    <a:solidFill>
                      <a:schemeClr val="bg1"/>
                    </a:solidFill>
                  </a:tcPr>
                </a:tc>
                <a:tc>
                  <a:txBody>
                    <a:bodyPr/>
                    <a:lstStyle/>
                    <a:p>
                      <a:pPr algn="l" rtl="0" fontAlgn="ctr"/>
                      <a:r>
                        <a:rPr lang="en-US" sz="1400" b="1" i="0" u="none" strike="noStrike" dirty="0">
                          <a:solidFill>
                            <a:schemeClr val="tx2"/>
                          </a:solidFill>
                          <a:effectLst/>
                          <a:latin typeface="Arial" panose="020B0604020202020204" pitchFamily="34" charset="0"/>
                        </a:rPr>
                        <a:t>Answer</a:t>
                      </a:r>
                    </a:p>
                  </a:txBody>
                  <a:tcPr anchor="ctr">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073845460"/>
                  </a:ext>
                </a:extLst>
              </a:tr>
              <a:tr h="516620">
                <a:tc>
                  <a:txBody>
                    <a:bodyPr/>
                    <a:lstStyle/>
                    <a:p>
                      <a:pPr algn="l" rtl="0" fontAlgn="ctr"/>
                      <a:r>
                        <a:rPr lang="en-US" sz="1100" b="1" i="0" u="none" strike="noStrike" dirty="0">
                          <a:solidFill>
                            <a:srgbClr val="444444"/>
                          </a:solidFill>
                          <a:effectLst/>
                          <a:latin typeface="Arial" panose="020B0604020202020204" pitchFamily="34" charset="0"/>
                        </a:rPr>
                        <a:t>How do I quote these new features?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No new SKUs are needed to enable these features. Simply quote ProSupport, ProSupport Plus or ProSupport Flex as you do today.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59534714"/>
                  </a:ext>
                </a:extLst>
              </a:tr>
              <a:tr h="451829">
                <a:tc>
                  <a:txBody>
                    <a:bodyPr/>
                    <a:lstStyle/>
                    <a:p>
                      <a:pPr marL="0" indent="0" algn="l" rtl="0" fontAlgn="ctr"/>
                      <a:r>
                        <a:rPr lang="en-US" sz="1100" b="1" u="none" strike="noStrike" dirty="0">
                          <a:effectLst/>
                        </a:rPr>
                        <a:t>Do we offer multi-vendor hardware support with ProSupport Plus?</a:t>
                      </a:r>
                      <a:endParaRPr lang="en-US" sz="1100" b="1"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No, only Dell hardware support is available in ProSupport Plus.</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7964655"/>
                  </a:ext>
                </a:extLst>
              </a:tr>
              <a:tr h="780175">
                <a:tc>
                  <a:txBody>
                    <a:bodyPr/>
                    <a:lstStyle/>
                    <a:p>
                      <a:pPr algn="l" rtl="0" fontAlgn="ctr"/>
                      <a:r>
                        <a:rPr lang="en-US" sz="1100" b="1" u="none" strike="noStrike" dirty="0">
                          <a:effectLst/>
                        </a:rPr>
                        <a:t>Is ProSupport Plus for PCs and tablets available after point of sale (APOS)?</a:t>
                      </a:r>
                      <a:endParaRPr lang="en-US" sz="1100" b="1"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In ABU and APJ, ProSupport Plus is available APOS with the following exceptions: APJ – Japan, Malaysia, Singapore and Thailand. ProSupport Plus is NOT available APOS in EMEA. For more information on the APOS process, see the Accidental Damage training deck.</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21734927"/>
                  </a:ext>
                </a:extLst>
              </a:tr>
              <a:tr h="783809">
                <a:tc>
                  <a:txBody>
                    <a:bodyPr/>
                    <a:lstStyle/>
                    <a:p>
                      <a:pPr algn="l" rtl="0" fontAlgn="ctr"/>
                      <a:r>
                        <a:rPr lang="en-US" sz="1100" b="1" u="none" strike="noStrike" dirty="0">
                          <a:effectLst/>
                        </a:rPr>
                        <a:t>What is the tag minimum for a customer to entitle systems under ProSupport Plus?</a:t>
                      </a:r>
                      <a:endParaRPr lang="en-US" sz="1100" b="1"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There are no tag minimums, but customers who have 500 or more enterprise or client products are eligible for a SAM. A customer can entitle a single asset under ProSupport Plus. However, to provide customers with the best service possible, it is important to entitle all eligible Dell PCs and tablets with ProSupport Plus. </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02715919"/>
                  </a:ext>
                </a:extLst>
              </a:tr>
              <a:tr h="687155">
                <a:tc>
                  <a:txBody>
                    <a:bodyPr/>
                    <a:lstStyle/>
                    <a:p>
                      <a:pPr algn="l" rtl="0" fontAlgn="ctr"/>
                      <a:r>
                        <a:rPr lang="en-US" sz="1100" b="1" i="0" u="none" strike="noStrike" dirty="0">
                          <a:solidFill>
                            <a:srgbClr val="444444"/>
                          </a:solidFill>
                          <a:effectLst/>
                          <a:latin typeface="Arial" panose="020B0604020202020204" pitchFamily="34" charset="0"/>
                        </a:rPr>
                        <a:t>How does my customer get new software-enabled capabilities offered in the ProSupport Suite for PCs?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To realize the full value from all the features in the ProSupport Suite for PCs, customers should </a:t>
                      </a:r>
                      <a:r>
                        <a:rPr lang="en-US" sz="1000" b="0" dirty="0"/>
                        <a:t>register in TechDirect. Next, they will </a:t>
                      </a:r>
                      <a:r>
                        <a:rPr lang="en-US" sz="1000" b="1" dirty="0"/>
                        <a:t>enable the Connect &amp; Manage feature </a:t>
                      </a:r>
                      <a:r>
                        <a:rPr lang="en-US" sz="1000" b="0" dirty="0"/>
                        <a:t>and deploy SupportAssist for </a:t>
                      </a:r>
                      <a:r>
                        <a:rPr lang="en-US" sz="1000" b="0"/>
                        <a:t>Business PCs to </a:t>
                      </a:r>
                      <a:r>
                        <a:rPr lang="en-US" sz="1000" b="0" dirty="0"/>
                        <a:t>their </a:t>
                      </a:r>
                      <a:r>
                        <a:rPr lang="en-US" sz="1000" b="1" dirty="0"/>
                        <a:t>end-user devices</a:t>
                      </a:r>
                      <a:r>
                        <a:rPr lang="en-US" sz="1000" b="0" dirty="0"/>
                        <a:t> enabling telemetry data to interact with your centralized IT hub and Dell IT securely. </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46955120"/>
                  </a:ext>
                </a:extLst>
              </a:tr>
              <a:tr h="687155">
                <a:tc>
                  <a:txBody>
                    <a:bodyPr/>
                    <a:lstStyle/>
                    <a:p>
                      <a:pPr algn="l" rtl="0" fontAlgn="ctr"/>
                      <a:r>
                        <a:rPr lang="en-US" sz="1100" b="1" u="none" strike="noStrike" dirty="0">
                          <a:effectLst/>
                        </a:rPr>
                        <a:t>Can customers that have basic-entitled systems see enriched telemetry or scores in TechDirect?</a:t>
                      </a:r>
                      <a:endParaRPr lang="en-US" sz="1100" b="1"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Enriched telemetry and health, application experience and security scores are available for systems that have ProSupport, ProSupport Plus or ProSupport Flex entitlements.</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3514386"/>
                  </a:ext>
                </a:extLst>
              </a:tr>
            </a:tbl>
          </a:graphicData>
        </a:graphic>
      </p:graphicFrame>
    </p:spTree>
    <p:extLst>
      <p:ext uri="{BB962C8B-B14F-4D97-AF65-F5344CB8AC3E}">
        <p14:creationId xmlns:p14="http://schemas.microsoft.com/office/powerpoint/2010/main" val="3705864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B0590E0-2AED-44A6-93C8-7158EBC62B30}"/>
              </a:ext>
            </a:extLst>
          </p:cNvPr>
          <p:cNvGraphicFramePr>
            <a:graphicFrameLocks noGrp="1"/>
          </p:cNvGraphicFramePr>
          <p:nvPr/>
        </p:nvGraphicFramePr>
        <p:xfrm>
          <a:off x="285750" y="736496"/>
          <a:ext cx="8572499" cy="4079254"/>
        </p:xfrm>
        <a:graphic>
          <a:graphicData uri="http://schemas.openxmlformats.org/drawingml/2006/table">
            <a:tbl>
              <a:tblPr firstRow="1" bandRow="1">
                <a:tableStyleId>{5C22544A-7EE6-4342-B048-85BDC9FD1C3A}</a:tableStyleId>
              </a:tblPr>
              <a:tblGrid>
                <a:gridCol w="2925283">
                  <a:extLst>
                    <a:ext uri="{9D8B030D-6E8A-4147-A177-3AD203B41FA5}">
                      <a16:colId xmlns:a16="http://schemas.microsoft.com/office/drawing/2014/main" val="1870214665"/>
                    </a:ext>
                  </a:extLst>
                </a:gridCol>
                <a:gridCol w="5647216">
                  <a:extLst>
                    <a:ext uri="{9D8B030D-6E8A-4147-A177-3AD203B41FA5}">
                      <a16:colId xmlns:a16="http://schemas.microsoft.com/office/drawing/2014/main" val="4093112336"/>
                    </a:ext>
                  </a:extLst>
                </a:gridCol>
              </a:tblGrid>
              <a:tr h="379923">
                <a:tc>
                  <a:txBody>
                    <a:bodyPr/>
                    <a:lstStyle/>
                    <a:p>
                      <a:pPr marL="117475" indent="0" algn="l" defTabSz="685800" rtl="0" eaLnBrk="1" fontAlgn="ctr" latinLnBrk="0" hangingPunct="1"/>
                      <a:r>
                        <a:rPr lang="en-US" sz="1400" b="1" i="0" u="none" strike="noStrike" kern="1200" dirty="0">
                          <a:solidFill>
                            <a:schemeClr val="tx2"/>
                          </a:solidFill>
                          <a:effectLst/>
                          <a:latin typeface="Arial" panose="020B0604020202020204" pitchFamily="34" charset="0"/>
                          <a:ea typeface="+mn-ea"/>
                          <a:cs typeface="+mn-cs"/>
                        </a:rPr>
                        <a:t>Question</a:t>
                      </a:r>
                    </a:p>
                  </a:txBody>
                  <a:tcPr marL="4928" marR="4928" marT="4928"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17475" indent="0" algn="l" defTabSz="685800" rtl="0" eaLnBrk="1" fontAlgn="ctr" latinLnBrk="0" hangingPunct="1"/>
                      <a:r>
                        <a:rPr lang="en-US" sz="1400" b="1" i="0" u="none" strike="noStrike" kern="1200" dirty="0">
                          <a:solidFill>
                            <a:schemeClr val="tx2"/>
                          </a:solidFill>
                          <a:effectLst/>
                          <a:latin typeface="Arial" panose="020B0604020202020204" pitchFamily="34" charset="0"/>
                          <a:ea typeface="+mn-ea"/>
                          <a:cs typeface="+mn-cs"/>
                        </a:rPr>
                        <a:t>Answer</a:t>
                      </a:r>
                    </a:p>
                  </a:txBody>
                  <a:tcPr marL="44352" marR="4928" marT="4928" marB="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6895413"/>
                  </a:ext>
                </a:extLst>
              </a:tr>
              <a:tr h="687155">
                <a:tc>
                  <a:txBody>
                    <a:bodyPr/>
                    <a:lstStyle/>
                    <a:p>
                      <a:pPr algn="l" rtl="0" fontAlgn="ctr"/>
                      <a:r>
                        <a:rPr lang="en-US" sz="1100" b="1" i="0" u="none" strike="noStrike" dirty="0">
                          <a:solidFill>
                            <a:srgbClr val="444444"/>
                          </a:solidFill>
                          <a:effectLst/>
                          <a:latin typeface="Arial" panose="020B0604020202020204" pitchFamily="34" charset="0"/>
                        </a:rPr>
                        <a:t>Can Channel partners manage systems for their customers via TechDirect?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Yes! Channel partners do have the ability to manage systems and remotely configure SupportAssist to multiple groups on behalf of their end customers.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03929823"/>
                  </a:ext>
                </a:extLst>
              </a:tr>
              <a:tr h="687155">
                <a:tc>
                  <a:txBody>
                    <a:bodyPr/>
                    <a:lstStyle/>
                    <a:p>
                      <a:pPr algn="l" rtl="0" fontAlgn="ctr"/>
                      <a:r>
                        <a:rPr lang="en-US" sz="1100" b="1" u="none" strike="noStrike" dirty="0">
                          <a:effectLst/>
                        </a:rPr>
                        <a:t>What entitlement is required to take remote action on telemetry-driven recommendations in TechDirect?</a:t>
                      </a:r>
                      <a:endParaRPr lang="en-US" sz="1100" b="1"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ProSupport Plus or ProSupport Flex entitlement is required to take remote action on PC issues. ProSupport-entitled systems can view recommendations and telemetry data but cannot take remote action.</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35658771"/>
                  </a:ext>
                </a:extLst>
              </a:tr>
              <a:tr h="687155">
                <a:tc>
                  <a:txBody>
                    <a:bodyPr/>
                    <a:lstStyle/>
                    <a:p>
                      <a:pPr algn="l" rtl="0" fontAlgn="ctr"/>
                      <a:r>
                        <a:rPr lang="en-US" sz="1100" b="1" u="none" strike="noStrike" dirty="0">
                          <a:effectLst/>
                        </a:rPr>
                        <a:t>Is there a limit on the number of accidental damage claims a customer can submit?</a:t>
                      </a:r>
                      <a:endParaRPr lang="en-US" sz="1100" b="1"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Yes, ProSupport Plus and ProSupport Flex entitlements have a limit of 1 incident per 12-month contract period.</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65626669"/>
                  </a:ext>
                </a:extLst>
              </a:tr>
              <a:tr h="780175">
                <a:tc>
                  <a:txBody>
                    <a:bodyPr/>
                    <a:lstStyle/>
                    <a:p>
                      <a:pPr algn="l" rtl="0" fontAlgn="ctr"/>
                      <a:r>
                        <a:rPr lang="en-US" sz="1100" b="1" u="none" strike="noStrike" dirty="0">
                          <a:effectLst/>
                        </a:rPr>
                        <a:t>What are the qualifications for a customer to entitle systems under ProSupport Flex?</a:t>
                      </a:r>
                      <a:endParaRPr lang="en-US" sz="1100" b="1"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Customers are required to entitle 1000 Dell client assets. These customers should have skilled internal IT staff and a centralized helpdesk handling all level one support calls (i.e. maintaining at least 5,000 Dell or non-Dell systems). This includes desktops, laptops, Wyse and Displays.</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91215523"/>
                  </a:ext>
                </a:extLst>
              </a:tr>
              <a:tr h="857691">
                <a:tc>
                  <a:txBody>
                    <a:bodyPr/>
                    <a:lstStyle/>
                    <a:p>
                      <a:pPr algn="l" rtl="0" fontAlgn="ctr"/>
                      <a:r>
                        <a:rPr lang="en-US" sz="1100" b="1" u="none" strike="noStrike" dirty="0">
                          <a:effectLst/>
                        </a:rPr>
                        <a:t>How does the expansion of ProSupport Flex to Displays and Wyse affect customers with these LOBs in their installed base?</a:t>
                      </a:r>
                      <a:endParaRPr lang="en-US" sz="1100" b="1"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PS Flex on Displays and Wyse will allow qualifying customers to get SAM coverage on these LOBs through a standard offer. Existing Basic entitled Displays and Wyse units can be uplifted to ProSupport Flex via APOS and can be included in the minimum requirement of 1000 systems under ProSupport Flex entitlement to qualify for the offer.</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41679317"/>
                  </a:ext>
                </a:extLst>
              </a:tr>
            </a:tbl>
          </a:graphicData>
        </a:graphic>
      </p:graphicFrame>
      <p:sp>
        <p:nvSpPr>
          <p:cNvPr id="5" name="Title 1">
            <a:extLst>
              <a:ext uri="{FF2B5EF4-FFF2-40B4-BE49-F238E27FC236}">
                <a16:creationId xmlns:a16="http://schemas.microsoft.com/office/drawing/2014/main" id="{A6C1B3A3-C23D-402D-A638-9D51EC9ED9B5}"/>
              </a:ext>
            </a:extLst>
          </p:cNvPr>
          <p:cNvSpPr>
            <a:spLocks noGrp="1"/>
          </p:cNvSpPr>
          <p:nvPr>
            <p:ph type="title"/>
          </p:nvPr>
        </p:nvSpPr>
        <p:spPr>
          <a:xfrm>
            <a:off x="142873" y="217967"/>
            <a:ext cx="8858250" cy="775597"/>
          </a:xfrm>
        </p:spPr>
        <p:txBody>
          <a:bodyPr/>
          <a:lstStyle/>
          <a:p>
            <a:r>
              <a:rPr lang="en-US" dirty="0"/>
              <a:t>Frequently asked questions – ProSupport Suite for PCs</a:t>
            </a:r>
          </a:p>
        </p:txBody>
      </p:sp>
    </p:spTree>
    <p:extLst>
      <p:ext uri="{BB962C8B-B14F-4D97-AF65-F5344CB8AC3E}">
        <p14:creationId xmlns:p14="http://schemas.microsoft.com/office/powerpoint/2010/main" val="426746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5DB0-9B55-4C97-8481-30EB885C4B6C}"/>
              </a:ext>
            </a:extLst>
          </p:cNvPr>
          <p:cNvSpPr>
            <a:spLocks noGrp="1"/>
          </p:cNvSpPr>
          <p:nvPr>
            <p:ph type="title"/>
          </p:nvPr>
        </p:nvSpPr>
        <p:spPr/>
        <p:txBody>
          <a:bodyPr/>
          <a:lstStyle/>
          <a:p>
            <a:r>
              <a:rPr lang="en-US" dirty="0"/>
              <a:t>IT leaders want support for their remote teams</a:t>
            </a:r>
          </a:p>
        </p:txBody>
      </p:sp>
      <p:grpSp>
        <p:nvGrpSpPr>
          <p:cNvPr id="7" name="Group 6">
            <a:extLst>
              <a:ext uri="{FF2B5EF4-FFF2-40B4-BE49-F238E27FC236}">
                <a16:creationId xmlns:a16="http://schemas.microsoft.com/office/drawing/2014/main" id="{83514CB9-D28A-4D56-9874-406F65F4CEAD}"/>
              </a:ext>
            </a:extLst>
          </p:cNvPr>
          <p:cNvGrpSpPr/>
          <p:nvPr/>
        </p:nvGrpSpPr>
        <p:grpSpPr>
          <a:xfrm>
            <a:off x="-1124788" y="4134639"/>
            <a:ext cx="10383754" cy="1011984"/>
            <a:chOff x="-1499717" y="5727040"/>
            <a:chExt cx="13845005" cy="1135128"/>
          </a:xfrm>
        </p:grpSpPr>
        <p:sp>
          <p:nvSpPr>
            <p:cNvPr id="8" name="Rectangle 7">
              <a:extLst>
                <a:ext uri="{FF2B5EF4-FFF2-40B4-BE49-F238E27FC236}">
                  <a16:creationId xmlns:a16="http://schemas.microsoft.com/office/drawing/2014/main" id="{8FACC28D-7D3B-44C2-B486-4C62BFEF2BC2}"/>
                </a:ext>
              </a:extLst>
            </p:cNvPr>
            <p:cNvSpPr/>
            <p:nvPr/>
          </p:nvSpPr>
          <p:spPr>
            <a:xfrm>
              <a:off x="0" y="5727040"/>
              <a:ext cx="12192000" cy="113512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solidFill>
              </a:endParaRPr>
            </a:p>
          </p:txBody>
        </p:sp>
        <p:pic>
          <p:nvPicPr>
            <p:cNvPr id="9" name="Picture 8">
              <a:extLst>
                <a:ext uri="{FF2B5EF4-FFF2-40B4-BE49-F238E27FC236}">
                  <a16:creationId xmlns:a16="http://schemas.microsoft.com/office/drawing/2014/main" id="{176AE433-0737-4889-AC02-7A8B8E1ABC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9717" y="5786276"/>
              <a:ext cx="13845005" cy="972100"/>
            </a:xfrm>
            <a:prstGeom prst="rect">
              <a:avLst/>
            </a:prstGeom>
          </p:spPr>
        </p:pic>
        <p:sp>
          <p:nvSpPr>
            <p:cNvPr id="10" name="TextBox 9">
              <a:extLst>
                <a:ext uri="{FF2B5EF4-FFF2-40B4-BE49-F238E27FC236}">
                  <a16:creationId xmlns:a16="http://schemas.microsoft.com/office/drawing/2014/main" id="{5746969A-63EE-4280-A5C1-578726E0D673}"/>
                </a:ext>
              </a:extLst>
            </p:cNvPr>
            <p:cNvSpPr txBox="1"/>
            <p:nvPr/>
          </p:nvSpPr>
          <p:spPr>
            <a:xfrm>
              <a:off x="381000" y="5889397"/>
              <a:ext cx="11430000" cy="699088"/>
            </a:xfrm>
            <a:prstGeom prst="rect">
              <a:avLst/>
            </a:prstGeom>
            <a:noFill/>
          </p:spPr>
          <p:txBody>
            <a:bodyPr wrap="square" lIns="0" tIns="0" rIns="0" bIns="0" rtlCol="0">
              <a:spAutoFit/>
            </a:bodyPr>
            <a:lstStyle/>
            <a:p>
              <a:pPr algn="ctr"/>
              <a:r>
                <a:rPr lang="en-US" sz="2025" b="1" dirty="0">
                  <a:solidFill>
                    <a:schemeClr val="tx2"/>
                  </a:solidFill>
                </a:rPr>
                <a:t>70 percent </a:t>
              </a:r>
              <a:r>
                <a:rPr lang="en-US" sz="2025" dirty="0">
                  <a:solidFill>
                    <a:schemeClr val="tx2"/>
                  </a:solidFill>
                </a:rPr>
                <a:t>of companies plan to </a:t>
              </a:r>
              <a:r>
                <a:rPr lang="en-US" sz="2025" b="1" dirty="0">
                  <a:solidFill>
                    <a:schemeClr val="tx2"/>
                  </a:solidFill>
                </a:rPr>
                <a:t>increase investment </a:t>
              </a:r>
            </a:p>
            <a:p>
              <a:pPr algn="ctr"/>
              <a:r>
                <a:rPr lang="en-US" sz="2025" b="1" dirty="0">
                  <a:solidFill>
                    <a:schemeClr val="tx2"/>
                  </a:solidFill>
                </a:rPr>
                <a:t>in remote workforce </a:t>
              </a:r>
              <a:r>
                <a:rPr lang="en-US" sz="2025" dirty="0">
                  <a:solidFill>
                    <a:schemeClr val="tx2"/>
                  </a:solidFill>
                </a:rPr>
                <a:t>in the next year</a:t>
              </a:r>
              <a:endParaRPr lang="en-US" sz="2025" b="1" dirty="0">
                <a:solidFill>
                  <a:schemeClr val="tx2"/>
                </a:solidFill>
              </a:endParaRPr>
            </a:p>
          </p:txBody>
        </p:sp>
      </p:grpSp>
      <p:sp>
        <p:nvSpPr>
          <p:cNvPr id="16" name="TextBox 15">
            <a:extLst>
              <a:ext uri="{FF2B5EF4-FFF2-40B4-BE49-F238E27FC236}">
                <a16:creationId xmlns:a16="http://schemas.microsoft.com/office/drawing/2014/main" id="{A1CB6346-F309-4320-9B74-F0153CBB9829}"/>
              </a:ext>
            </a:extLst>
          </p:cNvPr>
          <p:cNvSpPr txBox="1"/>
          <p:nvPr/>
        </p:nvSpPr>
        <p:spPr>
          <a:xfrm>
            <a:off x="984510" y="1283475"/>
            <a:ext cx="2249220" cy="2160591"/>
          </a:xfrm>
          <a:prstGeom prst="rect">
            <a:avLst/>
          </a:prstGeom>
          <a:noFill/>
        </p:spPr>
        <p:txBody>
          <a:bodyPr wrap="square" lIns="0" tIns="0" rIns="0" bIns="0" rtlCol="0">
            <a:spAutoFit/>
          </a:bodyPr>
          <a:lstStyle/>
          <a:p>
            <a:pPr defTabSz="685750" fontAlgn="base">
              <a:lnSpc>
                <a:spcPct val="90000"/>
              </a:lnSpc>
              <a:spcBef>
                <a:spcPct val="0"/>
              </a:spcBef>
              <a:spcAft>
                <a:spcPct val="0"/>
              </a:spcAft>
              <a:buClr>
                <a:srgbClr val="007DB8"/>
              </a:buClr>
              <a:defRPr/>
            </a:pPr>
            <a:r>
              <a:rPr lang="en-US" sz="7200" spc="113" dirty="0">
                <a:solidFill>
                  <a:schemeClr val="accent1"/>
                </a:solidFill>
                <a:latin typeface="Arial" charset="0"/>
              </a:rPr>
              <a:t>81</a:t>
            </a:r>
            <a:r>
              <a:rPr lang="en-US" sz="4950" spc="113" dirty="0">
                <a:solidFill>
                  <a:schemeClr val="accent1"/>
                </a:solidFill>
                <a:latin typeface="Arial" charset="0"/>
              </a:rPr>
              <a:t>%</a:t>
            </a:r>
            <a:r>
              <a:rPr lang="en-US" sz="6000" spc="113" dirty="0">
                <a:solidFill>
                  <a:schemeClr val="bg1"/>
                </a:solidFill>
                <a:latin typeface="Arial" charset="0"/>
              </a:rPr>
              <a:t> </a:t>
            </a:r>
            <a:r>
              <a:rPr lang="en-US" sz="7200" spc="113" dirty="0">
                <a:solidFill>
                  <a:schemeClr val="bg1"/>
                </a:solidFill>
                <a:latin typeface="Arial" charset="0"/>
              </a:rPr>
              <a:t> </a:t>
            </a:r>
          </a:p>
          <a:p>
            <a:pPr defTabSz="685750" fontAlgn="base">
              <a:lnSpc>
                <a:spcPct val="90000"/>
              </a:lnSpc>
              <a:spcBef>
                <a:spcPct val="0"/>
              </a:spcBef>
              <a:spcAft>
                <a:spcPct val="0"/>
              </a:spcAft>
              <a:buClr>
                <a:srgbClr val="007DB8"/>
              </a:buClr>
              <a:defRPr/>
            </a:pPr>
            <a:r>
              <a:rPr lang="da-DK" sz="2100" dirty="0">
                <a:solidFill>
                  <a:schemeClr val="bg2"/>
                </a:solidFill>
                <a:latin typeface="Arial"/>
              </a:rPr>
              <a:t>Want external expertise to help internal IT teams be successful</a:t>
            </a:r>
            <a:endParaRPr lang="en-US" sz="2100" dirty="0">
              <a:solidFill>
                <a:schemeClr val="bg2"/>
              </a:solidFill>
              <a:latin typeface="Arial"/>
            </a:endParaRPr>
          </a:p>
        </p:txBody>
      </p:sp>
      <p:grpSp>
        <p:nvGrpSpPr>
          <p:cNvPr id="17" name="Group 16">
            <a:extLst>
              <a:ext uri="{FF2B5EF4-FFF2-40B4-BE49-F238E27FC236}">
                <a16:creationId xmlns:a16="http://schemas.microsoft.com/office/drawing/2014/main" id="{51198585-97EA-4A4F-8391-47F2923A2EC5}"/>
              </a:ext>
            </a:extLst>
          </p:cNvPr>
          <p:cNvGrpSpPr/>
          <p:nvPr/>
        </p:nvGrpSpPr>
        <p:grpSpPr>
          <a:xfrm>
            <a:off x="3156552" y="1243186"/>
            <a:ext cx="2830895" cy="1763345"/>
            <a:chOff x="2675536" y="1442708"/>
            <a:chExt cx="3774526" cy="1479700"/>
          </a:xfrm>
        </p:grpSpPr>
        <p:cxnSp>
          <p:nvCxnSpPr>
            <p:cNvPr id="18" name="Straight Connector 17">
              <a:extLst>
                <a:ext uri="{FF2B5EF4-FFF2-40B4-BE49-F238E27FC236}">
                  <a16:creationId xmlns:a16="http://schemas.microsoft.com/office/drawing/2014/main" id="{6DDEDFE0-BC29-4158-B0AE-34A03D6AD7B0}"/>
                </a:ext>
              </a:extLst>
            </p:cNvPr>
            <p:cNvCxnSpPr/>
            <p:nvPr/>
          </p:nvCxnSpPr>
          <p:spPr>
            <a:xfrm>
              <a:off x="6450062" y="1442708"/>
              <a:ext cx="0" cy="14797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2951A7A-05CC-434F-8E3C-C852A71C1E2B}"/>
                </a:ext>
              </a:extLst>
            </p:cNvPr>
            <p:cNvCxnSpPr/>
            <p:nvPr/>
          </p:nvCxnSpPr>
          <p:spPr>
            <a:xfrm>
              <a:off x="2675536" y="1442708"/>
              <a:ext cx="0" cy="14797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 name="TextBox 19">
            <a:extLst>
              <a:ext uri="{FF2B5EF4-FFF2-40B4-BE49-F238E27FC236}">
                <a16:creationId xmlns:a16="http://schemas.microsoft.com/office/drawing/2014/main" id="{C4ED936F-6961-49B1-9430-26A3C504A769}"/>
              </a:ext>
            </a:extLst>
          </p:cNvPr>
          <p:cNvSpPr txBox="1"/>
          <p:nvPr/>
        </p:nvSpPr>
        <p:spPr>
          <a:xfrm>
            <a:off x="3765679" y="1296516"/>
            <a:ext cx="2320072" cy="2160591"/>
          </a:xfrm>
          <a:prstGeom prst="rect">
            <a:avLst/>
          </a:prstGeom>
          <a:noFill/>
        </p:spPr>
        <p:txBody>
          <a:bodyPr wrap="square" lIns="0" tIns="0" rIns="0" bIns="0" rtlCol="0">
            <a:spAutoFit/>
          </a:bodyPr>
          <a:lstStyle/>
          <a:p>
            <a:pPr defTabSz="685750" fontAlgn="base">
              <a:lnSpc>
                <a:spcPct val="90000"/>
              </a:lnSpc>
              <a:spcBef>
                <a:spcPct val="0"/>
              </a:spcBef>
              <a:spcAft>
                <a:spcPct val="0"/>
              </a:spcAft>
              <a:buClr>
                <a:srgbClr val="007DB8"/>
              </a:buClr>
              <a:defRPr/>
            </a:pPr>
            <a:r>
              <a:rPr lang="en-US" sz="7200" spc="113" dirty="0">
                <a:solidFill>
                  <a:schemeClr val="accent1"/>
                </a:solidFill>
                <a:latin typeface="Arial" charset="0"/>
              </a:rPr>
              <a:t>60</a:t>
            </a:r>
            <a:r>
              <a:rPr lang="en-US" sz="4950" spc="113" dirty="0">
                <a:solidFill>
                  <a:schemeClr val="accent1"/>
                </a:solidFill>
                <a:latin typeface="Arial" charset="0"/>
              </a:rPr>
              <a:t>%</a:t>
            </a:r>
          </a:p>
          <a:p>
            <a:pPr defTabSz="685750" fontAlgn="base">
              <a:lnSpc>
                <a:spcPct val="90000"/>
              </a:lnSpc>
              <a:spcBef>
                <a:spcPct val="0"/>
              </a:spcBef>
              <a:spcAft>
                <a:spcPct val="0"/>
              </a:spcAft>
              <a:buClr>
                <a:srgbClr val="007DB8"/>
              </a:buClr>
              <a:defRPr/>
            </a:pPr>
            <a:r>
              <a:rPr lang="en-US" sz="2100" dirty="0">
                <a:solidFill>
                  <a:schemeClr val="bg2"/>
                </a:solidFill>
                <a:latin typeface="Arial"/>
              </a:rPr>
              <a:t>Believe </a:t>
            </a:r>
          </a:p>
          <a:p>
            <a:pPr defTabSz="685750" fontAlgn="base">
              <a:lnSpc>
                <a:spcPct val="90000"/>
              </a:lnSpc>
              <a:spcBef>
                <a:spcPct val="0"/>
              </a:spcBef>
              <a:spcAft>
                <a:spcPct val="0"/>
              </a:spcAft>
              <a:buClr>
                <a:srgbClr val="007DB8"/>
              </a:buClr>
              <a:defRPr/>
            </a:pPr>
            <a:r>
              <a:rPr lang="en-US" sz="2100" dirty="0">
                <a:solidFill>
                  <a:schemeClr val="bg2"/>
                </a:solidFill>
                <a:latin typeface="Arial"/>
              </a:rPr>
              <a:t>AI-powered connectivity reduces risk</a:t>
            </a:r>
          </a:p>
        </p:txBody>
      </p:sp>
      <p:sp>
        <p:nvSpPr>
          <p:cNvPr id="21" name="TextBox 20">
            <a:extLst>
              <a:ext uri="{FF2B5EF4-FFF2-40B4-BE49-F238E27FC236}">
                <a16:creationId xmlns:a16="http://schemas.microsoft.com/office/drawing/2014/main" id="{6B578266-B88D-4CDC-973A-80C83CBA159A}"/>
              </a:ext>
            </a:extLst>
          </p:cNvPr>
          <p:cNvSpPr txBox="1"/>
          <p:nvPr/>
        </p:nvSpPr>
        <p:spPr>
          <a:xfrm>
            <a:off x="6514916" y="1285656"/>
            <a:ext cx="2249220" cy="2451440"/>
          </a:xfrm>
          <a:prstGeom prst="rect">
            <a:avLst/>
          </a:prstGeom>
          <a:noFill/>
        </p:spPr>
        <p:txBody>
          <a:bodyPr wrap="square" lIns="0" tIns="0" rIns="0" bIns="0" rtlCol="0">
            <a:spAutoFit/>
          </a:bodyPr>
          <a:lstStyle/>
          <a:p>
            <a:pPr defTabSz="685750" fontAlgn="base">
              <a:lnSpc>
                <a:spcPct val="90000"/>
              </a:lnSpc>
              <a:spcBef>
                <a:spcPct val="0"/>
              </a:spcBef>
              <a:spcAft>
                <a:spcPct val="0"/>
              </a:spcAft>
              <a:buClr>
                <a:srgbClr val="007DB8"/>
              </a:buClr>
              <a:defRPr/>
            </a:pPr>
            <a:r>
              <a:rPr lang="en-US" sz="7200" spc="113" dirty="0">
                <a:solidFill>
                  <a:schemeClr val="accent1"/>
                </a:solidFill>
                <a:latin typeface="Arial" charset="0"/>
              </a:rPr>
              <a:t>53</a:t>
            </a:r>
            <a:r>
              <a:rPr lang="en-US" sz="4950" spc="113" dirty="0">
                <a:solidFill>
                  <a:schemeClr val="accent1"/>
                </a:solidFill>
                <a:latin typeface="Arial" charset="0"/>
              </a:rPr>
              <a:t>%</a:t>
            </a:r>
            <a:r>
              <a:rPr lang="en-US" sz="7200" spc="113" dirty="0">
                <a:solidFill>
                  <a:schemeClr val="bg1"/>
                </a:solidFill>
                <a:latin typeface="Arial" charset="0"/>
              </a:rPr>
              <a:t>  </a:t>
            </a:r>
          </a:p>
          <a:p>
            <a:pPr defTabSz="685750" fontAlgn="base">
              <a:lnSpc>
                <a:spcPct val="90000"/>
              </a:lnSpc>
              <a:spcBef>
                <a:spcPct val="0"/>
              </a:spcBef>
              <a:spcAft>
                <a:spcPct val="0"/>
              </a:spcAft>
              <a:buClr>
                <a:srgbClr val="007DB8"/>
              </a:buClr>
              <a:defRPr/>
            </a:pPr>
            <a:r>
              <a:rPr lang="da-DK" sz="2100" spc="113" dirty="0">
                <a:solidFill>
                  <a:schemeClr val="bg2"/>
                </a:solidFill>
                <a:latin typeface="Arial"/>
              </a:rPr>
              <a:t>Believe </a:t>
            </a:r>
          </a:p>
          <a:p>
            <a:pPr defTabSz="685750" fontAlgn="base">
              <a:lnSpc>
                <a:spcPct val="90000"/>
              </a:lnSpc>
              <a:spcBef>
                <a:spcPct val="0"/>
              </a:spcBef>
              <a:spcAft>
                <a:spcPct val="0"/>
              </a:spcAft>
              <a:buClr>
                <a:srgbClr val="007DB8"/>
              </a:buClr>
              <a:defRPr/>
            </a:pPr>
            <a:r>
              <a:rPr lang="da-DK" sz="2100" spc="113" dirty="0">
                <a:solidFill>
                  <a:schemeClr val="bg2"/>
                </a:solidFill>
                <a:latin typeface="Arial"/>
              </a:rPr>
              <a:t>AI-powered connectivity accelerates issue resolution</a:t>
            </a:r>
            <a:endParaRPr lang="en-US" sz="2100" dirty="0">
              <a:solidFill>
                <a:schemeClr val="bg2"/>
              </a:solidFill>
              <a:latin typeface="Arial"/>
            </a:endParaRPr>
          </a:p>
        </p:txBody>
      </p:sp>
      <p:sp>
        <p:nvSpPr>
          <p:cNvPr id="3" name="TextBox 2">
            <a:extLst>
              <a:ext uri="{FF2B5EF4-FFF2-40B4-BE49-F238E27FC236}">
                <a16:creationId xmlns:a16="http://schemas.microsoft.com/office/drawing/2014/main" id="{7FD83E8B-A2D2-4571-8595-0C0A528ABC8D}"/>
              </a:ext>
            </a:extLst>
          </p:cNvPr>
          <p:cNvSpPr txBox="1"/>
          <p:nvPr/>
        </p:nvSpPr>
        <p:spPr>
          <a:xfrm>
            <a:off x="83943" y="5017170"/>
            <a:ext cx="8873445" cy="215444"/>
          </a:xfrm>
          <a:prstGeom prst="rect">
            <a:avLst/>
          </a:prstGeom>
          <a:noFill/>
        </p:spPr>
        <p:txBody>
          <a:bodyPr wrap="square" lIns="0" tIns="0" rIns="0" bIns="0" rtlCol="0">
            <a:spAutoFit/>
          </a:bodyPr>
          <a:lstStyle/>
          <a:p>
            <a:r>
              <a:rPr lang="en-US" sz="700" dirty="0">
                <a:solidFill>
                  <a:schemeClr val="tx2"/>
                </a:solidFill>
              </a:rPr>
              <a:t>Source: IT Leaders Leverage Outside Expertise to Achieve Business Outcomes: A Spotlight on IT Service Providers– A Forrester Consulting Thought Leadership Spotlight Commissioned by Dell Technologies, May 2021</a:t>
            </a:r>
            <a:endParaRPr lang="en-US" sz="700" dirty="0">
              <a:solidFill>
                <a:schemeClr val="tx2"/>
              </a:solidFill>
              <a:latin typeface="Arial" panose="020B0604020202020204" pitchFamily="34" charset="0"/>
            </a:endParaRPr>
          </a:p>
          <a:p>
            <a:endParaRPr lang="en-US" sz="700" dirty="0">
              <a:solidFill>
                <a:schemeClr val="tx2"/>
              </a:solidFill>
            </a:endParaRPr>
          </a:p>
        </p:txBody>
      </p:sp>
    </p:spTree>
    <p:extLst>
      <p:ext uri="{BB962C8B-B14F-4D97-AF65-F5344CB8AC3E}">
        <p14:creationId xmlns:p14="http://schemas.microsoft.com/office/powerpoint/2010/main" val="312520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B0590E0-2AED-44A6-93C8-7158EBC62B30}"/>
              </a:ext>
            </a:extLst>
          </p:cNvPr>
          <p:cNvGraphicFramePr>
            <a:graphicFrameLocks noGrp="1"/>
          </p:cNvGraphicFramePr>
          <p:nvPr/>
        </p:nvGraphicFramePr>
        <p:xfrm>
          <a:off x="285750" y="736496"/>
          <a:ext cx="8572499" cy="4311333"/>
        </p:xfrm>
        <a:graphic>
          <a:graphicData uri="http://schemas.openxmlformats.org/drawingml/2006/table">
            <a:tbl>
              <a:tblPr firstRow="1" bandRow="1">
                <a:tableStyleId>{5C22544A-7EE6-4342-B048-85BDC9FD1C3A}</a:tableStyleId>
              </a:tblPr>
              <a:tblGrid>
                <a:gridCol w="2925283">
                  <a:extLst>
                    <a:ext uri="{9D8B030D-6E8A-4147-A177-3AD203B41FA5}">
                      <a16:colId xmlns:a16="http://schemas.microsoft.com/office/drawing/2014/main" val="1870214665"/>
                    </a:ext>
                  </a:extLst>
                </a:gridCol>
                <a:gridCol w="5647216">
                  <a:extLst>
                    <a:ext uri="{9D8B030D-6E8A-4147-A177-3AD203B41FA5}">
                      <a16:colId xmlns:a16="http://schemas.microsoft.com/office/drawing/2014/main" val="4093112336"/>
                    </a:ext>
                  </a:extLst>
                </a:gridCol>
              </a:tblGrid>
              <a:tr h="379923">
                <a:tc>
                  <a:txBody>
                    <a:bodyPr/>
                    <a:lstStyle/>
                    <a:p>
                      <a:pPr marL="117475" indent="0" algn="l" defTabSz="685800" rtl="0" eaLnBrk="1" fontAlgn="ctr" latinLnBrk="0" hangingPunct="1"/>
                      <a:r>
                        <a:rPr lang="en-US" sz="1400" b="1" i="0" u="none" strike="noStrike" kern="1200" dirty="0">
                          <a:solidFill>
                            <a:schemeClr val="tx2"/>
                          </a:solidFill>
                          <a:effectLst/>
                          <a:latin typeface="Arial" panose="020B0604020202020204" pitchFamily="34" charset="0"/>
                          <a:ea typeface="+mn-ea"/>
                          <a:cs typeface="+mn-cs"/>
                        </a:rPr>
                        <a:t>Question</a:t>
                      </a:r>
                    </a:p>
                  </a:txBody>
                  <a:tcPr marL="4928" marR="4928" marT="4928"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17475" indent="0" algn="l" defTabSz="685800" rtl="0" eaLnBrk="1" fontAlgn="ctr" latinLnBrk="0" hangingPunct="1"/>
                      <a:r>
                        <a:rPr lang="en-US" sz="1400" b="1" i="0" u="none" strike="noStrike" kern="1200" dirty="0">
                          <a:solidFill>
                            <a:schemeClr val="tx2"/>
                          </a:solidFill>
                          <a:effectLst/>
                          <a:latin typeface="Arial" panose="020B0604020202020204" pitchFamily="34" charset="0"/>
                          <a:ea typeface="+mn-ea"/>
                          <a:cs typeface="+mn-cs"/>
                        </a:rPr>
                        <a:t>Answer</a:t>
                      </a:r>
                    </a:p>
                  </a:txBody>
                  <a:tcPr marL="44352" marR="4928" marT="4928" marB="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6895413"/>
                  </a:ext>
                </a:extLst>
              </a:tr>
              <a:tr h="687155">
                <a:tc>
                  <a:txBody>
                    <a:bodyPr/>
                    <a:lstStyle/>
                    <a:p>
                      <a:pPr algn="l" rtl="0" fontAlgn="ctr"/>
                      <a:r>
                        <a:rPr lang="en-US" sz="1100" b="1" u="none" strike="noStrike" dirty="0">
                          <a:effectLst/>
                        </a:rPr>
                        <a:t>What client products are covered by a SAM?</a:t>
                      </a:r>
                      <a:endParaRPr lang="en-US" sz="1100" b="1"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A SAM is available on OptiPlex, Latitude, Precision, Vostro, Chromebook, Wyse, XPS,  and Displays. ProSupport and ProSupport Plus can be sold with Inspiron and Alienware to commercial customers in the US and Canada where company numbers are available.</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91358306"/>
                  </a:ext>
                </a:extLst>
              </a:tr>
              <a:tr h="755620">
                <a:tc>
                  <a:txBody>
                    <a:bodyPr/>
                    <a:lstStyle/>
                    <a:p>
                      <a:pPr marL="0" algn="l" defTabSz="685800" rtl="0" eaLnBrk="1" fontAlgn="ctr" latinLnBrk="0" hangingPunct="1"/>
                      <a:r>
                        <a:rPr lang="en-US" sz="1100" b="1" u="none" strike="noStrike" kern="1200" dirty="0">
                          <a:solidFill>
                            <a:schemeClr val="dk1"/>
                          </a:solidFill>
                          <a:effectLst/>
                          <a:latin typeface="+mn-lt"/>
                          <a:ea typeface="+mn-ea"/>
                          <a:cs typeface="+mn-cs"/>
                        </a:rPr>
                        <a:t>What specific deliverables does a SAM have on Wyse and Displays?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For all the Display units and some of the Wyse units that have a repair model based on advanced exchange – the SAM will include their asset tags in the monthly report. For the Wyse units that have NBD Onsite or CAR as base warranty – the SAM would engage in a similar capacity as other LOBs with the same warranty type. Refer to training for additional details.</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76010303"/>
                  </a:ext>
                </a:extLst>
              </a:tr>
              <a:tr h="928285">
                <a:tc>
                  <a:txBody>
                    <a:bodyPr/>
                    <a:lstStyle/>
                    <a:p>
                      <a:pPr algn="l" rtl="0" fontAlgn="ctr"/>
                      <a:r>
                        <a:rPr lang="en-US" sz="1100" b="1" u="none" strike="noStrike" dirty="0">
                          <a:effectLst/>
                        </a:rPr>
                        <a:t>How does SAM coverage work for customers who have both ProSupport Flex and ProSupport Plus in their environment?</a:t>
                      </a:r>
                      <a:endParaRPr lang="en-US" sz="1100" b="1"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All ProSupport Flex customers are entitled to a SAM. However, the threshold for a PSP Client customer to get SAM services is 500 assets. If a Flex customer has PSP entitled assets, the SAM should include the PSP assets in monthly reporting. However, the customer will get AD and KYHD only on the PSP entitled assets – not on the Flex entitled assets (unless AD and KYHD are purchased separately on the ProSupport Flex entitled assets).</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65626669"/>
                  </a:ext>
                </a:extLst>
              </a:tr>
              <a:tr h="780175">
                <a:tc>
                  <a:txBody>
                    <a:bodyPr/>
                    <a:lstStyle/>
                    <a:p>
                      <a:pPr marL="0" algn="l" defTabSz="685800" rtl="0" eaLnBrk="1" fontAlgn="ctr" latinLnBrk="0" hangingPunct="1"/>
                      <a:r>
                        <a:rPr lang="en-US" sz="1100" b="1" u="none" strike="noStrike" kern="1200" dirty="0">
                          <a:solidFill>
                            <a:schemeClr val="dk1"/>
                          </a:solidFill>
                          <a:effectLst/>
                          <a:latin typeface="+mn-lt"/>
                          <a:ea typeface="+mn-ea"/>
                          <a:cs typeface="+mn-cs"/>
                        </a:rPr>
                        <a:t>What specific deliverables does a SAM have on Wyse and Displays?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l" defTabSz="685800" rtl="0" eaLnBrk="1" fontAlgn="ctr" latinLnBrk="0" hangingPunct="1"/>
                      <a:r>
                        <a:rPr lang="en-US" sz="1000" b="0" u="none" strike="noStrike" kern="1200" dirty="0">
                          <a:solidFill>
                            <a:schemeClr val="dk1"/>
                          </a:solidFill>
                          <a:effectLst/>
                          <a:latin typeface="+mn-lt"/>
                          <a:ea typeface="+mn-ea"/>
                          <a:cs typeface="+mn-cs"/>
                        </a:rPr>
                        <a:t>For all the Display units and some of the Wyse units that have a repair model based on advanced exchange – the SAM will include their asset tags in the monthly report. For the Wyse units that have NBD Onsite or CAR as base warranty – the SAM would engage in a similar capacity as other LOBs with the same warranty type. Refer to training for additional details.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91215523"/>
                  </a:ext>
                </a:extLst>
              </a:tr>
              <a:tr h="780175">
                <a:tc>
                  <a:txBody>
                    <a:bodyPr/>
                    <a:lstStyle/>
                    <a:p>
                      <a:pPr algn="l" rtl="0" fontAlgn="ctr"/>
                      <a:r>
                        <a:rPr lang="en-US" sz="1100" b="1" u="none" strike="noStrike" dirty="0">
                          <a:effectLst/>
                        </a:rPr>
                        <a:t>Will customers have the same SAM for Enterprise and Client products?</a:t>
                      </a:r>
                      <a:endParaRPr lang="en-US" sz="1100" b="1"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u="none" strike="noStrike" dirty="0">
                          <a:effectLst/>
                        </a:rPr>
                        <a:t>This will be determined on an account-by-account basis, but the goal is to have the same SAM managing client and enterprise assets. Customers will need 500 assets (between Enterprise and PCs, tablets, displays &amp; Wyse) to qualify for SAM coverage on PCs and Tablets. All Flex customers are entitled to a SAM.</a:t>
                      </a:r>
                      <a:endParaRPr lang="en-US" sz="1000" b="0" i="0" u="none" strike="noStrike" dirty="0">
                        <a:solidFill>
                          <a:srgbClr val="444444"/>
                        </a:solidFill>
                        <a:effectLst/>
                        <a:latin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09363099"/>
                  </a:ext>
                </a:extLst>
              </a:tr>
            </a:tbl>
          </a:graphicData>
        </a:graphic>
      </p:graphicFrame>
      <p:sp>
        <p:nvSpPr>
          <p:cNvPr id="5" name="Title 1">
            <a:extLst>
              <a:ext uri="{FF2B5EF4-FFF2-40B4-BE49-F238E27FC236}">
                <a16:creationId xmlns:a16="http://schemas.microsoft.com/office/drawing/2014/main" id="{A6C1B3A3-C23D-402D-A638-9D51EC9ED9B5}"/>
              </a:ext>
            </a:extLst>
          </p:cNvPr>
          <p:cNvSpPr>
            <a:spLocks noGrp="1"/>
          </p:cNvSpPr>
          <p:nvPr>
            <p:ph type="title"/>
          </p:nvPr>
        </p:nvSpPr>
        <p:spPr>
          <a:xfrm>
            <a:off x="142873" y="217967"/>
            <a:ext cx="8858250" cy="775597"/>
          </a:xfrm>
        </p:spPr>
        <p:txBody>
          <a:bodyPr/>
          <a:lstStyle/>
          <a:p>
            <a:r>
              <a:rPr lang="en-US" dirty="0"/>
              <a:t>Frequently asked questions – ProSupport Suite for PCs</a:t>
            </a:r>
          </a:p>
        </p:txBody>
      </p:sp>
    </p:spTree>
    <p:extLst>
      <p:ext uri="{BB962C8B-B14F-4D97-AF65-F5344CB8AC3E}">
        <p14:creationId xmlns:p14="http://schemas.microsoft.com/office/powerpoint/2010/main" val="576986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B0590E0-2AED-44A6-93C8-7158EBC62B30}"/>
              </a:ext>
            </a:extLst>
          </p:cNvPr>
          <p:cNvGraphicFramePr>
            <a:graphicFrameLocks noGrp="1"/>
          </p:cNvGraphicFramePr>
          <p:nvPr/>
        </p:nvGraphicFramePr>
        <p:xfrm>
          <a:off x="285750" y="736497"/>
          <a:ext cx="8572499" cy="4367184"/>
        </p:xfrm>
        <a:graphic>
          <a:graphicData uri="http://schemas.openxmlformats.org/drawingml/2006/table">
            <a:tbl>
              <a:tblPr firstRow="1" bandRow="1">
                <a:tableStyleId>{5C22544A-7EE6-4342-B048-85BDC9FD1C3A}</a:tableStyleId>
              </a:tblPr>
              <a:tblGrid>
                <a:gridCol w="2925283">
                  <a:extLst>
                    <a:ext uri="{9D8B030D-6E8A-4147-A177-3AD203B41FA5}">
                      <a16:colId xmlns:a16="http://schemas.microsoft.com/office/drawing/2014/main" val="1870214665"/>
                    </a:ext>
                  </a:extLst>
                </a:gridCol>
                <a:gridCol w="5647216">
                  <a:extLst>
                    <a:ext uri="{9D8B030D-6E8A-4147-A177-3AD203B41FA5}">
                      <a16:colId xmlns:a16="http://schemas.microsoft.com/office/drawing/2014/main" val="4093112336"/>
                    </a:ext>
                  </a:extLst>
                </a:gridCol>
              </a:tblGrid>
              <a:tr h="365592">
                <a:tc>
                  <a:txBody>
                    <a:bodyPr/>
                    <a:lstStyle/>
                    <a:p>
                      <a:pPr marL="117475" indent="0" algn="l" defTabSz="685800" rtl="0" eaLnBrk="1" fontAlgn="ctr" latinLnBrk="0" hangingPunct="1"/>
                      <a:r>
                        <a:rPr lang="en-US" sz="1400" b="1" i="0" u="none" strike="noStrike" kern="1200" dirty="0">
                          <a:solidFill>
                            <a:schemeClr val="tx2"/>
                          </a:solidFill>
                          <a:effectLst/>
                          <a:latin typeface="Arial" panose="020B0604020202020204" pitchFamily="34" charset="0"/>
                          <a:ea typeface="+mn-ea"/>
                          <a:cs typeface="+mn-cs"/>
                        </a:rPr>
                        <a:t>Question</a:t>
                      </a:r>
                    </a:p>
                  </a:txBody>
                  <a:tcPr marL="4928" marR="4928" marT="4928"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17475" indent="0" algn="l" defTabSz="685800" rtl="0" eaLnBrk="1" fontAlgn="ctr" latinLnBrk="0" hangingPunct="1"/>
                      <a:r>
                        <a:rPr lang="en-US" sz="1400" b="1" i="0" u="none" strike="noStrike" kern="1200" dirty="0">
                          <a:solidFill>
                            <a:schemeClr val="tx2"/>
                          </a:solidFill>
                          <a:effectLst/>
                          <a:latin typeface="Arial" panose="020B0604020202020204" pitchFamily="34" charset="0"/>
                          <a:ea typeface="+mn-ea"/>
                          <a:cs typeface="+mn-cs"/>
                        </a:rPr>
                        <a:t>Answer</a:t>
                      </a:r>
                    </a:p>
                  </a:txBody>
                  <a:tcPr marL="44352" marR="4928" marT="4928" marB="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6895413"/>
                  </a:ext>
                </a:extLst>
              </a:tr>
              <a:tr h="827694">
                <a:tc>
                  <a:txBody>
                    <a:bodyPr/>
                    <a:lstStyle/>
                    <a:p>
                      <a:pPr algn="l" rtl="0" fontAlgn="ctr"/>
                      <a:r>
                        <a:rPr lang="en-US" sz="1100" b="1" i="0" u="none" strike="noStrike" dirty="0">
                          <a:solidFill>
                            <a:srgbClr val="444444"/>
                          </a:solidFill>
                          <a:effectLst/>
                          <a:latin typeface="Arial" panose="020B0604020202020204" pitchFamily="34" charset="0"/>
                        </a:rPr>
                        <a:t>What is SupportAssist?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SupportAssist is a proactive, predictive and automated support technology to enable faster resolution and reporting. SupportAssist includes remote monitoring, automated collection of system state information, automatic case creation and proactive contact from Dell technical support. This capability is available on most Dell PCs covered under a ProSupport, ProSupport Plus, ProSupport Flex entitlement.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49459280"/>
                  </a:ext>
                </a:extLst>
              </a:tr>
              <a:tr h="781966">
                <a:tc>
                  <a:txBody>
                    <a:bodyPr/>
                    <a:lstStyle/>
                    <a:p>
                      <a:pPr algn="l" rtl="0" fontAlgn="ctr"/>
                      <a:r>
                        <a:rPr lang="en-US" sz="1100" b="1" i="0" u="none" strike="noStrike">
                          <a:solidFill>
                            <a:srgbClr val="444444"/>
                          </a:solidFill>
                          <a:effectLst/>
                          <a:latin typeface="Arial" panose="020B0604020202020204" pitchFamily="34" charset="0"/>
                        </a:rPr>
                        <a:t>What is TechDirect?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TechDirect is an adaptive, automated digital service experience that lets customers optimize their devices – from planning and deployment thru asset management to retirement. Access to TechDirect is available at no cost; however, customers that have purchased the ProSupport Suite and connect their devices will see greater value from TechDirect.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31356490"/>
                  </a:ext>
                </a:extLst>
              </a:tr>
              <a:tr h="1566706">
                <a:tc>
                  <a:txBody>
                    <a:bodyPr/>
                    <a:lstStyle/>
                    <a:p>
                      <a:pPr algn="l" rtl="0" fontAlgn="ctr"/>
                      <a:r>
                        <a:rPr lang="en-US" sz="1100" b="1" i="0" u="none" strike="noStrike" dirty="0">
                          <a:solidFill>
                            <a:srgbClr val="444444"/>
                          </a:solidFill>
                          <a:effectLst/>
                          <a:latin typeface="Arial" panose="020B0604020202020204" pitchFamily="34" charset="0"/>
                        </a:rPr>
                        <a:t>What information does SupportAssist collect?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dirty="0">
                          <a:solidFill>
                            <a:srgbClr val="444444"/>
                          </a:solidFill>
                          <a:effectLst/>
                          <a:latin typeface="Arial" panose="020B0604020202020204" pitchFamily="34" charset="0"/>
                        </a:rPr>
                        <a:t>SupportAssist collects system state information that is required for troubleshooting hardware issues and for providing proactive support. SupportAssist does not collect any user files stored on the system, any passwords or any information about application usage. </a:t>
                      </a:r>
                      <a:br>
                        <a:rPr lang="en-US" sz="1000" b="0" i="0" u="none" strike="noStrike" dirty="0">
                          <a:solidFill>
                            <a:srgbClr val="444444"/>
                          </a:solidFill>
                          <a:effectLst/>
                          <a:latin typeface="Arial" panose="020B0604020202020204" pitchFamily="34" charset="0"/>
                        </a:rPr>
                      </a:br>
                      <a:endParaRPr lang="en-US" sz="1000" b="0" i="0" u="none" strike="noStrike" dirty="0">
                        <a:solidFill>
                          <a:srgbClr val="444444"/>
                        </a:solidFill>
                        <a:effectLst/>
                        <a:latin typeface="Arial" panose="020B0604020202020204" pitchFamily="34" charset="0"/>
                      </a:endParaRPr>
                    </a:p>
                    <a:p>
                      <a:pPr marL="0" indent="0" algn="l" rtl="0" fontAlgn="ctr">
                        <a:buFont typeface="Arial" panose="020B0604020202020204" pitchFamily="34" charset="0"/>
                        <a:buNone/>
                      </a:pPr>
                      <a:r>
                        <a:rPr lang="en-US" sz="1000" b="0" i="0" u="none" strike="noStrike" dirty="0">
                          <a:solidFill>
                            <a:srgbClr val="444444"/>
                          </a:solidFill>
                          <a:effectLst/>
                          <a:latin typeface="Arial" panose="020B0604020202020204" pitchFamily="34" charset="0"/>
                        </a:rPr>
                        <a:t>SupportAssist collection includes the following types of information: </a:t>
                      </a:r>
                    </a:p>
                    <a:p>
                      <a:pPr marL="287338" indent="-169863" algn="l" rtl="0" fontAlgn="ctr">
                        <a:buFont typeface="Arial" panose="020B0604020202020204" pitchFamily="34" charset="0"/>
                        <a:buChar char="•"/>
                      </a:pPr>
                      <a:r>
                        <a:rPr lang="en-US" sz="1000" b="0" i="0" u="none" strike="noStrike" dirty="0">
                          <a:solidFill>
                            <a:srgbClr val="444444"/>
                          </a:solidFill>
                          <a:effectLst/>
                          <a:latin typeface="Arial" panose="020B0604020202020204" pitchFamily="34" charset="0"/>
                        </a:rPr>
                        <a:t>Hardware configuration — installed device, processor, memory, network device and usage </a:t>
                      </a:r>
                    </a:p>
                    <a:p>
                      <a:pPr marL="287338" indent="-169863" algn="l" rtl="0" fontAlgn="ctr">
                        <a:buFont typeface="Arial" panose="020B0604020202020204" pitchFamily="34" charset="0"/>
                        <a:buChar char="•"/>
                      </a:pPr>
                      <a:r>
                        <a:rPr lang="en-US" sz="1000" b="0" i="0" u="none" strike="noStrike" dirty="0">
                          <a:solidFill>
                            <a:srgbClr val="444444"/>
                          </a:solidFill>
                          <a:effectLst/>
                          <a:latin typeface="Arial" panose="020B0604020202020204" pitchFamily="34" charset="0"/>
                        </a:rPr>
                        <a:t>Software configuration — operating system and installed applications </a:t>
                      </a:r>
                    </a:p>
                    <a:p>
                      <a:pPr marL="287338" indent="-169863" algn="l" rtl="0" fontAlgn="ctr">
                        <a:buFont typeface="Arial" panose="020B0604020202020204" pitchFamily="34" charset="0"/>
                        <a:buChar char="•"/>
                      </a:pPr>
                      <a:r>
                        <a:rPr lang="en-US" sz="1000" b="0" i="0" u="none" strike="noStrike" dirty="0">
                          <a:solidFill>
                            <a:srgbClr val="444444"/>
                          </a:solidFill>
                          <a:effectLst/>
                          <a:latin typeface="Arial" panose="020B0604020202020204" pitchFamily="34" charset="0"/>
                        </a:rPr>
                        <a:t>Network identity information — computer name, domain name and MAC address</a:t>
                      </a:r>
                    </a:p>
                    <a:p>
                      <a:pPr marL="287338" indent="-169863" algn="l" rtl="0" fontAlgn="ctr">
                        <a:buFont typeface="Arial" panose="020B0604020202020204" pitchFamily="34" charset="0"/>
                        <a:buChar char="•"/>
                      </a:pPr>
                      <a:r>
                        <a:rPr lang="en-US" sz="1000" b="0" i="0" u="none" strike="noStrike" dirty="0">
                          <a:solidFill>
                            <a:srgbClr val="444444"/>
                          </a:solidFill>
                          <a:effectLst/>
                          <a:latin typeface="Arial" panose="020B0604020202020204" pitchFamily="34" charset="0"/>
                        </a:rPr>
                        <a:t>SupportAssist also stores the contact information that is provided by the user during registration or configuration including customer name, email address and phone numbers.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65626669"/>
                  </a:ext>
                </a:extLst>
              </a:tr>
              <a:tr h="750746">
                <a:tc>
                  <a:txBody>
                    <a:bodyPr/>
                    <a:lstStyle/>
                    <a:p>
                      <a:pPr algn="l" rtl="0" fontAlgn="ctr"/>
                      <a:r>
                        <a:rPr lang="en-US" sz="1100" b="1" i="0" u="none" strike="noStrike" dirty="0">
                          <a:solidFill>
                            <a:srgbClr val="444444"/>
                          </a:solidFill>
                          <a:effectLst/>
                          <a:latin typeface="Arial" panose="020B0604020202020204" pitchFamily="34" charset="0"/>
                        </a:rPr>
                        <a:t>How is information transferred to Dell?</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The information sent from your system(s) to Dell EMC is encrypted with 256-bit encryption and transferred securely using SSL protocol. The system state information is stored in compliance with the Dell Privacy Policy.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91215523"/>
                  </a:ext>
                </a:extLst>
              </a:tr>
            </a:tbl>
          </a:graphicData>
        </a:graphic>
      </p:graphicFrame>
      <p:sp>
        <p:nvSpPr>
          <p:cNvPr id="5" name="Title 1">
            <a:extLst>
              <a:ext uri="{FF2B5EF4-FFF2-40B4-BE49-F238E27FC236}">
                <a16:creationId xmlns:a16="http://schemas.microsoft.com/office/drawing/2014/main" id="{A6C1B3A3-C23D-402D-A638-9D51EC9ED9B5}"/>
              </a:ext>
            </a:extLst>
          </p:cNvPr>
          <p:cNvSpPr>
            <a:spLocks noGrp="1"/>
          </p:cNvSpPr>
          <p:nvPr>
            <p:ph type="title"/>
          </p:nvPr>
        </p:nvSpPr>
        <p:spPr>
          <a:xfrm>
            <a:off x="142873" y="217967"/>
            <a:ext cx="8858250" cy="775597"/>
          </a:xfrm>
        </p:spPr>
        <p:txBody>
          <a:bodyPr/>
          <a:lstStyle/>
          <a:p>
            <a:r>
              <a:rPr lang="en-US" dirty="0"/>
              <a:t>Frequently asked questions – ProSupport Suite for PCs</a:t>
            </a:r>
          </a:p>
        </p:txBody>
      </p:sp>
    </p:spTree>
    <p:extLst>
      <p:ext uri="{BB962C8B-B14F-4D97-AF65-F5344CB8AC3E}">
        <p14:creationId xmlns:p14="http://schemas.microsoft.com/office/powerpoint/2010/main" val="2467902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B0590E0-2AED-44A6-93C8-7158EBC62B30}"/>
              </a:ext>
            </a:extLst>
          </p:cNvPr>
          <p:cNvGraphicFramePr>
            <a:graphicFrameLocks noGrp="1"/>
          </p:cNvGraphicFramePr>
          <p:nvPr/>
        </p:nvGraphicFramePr>
        <p:xfrm>
          <a:off x="285750" y="736496"/>
          <a:ext cx="8572499" cy="4288728"/>
        </p:xfrm>
        <a:graphic>
          <a:graphicData uri="http://schemas.openxmlformats.org/drawingml/2006/table">
            <a:tbl>
              <a:tblPr firstRow="1" bandRow="1">
                <a:tableStyleId>{5C22544A-7EE6-4342-B048-85BDC9FD1C3A}</a:tableStyleId>
              </a:tblPr>
              <a:tblGrid>
                <a:gridCol w="2925283">
                  <a:extLst>
                    <a:ext uri="{9D8B030D-6E8A-4147-A177-3AD203B41FA5}">
                      <a16:colId xmlns:a16="http://schemas.microsoft.com/office/drawing/2014/main" val="1870214665"/>
                    </a:ext>
                  </a:extLst>
                </a:gridCol>
                <a:gridCol w="5647216">
                  <a:extLst>
                    <a:ext uri="{9D8B030D-6E8A-4147-A177-3AD203B41FA5}">
                      <a16:colId xmlns:a16="http://schemas.microsoft.com/office/drawing/2014/main" val="4093112336"/>
                    </a:ext>
                  </a:extLst>
                </a:gridCol>
              </a:tblGrid>
              <a:tr h="367513">
                <a:tc>
                  <a:txBody>
                    <a:bodyPr/>
                    <a:lstStyle/>
                    <a:p>
                      <a:pPr marL="117475" indent="0" algn="l" defTabSz="685800" rtl="0" eaLnBrk="1" fontAlgn="ctr" latinLnBrk="0" hangingPunct="1"/>
                      <a:r>
                        <a:rPr lang="en-US" sz="1400" b="1" i="0" u="none" strike="noStrike" kern="1200" dirty="0">
                          <a:solidFill>
                            <a:schemeClr val="tx2"/>
                          </a:solidFill>
                          <a:effectLst/>
                          <a:latin typeface="Arial" panose="020B0604020202020204" pitchFamily="34" charset="0"/>
                          <a:ea typeface="+mn-ea"/>
                          <a:cs typeface="+mn-cs"/>
                        </a:rPr>
                        <a:t>Question</a:t>
                      </a:r>
                    </a:p>
                  </a:txBody>
                  <a:tcPr marL="4928" marR="4928" marT="4928"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17475" indent="0" algn="l" defTabSz="685800" rtl="0" eaLnBrk="1" fontAlgn="ctr" latinLnBrk="0" hangingPunct="1"/>
                      <a:r>
                        <a:rPr lang="en-US" sz="1400" b="1" i="0" u="none" strike="noStrike" kern="1200" dirty="0">
                          <a:solidFill>
                            <a:schemeClr val="tx2"/>
                          </a:solidFill>
                          <a:effectLst/>
                          <a:latin typeface="Arial" panose="020B0604020202020204" pitchFamily="34" charset="0"/>
                          <a:ea typeface="+mn-ea"/>
                          <a:cs typeface="+mn-cs"/>
                        </a:rPr>
                        <a:t>Answer</a:t>
                      </a:r>
                    </a:p>
                  </a:txBody>
                  <a:tcPr marL="44352" marR="4928" marT="4928" marB="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6895413"/>
                  </a:ext>
                </a:extLst>
              </a:tr>
              <a:tr h="1120408">
                <a:tc>
                  <a:txBody>
                    <a:bodyPr/>
                    <a:lstStyle/>
                    <a:p>
                      <a:pPr algn="l" rtl="0" fontAlgn="ctr"/>
                      <a:r>
                        <a:rPr lang="en-US" sz="1100" b="1" i="0" u="none" strike="noStrike" dirty="0">
                          <a:solidFill>
                            <a:srgbClr val="444444"/>
                          </a:solidFill>
                          <a:effectLst/>
                          <a:latin typeface="Arial" panose="020B0604020202020204" pitchFamily="34" charset="0"/>
                        </a:rPr>
                        <a:t>What versions of SupportAssist are available to Business customers and which version should they use?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a.  User-managed SupportAssist is loaded on Dell PCs with Windows 10. This is ideal for business PCs that do not have an IT Manager and support will be handled by the end-users. </a:t>
                      </a:r>
                      <a:br>
                        <a:rPr lang="en-US" sz="1000" b="0" i="0" u="none" strike="noStrike" dirty="0">
                          <a:solidFill>
                            <a:srgbClr val="444444"/>
                          </a:solidFill>
                          <a:effectLst/>
                          <a:latin typeface="Arial" panose="020B0604020202020204" pitchFamily="34" charset="0"/>
                        </a:rPr>
                      </a:br>
                      <a:br>
                        <a:rPr lang="en-US" sz="1000" b="0" i="0" u="none" strike="noStrike" dirty="0">
                          <a:solidFill>
                            <a:srgbClr val="444444"/>
                          </a:solidFill>
                          <a:effectLst/>
                          <a:latin typeface="Arial" panose="020B0604020202020204" pitchFamily="34" charset="0"/>
                        </a:rPr>
                      </a:br>
                      <a:r>
                        <a:rPr lang="en-US" sz="1000" b="0" i="0" u="none" strike="noStrike" dirty="0">
                          <a:solidFill>
                            <a:srgbClr val="444444"/>
                          </a:solidFill>
                          <a:effectLst/>
                          <a:latin typeface="Arial" panose="020B0604020202020204" pitchFamily="34" charset="0"/>
                        </a:rPr>
                        <a:t>b. IT-managed SupportAssist, which is best managed via TechDirect, allows IT Admins to centrally manage their Dell fleet with visibility across their environment, actionable recommendations including optimizations and updates, proactive issue remediation, predictive issue detection and insight into telemetry-driven utilization and performance reporting.</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76656303"/>
                  </a:ext>
                </a:extLst>
              </a:tr>
              <a:tr h="552513">
                <a:tc>
                  <a:txBody>
                    <a:bodyPr/>
                    <a:lstStyle/>
                    <a:p>
                      <a:pPr algn="l" rtl="0" fontAlgn="ctr"/>
                      <a:r>
                        <a:rPr lang="en-US" sz="1100" b="1" i="0" u="none" strike="noStrike" dirty="0">
                          <a:solidFill>
                            <a:srgbClr val="444444"/>
                          </a:solidFill>
                          <a:effectLst/>
                          <a:latin typeface="Arial" panose="020B0604020202020204" pitchFamily="34" charset="0"/>
                        </a:rPr>
                        <a:t>How do customers get SupportAssist for Business PCs?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In order to take advantage of the features in the ProSupport Suite, IT Admins should configure and download SupportAssist for Business PCs from TechDirect.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65626669"/>
                  </a:ext>
                </a:extLst>
              </a:tr>
              <a:tr h="532737">
                <a:tc>
                  <a:txBody>
                    <a:bodyPr/>
                    <a:lstStyle/>
                    <a:p>
                      <a:pPr algn="l" rtl="0" fontAlgn="ctr"/>
                      <a:r>
                        <a:rPr lang="en-US" sz="1100" b="1" i="0" u="none" strike="noStrike" dirty="0">
                          <a:solidFill>
                            <a:srgbClr val="444444"/>
                          </a:solidFill>
                          <a:effectLst/>
                          <a:latin typeface="Arial" panose="020B0604020202020204" pitchFamily="34" charset="0"/>
                        </a:rPr>
                        <a:t>Where are resources for SupportAssist deployment assistance?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kern="1200" dirty="0">
                          <a:solidFill>
                            <a:srgbClr val="444444"/>
                          </a:solidFill>
                          <a:effectLst/>
                          <a:latin typeface="+mj-lt"/>
                          <a:ea typeface="+mn-ea"/>
                          <a:cs typeface="+mn-cs"/>
                        </a:rPr>
                        <a:t>You can find assistance with deployment activities in the </a:t>
                      </a:r>
                      <a:r>
                        <a:rPr lang="en-US" sz="1000" b="0" i="0" u="sng" strike="noStrike" dirty="0">
                          <a:solidFill>
                            <a:srgbClr val="0563C1"/>
                          </a:solidFill>
                          <a:effectLst/>
                          <a:latin typeface="+mj-lt"/>
                          <a:hlinkClick r:id="rId2"/>
                        </a:rPr>
                        <a:t>Deployment Guides</a:t>
                      </a:r>
                      <a:r>
                        <a:rPr lang="en-US" sz="1000" b="0" i="0" u="sng" strike="noStrike" dirty="0">
                          <a:solidFill>
                            <a:srgbClr val="0563C1"/>
                          </a:solidFill>
                          <a:effectLst/>
                          <a:latin typeface="+mj-lt"/>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91215523"/>
                  </a:ext>
                </a:extLst>
              </a:tr>
              <a:tr h="437322">
                <a:tc>
                  <a:txBody>
                    <a:bodyPr/>
                    <a:lstStyle/>
                    <a:p>
                      <a:pPr algn="l" rtl="0" fontAlgn="ctr"/>
                      <a:r>
                        <a:rPr lang="en-US" sz="1100" b="1" i="0" u="none" strike="noStrike">
                          <a:solidFill>
                            <a:srgbClr val="444444"/>
                          </a:solidFill>
                          <a:effectLst/>
                          <a:latin typeface="Arial" panose="020B0604020202020204" pitchFamily="34" charset="0"/>
                        </a:rPr>
                        <a:t>What devices offer SupportAssist?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a:solidFill>
                            <a:srgbClr val="444444"/>
                          </a:solidFill>
                          <a:effectLst/>
                          <a:latin typeface="Arial" panose="020B0604020202020204" pitchFamily="34" charset="0"/>
                        </a:rPr>
                        <a:t>SupportAssist is available on Dell XPS, Inspiron, Alienware, OptiPlex, Latitude, Precision, Vostro. It is available for configuration and download from TechDirect.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2187914"/>
                  </a:ext>
                </a:extLst>
              </a:tr>
              <a:tr h="564542">
                <a:tc>
                  <a:txBody>
                    <a:bodyPr/>
                    <a:lstStyle/>
                    <a:p>
                      <a:pPr algn="l" rtl="0" fontAlgn="ctr"/>
                      <a:r>
                        <a:rPr lang="en-US" sz="1100" b="1" i="0" u="none" strike="noStrike" dirty="0">
                          <a:solidFill>
                            <a:srgbClr val="444444"/>
                          </a:solidFill>
                          <a:effectLst/>
                          <a:latin typeface="Arial" panose="020B0604020202020204" pitchFamily="34" charset="0"/>
                        </a:rPr>
                        <a:t>Is SupportAssist for Business PCs supported on non-Dell PCs?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No, at this time, SupportAssist for Business PCs </a:t>
                      </a:r>
                      <a:r>
                        <a:rPr lang="en-US" sz="1000" b="0" i="0" u="none" strike="noStrike">
                          <a:solidFill>
                            <a:srgbClr val="444444"/>
                          </a:solidFill>
                          <a:effectLst/>
                          <a:latin typeface="Arial" panose="020B0604020202020204" pitchFamily="34" charset="0"/>
                        </a:rPr>
                        <a:t>is supported on </a:t>
                      </a:r>
                      <a:r>
                        <a:rPr lang="en-US" sz="1000" b="0" i="0" u="none" strike="noStrike" dirty="0">
                          <a:solidFill>
                            <a:srgbClr val="444444"/>
                          </a:solidFill>
                          <a:effectLst/>
                          <a:latin typeface="Arial" panose="020B0604020202020204" pitchFamily="34" charset="0"/>
                        </a:rPr>
                        <a:t>Dell PCs only.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41969955"/>
                  </a:ext>
                </a:extLst>
              </a:tr>
              <a:tr h="675861">
                <a:tc>
                  <a:txBody>
                    <a:bodyPr/>
                    <a:lstStyle/>
                    <a:p>
                      <a:pPr algn="l" rtl="0" fontAlgn="ctr"/>
                      <a:r>
                        <a:rPr lang="en-US" sz="1100" b="1" i="0" u="none" strike="noStrike" dirty="0">
                          <a:solidFill>
                            <a:srgbClr val="444444"/>
                          </a:solidFill>
                          <a:effectLst/>
                          <a:latin typeface="Arial" panose="020B0604020202020204" pitchFamily="34" charset="0"/>
                        </a:rPr>
                        <a:t>Where do I go to learn more about SupportAssist?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Visit dell.com/SupportAssist for more information or review the SupportAssist User guide for detailed information on using this technology, including a chart of features by service level agreement.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41679317"/>
                  </a:ext>
                </a:extLst>
              </a:tr>
            </a:tbl>
          </a:graphicData>
        </a:graphic>
      </p:graphicFrame>
      <p:sp>
        <p:nvSpPr>
          <p:cNvPr id="5" name="Title 1">
            <a:extLst>
              <a:ext uri="{FF2B5EF4-FFF2-40B4-BE49-F238E27FC236}">
                <a16:creationId xmlns:a16="http://schemas.microsoft.com/office/drawing/2014/main" id="{A6C1B3A3-C23D-402D-A638-9D51EC9ED9B5}"/>
              </a:ext>
            </a:extLst>
          </p:cNvPr>
          <p:cNvSpPr>
            <a:spLocks noGrp="1"/>
          </p:cNvSpPr>
          <p:nvPr>
            <p:ph type="title"/>
          </p:nvPr>
        </p:nvSpPr>
        <p:spPr>
          <a:xfrm>
            <a:off x="142873" y="217967"/>
            <a:ext cx="8858250" cy="775597"/>
          </a:xfrm>
        </p:spPr>
        <p:txBody>
          <a:bodyPr/>
          <a:lstStyle/>
          <a:p>
            <a:r>
              <a:rPr lang="en-US" dirty="0"/>
              <a:t>Frequently asked questions – ProSupport Suite for PCs</a:t>
            </a:r>
          </a:p>
        </p:txBody>
      </p:sp>
    </p:spTree>
    <p:extLst>
      <p:ext uri="{BB962C8B-B14F-4D97-AF65-F5344CB8AC3E}">
        <p14:creationId xmlns:p14="http://schemas.microsoft.com/office/powerpoint/2010/main" val="804693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B0590E0-2AED-44A6-93C8-7158EBC62B30}"/>
              </a:ext>
            </a:extLst>
          </p:cNvPr>
          <p:cNvGraphicFramePr>
            <a:graphicFrameLocks noGrp="1"/>
          </p:cNvGraphicFramePr>
          <p:nvPr/>
        </p:nvGraphicFramePr>
        <p:xfrm>
          <a:off x="285750" y="736496"/>
          <a:ext cx="8572499" cy="4289699"/>
        </p:xfrm>
        <a:graphic>
          <a:graphicData uri="http://schemas.openxmlformats.org/drawingml/2006/table">
            <a:tbl>
              <a:tblPr firstRow="1" bandRow="1">
                <a:tableStyleId>{5C22544A-7EE6-4342-B048-85BDC9FD1C3A}</a:tableStyleId>
              </a:tblPr>
              <a:tblGrid>
                <a:gridCol w="2925283">
                  <a:extLst>
                    <a:ext uri="{9D8B030D-6E8A-4147-A177-3AD203B41FA5}">
                      <a16:colId xmlns:a16="http://schemas.microsoft.com/office/drawing/2014/main" val="1870214665"/>
                    </a:ext>
                  </a:extLst>
                </a:gridCol>
                <a:gridCol w="5647216">
                  <a:extLst>
                    <a:ext uri="{9D8B030D-6E8A-4147-A177-3AD203B41FA5}">
                      <a16:colId xmlns:a16="http://schemas.microsoft.com/office/drawing/2014/main" val="4093112336"/>
                    </a:ext>
                  </a:extLst>
                </a:gridCol>
              </a:tblGrid>
              <a:tr h="367513">
                <a:tc>
                  <a:txBody>
                    <a:bodyPr/>
                    <a:lstStyle/>
                    <a:p>
                      <a:pPr marL="117475" indent="0" algn="l" defTabSz="685800" rtl="0" eaLnBrk="1" fontAlgn="ctr" latinLnBrk="0" hangingPunct="1"/>
                      <a:r>
                        <a:rPr lang="en-US" sz="1400" b="1" i="0" u="none" strike="noStrike" kern="1200" dirty="0">
                          <a:solidFill>
                            <a:schemeClr val="tx2"/>
                          </a:solidFill>
                          <a:effectLst/>
                          <a:latin typeface="Arial" panose="020B0604020202020204" pitchFamily="34" charset="0"/>
                          <a:ea typeface="+mn-ea"/>
                          <a:cs typeface="+mn-cs"/>
                        </a:rPr>
                        <a:t>Question</a:t>
                      </a:r>
                    </a:p>
                  </a:txBody>
                  <a:tcPr marL="4928" marR="4928" marT="4928"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17475" indent="0" algn="l" defTabSz="685800" rtl="0" eaLnBrk="1" fontAlgn="ctr" latinLnBrk="0" hangingPunct="1"/>
                      <a:r>
                        <a:rPr lang="en-US" sz="1400" b="1" i="0" u="none" strike="noStrike" kern="1200" dirty="0">
                          <a:solidFill>
                            <a:schemeClr val="tx2"/>
                          </a:solidFill>
                          <a:effectLst/>
                          <a:latin typeface="Arial" panose="020B0604020202020204" pitchFamily="34" charset="0"/>
                          <a:ea typeface="+mn-ea"/>
                          <a:cs typeface="+mn-cs"/>
                        </a:rPr>
                        <a:t>Answer</a:t>
                      </a:r>
                    </a:p>
                  </a:txBody>
                  <a:tcPr marL="44352" marR="4928" marT="4928" marB="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6895413"/>
                  </a:ext>
                </a:extLst>
              </a:tr>
              <a:tr h="1120408">
                <a:tc>
                  <a:txBody>
                    <a:bodyPr/>
                    <a:lstStyle/>
                    <a:p>
                      <a:pPr algn="l" rtl="0" fontAlgn="ctr"/>
                      <a:r>
                        <a:rPr lang="en-US" sz="1100" b="1" i="0" u="none" strike="noStrike">
                          <a:solidFill>
                            <a:srgbClr val="444444"/>
                          </a:solidFill>
                          <a:effectLst/>
                          <a:latin typeface="Arial" panose="020B0604020202020204" pitchFamily="34" charset="0"/>
                        </a:rPr>
                        <a:t>What do I need to do to get SupportAssist deployed to my customer's fleet?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a:solidFill>
                            <a:srgbClr val="444444"/>
                          </a:solidFill>
                          <a:effectLst/>
                          <a:latin typeface="Arial" panose="020B0604020202020204" pitchFamily="34" charset="0"/>
                        </a:rPr>
                        <a:t>Please refer to the Channel Deployment guide.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76656303"/>
                  </a:ext>
                </a:extLst>
              </a:tr>
              <a:tr h="651072">
                <a:tc>
                  <a:txBody>
                    <a:bodyPr/>
                    <a:lstStyle/>
                    <a:p>
                      <a:pPr algn="l" rtl="0" fontAlgn="ctr"/>
                      <a:r>
                        <a:rPr lang="en-US" sz="1100" b="1" i="0" u="none" strike="noStrike">
                          <a:solidFill>
                            <a:srgbClr val="444444"/>
                          </a:solidFill>
                          <a:effectLst/>
                          <a:latin typeface="Arial" panose="020B0604020202020204" pitchFamily="34" charset="0"/>
                        </a:rPr>
                        <a:t>If I have already deployed SupportAssist on behalf of my customer, what else do I need to do?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a:solidFill>
                            <a:srgbClr val="444444"/>
                          </a:solidFill>
                          <a:effectLst/>
                          <a:latin typeface="Arial" panose="020B0604020202020204" pitchFamily="34" charset="0"/>
                        </a:rPr>
                        <a:t>TechDirect and SupportAssist will need to be deployed in the name of the Channel partner to expierience the full capabilities.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65626669"/>
                  </a:ext>
                </a:extLst>
              </a:tr>
              <a:tr h="673059">
                <a:tc>
                  <a:txBody>
                    <a:bodyPr/>
                    <a:lstStyle/>
                    <a:p>
                      <a:pPr algn="l" rtl="0" fontAlgn="ctr"/>
                      <a:r>
                        <a:rPr lang="en-US" sz="1100" b="1" i="0" u="none" strike="noStrike">
                          <a:solidFill>
                            <a:srgbClr val="444444"/>
                          </a:solidFill>
                          <a:effectLst/>
                          <a:latin typeface="Arial" panose="020B0604020202020204" pitchFamily="34" charset="0"/>
                        </a:rPr>
                        <a:t>What do if I am having difficulties with the SupportAssist Deployment?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For ProSupport Plus and ProSupport Flex customers, contact the customer-assigned SAM for assistance.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91215523"/>
                  </a:ext>
                </a:extLst>
              </a:tr>
              <a:tr h="647971">
                <a:tc>
                  <a:txBody>
                    <a:bodyPr/>
                    <a:lstStyle/>
                    <a:p>
                      <a:pPr algn="l" rtl="0" fontAlgn="ctr"/>
                      <a:r>
                        <a:rPr lang="en-US" sz="1100" b="1" i="0" u="none" strike="noStrike" dirty="0">
                          <a:solidFill>
                            <a:srgbClr val="444444"/>
                          </a:solidFill>
                          <a:effectLst/>
                          <a:latin typeface="Arial" panose="020B0604020202020204" pitchFamily="34" charset="0"/>
                        </a:rPr>
                        <a:t>How do I transfer customer assets from the Partner to the customer name?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For ProSupport Plus and ProSupport Flex customers, contact the customer-assigned SAM for assistance.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2187914"/>
                  </a:ext>
                </a:extLst>
              </a:tr>
              <a:tr h="829676">
                <a:tc>
                  <a:txBody>
                    <a:bodyPr/>
                    <a:lstStyle/>
                    <a:p>
                      <a:pPr algn="l" rtl="0" fontAlgn="ctr"/>
                      <a:r>
                        <a:rPr lang="en-US" sz="1100" b="1" i="0" u="none" strike="noStrike" dirty="0">
                          <a:solidFill>
                            <a:srgbClr val="444444"/>
                          </a:solidFill>
                          <a:effectLst/>
                          <a:latin typeface="Arial" panose="020B0604020202020204" pitchFamily="34" charset="0"/>
                        </a:rPr>
                        <a:t>How do I enable parts self-dispatch?</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rtl="0" fontAlgn="ctr"/>
                      <a:r>
                        <a:rPr lang="en-US" sz="1000" b="0" i="0" u="none" strike="noStrike" dirty="0">
                          <a:solidFill>
                            <a:srgbClr val="444444"/>
                          </a:solidFill>
                          <a:effectLst/>
                          <a:latin typeface="Arial" panose="020B0604020202020204" pitchFamily="34" charset="0"/>
                        </a:rPr>
                        <a:t>There is an application and approval process in TechDirect that will allow partners to enable parts Self-Dispatch functionality.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41679317"/>
                  </a:ext>
                </a:extLst>
              </a:tr>
            </a:tbl>
          </a:graphicData>
        </a:graphic>
      </p:graphicFrame>
      <p:sp>
        <p:nvSpPr>
          <p:cNvPr id="5" name="Title 1">
            <a:extLst>
              <a:ext uri="{FF2B5EF4-FFF2-40B4-BE49-F238E27FC236}">
                <a16:creationId xmlns:a16="http://schemas.microsoft.com/office/drawing/2014/main" id="{A6C1B3A3-C23D-402D-A638-9D51EC9ED9B5}"/>
              </a:ext>
            </a:extLst>
          </p:cNvPr>
          <p:cNvSpPr>
            <a:spLocks noGrp="1"/>
          </p:cNvSpPr>
          <p:nvPr>
            <p:ph type="title"/>
          </p:nvPr>
        </p:nvSpPr>
        <p:spPr>
          <a:xfrm>
            <a:off x="142873" y="217967"/>
            <a:ext cx="8858250" cy="775597"/>
          </a:xfrm>
        </p:spPr>
        <p:txBody>
          <a:bodyPr/>
          <a:lstStyle/>
          <a:p>
            <a:r>
              <a:rPr lang="en-US" dirty="0"/>
              <a:t>Frequently asked questions – ProSupport Suite for PCs</a:t>
            </a:r>
          </a:p>
        </p:txBody>
      </p:sp>
    </p:spTree>
    <p:extLst>
      <p:ext uri="{BB962C8B-B14F-4D97-AF65-F5344CB8AC3E}">
        <p14:creationId xmlns:p14="http://schemas.microsoft.com/office/powerpoint/2010/main" val="1225735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85750" y="591159"/>
            <a:ext cx="7142864" cy="3411190"/>
          </a:xfrm>
          <a:prstGeom prst="rect">
            <a:avLst/>
          </a:prstGeom>
        </p:spPr>
        <p:txBody>
          <a:bodyPr wrap="square" lIns="0" tIns="0" rIns="0" bIns="0">
            <a:spAutoFit/>
          </a:bodyPr>
          <a:lstStyle/>
          <a:p>
            <a:pPr>
              <a:spcBef>
                <a:spcPts val="0"/>
              </a:spcBef>
              <a:spcAft>
                <a:spcPts val="1200"/>
              </a:spcAft>
            </a:pPr>
            <a:r>
              <a:rPr lang="en-US" sz="1800" b="1" dirty="0">
                <a:solidFill>
                  <a:srgbClr val="000000"/>
                </a:solidFill>
                <a:latin typeface="+mn-lt"/>
              </a:rPr>
              <a:t>Questions?</a:t>
            </a:r>
          </a:p>
          <a:p>
            <a:pPr>
              <a:spcBef>
                <a:spcPts val="0"/>
              </a:spcBef>
              <a:spcAft>
                <a:spcPts val="300"/>
              </a:spcAft>
            </a:pPr>
            <a:r>
              <a:rPr lang="en-US" sz="1400" b="1" dirty="0">
                <a:solidFill>
                  <a:srgbClr val="000000"/>
                </a:solidFill>
              </a:rPr>
              <a:t>Regional </a:t>
            </a:r>
            <a:r>
              <a:rPr lang="en-US" sz="1400" b="1" dirty="0" err="1">
                <a:solidFill>
                  <a:srgbClr val="000000"/>
                </a:solidFill>
              </a:rPr>
              <a:t>CoC</a:t>
            </a:r>
            <a:r>
              <a:rPr lang="en-US" sz="1400" b="1" dirty="0">
                <a:solidFill>
                  <a:srgbClr val="000000"/>
                </a:solidFill>
              </a:rPr>
              <a:t> Contacts</a:t>
            </a:r>
          </a:p>
          <a:p>
            <a:pPr>
              <a:spcBef>
                <a:spcPts val="0"/>
              </a:spcBef>
              <a:spcAft>
                <a:spcPts val="0"/>
              </a:spcAft>
            </a:pPr>
            <a:r>
              <a:rPr lang="en-US" sz="1400" dirty="0">
                <a:solidFill>
                  <a:srgbClr val="000000"/>
                </a:solidFill>
              </a:rPr>
              <a:t>North America – </a:t>
            </a:r>
            <a:r>
              <a:rPr lang="en-US" sz="1400" dirty="0">
                <a:solidFill>
                  <a:srgbClr val="000000"/>
                </a:solidFill>
                <a:hlinkClick r:id="rId3"/>
              </a:rPr>
              <a:t>Chris Spain</a:t>
            </a:r>
            <a:endParaRPr lang="en-US" sz="1400" dirty="0">
              <a:solidFill>
                <a:srgbClr val="000000"/>
              </a:solidFill>
            </a:endParaRPr>
          </a:p>
          <a:p>
            <a:pPr>
              <a:spcBef>
                <a:spcPts val="0"/>
              </a:spcBef>
              <a:spcAft>
                <a:spcPts val="0"/>
              </a:spcAft>
            </a:pPr>
            <a:r>
              <a:rPr lang="en-US" sz="1400" dirty="0">
                <a:solidFill>
                  <a:srgbClr val="000000"/>
                </a:solidFill>
              </a:rPr>
              <a:t>EMEA – </a:t>
            </a:r>
            <a:r>
              <a:rPr lang="en-US" sz="1400" dirty="0">
                <a:solidFill>
                  <a:srgbClr val="000000"/>
                </a:solidFill>
                <a:hlinkClick r:id="rId4"/>
              </a:rPr>
              <a:t>Corinne Rensma</a:t>
            </a:r>
            <a:endParaRPr lang="en-US" sz="1400" dirty="0">
              <a:solidFill>
                <a:srgbClr val="000000"/>
              </a:solidFill>
            </a:endParaRPr>
          </a:p>
          <a:p>
            <a:pPr>
              <a:spcBef>
                <a:spcPts val="0"/>
              </a:spcBef>
              <a:spcAft>
                <a:spcPts val="0"/>
              </a:spcAft>
            </a:pPr>
            <a:r>
              <a:rPr lang="en-US" sz="1400" dirty="0">
                <a:solidFill>
                  <a:srgbClr val="000000"/>
                </a:solidFill>
              </a:rPr>
              <a:t>APJC – </a:t>
            </a:r>
            <a:r>
              <a:rPr lang="en-US" sz="1400" dirty="0">
                <a:solidFill>
                  <a:srgbClr val="000000"/>
                </a:solidFill>
                <a:hlinkClick r:id="rId5"/>
              </a:rPr>
              <a:t>Nima Bolouri</a:t>
            </a:r>
            <a:endParaRPr lang="en-US" sz="1400" dirty="0">
              <a:solidFill>
                <a:srgbClr val="000000"/>
              </a:solidFill>
            </a:endParaRPr>
          </a:p>
          <a:p>
            <a:pPr>
              <a:spcBef>
                <a:spcPts val="0"/>
              </a:spcBef>
              <a:spcAft>
                <a:spcPts val="0"/>
              </a:spcAft>
            </a:pPr>
            <a:r>
              <a:rPr lang="en-US" sz="1400" dirty="0">
                <a:solidFill>
                  <a:srgbClr val="000000"/>
                </a:solidFill>
              </a:rPr>
              <a:t>LATAM – </a:t>
            </a:r>
            <a:r>
              <a:rPr lang="en-US" sz="1400" dirty="0">
                <a:solidFill>
                  <a:srgbClr val="000000"/>
                </a:solidFill>
                <a:hlinkClick r:id="rId6"/>
              </a:rPr>
              <a:t>Fabio Francisco</a:t>
            </a:r>
            <a:endParaRPr lang="en-US" sz="1400" b="1" dirty="0">
              <a:solidFill>
                <a:srgbClr val="000000"/>
              </a:solidFill>
              <a:latin typeface="+mn-lt"/>
            </a:endParaRPr>
          </a:p>
          <a:p>
            <a:pPr>
              <a:spcBef>
                <a:spcPts val="800"/>
              </a:spcBef>
              <a:spcAft>
                <a:spcPts val="300"/>
              </a:spcAft>
            </a:pPr>
            <a:r>
              <a:rPr lang="en-US" sz="1400" b="1" dirty="0">
                <a:solidFill>
                  <a:srgbClr val="000000"/>
                </a:solidFill>
                <a:latin typeface="+mn-lt"/>
              </a:rPr>
              <a:t>Product:</a:t>
            </a:r>
          </a:p>
          <a:p>
            <a:pPr>
              <a:spcBef>
                <a:spcPts val="0"/>
              </a:spcBef>
              <a:spcAft>
                <a:spcPts val="0"/>
              </a:spcAft>
            </a:pPr>
            <a:r>
              <a:rPr lang="en-US" sz="1400" dirty="0">
                <a:solidFill>
                  <a:srgbClr val="000000"/>
                </a:solidFill>
                <a:latin typeface="+mn-lt"/>
              </a:rPr>
              <a:t>ProSupport Suite for PCs Modernization Lead: </a:t>
            </a:r>
            <a:r>
              <a:rPr lang="en-US" sz="1400" dirty="0">
                <a:solidFill>
                  <a:srgbClr val="000000"/>
                </a:solidFill>
                <a:latin typeface="+mn-lt"/>
                <a:hlinkClick r:id="rId7"/>
              </a:rPr>
              <a:t>Laura Trammell</a:t>
            </a:r>
            <a:endParaRPr lang="en-US" sz="1400" dirty="0">
              <a:solidFill>
                <a:srgbClr val="000000"/>
              </a:solidFill>
            </a:endParaRPr>
          </a:p>
          <a:p>
            <a:r>
              <a:rPr lang="en-US" sz="1400" dirty="0">
                <a:solidFill>
                  <a:srgbClr val="000000"/>
                </a:solidFill>
                <a:latin typeface="+mn-lt"/>
              </a:rPr>
              <a:t>ProSupport Suite for PCs Modernization: </a:t>
            </a:r>
            <a:r>
              <a:rPr lang="en-US" sz="1400" dirty="0">
                <a:solidFill>
                  <a:srgbClr val="000000"/>
                </a:solidFill>
                <a:hlinkClick r:id="rId8"/>
              </a:rPr>
              <a:t>Ray Hunt</a:t>
            </a:r>
            <a:endParaRPr lang="en-US" sz="1400" dirty="0">
              <a:solidFill>
                <a:srgbClr val="000000"/>
              </a:solidFill>
            </a:endParaRPr>
          </a:p>
          <a:p>
            <a:pPr>
              <a:spcBef>
                <a:spcPts val="0"/>
              </a:spcBef>
              <a:spcAft>
                <a:spcPts val="0"/>
              </a:spcAft>
            </a:pPr>
            <a:r>
              <a:rPr lang="en-US" sz="1400" dirty="0">
                <a:solidFill>
                  <a:srgbClr val="000000"/>
                </a:solidFill>
                <a:latin typeface="+mn-lt"/>
              </a:rPr>
              <a:t>ProSupport Plus Product Manager – </a:t>
            </a:r>
            <a:r>
              <a:rPr lang="en-US" sz="1400" dirty="0">
                <a:solidFill>
                  <a:srgbClr val="000000"/>
                </a:solidFill>
                <a:latin typeface="+mn-lt"/>
                <a:hlinkClick r:id="rId9"/>
              </a:rPr>
              <a:t>Laura Trammell</a:t>
            </a:r>
            <a:endParaRPr lang="en-US" sz="1400" dirty="0">
              <a:solidFill>
                <a:srgbClr val="000000"/>
              </a:solidFill>
              <a:latin typeface="+mn-lt"/>
            </a:endParaRPr>
          </a:p>
          <a:p>
            <a:pPr>
              <a:spcBef>
                <a:spcPts val="0"/>
              </a:spcBef>
              <a:spcAft>
                <a:spcPts val="0"/>
              </a:spcAft>
            </a:pPr>
            <a:r>
              <a:rPr lang="en-US" sz="1400" dirty="0">
                <a:solidFill>
                  <a:srgbClr val="000000"/>
                </a:solidFill>
                <a:latin typeface="+mn-lt"/>
              </a:rPr>
              <a:t>ProSupport Flex </a:t>
            </a:r>
            <a:r>
              <a:rPr lang="en-US" sz="1400" dirty="0">
                <a:solidFill>
                  <a:srgbClr val="000000"/>
                </a:solidFill>
              </a:rPr>
              <a:t>Product Manager </a:t>
            </a:r>
            <a:r>
              <a:rPr lang="en-US" sz="1400" dirty="0">
                <a:solidFill>
                  <a:srgbClr val="000000"/>
                </a:solidFill>
                <a:latin typeface="+mn-lt"/>
              </a:rPr>
              <a:t>– </a:t>
            </a:r>
            <a:r>
              <a:rPr lang="en-US" sz="1400" dirty="0">
                <a:solidFill>
                  <a:srgbClr val="000000"/>
                </a:solidFill>
                <a:latin typeface="+mn-lt"/>
                <a:hlinkClick r:id="rId10"/>
              </a:rPr>
              <a:t>Ashok Vyas</a:t>
            </a:r>
            <a:endParaRPr lang="en-US" sz="1400" dirty="0">
              <a:solidFill>
                <a:srgbClr val="000000"/>
              </a:solidFill>
              <a:latin typeface="+mn-lt"/>
            </a:endParaRPr>
          </a:p>
          <a:p>
            <a:pPr>
              <a:spcBef>
                <a:spcPts val="0"/>
              </a:spcBef>
              <a:spcAft>
                <a:spcPts val="0"/>
              </a:spcAft>
            </a:pPr>
            <a:r>
              <a:rPr lang="en-US" sz="1400" dirty="0">
                <a:solidFill>
                  <a:srgbClr val="000000"/>
                </a:solidFill>
                <a:latin typeface="+mn-lt"/>
              </a:rPr>
              <a:t>ProSupport </a:t>
            </a:r>
            <a:r>
              <a:rPr lang="en-US" sz="1400" dirty="0">
                <a:solidFill>
                  <a:srgbClr val="000000"/>
                </a:solidFill>
              </a:rPr>
              <a:t>Product Manager </a:t>
            </a:r>
            <a:r>
              <a:rPr lang="en-US" sz="1400" dirty="0">
                <a:solidFill>
                  <a:srgbClr val="000000"/>
                </a:solidFill>
                <a:latin typeface="+mn-lt"/>
              </a:rPr>
              <a:t>– </a:t>
            </a:r>
            <a:r>
              <a:rPr lang="en-US" sz="1400" dirty="0">
                <a:solidFill>
                  <a:srgbClr val="000000"/>
                </a:solidFill>
                <a:latin typeface="+mn-lt"/>
                <a:hlinkClick r:id="rId11"/>
              </a:rPr>
              <a:t>Kevin Enders</a:t>
            </a:r>
            <a:endParaRPr lang="en-US" sz="1400" dirty="0">
              <a:solidFill>
                <a:srgbClr val="000000"/>
              </a:solidFill>
              <a:latin typeface="+mn-lt"/>
            </a:endParaRPr>
          </a:p>
          <a:p>
            <a:r>
              <a:rPr lang="en-US" sz="1400" dirty="0">
                <a:solidFill>
                  <a:srgbClr val="000000"/>
                </a:solidFill>
              </a:rPr>
              <a:t>Product and Channel Marketing Manager – </a:t>
            </a:r>
            <a:r>
              <a:rPr lang="en-US" sz="1400" dirty="0">
                <a:solidFill>
                  <a:srgbClr val="000000"/>
                </a:solidFill>
                <a:hlinkClick r:id="rId12"/>
              </a:rPr>
              <a:t>Stephanie Sobotik</a:t>
            </a:r>
            <a:endParaRPr lang="en-US" sz="1400" dirty="0">
              <a:solidFill>
                <a:srgbClr val="000000"/>
              </a:solidFill>
            </a:endParaRPr>
          </a:p>
          <a:p>
            <a:pPr>
              <a:spcBef>
                <a:spcPts val="0"/>
              </a:spcBef>
              <a:spcAft>
                <a:spcPts val="0"/>
              </a:spcAft>
            </a:pPr>
            <a:r>
              <a:rPr lang="en-US" sz="1400" dirty="0">
                <a:solidFill>
                  <a:srgbClr val="000000"/>
                </a:solidFill>
                <a:latin typeface="+mn-lt"/>
              </a:rPr>
              <a:t>Program Manager – </a:t>
            </a:r>
            <a:r>
              <a:rPr lang="en-US" sz="1400" dirty="0">
                <a:solidFill>
                  <a:srgbClr val="000000"/>
                </a:solidFill>
                <a:latin typeface="+mn-lt"/>
                <a:hlinkClick r:id="rId13"/>
              </a:rPr>
              <a:t>Shannon King</a:t>
            </a:r>
            <a:endParaRPr lang="en-US" sz="1400" dirty="0">
              <a:solidFill>
                <a:srgbClr val="000000"/>
              </a:solidFill>
              <a:latin typeface="+mn-lt"/>
            </a:endParaRPr>
          </a:p>
        </p:txBody>
      </p:sp>
      <p:sp>
        <p:nvSpPr>
          <p:cNvPr id="14" name="Title 13"/>
          <p:cNvSpPr>
            <a:spLocks noGrp="1"/>
          </p:cNvSpPr>
          <p:nvPr>
            <p:ph type="title"/>
          </p:nvPr>
        </p:nvSpPr>
        <p:spPr/>
        <p:txBody>
          <a:bodyPr/>
          <a:lstStyle/>
          <a:p>
            <a:r>
              <a:rPr lang="en-US" dirty="0">
                <a:latin typeface="+mn-lt"/>
              </a:rPr>
              <a:t>Resources</a:t>
            </a:r>
          </a:p>
        </p:txBody>
      </p:sp>
      <p:sp>
        <p:nvSpPr>
          <p:cNvPr id="8" name="Rectangle 7"/>
          <p:cNvSpPr/>
          <p:nvPr/>
        </p:nvSpPr>
        <p:spPr>
          <a:xfrm>
            <a:off x="0" y="4187447"/>
            <a:ext cx="8666922" cy="876302"/>
          </a:xfrm>
          <a:prstGeom prst="rect">
            <a:avLst/>
          </a:prstGeom>
          <a:noFill/>
          <a:ln>
            <a:noFill/>
          </a:ln>
          <a:effectLst/>
        </p:spPr>
        <p:txBody>
          <a:bodyPr vert="horz" wrap="square" lIns="301752" tIns="137114" rIns="137114" bIns="137114" rtlCol="0" anchor="ctr">
            <a:noAutofit/>
          </a:bodyPr>
          <a:lstStyle/>
          <a:p>
            <a:pPr>
              <a:spcBef>
                <a:spcPts val="0"/>
              </a:spcBef>
              <a:spcAft>
                <a:spcPts val="0"/>
              </a:spcAft>
            </a:pPr>
            <a:r>
              <a:rPr lang="en-US" sz="1600" b="1" dirty="0">
                <a:solidFill>
                  <a:schemeClr val="bg1"/>
                </a:solidFill>
                <a:latin typeface="+mn-lt"/>
              </a:rPr>
              <a:t>ProSupport Suite for PCs Knowledge Center on the Sales Portal:</a:t>
            </a:r>
          </a:p>
          <a:p>
            <a:r>
              <a:rPr lang="en-US" sz="1600" u="sng" dirty="0">
                <a:solidFill>
                  <a:schemeClr val="tx2"/>
                </a:solidFill>
                <a:hlinkClick r:id="rId14"/>
              </a:rPr>
              <a:t>https://www.dellemc.com/resources/en-us/auth/services/support/support-services-for-client-solutions/prosupport-suite-for-pcs.htm</a:t>
            </a:r>
            <a:endParaRPr lang="en-US" sz="1600" b="1" dirty="0">
              <a:solidFill>
                <a:schemeClr val="tx2"/>
              </a:solidFill>
              <a:latin typeface="Arial" panose="020B0604020202020204" pitchFamily="34" charset="0"/>
              <a:cs typeface="Arial" panose="020B0604020202020204" pitchFamily="34" charset="0"/>
            </a:endParaRPr>
          </a:p>
          <a:p>
            <a:pPr>
              <a:spcBef>
                <a:spcPts val="0"/>
              </a:spcBef>
              <a:spcAft>
                <a:spcPts val="0"/>
              </a:spcAft>
            </a:pPr>
            <a:endParaRPr lang="en-US" sz="2000" b="1" dirty="0">
              <a:solidFill>
                <a:srgbClr val="FFFFFF"/>
              </a:solidFill>
              <a:latin typeface="+mn-lt"/>
            </a:endParaRPr>
          </a:p>
        </p:txBody>
      </p:sp>
      <p:sp>
        <p:nvSpPr>
          <p:cNvPr id="6" name="MSIPCMContentMarking" descr="{&quot;HashCode&quot;:-1913046509,&quot;Placement&quot;:&quot;Footer&quot;}">
            <a:extLst>
              <a:ext uri="{FF2B5EF4-FFF2-40B4-BE49-F238E27FC236}">
                <a16:creationId xmlns:a16="http://schemas.microsoft.com/office/drawing/2014/main" id="{6CA15521-1385-418A-B513-9C107F8195D6}"/>
              </a:ext>
            </a:extLst>
          </p:cNvPr>
          <p:cNvSpPr txBox="1"/>
          <p:nvPr/>
        </p:nvSpPr>
        <p:spPr>
          <a:xfrm>
            <a:off x="1572768" y="4949517"/>
            <a:ext cx="1028784" cy="193983"/>
          </a:xfrm>
          <a:prstGeom prst="rect">
            <a:avLst/>
          </a:prstGeom>
          <a:noFill/>
        </p:spPr>
        <p:txBody>
          <a:bodyPr vert="horz" wrap="square" lIns="0" tIns="0" rIns="0" bIns="0" rtlCol="0" anchor="ctr" anchorCtr="1">
            <a:spAutoFit/>
          </a:bodyPr>
          <a:lstStyle/>
          <a:p>
            <a:pPr algn="l">
              <a:spcBef>
                <a:spcPts val="0"/>
              </a:spcBef>
              <a:spcAft>
                <a:spcPts val="0"/>
              </a:spcAft>
            </a:pPr>
            <a:r>
              <a:rPr lang="en-US" sz="600" dirty="0">
                <a:solidFill>
                  <a:srgbClr val="7F7F7F"/>
                </a:solidFill>
                <a:latin typeface="Calibri" panose="020F0502020204030204" pitchFamily="34" charset="0"/>
              </a:rPr>
              <a:t>Internal Use - Confidential</a:t>
            </a:r>
          </a:p>
        </p:txBody>
      </p:sp>
    </p:spTree>
    <p:extLst>
      <p:ext uri="{BB962C8B-B14F-4D97-AF65-F5344CB8AC3E}">
        <p14:creationId xmlns:p14="http://schemas.microsoft.com/office/powerpoint/2010/main" val="2167986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4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cision 3">
            <a:extLst>
              <a:ext uri="{FF2B5EF4-FFF2-40B4-BE49-F238E27FC236}">
                <a16:creationId xmlns:a16="http://schemas.microsoft.com/office/drawing/2014/main" id="{C6366A09-D8CD-4F02-895E-1E93130C2BC3}"/>
              </a:ext>
            </a:extLst>
          </p:cNvPr>
          <p:cNvSpPr/>
          <p:nvPr/>
        </p:nvSpPr>
        <p:spPr>
          <a:xfrm>
            <a:off x="1371601" y="3133699"/>
            <a:ext cx="3313723" cy="978579"/>
          </a:xfrm>
          <a:prstGeom prst="flowChartDecision">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sp>
        <p:nvSpPr>
          <p:cNvPr id="6" name="Flowchart: Decision 5">
            <a:extLst>
              <a:ext uri="{FF2B5EF4-FFF2-40B4-BE49-F238E27FC236}">
                <a16:creationId xmlns:a16="http://schemas.microsoft.com/office/drawing/2014/main" id="{18839A93-81E3-40E6-8D54-7CFA456DBA6B}"/>
              </a:ext>
            </a:extLst>
          </p:cNvPr>
          <p:cNvSpPr/>
          <p:nvPr/>
        </p:nvSpPr>
        <p:spPr>
          <a:xfrm>
            <a:off x="1371601" y="2993902"/>
            <a:ext cx="3313723" cy="978579"/>
          </a:xfrm>
          <a:prstGeom prst="flowChartDecision">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sp>
        <p:nvSpPr>
          <p:cNvPr id="16" name="Freeform: Shape 15">
            <a:extLst>
              <a:ext uri="{FF2B5EF4-FFF2-40B4-BE49-F238E27FC236}">
                <a16:creationId xmlns:a16="http://schemas.microsoft.com/office/drawing/2014/main" id="{D0D55090-FF89-4696-B911-8372F21CB70F}"/>
              </a:ext>
            </a:extLst>
          </p:cNvPr>
          <p:cNvSpPr/>
          <p:nvPr/>
        </p:nvSpPr>
        <p:spPr>
          <a:xfrm>
            <a:off x="1374595" y="3482847"/>
            <a:ext cx="1656861" cy="628806"/>
          </a:xfrm>
          <a:custGeom>
            <a:avLst/>
            <a:gdLst>
              <a:gd name="connsiteX0" fmla="*/ 3673 w 3048000"/>
              <a:gd name="connsiteY0" fmla="*/ 257061 h 1156771"/>
              <a:gd name="connsiteX1" fmla="*/ 0 w 3048000"/>
              <a:gd name="connsiteY1" fmla="*/ 0 h 1156771"/>
              <a:gd name="connsiteX2" fmla="*/ 3044328 w 3048000"/>
              <a:gd name="connsiteY2" fmla="*/ 899711 h 1156771"/>
              <a:gd name="connsiteX3" fmla="*/ 3048000 w 3048000"/>
              <a:gd name="connsiteY3" fmla="*/ 1156771 h 1156771"/>
              <a:gd name="connsiteX4" fmla="*/ 3673 w 3048000"/>
              <a:gd name="connsiteY4" fmla="*/ 257061 h 11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1156771">
                <a:moveTo>
                  <a:pt x="3673" y="257061"/>
                </a:moveTo>
                <a:cubicBezTo>
                  <a:pt x="2449" y="171374"/>
                  <a:pt x="1224" y="85687"/>
                  <a:pt x="0" y="0"/>
                </a:cubicBezTo>
                <a:lnTo>
                  <a:pt x="3044328" y="899711"/>
                </a:lnTo>
                <a:lnTo>
                  <a:pt x="3048000" y="1156771"/>
                </a:lnTo>
                <a:lnTo>
                  <a:pt x="3673" y="257061"/>
                </a:lnTo>
                <a:close/>
              </a:path>
            </a:pathLst>
          </a:custGeom>
          <a:solidFill>
            <a:schemeClr val="tx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nvGrpSpPr>
          <p:cNvPr id="26" name="Group 25">
            <a:extLst>
              <a:ext uri="{FF2B5EF4-FFF2-40B4-BE49-F238E27FC236}">
                <a16:creationId xmlns:a16="http://schemas.microsoft.com/office/drawing/2014/main" id="{60A5A7E8-EF5A-431B-8338-ACD481CC499C}"/>
              </a:ext>
            </a:extLst>
          </p:cNvPr>
          <p:cNvGrpSpPr/>
          <p:nvPr/>
        </p:nvGrpSpPr>
        <p:grpSpPr>
          <a:xfrm>
            <a:off x="2904197" y="2911059"/>
            <a:ext cx="3313723" cy="1206179"/>
            <a:chOff x="2971800" y="1657350"/>
            <a:chExt cx="6096000" cy="2218925"/>
          </a:xfrm>
        </p:grpSpPr>
        <p:sp>
          <p:nvSpPr>
            <p:cNvPr id="25" name="Freeform: Shape 24">
              <a:extLst>
                <a:ext uri="{FF2B5EF4-FFF2-40B4-BE49-F238E27FC236}">
                  <a16:creationId xmlns:a16="http://schemas.microsoft.com/office/drawing/2014/main" id="{25B6042F-587D-411F-B710-3213466754CB}"/>
                </a:ext>
              </a:extLst>
            </p:cNvPr>
            <p:cNvSpPr/>
            <p:nvPr/>
          </p:nvSpPr>
          <p:spPr>
            <a:xfrm>
              <a:off x="3201858" y="2633983"/>
              <a:ext cx="1786106" cy="1242292"/>
            </a:xfrm>
            <a:custGeom>
              <a:avLst/>
              <a:gdLst>
                <a:gd name="connsiteX0" fmla="*/ 0 w 1712638"/>
                <a:gd name="connsiteY0" fmla="*/ 1233100 h 1233100"/>
                <a:gd name="connsiteX1" fmla="*/ 0 w 1712638"/>
                <a:gd name="connsiteY1" fmla="*/ 0 h 1233100"/>
                <a:gd name="connsiteX2" fmla="*/ 1712638 w 1712638"/>
                <a:gd name="connsiteY2" fmla="*/ 735690 h 1233100"/>
                <a:gd name="connsiteX3" fmla="*/ 0 w 1712638"/>
                <a:gd name="connsiteY3" fmla="*/ 1233100 h 1233100"/>
                <a:gd name="connsiteX0" fmla="*/ 0 w 1730509"/>
                <a:gd name="connsiteY0" fmla="*/ 1233100 h 1233100"/>
                <a:gd name="connsiteX1" fmla="*/ 0 w 1730509"/>
                <a:gd name="connsiteY1" fmla="*/ 0 h 1233100"/>
                <a:gd name="connsiteX2" fmla="*/ 1730509 w 1730509"/>
                <a:gd name="connsiteY2" fmla="*/ 735690 h 1233100"/>
                <a:gd name="connsiteX3" fmla="*/ 0 w 1730509"/>
                <a:gd name="connsiteY3" fmla="*/ 1233100 h 1233100"/>
                <a:gd name="connsiteX0" fmla="*/ 4595 w 1730509"/>
                <a:gd name="connsiteY0" fmla="*/ 1228503 h 1228503"/>
                <a:gd name="connsiteX1" fmla="*/ 0 w 1730509"/>
                <a:gd name="connsiteY1" fmla="*/ 0 h 1228503"/>
                <a:gd name="connsiteX2" fmla="*/ 1730509 w 1730509"/>
                <a:gd name="connsiteY2" fmla="*/ 735690 h 1228503"/>
                <a:gd name="connsiteX3" fmla="*/ 4595 w 1730509"/>
                <a:gd name="connsiteY3" fmla="*/ 1228503 h 1228503"/>
                <a:gd name="connsiteX0" fmla="*/ 441 w 1730952"/>
                <a:gd name="connsiteY0" fmla="*/ 1242291 h 1242291"/>
                <a:gd name="connsiteX1" fmla="*/ 443 w 1730952"/>
                <a:gd name="connsiteY1" fmla="*/ 0 h 1242291"/>
                <a:gd name="connsiteX2" fmla="*/ 1730952 w 1730952"/>
                <a:gd name="connsiteY2" fmla="*/ 735690 h 1242291"/>
                <a:gd name="connsiteX3" fmla="*/ 441 w 1730952"/>
                <a:gd name="connsiteY3" fmla="*/ 1242291 h 1242291"/>
                <a:gd name="connsiteX0" fmla="*/ 443 w 1786106"/>
                <a:gd name="connsiteY0" fmla="*/ 1242291 h 1242291"/>
                <a:gd name="connsiteX1" fmla="*/ 445 w 1786106"/>
                <a:gd name="connsiteY1" fmla="*/ 0 h 1242291"/>
                <a:gd name="connsiteX2" fmla="*/ 1786106 w 1786106"/>
                <a:gd name="connsiteY2" fmla="*/ 735690 h 1242291"/>
                <a:gd name="connsiteX3" fmla="*/ 443 w 1786106"/>
                <a:gd name="connsiteY3" fmla="*/ 1242291 h 1242291"/>
              </a:gdLst>
              <a:ahLst/>
              <a:cxnLst>
                <a:cxn ang="0">
                  <a:pos x="connsiteX0" y="connsiteY0"/>
                </a:cxn>
                <a:cxn ang="0">
                  <a:pos x="connsiteX1" y="connsiteY1"/>
                </a:cxn>
                <a:cxn ang="0">
                  <a:pos x="connsiteX2" y="connsiteY2"/>
                </a:cxn>
                <a:cxn ang="0">
                  <a:pos x="connsiteX3" y="connsiteY3"/>
                </a:cxn>
              </a:cxnLst>
              <a:rect l="l" t="t" r="r" b="b"/>
              <a:pathLst>
                <a:path w="1786106" h="1242291">
                  <a:moveTo>
                    <a:pt x="443" y="1242291"/>
                  </a:moveTo>
                  <a:cubicBezTo>
                    <a:pt x="-1089" y="832790"/>
                    <a:pt x="1977" y="409501"/>
                    <a:pt x="445" y="0"/>
                  </a:cubicBezTo>
                  <a:lnTo>
                    <a:pt x="1786106" y="735690"/>
                  </a:lnTo>
                  <a:lnTo>
                    <a:pt x="443" y="1242291"/>
                  </a:lnTo>
                  <a:close/>
                </a:path>
              </a:pathLst>
            </a:custGeom>
            <a:solidFill>
              <a:schemeClr val="tx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nvGrpSpPr>
            <p:cNvPr id="18" name="Group 17">
              <a:extLst>
                <a:ext uri="{FF2B5EF4-FFF2-40B4-BE49-F238E27FC236}">
                  <a16:creationId xmlns:a16="http://schemas.microsoft.com/office/drawing/2014/main" id="{51874DE3-5BA4-4A0E-B9B5-999F57C6071E}"/>
                </a:ext>
              </a:extLst>
            </p:cNvPr>
            <p:cNvGrpSpPr/>
            <p:nvPr/>
          </p:nvGrpSpPr>
          <p:grpSpPr>
            <a:xfrm>
              <a:off x="2971800" y="1657350"/>
              <a:ext cx="6096000" cy="2057400"/>
              <a:chOff x="1371600" y="1733550"/>
              <a:chExt cx="6096000" cy="2057400"/>
            </a:xfrm>
          </p:grpSpPr>
          <p:grpSp>
            <p:nvGrpSpPr>
              <p:cNvPr id="19" name="Group 18">
                <a:extLst>
                  <a:ext uri="{FF2B5EF4-FFF2-40B4-BE49-F238E27FC236}">
                    <a16:creationId xmlns:a16="http://schemas.microsoft.com/office/drawing/2014/main" id="{B6DD9009-8CCC-4D1B-9A66-9283EE025783}"/>
                  </a:ext>
                </a:extLst>
              </p:cNvPr>
              <p:cNvGrpSpPr/>
              <p:nvPr/>
            </p:nvGrpSpPr>
            <p:grpSpPr>
              <a:xfrm>
                <a:off x="1371600" y="1733550"/>
                <a:ext cx="6096000" cy="2057400"/>
                <a:chOff x="2209800" y="1657350"/>
                <a:chExt cx="1905000" cy="609600"/>
              </a:xfrm>
            </p:grpSpPr>
            <p:sp>
              <p:nvSpPr>
                <p:cNvPr id="21" name="Flowchart: Decision 20">
                  <a:extLst>
                    <a:ext uri="{FF2B5EF4-FFF2-40B4-BE49-F238E27FC236}">
                      <a16:creationId xmlns:a16="http://schemas.microsoft.com/office/drawing/2014/main" id="{864AD3A4-71E0-4D5C-8F0C-08607790D1FD}"/>
                    </a:ext>
                  </a:extLst>
                </p:cNvPr>
                <p:cNvSpPr/>
                <p:nvPr/>
              </p:nvSpPr>
              <p:spPr>
                <a:xfrm>
                  <a:off x="2209800" y="1733550"/>
                  <a:ext cx="1905000" cy="533400"/>
                </a:xfrm>
                <a:prstGeom prst="flowChartDecision">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sp>
              <p:nvSpPr>
                <p:cNvPr id="22" name="Flowchart: Decision 21">
                  <a:extLst>
                    <a:ext uri="{FF2B5EF4-FFF2-40B4-BE49-F238E27FC236}">
                      <a16:creationId xmlns:a16="http://schemas.microsoft.com/office/drawing/2014/main" id="{13C7BF69-D235-48B0-8A71-DD047D4591D5}"/>
                    </a:ext>
                  </a:extLst>
                </p:cNvPr>
                <p:cNvSpPr/>
                <p:nvPr/>
              </p:nvSpPr>
              <p:spPr>
                <a:xfrm>
                  <a:off x="2209800" y="1657350"/>
                  <a:ext cx="1905000" cy="533400"/>
                </a:xfrm>
                <a:prstGeom prst="flowChartDecision">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sp>
            <p:nvSpPr>
              <p:cNvPr id="20" name="Freeform: Shape 19">
                <a:extLst>
                  <a:ext uri="{FF2B5EF4-FFF2-40B4-BE49-F238E27FC236}">
                    <a16:creationId xmlns:a16="http://schemas.microsoft.com/office/drawing/2014/main" id="{388AD9DE-5704-4AFB-BDB7-10B74C43549E}"/>
                  </a:ext>
                </a:extLst>
              </p:cNvPr>
              <p:cNvSpPr/>
              <p:nvPr/>
            </p:nvSpPr>
            <p:spPr>
              <a:xfrm>
                <a:off x="1377108" y="2633031"/>
                <a:ext cx="3048000" cy="1156771"/>
              </a:xfrm>
              <a:custGeom>
                <a:avLst/>
                <a:gdLst>
                  <a:gd name="connsiteX0" fmla="*/ 3673 w 3048000"/>
                  <a:gd name="connsiteY0" fmla="*/ 257061 h 1156771"/>
                  <a:gd name="connsiteX1" fmla="*/ 0 w 3048000"/>
                  <a:gd name="connsiteY1" fmla="*/ 0 h 1156771"/>
                  <a:gd name="connsiteX2" fmla="*/ 3044328 w 3048000"/>
                  <a:gd name="connsiteY2" fmla="*/ 899711 h 1156771"/>
                  <a:gd name="connsiteX3" fmla="*/ 3048000 w 3048000"/>
                  <a:gd name="connsiteY3" fmla="*/ 1156771 h 1156771"/>
                  <a:gd name="connsiteX4" fmla="*/ 3673 w 3048000"/>
                  <a:gd name="connsiteY4" fmla="*/ 257061 h 11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1156771">
                    <a:moveTo>
                      <a:pt x="3673" y="257061"/>
                    </a:moveTo>
                    <a:cubicBezTo>
                      <a:pt x="2449" y="171374"/>
                      <a:pt x="1224" y="85687"/>
                      <a:pt x="0" y="0"/>
                    </a:cubicBezTo>
                    <a:lnTo>
                      <a:pt x="3044328" y="899711"/>
                    </a:lnTo>
                    <a:lnTo>
                      <a:pt x="3048000" y="1156771"/>
                    </a:lnTo>
                    <a:lnTo>
                      <a:pt x="3673" y="257061"/>
                    </a:lnTo>
                    <a:close/>
                  </a:path>
                </a:pathLst>
              </a:custGeom>
              <a:solidFill>
                <a:schemeClr val="tx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sp>
          <p:nvSpPr>
            <p:cNvPr id="24" name="Freeform: Shape 23">
              <a:extLst>
                <a:ext uri="{FF2B5EF4-FFF2-40B4-BE49-F238E27FC236}">
                  <a16:creationId xmlns:a16="http://schemas.microsoft.com/office/drawing/2014/main" id="{3830F36F-06FD-4C13-8B89-11107AB51F9D}"/>
                </a:ext>
              </a:extLst>
            </p:cNvPr>
            <p:cNvSpPr/>
            <p:nvPr/>
          </p:nvSpPr>
          <p:spPr>
            <a:xfrm>
              <a:off x="2974594" y="2554055"/>
              <a:ext cx="235429" cy="1306116"/>
            </a:xfrm>
            <a:custGeom>
              <a:avLst/>
              <a:gdLst>
                <a:gd name="connsiteX0" fmla="*/ 233362 w 233362"/>
                <a:gd name="connsiteY0" fmla="*/ 1295400 h 1295400"/>
                <a:gd name="connsiteX1" fmla="*/ 228600 w 233362"/>
                <a:gd name="connsiteY1" fmla="*/ 61912 h 1295400"/>
                <a:gd name="connsiteX2" fmla="*/ 0 w 233362"/>
                <a:gd name="connsiteY2" fmla="*/ 0 h 1295400"/>
                <a:gd name="connsiteX3" fmla="*/ 4762 w 233362"/>
                <a:gd name="connsiteY3" fmla="*/ 1238250 h 1295400"/>
                <a:gd name="connsiteX4" fmla="*/ 233362 w 233362"/>
                <a:gd name="connsiteY4" fmla="*/ 1295400 h 1295400"/>
                <a:gd name="connsiteX0" fmla="*/ 228965 w 228965"/>
                <a:gd name="connsiteY0" fmla="*/ 1301187 h 1301187"/>
                <a:gd name="connsiteX1" fmla="*/ 224203 w 228965"/>
                <a:gd name="connsiteY1" fmla="*/ 67699 h 1301187"/>
                <a:gd name="connsiteX2" fmla="*/ 1391 w 228965"/>
                <a:gd name="connsiteY2" fmla="*/ 0 h 1301187"/>
                <a:gd name="connsiteX3" fmla="*/ 365 w 228965"/>
                <a:gd name="connsiteY3" fmla="*/ 1244037 h 1301187"/>
                <a:gd name="connsiteX4" fmla="*/ 228965 w 228965"/>
                <a:gd name="connsiteY4" fmla="*/ 1301187 h 1301187"/>
                <a:gd name="connsiteX0" fmla="*/ 228965 w 228965"/>
                <a:gd name="connsiteY0" fmla="*/ 1301187 h 1301187"/>
                <a:gd name="connsiteX1" fmla="*/ 224203 w 228965"/>
                <a:gd name="connsiteY1" fmla="*/ 67699 h 1301187"/>
                <a:gd name="connsiteX2" fmla="*/ 1391 w 228965"/>
                <a:gd name="connsiteY2" fmla="*/ 0 h 1301187"/>
                <a:gd name="connsiteX3" fmla="*/ 365 w 228965"/>
                <a:gd name="connsiteY3" fmla="*/ 1241143 h 1301187"/>
                <a:gd name="connsiteX4" fmla="*/ 228965 w 228965"/>
                <a:gd name="connsiteY4" fmla="*/ 1301187 h 1301187"/>
                <a:gd name="connsiteX0" fmla="*/ 228965 w 229386"/>
                <a:gd name="connsiteY0" fmla="*/ 1301187 h 1301187"/>
                <a:gd name="connsiteX1" fmla="*/ 228924 w 229386"/>
                <a:gd name="connsiteY1" fmla="*/ 67699 h 1301187"/>
                <a:gd name="connsiteX2" fmla="*/ 1391 w 229386"/>
                <a:gd name="connsiteY2" fmla="*/ 0 h 1301187"/>
                <a:gd name="connsiteX3" fmla="*/ 365 w 229386"/>
                <a:gd name="connsiteY3" fmla="*/ 1241143 h 1301187"/>
                <a:gd name="connsiteX4" fmla="*/ 228965 w 229386"/>
                <a:gd name="connsiteY4" fmla="*/ 1301187 h 1301187"/>
                <a:gd name="connsiteX0" fmla="*/ 228965 w 229386"/>
                <a:gd name="connsiteY0" fmla="*/ 1301187 h 1301187"/>
                <a:gd name="connsiteX1" fmla="*/ 228924 w 229386"/>
                <a:gd name="connsiteY1" fmla="*/ 62936 h 1301187"/>
                <a:gd name="connsiteX2" fmla="*/ 1391 w 229386"/>
                <a:gd name="connsiteY2" fmla="*/ 0 h 1301187"/>
                <a:gd name="connsiteX3" fmla="*/ 365 w 229386"/>
                <a:gd name="connsiteY3" fmla="*/ 1241143 h 1301187"/>
                <a:gd name="connsiteX4" fmla="*/ 228965 w 229386"/>
                <a:gd name="connsiteY4" fmla="*/ 1301187 h 1301187"/>
                <a:gd name="connsiteX0" fmla="*/ 228965 w 229386"/>
                <a:gd name="connsiteY0" fmla="*/ 1308331 h 1308331"/>
                <a:gd name="connsiteX1" fmla="*/ 228924 w 229386"/>
                <a:gd name="connsiteY1" fmla="*/ 70080 h 1308331"/>
                <a:gd name="connsiteX2" fmla="*/ 1391 w 229386"/>
                <a:gd name="connsiteY2" fmla="*/ 0 h 1308331"/>
                <a:gd name="connsiteX3" fmla="*/ 365 w 229386"/>
                <a:gd name="connsiteY3" fmla="*/ 1248287 h 1308331"/>
                <a:gd name="connsiteX4" fmla="*/ 228965 w 229386"/>
                <a:gd name="connsiteY4" fmla="*/ 1308331 h 1308331"/>
                <a:gd name="connsiteX0" fmla="*/ 229862 w 230283"/>
                <a:gd name="connsiteY0" fmla="*/ 1308331 h 1308331"/>
                <a:gd name="connsiteX1" fmla="*/ 229821 w 230283"/>
                <a:gd name="connsiteY1" fmla="*/ 70080 h 1308331"/>
                <a:gd name="connsiteX2" fmla="*/ 2288 w 230283"/>
                <a:gd name="connsiteY2" fmla="*/ 0 h 1308331"/>
                <a:gd name="connsiteX3" fmla="*/ 1262 w 230283"/>
                <a:gd name="connsiteY3" fmla="*/ 1248287 h 1308331"/>
                <a:gd name="connsiteX4" fmla="*/ 229862 w 230283"/>
                <a:gd name="connsiteY4" fmla="*/ 1308331 h 1308331"/>
                <a:gd name="connsiteX0" fmla="*/ 233275 w 233696"/>
                <a:gd name="connsiteY0" fmla="*/ 1308331 h 1308331"/>
                <a:gd name="connsiteX1" fmla="*/ 233234 w 233696"/>
                <a:gd name="connsiteY1" fmla="*/ 70080 h 1308331"/>
                <a:gd name="connsiteX2" fmla="*/ 980 w 233696"/>
                <a:gd name="connsiteY2" fmla="*/ 0 h 1308331"/>
                <a:gd name="connsiteX3" fmla="*/ 4675 w 233696"/>
                <a:gd name="connsiteY3" fmla="*/ 1248287 h 1308331"/>
                <a:gd name="connsiteX4" fmla="*/ 233275 w 233696"/>
                <a:gd name="connsiteY4" fmla="*/ 1308331 h 1308331"/>
                <a:gd name="connsiteX0" fmla="*/ 233275 w 233696"/>
                <a:gd name="connsiteY0" fmla="*/ 1310712 h 1310712"/>
                <a:gd name="connsiteX1" fmla="*/ 233234 w 233696"/>
                <a:gd name="connsiteY1" fmla="*/ 70080 h 1310712"/>
                <a:gd name="connsiteX2" fmla="*/ 980 w 233696"/>
                <a:gd name="connsiteY2" fmla="*/ 0 h 1310712"/>
                <a:gd name="connsiteX3" fmla="*/ 4675 w 233696"/>
                <a:gd name="connsiteY3" fmla="*/ 1248287 h 1310712"/>
                <a:gd name="connsiteX4" fmla="*/ 233275 w 233696"/>
                <a:gd name="connsiteY4" fmla="*/ 1310712 h 1310712"/>
                <a:gd name="connsiteX0" fmla="*/ 233275 w 233696"/>
                <a:gd name="connsiteY0" fmla="*/ 1324500 h 1324500"/>
                <a:gd name="connsiteX1" fmla="*/ 233234 w 233696"/>
                <a:gd name="connsiteY1" fmla="*/ 70080 h 1324500"/>
                <a:gd name="connsiteX2" fmla="*/ 980 w 233696"/>
                <a:gd name="connsiteY2" fmla="*/ 0 h 1324500"/>
                <a:gd name="connsiteX3" fmla="*/ 4675 w 233696"/>
                <a:gd name="connsiteY3" fmla="*/ 1248287 h 1324500"/>
                <a:gd name="connsiteX4" fmla="*/ 233275 w 233696"/>
                <a:gd name="connsiteY4" fmla="*/ 1324500 h 1324500"/>
                <a:gd name="connsiteX0" fmla="*/ 224162 w 233377"/>
                <a:gd name="connsiteY0" fmla="*/ 1342885 h 1342885"/>
                <a:gd name="connsiteX1" fmla="*/ 233234 w 233377"/>
                <a:gd name="connsiteY1" fmla="*/ 70080 h 1342885"/>
                <a:gd name="connsiteX2" fmla="*/ 980 w 233377"/>
                <a:gd name="connsiteY2" fmla="*/ 0 h 1342885"/>
                <a:gd name="connsiteX3" fmla="*/ 4675 w 233377"/>
                <a:gd name="connsiteY3" fmla="*/ 1248287 h 1342885"/>
                <a:gd name="connsiteX4" fmla="*/ 224162 w 233377"/>
                <a:gd name="connsiteY4" fmla="*/ 1342885 h 1342885"/>
                <a:gd name="connsiteX0" fmla="*/ 224162 w 233375"/>
                <a:gd name="connsiteY0" fmla="*/ 1333692 h 1333692"/>
                <a:gd name="connsiteX1" fmla="*/ 233234 w 233375"/>
                <a:gd name="connsiteY1" fmla="*/ 70080 h 1333692"/>
                <a:gd name="connsiteX2" fmla="*/ 980 w 233375"/>
                <a:gd name="connsiteY2" fmla="*/ 0 h 1333692"/>
                <a:gd name="connsiteX3" fmla="*/ 4675 w 233375"/>
                <a:gd name="connsiteY3" fmla="*/ 1248287 h 1333692"/>
                <a:gd name="connsiteX4" fmla="*/ 224162 w 233375"/>
                <a:gd name="connsiteY4" fmla="*/ 1333692 h 1333692"/>
                <a:gd name="connsiteX0" fmla="*/ 224162 w 233377"/>
                <a:gd name="connsiteY0" fmla="*/ 1324499 h 1324499"/>
                <a:gd name="connsiteX1" fmla="*/ 233234 w 233377"/>
                <a:gd name="connsiteY1" fmla="*/ 70080 h 1324499"/>
                <a:gd name="connsiteX2" fmla="*/ 980 w 233377"/>
                <a:gd name="connsiteY2" fmla="*/ 0 h 1324499"/>
                <a:gd name="connsiteX3" fmla="*/ 4675 w 233377"/>
                <a:gd name="connsiteY3" fmla="*/ 1248287 h 1324499"/>
                <a:gd name="connsiteX4" fmla="*/ 224162 w 233377"/>
                <a:gd name="connsiteY4" fmla="*/ 1324499 h 1324499"/>
                <a:gd name="connsiteX0" fmla="*/ 224162 w 233375"/>
                <a:gd name="connsiteY0" fmla="*/ 1319904 h 1319904"/>
                <a:gd name="connsiteX1" fmla="*/ 233234 w 233375"/>
                <a:gd name="connsiteY1" fmla="*/ 70080 h 1319904"/>
                <a:gd name="connsiteX2" fmla="*/ 980 w 233375"/>
                <a:gd name="connsiteY2" fmla="*/ 0 h 1319904"/>
                <a:gd name="connsiteX3" fmla="*/ 4675 w 233375"/>
                <a:gd name="connsiteY3" fmla="*/ 1248287 h 1319904"/>
                <a:gd name="connsiteX4" fmla="*/ 224162 w 233375"/>
                <a:gd name="connsiteY4" fmla="*/ 1319904 h 1319904"/>
                <a:gd name="connsiteX0" fmla="*/ 219607 w 233339"/>
                <a:gd name="connsiteY0" fmla="*/ 1306116 h 1306116"/>
                <a:gd name="connsiteX1" fmla="*/ 233234 w 233339"/>
                <a:gd name="connsiteY1" fmla="*/ 70080 h 1306116"/>
                <a:gd name="connsiteX2" fmla="*/ 980 w 233339"/>
                <a:gd name="connsiteY2" fmla="*/ 0 h 1306116"/>
                <a:gd name="connsiteX3" fmla="*/ 4675 w 233339"/>
                <a:gd name="connsiteY3" fmla="*/ 1248287 h 1306116"/>
                <a:gd name="connsiteX4" fmla="*/ 219607 w 233339"/>
                <a:gd name="connsiteY4" fmla="*/ 1306116 h 1306116"/>
                <a:gd name="connsiteX0" fmla="*/ 224163 w 233375"/>
                <a:gd name="connsiteY0" fmla="*/ 1306116 h 1306116"/>
                <a:gd name="connsiteX1" fmla="*/ 233234 w 233375"/>
                <a:gd name="connsiteY1" fmla="*/ 70080 h 1306116"/>
                <a:gd name="connsiteX2" fmla="*/ 980 w 233375"/>
                <a:gd name="connsiteY2" fmla="*/ 0 h 1306116"/>
                <a:gd name="connsiteX3" fmla="*/ 4675 w 233375"/>
                <a:gd name="connsiteY3" fmla="*/ 1248287 h 1306116"/>
                <a:gd name="connsiteX4" fmla="*/ 224163 w 233375"/>
                <a:gd name="connsiteY4" fmla="*/ 1306116 h 130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5" h="1306116">
                  <a:moveTo>
                    <a:pt x="224163" y="1306116"/>
                  </a:moveTo>
                  <a:cubicBezTo>
                    <a:pt x="222576" y="894953"/>
                    <a:pt x="234821" y="481243"/>
                    <a:pt x="233234" y="70080"/>
                  </a:cubicBezTo>
                  <a:lnTo>
                    <a:pt x="980" y="0"/>
                  </a:lnTo>
                  <a:cubicBezTo>
                    <a:pt x="-2155" y="412750"/>
                    <a:pt x="3088" y="835537"/>
                    <a:pt x="4675" y="1248287"/>
                  </a:cubicBezTo>
                  <a:lnTo>
                    <a:pt x="224163" y="1306116"/>
                  </a:lnTo>
                  <a:close/>
                </a:path>
              </a:pathLst>
            </a:custGeom>
            <a:solidFill>
              <a:schemeClr val="tx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grpSp>
        <p:nvGrpSpPr>
          <p:cNvPr id="28" name="Group 27">
            <a:extLst>
              <a:ext uri="{FF2B5EF4-FFF2-40B4-BE49-F238E27FC236}">
                <a16:creationId xmlns:a16="http://schemas.microsoft.com/office/drawing/2014/main" id="{A04E21CD-9EF3-45B2-AAE9-888DC795E790}"/>
              </a:ext>
            </a:extLst>
          </p:cNvPr>
          <p:cNvGrpSpPr/>
          <p:nvPr/>
        </p:nvGrpSpPr>
        <p:grpSpPr>
          <a:xfrm>
            <a:off x="4437086" y="2812888"/>
            <a:ext cx="3313723" cy="1214894"/>
            <a:chOff x="2971800" y="1657350"/>
            <a:chExt cx="6096000" cy="2234957"/>
          </a:xfrm>
        </p:grpSpPr>
        <p:sp>
          <p:nvSpPr>
            <p:cNvPr id="29" name="Freeform: Shape 28">
              <a:extLst>
                <a:ext uri="{FF2B5EF4-FFF2-40B4-BE49-F238E27FC236}">
                  <a16:creationId xmlns:a16="http://schemas.microsoft.com/office/drawing/2014/main" id="{ED72FD99-B27E-460F-9EE9-44F1D5482335}"/>
                </a:ext>
              </a:extLst>
            </p:cNvPr>
            <p:cNvSpPr/>
            <p:nvPr/>
          </p:nvSpPr>
          <p:spPr>
            <a:xfrm>
              <a:off x="3204867" y="2650015"/>
              <a:ext cx="1730509" cy="1242292"/>
            </a:xfrm>
            <a:custGeom>
              <a:avLst/>
              <a:gdLst>
                <a:gd name="connsiteX0" fmla="*/ 0 w 1712638"/>
                <a:gd name="connsiteY0" fmla="*/ 1233100 h 1233100"/>
                <a:gd name="connsiteX1" fmla="*/ 0 w 1712638"/>
                <a:gd name="connsiteY1" fmla="*/ 0 h 1233100"/>
                <a:gd name="connsiteX2" fmla="*/ 1712638 w 1712638"/>
                <a:gd name="connsiteY2" fmla="*/ 735690 h 1233100"/>
                <a:gd name="connsiteX3" fmla="*/ 0 w 1712638"/>
                <a:gd name="connsiteY3" fmla="*/ 1233100 h 1233100"/>
                <a:gd name="connsiteX0" fmla="*/ 0 w 1730509"/>
                <a:gd name="connsiteY0" fmla="*/ 1233100 h 1233100"/>
                <a:gd name="connsiteX1" fmla="*/ 0 w 1730509"/>
                <a:gd name="connsiteY1" fmla="*/ 0 h 1233100"/>
                <a:gd name="connsiteX2" fmla="*/ 1730509 w 1730509"/>
                <a:gd name="connsiteY2" fmla="*/ 735690 h 1233100"/>
                <a:gd name="connsiteX3" fmla="*/ 0 w 1730509"/>
                <a:gd name="connsiteY3" fmla="*/ 1233100 h 1233100"/>
                <a:gd name="connsiteX0" fmla="*/ 0 w 1730509"/>
                <a:gd name="connsiteY0" fmla="*/ 1237695 h 1237695"/>
                <a:gd name="connsiteX1" fmla="*/ 0 w 1730509"/>
                <a:gd name="connsiteY1" fmla="*/ 0 h 1237695"/>
                <a:gd name="connsiteX2" fmla="*/ 1730509 w 1730509"/>
                <a:gd name="connsiteY2" fmla="*/ 735690 h 1237695"/>
                <a:gd name="connsiteX3" fmla="*/ 0 w 1730509"/>
                <a:gd name="connsiteY3" fmla="*/ 1237695 h 1237695"/>
                <a:gd name="connsiteX0" fmla="*/ 4597 w 1730509"/>
                <a:gd name="connsiteY0" fmla="*/ 1242290 h 1242290"/>
                <a:gd name="connsiteX1" fmla="*/ 0 w 1730509"/>
                <a:gd name="connsiteY1" fmla="*/ 0 h 1242290"/>
                <a:gd name="connsiteX2" fmla="*/ 1730509 w 1730509"/>
                <a:gd name="connsiteY2" fmla="*/ 735690 h 1242290"/>
                <a:gd name="connsiteX3" fmla="*/ 4597 w 1730509"/>
                <a:gd name="connsiteY3" fmla="*/ 1242290 h 1242290"/>
              </a:gdLst>
              <a:ahLst/>
              <a:cxnLst>
                <a:cxn ang="0">
                  <a:pos x="connsiteX0" y="connsiteY0"/>
                </a:cxn>
                <a:cxn ang="0">
                  <a:pos x="connsiteX1" y="connsiteY1"/>
                </a:cxn>
                <a:cxn ang="0">
                  <a:pos x="connsiteX2" y="connsiteY2"/>
                </a:cxn>
                <a:cxn ang="0">
                  <a:pos x="connsiteX3" y="connsiteY3"/>
                </a:cxn>
              </a:cxnLst>
              <a:rect l="l" t="t" r="r" b="b"/>
              <a:pathLst>
                <a:path w="1730509" h="1242290">
                  <a:moveTo>
                    <a:pt x="4597" y="1242290"/>
                  </a:moveTo>
                  <a:cubicBezTo>
                    <a:pt x="3065" y="828193"/>
                    <a:pt x="1532" y="414097"/>
                    <a:pt x="0" y="0"/>
                  </a:cubicBezTo>
                  <a:lnTo>
                    <a:pt x="1730509" y="735690"/>
                  </a:lnTo>
                  <a:lnTo>
                    <a:pt x="4597" y="1242290"/>
                  </a:lnTo>
                  <a:close/>
                </a:path>
              </a:pathLst>
            </a:cu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nvGrpSpPr>
            <p:cNvPr id="30" name="Group 29">
              <a:extLst>
                <a:ext uri="{FF2B5EF4-FFF2-40B4-BE49-F238E27FC236}">
                  <a16:creationId xmlns:a16="http://schemas.microsoft.com/office/drawing/2014/main" id="{D02234B6-8425-44D8-83E3-810AEB2FD507}"/>
                </a:ext>
              </a:extLst>
            </p:cNvPr>
            <p:cNvGrpSpPr/>
            <p:nvPr/>
          </p:nvGrpSpPr>
          <p:grpSpPr>
            <a:xfrm>
              <a:off x="2971800" y="1657350"/>
              <a:ext cx="6096000" cy="2065015"/>
              <a:chOff x="1371600" y="1733550"/>
              <a:chExt cx="6096000" cy="2065015"/>
            </a:xfrm>
          </p:grpSpPr>
          <p:grpSp>
            <p:nvGrpSpPr>
              <p:cNvPr id="32" name="Group 31">
                <a:extLst>
                  <a:ext uri="{FF2B5EF4-FFF2-40B4-BE49-F238E27FC236}">
                    <a16:creationId xmlns:a16="http://schemas.microsoft.com/office/drawing/2014/main" id="{D5D79159-07C3-43BB-AF18-12429F617289}"/>
                  </a:ext>
                </a:extLst>
              </p:cNvPr>
              <p:cNvGrpSpPr/>
              <p:nvPr/>
            </p:nvGrpSpPr>
            <p:grpSpPr>
              <a:xfrm>
                <a:off x="1371600" y="1733550"/>
                <a:ext cx="6096000" cy="2057400"/>
                <a:chOff x="2209800" y="1657350"/>
                <a:chExt cx="1905000" cy="609600"/>
              </a:xfrm>
            </p:grpSpPr>
            <p:sp>
              <p:nvSpPr>
                <p:cNvPr id="34" name="Flowchart: Decision 33">
                  <a:extLst>
                    <a:ext uri="{FF2B5EF4-FFF2-40B4-BE49-F238E27FC236}">
                      <a16:creationId xmlns:a16="http://schemas.microsoft.com/office/drawing/2014/main" id="{3E31EB8F-3617-429C-A721-6F1603645D12}"/>
                    </a:ext>
                  </a:extLst>
                </p:cNvPr>
                <p:cNvSpPr/>
                <p:nvPr/>
              </p:nvSpPr>
              <p:spPr>
                <a:xfrm>
                  <a:off x="2209800" y="1733550"/>
                  <a:ext cx="1905000" cy="533400"/>
                </a:xfrm>
                <a:prstGeom prst="flowChartDecision">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sp>
              <p:nvSpPr>
                <p:cNvPr id="35" name="Flowchart: Decision 34">
                  <a:extLst>
                    <a:ext uri="{FF2B5EF4-FFF2-40B4-BE49-F238E27FC236}">
                      <a16:creationId xmlns:a16="http://schemas.microsoft.com/office/drawing/2014/main" id="{EA6E1F00-6527-4042-BE90-9A13CB7094CF}"/>
                    </a:ext>
                  </a:extLst>
                </p:cNvPr>
                <p:cNvSpPr/>
                <p:nvPr/>
              </p:nvSpPr>
              <p:spPr>
                <a:xfrm>
                  <a:off x="2209800" y="1657350"/>
                  <a:ext cx="1905000" cy="533400"/>
                </a:xfrm>
                <a:prstGeom prst="flowChartDecision">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sp>
            <p:nvSpPr>
              <p:cNvPr id="33" name="Freeform: Shape 32">
                <a:extLst>
                  <a:ext uri="{FF2B5EF4-FFF2-40B4-BE49-F238E27FC236}">
                    <a16:creationId xmlns:a16="http://schemas.microsoft.com/office/drawing/2014/main" id="{A1449E3A-45D7-4B08-8887-FEDFC55CCFDC}"/>
                  </a:ext>
                </a:extLst>
              </p:cNvPr>
              <p:cNvSpPr/>
              <p:nvPr/>
            </p:nvSpPr>
            <p:spPr>
              <a:xfrm>
                <a:off x="1377108" y="2633031"/>
                <a:ext cx="3044329" cy="1165534"/>
              </a:xfrm>
              <a:custGeom>
                <a:avLst/>
                <a:gdLst>
                  <a:gd name="connsiteX0" fmla="*/ 3673 w 3048000"/>
                  <a:gd name="connsiteY0" fmla="*/ 257061 h 1156771"/>
                  <a:gd name="connsiteX1" fmla="*/ 0 w 3048000"/>
                  <a:gd name="connsiteY1" fmla="*/ 0 h 1156771"/>
                  <a:gd name="connsiteX2" fmla="*/ 3044328 w 3048000"/>
                  <a:gd name="connsiteY2" fmla="*/ 899711 h 1156771"/>
                  <a:gd name="connsiteX3" fmla="*/ 3048000 w 3048000"/>
                  <a:gd name="connsiteY3" fmla="*/ 1156771 h 1156771"/>
                  <a:gd name="connsiteX4" fmla="*/ 3673 w 3048000"/>
                  <a:gd name="connsiteY4" fmla="*/ 257061 h 1156771"/>
                  <a:gd name="connsiteX0" fmla="*/ 3673 w 3044328"/>
                  <a:gd name="connsiteY0" fmla="*/ 257061 h 1165533"/>
                  <a:gd name="connsiteX1" fmla="*/ 0 w 3044328"/>
                  <a:gd name="connsiteY1" fmla="*/ 0 h 1165533"/>
                  <a:gd name="connsiteX2" fmla="*/ 3044328 w 3044328"/>
                  <a:gd name="connsiteY2" fmla="*/ 899711 h 1165533"/>
                  <a:gd name="connsiteX3" fmla="*/ 3043618 w 3044328"/>
                  <a:gd name="connsiteY3" fmla="*/ 1165533 h 1165533"/>
                  <a:gd name="connsiteX4" fmla="*/ 3673 w 3044328"/>
                  <a:gd name="connsiteY4" fmla="*/ 257061 h 1165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328" h="1165533">
                    <a:moveTo>
                      <a:pt x="3673" y="257061"/>
                    </a:moveTo>
                    <a:cubicBezTo>
                      <a:pt x="2449" y="171374"/>
                      <a:pt x="1224" y="85687"/>
                      <a:pt x="0" y="0"/>
                    </a:cubicBezTo>
                    <a:lnTo>
                      <a:pt x="3044328" y="899711"/>
                    </a:lnTo>
                    <a:cubicBezTo>
                      <a:pt x="3044091" y="988318"/>
                      <a:pt x="3043855" y="1076926"/>
                      <a:pt x="3043618" y="1165533"/>
                    </a:cubicBezTo>
                    <a:lnTo>
                      <a:pt x="3673" y="257061"/>
                    </a:lnTo>
                    <a:close/>
                  </a:path>
                </a:pathLst>
              </a:custGeom>
              <a:solidFill>
                <a:schemeClr val="tx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sp>
          <p:nvSpPr>
            <p:cNvPr id="31" name="Freeform: Shape 30">
              <a:extLst>
                <a:ext uri="{FF2B5EF4-FFF2-40B4-BE49-F238E27FC236}">
                  <a16:creationId xmlns:a16="http://schemas.microsoft.com/office/drawing/2014/main" id="{FB7C26DD-172F-45C8-BADE-50A97E8A9E43}"/>
                </a:ext>
              </a:extLst>
            </p:cNvPr>
            <p:cNvSpPr/>
            <p:nvPr/>
          </p:nvSpPr>
          <p:spPr>
            <a:xfrm>
              <a:off x="2974596" y="2554057"/>
              <a:ext cx="235754" cy="1310712"/>
            </a:xfrm>
            <a:custGeom>
              <a:avLst/>
              <a:gdLst>
                <a:gd name="connsiteX0" fmla="*/ 233362 w 233362"/>
                <a:gd name="connsiteY0" fmla="*/ 1295400 h 1295400"/>
                <a:gd name="connsiteX1" fmla="*/ 228600 w 233362"/>
                <a:gd name="connsiteY1" fmla="*/ 61912 h 1295400"/>
                <a:gd name="connsiteX2" fmla="*/ 0 w 233362"/>
                <a:gd name="connsiteY2" fmla="*/ 0 h 1295400"/>
                <a:gd name="connsiteX3" fmla="*/ 4762 w 233362"/>
                <a:gd name="connsiteY3" fmla="*/ 1238250 h 1295400"/>
                <a:gd name="connsiteX4" fmla="*/ 233362 w 233362"/>
                <a:gd name="connsiteY4" fmla="*/ 1295400 h 1295400"/>
                <a:gd name="connsiteX0" fmla="*/ 228965 w 228965"/>
                <a:gd name="connsiteY0" fmla="*/ 1301187 h 1301187"/>
                <a:gd name="connsiteX1" fmla="*/ 224203 w 228965"/>
                <a:gd name="connsiteY1" fmla="*/ 67699 h 1301187"/>
                <a:gd name="connsiteX2" fmla="*/ 1391 w 228965"/>
                <a:gd name="connsiteY2" fmla="*/ 0 h 1301187"/>
                <a:gd name="connsiteX3" fmla="*/ 365 w 228965"/>
                <a:gd name="connsiteY3" fmla="*/ 1244037 h 1301187"/>
                <a:gd name="connsiteX4" fmla="*/ 228965 w 228965"/>
                <a:gd name="connsiteY4" fmla="*/ 1301187 h 1301187"/>
                <a:gd name="connsiteX0" fmla="*/ 228965 w 228965"/>
                <a:gd name="connsiteY0" fmla="*/ 1301187 h 1301187"/>
                <a:gd name="connsiteX1" fmla="*/ 224203 w 228965"/>
                <a:gd name="connsiteY1" fmla="*/ 67699 h 1301187"/>
                <a:gd name="connsiteX2" fmla="*/ 1391 w 228965"/>
                <a:gd name="connsiteY2" fmla="*/ 0 h 1301187"/>
                <a:gd name="connsiteX3" fmla="*/ 365 w 228965"/>
                <a:gd name="connsiteY3" fmla="*/ 1241143 h 1301187"/>
                <a:gd name="connsiteX4" fmla="*/ 228965 w 228965"/>
                <a:gd name="connsiteY4" fmla="*/ 1301187 h 1301187"/>
                <a:gd name="connsiteX0" fmla="*/ 228965 w 229386"/>
                <a:gd name="connsiteY0" fmla="*/ 1301187 h 1301187"/>
                <a:gd name="connsiteX1" fmla="*/ 228924 w 229386"/>
                <a:gd name="connsiteY1" fmla="*/ 67699 h 1301187"/>
                <a:gd name="connsiteX2" fmla="*/ 1391 w 229386"/>
                <a:gd name="connsiteY2" fmla="*/ 0 h 1301187"/>
                <a:gd name="connsiteX3" fmla="*/ 365 w 229386"/>
                <a:gd name="connsiteY3" fmla="*/ 1241143 h 1301187"/>
                <a:gd name="connsiteX4" fmla="*/ 228965 w 229386"/>
                <a:gd name="connsiteY4" fmla="*/ 1301187 h 1301187"/>
                <a:gd name="connsiteX0" fmla="*/ 228965 w 229386"/>
                <a:gd name="connsiteY0" fmla="*/ 1301187 h 1301187"/>
                <a:gd name="connsiteX1" fmla="*/ 228924 w 229386"/>
                <a:gd name="connsiteY1" fmla="*/ 62936 h 1301187"/>
                <a:gd name="connsiteX2" fmla="*/ 1391 w 229386"/>
                <a:gd name="connsiteY2" fmla="*/ 0 h 1301187"/>
                <a:gd name="connsiteX3" fmla="*/ 365 w 229386"/>
                <a:gd name="connsiteY3" fmla="*/ 1241143 h 1301187"/>
                <a:gd name="connsiteX4" fmla="*/ 228965 w 229386"/>
                <a:gd name="connsiteY4" fmla="*/ 1301187 h 1301187"/>
                <a:gd name="connsiteX0" fmla="*/ 228965 w 229386"/>
                <a:gd name="connsiteY0" fmla="*/ 1308331 h 1308331"/>
                <a:gd name="connsiteX1" fmla="*/ 228924 w 229386"/>
                <a:gd name="connsiteY1" fmla="*/ 70080 h 1308331"/>
                <a:gd name="connsiteX2" fmla="*/ 1391 w 229386"/>
                <a:gd name="connsiteY2" fmla="*/ 0 h 1308331"/>
                <a:gd name="connsiteX3" fmla="*/ 365 w 229386"/>
                <a:gd name="connsiteY3" fmla="*/ 1248287 h 1308331"/>
                <a:gd name="connsiteX4" fmla="*/ 228965 w 229386"/>
                <a:gd name="connsiteY4" fmla="*/ 1308331 h 1308331"/>
                <a:gd name="connsiteX0" fmla="*/ 229862 w 230283"/>
                <a:gd name="connsiteY0" fmla="*/ 1308331 h 1308331"/>
                <a:gd name="connsiteX1" fmla="*/ 229821 w 230283"/>
                <a:gd name="connsiteY1" fmla="*/ 70080 h 1308331"/>
                <a:gd name="connsiteX2" fmla="*/ 2288 w 230283"/>
                <a:gd name="connsiteY2" fmla="*/ 0 h 1308331"/>
                <a:gd name="connsiteX3" fmla="*/ 1262 w 230283"/>
                <a:gd name="connsiteY3" fmla="*/ 1248287 h 1308331"/>
                <a:gd name="connsiteX4" fmla="*/ 229862 w 230283"/>
                <a:gd name="connsiteY4" fmla="*/ 1308331 h 1308331"/>
                <a:gd name="connsiteX0" fmla="*/ 233275 w 233696"/>
                <a:gd name="connsiteY0" fmla="*/ 1308331 h 1308331"/>
                <a:gd name="connsiteX1" fmla="*/ 233234 w 233696"/>
                <a:gd name="connsiteY1" fmla="*/ 70080 h 1308331"/>
                <a:gd name="connsiteX2" fmla="*/ 980 w 233696"/>
                <a:gd name="connsiteY2" fmla="*/ 0 h 1308331"/>
                <a:gd name="connsiteX3" fmla="*/ 4675 w 233696"/>
                <a:gd name="connsiteY3" fmla="*/ 1248287 h 1308331"/>
                <a:gd name="connsiteX4" fmla="*/ 233275 w 233696"/>
                <a:gd name="connsiteY4" fmla="*/ 1308331 h 1308331"/>
                <a:gd name="connsiteX0" fmla="*/ 233275 w 233696"/>
                <a:gd name="connsiteY0" fmla="*/ 1310712 h 1310712"/>
                <a:gd name="connsiteX1" fmla="*/ 233234 w 233696"/>
                <a:gd name="connsiteY1" fmla="*/ 70080 h 1310712"/>
                <a:gd name="connsiteX2" fmla="*/ 980 w 233696"/>
                <a:gd name="connsiteY2" fmla="*/ 0 h 1310712"/>
                <a:gd name="connsiteX3" fmla="*/ 4675 w 233696"/>
                <a:gd name="connsiteY3" fmla="*/ 1248287 h 1310712"/>
                <a:gd name="connsiteX4" fmla="*/ 233275 w 233696"/>
                <a:gd name="connsiteY4" fmla="*/ 1310712 h 13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96" h="1310712">
                  <a:moveTo>
                    <a:pt x="233275" y="1310712"/>
                  </a:moveTo>
                  <a:cubicBezTo>
                    <a:pt x="231688" y="899549"/>
                    <a:pt x="234821" y="481243"/>
                    <a:pt x="233234" y="70080"/>
                  </a:cubicBezTo>
                  <a:lnTo>
                    <a:pt x="980" y="0"/>
                  </a:lnTo>
                  <a:cubicBezTo>
                    <a:pt x="-2155" y="412750"/>
                    <a:pt x="3088" y="835537"/>
                    <a:pt x="4675" y="1248287"/>
                  </a:cubicBezTo>
                  <a:lnTo>
                    <a:pt x="233275" y="1310712"/>
                  </a:lnTo>
                  <a:close/>
                </a:path>
              </a:pathLst>
            </a:custGeom>
            <a:solidFill>
              <a:schemeClr val="tx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sp>
        <p:nvSpPr>
          <p:cNvPr id="59" name="Freeform: Shape 58">
            <a:extLst>
              <a:ext uri="{FF2B5EF4-FFF2-40B4-BE49-F238E27FC236}">
                <a16:creationId xmlns:a16="http://schemas.microsoft.com/office/drawing/2014/main" id="{BE5FB109-4F35-4751-970C-7FFA7ECFAD1C}"/>
              </a:ext>
            </a:extLst>
          </p:cNvPr>
          <p:cNvSpPr/>
          <p:nvPr/>
        </p:nvSpPr>
        <p:spPr>
          <a:xfrm>
            <a:off x="5763807" y="1581529"/>
            <a:ext cx="2132214" cy="2324566"/>
          </a:xfrm>
          <a:custGeom>
            <a:avLst/>
            <a:gdLst>
              <a:gd name="connsiteX0" fmla="*/ 1147156 w 2132214"/>
              <a:gd name="connsiteY0" fmla="*/ 0 h 2324566"/>
              <a:gd name="connsiteX1" fmla="*/ 2132214 w 2132214"/>
              <a:gd name="connsiteY1" fmla="*/ 482139 h 2324566"/>
              <a:gd name="connsiteX2" fmla="*/ 1886269 w 2132214"/>
              <a:gd name="connsiteY2" fmla="*/ 548300 h 2324566"/>
              <a:gd name="connsiteX3" fmla="*/ 1886269 w 2132214"/>
              <a:gd name="connsiteY3" fmla="*/ 1140575 h 2324566"/>
              <a:gd name="connsiteX4" fmla="*/ 1885659 w 2132214"/>
              <a:gd name="connsiteY4" fmla="*/ 1140759 h 2324566"/>
              <a:gd name="connsiteX5" fmla="*/ 1885659 w 2132214"/>
              <a:gd name="connsiteY5" fmla="*/ 1826375 h 2324566"/>
              <a:gd name="connsiteX6" fmla="*/ 229985 w 2132214"/>
              <a:gd name="connsiteY6" fmla="*/ 2324566 h 2324566"/>
              <a:gd name="connsiteX7" fmla="*/ 229985 w 2132214"/>
              <a:gd name="connsiteY7" fmla="*/ 993850 h 2324566"/>
              <a:gd name="connsiteX8" fmla="*/ 0 w 2132214"/>
              <a:gd name="connsiteY8" fmla="*/ 1055717 h 232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2214" h="2324566">
                <a:moveTo>
                  <a:pt x="1147156" y="0"/>
                </a:moveTo>
                <a:lnTo>
                  <a:pt x="2132214" y="482139"/>
                </a:lnTo>
                <a:lnTo>
                  <a:pt x="1886269" y="548300"/>
                </a:lnTo>
                <a:lnTo>
                  <a:pt x="1886269" y="1140575"/>
                </a:lnTo>
                <a:lnTo>
                  <a:pt x="1885659" y="1140759"/>
                </a:lnTo>
                <a:lnTo>
                  <a:pt x="1885659" y="1826375"/>
                </a:lnTo>
                <a:lnTo>
                  <a:pt x="229985" y="2324566"/>
                </a:lnTo>
                <a:lnTo>
                  <a:pt x="229985" y="993850"/>
                </a:lnTo>
                <a:lnTo>
                  <a:pt x="0" y="1055717"/>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nvGrpSpPr>
          <p:cNvPr id="98" name="Group 97">
            <a:extLst>
              <a:ext uri="{FF2B5EF4-FFF2-40B4-BE49-F238E27FC236}">
                <a16:creationId xmlns:a16="http://schemas.microsoft.com/office/drawing/2014/main" id="{ABB6AC60-E0A3-40B5-B8FC-4EEA5981481B}"/>
              </a:ext>
            </a:extLst>
          </p:cNvPr>
          <p:cNvGrpSpPr/>
          <p:nvPr/>
        </p:nvGrpSpPr>
        <p:grpSpPr>
          <a:xfrm>
            <a:off x="4626935" y="1350777"/>
            <a:ext cx="1384300" cy="1671084"/>
            <a:chOff x="4626935" y="1350777"/>
            <a:chExt cx="1384300" cy="1671084"/>
          </a:xfrm>
        </p:grpSpPr>
        <p:cxnSp>
          <p:nvCxnSpPr>
            <p:cNvPr id="89" name="Straight Connector 88">
              <a:extLst>
                <a:ext uri="{FF2B5EF4-FFF2-40B4-BE49-F238E27FC236}">
                  <a16:creationId xmlns:a16="http://schemas.microsoft.com/office/drawing/2014/main" id="{6A799F58-4AB9-4DCF-9631-D75F4E07C320}"/>
                </a:ext>
              </a:extLst>
            </p:cNvPr>
            <p:cNvCxnSpPr>
              <a:cxnSpLocks/>
            </p:cNvCxnSpPr>
            <p:nvPr/>
          </p:nvCxnSpPr>
          <p:spPr>
            <a:xfrm flipV="1">
              <a:off x="5922335" y="1421661"/>
              <a:ext cx="0" cy="1524000"/>
            </a:xfrm>
            <a:prstGeom prst="line">
              <a:avLst/>
            </a:prstGeom>
            <a:ln w="28575">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7DC95C5D-D1A2-440A-9967-C821AA4A5B79}"/>
                </a:ext>
              </a:extLst>
            </p:cNvPr>
            <p:cNvSpPr/>
            <p:nvPr/>
          </p:nvSpPr>
          <p:spPr>
            <a:xfrm>
              <a:off x="5846135" y="2945661"/>
              <a:ext cx="165100" cy="76200"/>
            </a:xfrm>
            <a:prstGeom prst="ellipse">
              <a:avLst/>
            </a:prstGeom>
            <a:solidFill>
              <a:schemeClr val="tx2">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cxnSp>
          <p:nvCxnSpPr>
            <p:cNvPr id="91" name="Straight Connector 90">
              <a:extLst>
                <a:ext uri="{FF2B5EF4-FFF2-40B4-BE49-F238E27FC236}">
                  <a16:creationId xmlns:a16="http://schemas.microsoft.com/office/drawing/2014/main" id="{9E1509B9-D9CF-43E5-9137-A808FB6B507A}"/>
                </a:ext>
              </a:extLst>
            </p:cNvPr>
            <p:cNvCxnSpPr>
              <a:cxnSpLocks/>
            </p:cNvCxnSpPr>
            <p:nvPr/>
          </p:nvCxnSpPr>
          <p:spPr>
            <a:xfrm flipH="1">
              <a:off x="4708451" y="1432293"/>
              <a:ext cx="1219200" cy="0"/>
            </a:xfrm>
            <a:prstGeom prst="line">
              <a:avLst/>
            </a:prstGeom>
            <a:ln w="28575">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E81684F8-A04D-4F72-BBBD-6A78C6AA1775}"/>
                </a:ext>
              </a:extLst>
            </p:cNvPr>
            <p:cNvSpPr/>
            <p:nvPr/>
          </p:nvSpPr>
          <p:spPr>
            <a:xfrm>
              <a:off x="4626935" y="1350777"/>
              <a:ext cx="152400" cy="1524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sp>
        <p:nvSpPr>
          <p:cNvPr id="93" name="Rectangle 92">
            <a:extLst>
              <a:ext uri="{FF2B5EF4-FFF2-40B4-BE49-F238E27FC236}">
                <a16:creationId xmlns:a16="http://schemas.microsoft.com/office/drawing/2014/main" id="{2DCD7893-0B57-4EDB-AC7E-2E79DE4DC0CD}"/>
              </a:ext>
            </a:extLst>
          </p:cNvPr>
          <p:cNvSpPr/>
          <p:nvPr/>
        </p:nvSpPr>
        <p:spPr>
          <a:xfrm>
            <a:off x="4658439" y="1141120"/>
            <a:ext cx="1343638" cy="276999"/>
          </a:xfrm>
          <a:prstGeom prst="rect">
            <a:avLst/>
          </a:prstGeom>
        </p:spPr>
        <p:txBody>
          <a:bodyPr wrap="none">
            <a:spAutoFit/>
          </a:bodyPr>
          <a:lstStyle/>
          <a:p>
            <a:pPr algn="r">
              <a:defRPr/>
            </a:pPr>
            <a:r>
              <a:rPr lang="en-US" sz="1200">
                <a:solidFill>
                  <a:srgbClr val="00447C"/>
                </a:solidFill>
                <a:latin typeface="Arial"/>
              </a:rPr>
              <a:t>employee centric</a:t>
            </a:r>
          </a:p>
        </p:txBody>
      </p:sp>
      <p:sp>
        <p:nvSpPr>
          <p:cNvPr id="94" name="Rectangle 93">
            <a:extLst>
              <a:ext uri="{FF2B5EF4-FFF2-40B4-BE49-F238E27FC236}">
                <a16:creationId xmlns:a16="http://schemas.microsoft.com/office/drawing/2014/main" id="{6C9CCD53-E624-4429-B3CA-24B7445F29C4}"/>
              </a:ext>
            </a:extLst>
          </p:cNvPr>
          <p:cNvSpPr/>
          <p:nvPr/>
        </p:nvSpPr>
        <p:spPr>
          <a:xfrm>
            <a:off x="4522381" y="1497861"/>
            <a:ext cx="1447801" cy="553998"/>
          </a:xfrm>
          <a:prstGeom prst="rect">
            <a:avLst/>
          </a:prstGeom>
        </p:spPr>
        <p:txBody>
          <a:bodyPr wrap="square">
            <a:spAutoFit/>
          </a:bodyPr>
          <a:lstStyle/>
          <a:p>
            <a:pPr algn="r">
              <a:defRPr/>
            </a:pPr>
            <a:r>
              <a:rPr lang="en-US" sz="1000">
                <a:solidFill>
                  <a:srgbClr val="00447C"/>
                </a:solidFill>
                <a:latin typeface="Arial"/>
              </a:rPr>
              <a:t>Improve worker experience by using software + services</a:t>
            </a:r>
          </a:p>
        </p:txBody>
      </p:sp>
      <p:sp>
        <p:nvSpPr>
          <p:cNvPr id="60" name="Freeform: Shape 59">
            <a:extLst>
              <a:ext uri="{FF2B5EF4-FFF2-40B4-BE49-F238E27FC236}">
                <a16:creationId xmlns:a16="http://schemas.microsoft.com/office/drawing/2014/main" id="{3CC31E18-4EF3-4843-BFE8-809B59D12133}"/>
              </a:ext>
            </a:extLst>
          </p:cNvPr>
          <p:cNvSpPr/>
          <p:nvPr/>
        </p:nvSpPr>
        <p:spPr>
          <a:xfrm>
            <a:off x="5984254" y="2608622"/>
            <a:ext cx="110596" cy="1332271"/>
          </a:xfrm>
          <a:custGeom>
            <a:avLst/>
            <a:gdLst>
              <a:gd name="connsiteX0" fmla="*/ 95865 w 103239"/>
              <a:gd name="connsiteY0" fmla="*/ 0 h 1332271"/>
              <a:gd name="connsiteX1" fmla="*/ 103239 w 103239"/>
              <a:gd name="connsiteY1" fmla="*/ 1332271 h 1332271"/>
              <a:gd name="connsiteX2" fmla="*/ 2458 w 103239"/>
              <a:gd name="connsiteY2" fmla="*/ 1295400 h 1332271"/>
              <a:gd name="connsiteX3" fmla="*/ 0 w 103239"/>
              <a:gd name="connsiteY3" fmla="*/ 29496 h 1332271"/>
              <a:gd name="connsiteX4" fmla="*/ 95865 w 103239"/>
              <a:gd name="connsiteY4" fmla="*/ 0 h 1332271"/>
              <a:gd name="connsiteX0" fmla="*/ 100781 w 103239"/>
              <a:gd name="connsiteY0" fmla="*/ 0 h 1332271"/>
              <a:gd name="connsiteX1" fmla="*/ 103239 w 103239"/>
              <a:gd name="connsiteY1" fmla="*/ 1332271 h 1332271"/>
              <a:gd name="connsiteX2" fmla="*/ 2458 w 103239"/>
              <a:gd name="connsiteY2" fmla="*/ 1295400 h 1332271"/>
              <a:gd name="connsiteX3" fmla="*/ 0 w 103239"/>
              <a:gd name="connsiteY3" fmla="*/ 29496 h 1332271"/>
              <a:gd name="connsiteX4" fmla="*/ 100781 w 103239"/>
              <a:gd name="connsiteY4" fmla="*/ 0 h 1332271"/>
              <a:gd name="connsiteX0" fmla="*/ 103239 w 103475"/>
              <a:gd name="connsiteY0" fmla="*/ 0 h 1332271"/>
              <a:gd name="connsiteX1" fmla="*/ 103239 w 103475"/>
              <a:gd name="connsiteY1" fmla="*/ 1332271 h 1332271"/>
              <a:gd name="connsiteX2" fmla="*/ 2458 w 103475"/>
              <a:gd name="connsiteY2" fmla="*/ 1295400 h 1332271"/>
              <a:gd name="connsiteX3" fmla="*/ 0 w 103475"/>
              <a:gd name="connsiteY3" fmla="*/ 29496 h 1332271"/>
              <a:gd name="connsiteX4" fmla="*/ 103239 w 103475"/>
              <a:gd name="connsiteY4" fmla="*/ 0 h 1332271"/>
              <a:gd name="connsiteX0" fmla="*/ 105656 w 105892"/>
              <a:gd name="connsiteY0" fmla="*/ 0 h 1332271"/>
              <a:gd name="connsiteX1" fmla="*/ 105656 w 105892"/>
              <a:gd name="connsiteY1" fmla="*/ 1332271 h 1332271"/>
              <a:gd name="connsiteX2" fmla="*/ 112 w 105892"/>
              <a:gd name="connsiteY2" fmla="*/ 1293018 h 1332271"/>
              <a:gd name="connsiteX3" fmla="*/ 2417 w 105892"/>
              <a:gd name="connsiteY3" fmla="*/ 29496 h 1332271"/>
              <a:gd name="connsiteX4" fmla="*/ 105656 w 105892"/>
              <a:gd name="connsiteY4" fmla="*/ 0 h 1332271"/>
              <a:gd name="connsiteX0" fmla="*/ 110360 w 110596"/>
              <a:gd name="connsiteY0" fmla="*/ 0 h 1332271"/>
              <a:gd name="connsiteX1" fmla="*/ 110360 w 110596"/>
              <a:gd name="connsiteY1" fmla="*/ 1332271 h 1332271"/>
              <a:gd name="connsiteX2" fmla="*/ 54 w 110596"/>
              <a:gd name="connsiteY2" fmla="*/ 1295399 h 1332271"/>
              <a:gd name="connsiteX3" fmla="*/ 7121 w 110596"/>
              <a:gd name="connsiteY3" fmla="*/ 29496 h 1332271"/>
              <a:gd name="connsiteX4" fmla="*/ 110360 w 110596"/>
              <a:gd name="connsiteY4" fmla="*/ 0 h 133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96" h="1332271">
                <a:moveTo>
                  <a:pt x="110360" y="0"/>
                </a:moveTo>
                <a:cubicBezTo>
                  <a:pt x="111179" y="444090"/>
                  <a:pt x="109541" y="888181"/>
                  <a:pt x="110360" y="1332271"/>
                </a:cubicBezTo>
                <a:lnTo>
                  <a:pt x="54" y="1295399"/>
                </a:lnTo>
                <a:cubicBezTo>
                  <a:pt x="-765" y="873431"/>
                  <a:pt x="7940" y="451464"/>
                  <a:pt x="7121" y="29496"/>
                </a:cubicBezTo>
                <a:lnTo>
                  <a:pt x="110360" y="0"/>
                </a:lnTo>
                <a:close/>
              </a:path>
            </a:pathLst>
          </a:custGeom>
          <a:solidFill>
            <a:schemeClr val="tx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sp>
        <p:nvSpPr>
          <p:cNvPr id="58" name="Freeform: Shape 57">
            <a:extLst>
              <a:ext uri="{FF2B5EF4-FFF2-40B4-BE49-F238E27FC236}">
                <a16:creationId xmlns:a16="http://schemas.microsoft.com/office/drawing/2014/main" id="{9826BEDB-E751-4E08-9E1A-1210AE0361B3}"/>
              </a:ext>
            </a:extLst>
          </p:cNvPr>
          <p:cNvSpPr/>
          <p:nvPr/>
        </p:nvSpPr>
        <p:spPr>
          <a:xfrm>
            <a:off x="5866014" y="1613719"/>
            <a:ext cx="2132214" cy="2324566"/>
          </a:xfrm>
          <a:custGeom>
            <a:avLst/>
            <a:gdLst>
              <a:gd name="connsiteX0" fmla="*/ 1147156 w 2132214"/>
              <a:gd name="connsiteY0" fmla="*/ 0 h 2324566"/>
              <a:gd name="connsiteX1" fmla="*/ 2132214 w 2132214"/>
              <a:gd name="connsiteY1" fmla="*/ 482139 h 2324566"/>
              <a:gd name="connsiteX2" fmla="*/ 1886269 w 2132214"/>
              <a:gd name="connsiteY2" fmla="*/ 548300 h 2324566"/>
              <a:gd name="connsiteX3" fmla="*/ 1886269 w 2132214"/>
              <a:gd name="connsiteY3" fmla="*/ 1140575 h 2324566"/>
              <a:gd name="connsiteX4" fmla="*/ 1885659 w 2132214"/>
              <a:gd name="connsiteY4" fmla="*/ 1140759 h 2324566"/>
              <a:gd name="connsiteX5" fmla="*/ 1885659 w 2132214"/>
              <a:gd name="connsiteY5" fmla="*/ 1826375 h 2324566"/>
              <a:gd name="connsiteX6" fmla="*/ 229985 w 2132214"/>
              <a:gd name="connsiteY6" fmla="*/ 2324566 h 2324566"/>
              <a:gd name="connsiteX7" fmla="*/ 229985 w 2132214"/>
              <a:gd name="connsiteY7" fmla="*/ 993850 h 2324566"/>
              <a:gd name="connsiteX8" fmla="*/ 0 w 2132214"/>
              <a:gd name="connsiteY8" fmla="*/ 1055717 h 232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2214" h="2324566">
                <a:moveTo>
                  <a:pt x="1147156" y="0"/>
                </a:moveTo>
                <a:lnTo>
                  <a:pt x="2132214" y="482139"/>
                </a:lnTo>
                <a:lnTo>
                  <a:pt x="1886269" y="548300"/>
                </a:lnTo>
                <a:lnTo>
                  <a:pt x="1886269" y="1140575"/>
                </a:lnTo>
                <a:lnTo>
                  <a:pt x="1885659" y="1140759"/>
                </a:lnTo>
                <a:lnTo>
                  <a:pt x="1885659" y="1826375"/>
                </a:lnTo>
                <a:lnTo>
                  <a:pt x="229985" y="2324566"/>
                </a:lnTo>
                <a:lnTo>
                  <a:pt x="229985" y="993850"/>
                </a:lnTo>
                <a:lnTo>
                  <a:pt x="0" y="1055717"/>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sp>
        <p:nvSpPr>
          <p:cNvPr id="61" name="Freeform: Shape 60">
            <a:extLst>
              <a:ext uri="{FF2B5EF4-FFF2-40B4-BE49-F238E27FC236}">
                <a16:creationId xmlns:a16="http://schemas.microsoft.com/office/drawing/2014/main" id="{7345C532-CB97-4034-BA0B-B82A7E0A3934}"/>
              </a:ext>
            </a:extLst>
          </p:cNvPr>
          <p:cNvSpPr/>
          <p:nvPr/>
        </p:nvSpPr>
        <p:spPr>
          <a:xfrm>
            <a:off x="5765311" y="1581150"/>
            <a:ext cx="1253535" cy="1084006"/>
          </a:xfrm>
          <a:custGeom>
            <a:avLst/>
            <a:gdLst>
              <a:gd name="connsiteX0" fmla="*/ 90948 w 1231490"/>
              <a:gd name="connsiteY0" fmla="*/ 1076632 h 1076632"/>
              <a:gd name="connsiteX1" fmla="*/ 0 w 1231490"/>
              <a:gd name="connsiteY1" fmla="*/ 1047135 h 1076632"/>
              <a:gd name="connsiteX2" fmla="*/ 1133167 w 1231490"/>
              <a:gd name="connsiteY2" fmla="*/ 0 h 1076632"/>
              <a:gd name="connsiteX3" fmla="*/ 1231490 w 1231490"/>
              <a:gd name="connsiteY3" fmla="*/ 34413 h 1076632"/>
              <a:gd name="connsiteX4" fmla="*/ 90948 w 1231490"/>
              <a:gd name="connsiteY4" fmla="*/ 1076632 h 1076632"/>
              <a:gd name="connsiteX0" fmla="*/ 90948 w 1236406"/>
              <a:gd name="connsiteY0" fmla="*/ 1076632 h 1076632"/>
              <a:gd name="connsiteX1" fmla="*/ 0 w 1236406"/>
              <a:gd name="connsiteY1" fmla="*/ 1047135 h 1076632"/>
              <a:gd name="connsiteX2" fmla="*/ 1133167 w 1236406"/>
              <a:gd name="connsiteY2" fmla="*/ 0 h 1076632"/>
              <a:gd name="connsiteX3" fmla="*/ 1236406 w 1236406"/>
              <a:gd name="connsiteY3" fmla="*/ 34413 h 1076632"/>
              <a:gd name="connsiteX4" fmla="*/ 90948 w 1236406"/>
              <a:gd name="connsiteY4" fmla="*/ 1076632 h 1076632"/>
              <a:gd name="connsiteX0" fmla="*/ 90948 w 1236406"/>
              <a:gd name="connsiteY0" fmla="*/ 1071716 h 1071716"/>
              <a:gd name="connsiteX1" fmla="*/ 0 w 1236406"/>
              <a:gd name="connsiteY1" fmla="*/ 1042219 h 1071716"/>
              <a:gd name="connsiteX2" fmla="*/ 1135625 w 1236406"/>
              <a:gd name="connsiteY2" fmla="*/ 0 h 1071716"/>
              <a:gd name="connsiteX3" fmla="*/ 1236406 w 1236406"/>
              <a:gd name="connsiteY3" fmla="*/ 29497 h 1071716"/>
              <a:gd name="connsiteX4" fmla="*/ 90948 w 1236406"/>
              <a:gd name="connsiteY4" fmla="*/ 1071716 h 1071716"/>
              <a:gd name="connsiteX0" fmla="*/ 90948 w 1236406"/>
              <a:gd name="connsiteY0" fmla="*/ 1076632 h 1076632"/>
              <a:gd name="connsiteX1" fmla="*/ 0 w 1236406"/>
              <a:gd name="connsiteY1" fmla="*/ 1047135 h 1076632"/>
              <a:gd name="connsiteX2" fmla="*/ 1128250 w 1236406"/>
              <a:gd name="connsiteY2" fmla="*/ 0 h 1076632"/>
              <a:gd name="connsiteX3" fmla="*/ 1236406 w 1236406"/>
              <a:gd name="connsiteY3" fmla="*/ 34413 h 1076632"/>
              <a:gd name="connsiteX4" fmla="*/ 90948 w 1236406"/>
              <a:gd name="connsiteY4" fmla="*/ 1076632 h 1076632"/>
              <a:gd name="connsiteX0" fmla="*/ 90948 w 1238864"/>
              <a:gd name="connsiteY0" fmla="*/ 1076632 h 1076632"/>
              <a:gd name="connsiteX1" fmla="*/ 0 w 1238864"/>
              <a:gd name="connsiteY1" fmla="*/ 1047135 h 1076632"/>
              <a:gd name="connsiteX2" fmla="*/ 1128250 w 1238864"/>
              <a:gd name="connsiteY2" fmla="*/ 0 h 1076632"/>
              <a:gd name="connsiteX3" fmla="*/ 1238864 w 1238864"/>
              <a:gd name="connsiteY3" fmla="*/ 34413 h 1076632"/>
              <a:gd name="connsiteX4" fmla="*/ 90948 w 1238864"/>
              <a:gd name="connsiteY4" fmla="*/ 1076632 h 1076632"/>
              <a:gd name="connsiteX0" fmla="*/ 90948 w 1243780"/>
              <a:gd name="connsiteY0" fmla="*/ 1076632 h 1076632"/>
              <a:gd name="connsiteX1" fmla="*/ 0 w 1243780"/>
              <a:gd name="connsiteY1" fmla="*/ 1047135 h 1076632"/>
              <a:gd name="connsiteX2" fmla="*/ 1128250 w 1243780"/>
              <a:gd name="connsiteY2" fmla="*/ 0 h 1076632"/>
              <a:gd name="connsiteX3" fmla="*/ 1243780 w 1243780"/>
              <a:gd name="connsiteY3" fmla="*/ 34413 h 1076632"/>
              <a:gd name="connsiteX4" fmla="*/ 90948 w 1243780"/>
              <a:gd name="connsiteY4" fmla="*/ 1076632 h 1076632"/>
              <a:gd name="connsiteX0" fmla="*/ 90948 w 1243780"/>
              <a:gd name="connsiteY0" fmla="*/ 1079090 h 1079090"/>
              <a:gd name="connsiteX1" fmla="*/ 0 w 1243780"/>
              <a:gd name="connsiteY1" fmla="*/ 1049593 h 1079090"/>
              <a:gd name="connsiteX2" fmla="*/ 1128250 w 1243780"/>
              <a:gd name="connsiteY2" fmla="*/ 0 h 1079090"/>
              <a:gd name="connsiteX3" fmla="*/ 1243780 w 1243780"/>
              <a:gd name="connsiteY3" fmla="*/ 36871 h 1079090"/>
              <a:gd name="connsiteX4" fmla="*/ 90948 w 1243780"/>
              <a:gd name="connsiteY4" fmla="*/ 1079090 h 1079090"/>
              <a:gd name="connsiteX0" fmla="*/ 90948 w 1246238"/>
              <a:gd name="connsiteY0" fmla="*/ 1079090 h 1079090"/>
              <a:gd name="connsiteX1" fmla="*/ 0 w 1246238"/>
              <a:gd name="connsiteY1" fmla="*/ 1049593 h 1079090"/>
              <a:gd name="connsiteX2" fmla="*/ 1128250 w 1246238"/>
              <a:gd name="connsiteY2" fmla="*/ 0 h 1079090"/>
              <a:gd name="connsiteX3" fmla="*/ 1246238 w 1246238"/>
              <a:gd name="connsiteY3" fmla="*/ 31955 h 1079090"/>
              <a:gd name="connsiteX4" fmla="*/ 90948 w 1246238"/>
              <a:gd name="connsiteY4" fmla="*/ 1079090 h 1079090"/>
              <a:gd name="connsiteX0" fmla="*/ 90948 w 1246238"/>
              <a:gd name="connsiteY0" fmla="*/ 1081548 h 1081548"/>
              <a:gd name="connsiteX1" fmla="*/ 0 w 1246238"/>
              <a:gd name="connsiteY1" fmla="*/ 1052051 h 1081548"/>
              <a:gd name="connsiteX2" fmla="*/ 1128250 w 1246238"/>
              <a:gd name="connsiteY2" fmla="*/ 0 h 1081548"/>
              <a:gd name="connsiteX3" fmla="*/ 1246238 w 1246238"/>
              <a:gd name="connsiteY3" fmla="*/ 34413 h 1081548"/>
              <a:gd name="connsiteX4" fmla="*/ 90948 w 1246238"/>
              <a:gd name="connsiteY4" fmla="*/ 1081548 h 1081548"/>
              <a:gd name="connsiteX0" fmla="*/ 90948 w 1241322"/>
              <a:gd name="connsiteY0" fmla="*/ 1081548 h 1081548"/>
              <a:gd name="connsiteX1" fmla="*/ 0 w 1241322"/>
              <a:gd name="connsiteY1" fmla="*/ 1052051 h 1081548"/>
              <a:gd name="connsiteX2" fmla="*/ 1128250 w 1241322"/>
              <a:gd name="connsiteY2" fmla="*/ 0 h 1081548"/>
              <a:gd name="connsiteX3" fmla="*/ 1241322 w 1241322"/>
              <a:gd name="connsiteY3" fmla="*/ 34413 h 1081548"/>
              <a:gd name="connsiteX4" fmla="*/ 90948 w 1241322"/>
              <a:gd name="connsiteY4" fmla="*/ 1081548 h 1081548"/>
              <a:gd name="connsiteX0" fmla="*/ 90948 w 1241322"/>
              <a:gd name="connsiteY0" fmla="*/ 1084006 h 1084006"/>
              <a:gd name="connsiteX1" fmla="*/ 0 w 1241322"/>
              <a:gd name="connsiteY1" fmla="*/ 1052051 h 1084006"/>
              <a:gd name="connsiteX2" fmla="*/ 1128250 w 1241322"/>
              <a:gd name="connsiteY2" fmla="*/ 0 h 1084006"/>
              <a:gd name="connsiteX3" fmla="*/ 1241322 w 1241322"/>
              <a:gd name="connsiteY3" fmla="*/ 34413 h 1084006"/>
              <a:gd name="connsiteX4" fmla="*/ 90948 w 1241322"/>
              <a:gd name="connsiteY4" fmla="*/ 1084006 h 1084006"/>
              <a:gd name="connsiteX0" fmla="*/ 95864 w 1246238"/>
              <a:gd name="connsiteY0" fmla="*/ 1084006 h 1084006"/>
              <a:gd name="connsiteX1" fmla="*/ 0 w 1246238"/>
              <a:gd name="connsiteY1" fmla="*/ 1049593 h 1084006"/>
              <a:gd name="connsiteX2" fmla="*/ 1133166 w 1246238"/>
              <a:gd name="connsiteY2" fmla="*/ 0 h 1084006"/>
              <a:gd name="connsiteX3" fmla="*/ 1246238 w 1246238"/>
              <a:gd name="connsiteY3" fmla="*/ 34413 h 1084006"/>
              <a:gd name="connsiteX4" fmla="*/ 95864 w 1246238"/>
              <a:gd name="connsiteY4" fmla="*/ 1084006 h 1084006"/>
              <a:gd name="connsiteX0" fmla="*/ 100780 w 1251154"/>
              <a:gd name="connsiteY0" fmla="*/ 1084006 h 1084006"/>
              <a:gd name="connsiteX1" fmla="*/ 0 w 1251154"/>
              <a:gd name="connsiteY1" fmla="*/ 1049593 h 1084006"/>
              <a:gd name="connsiteX2" fmla="*/ 1138082 w 1251154"/>
              <a:gd name="connsiteY2" fmla="*/ 0 h 1084006"/>
              <a:gd name="connsiteX3" fmla="*/ 1251154 w 1251154"/>
              <a:gd name="connsiteY3" fmla="*/ 34413 h 1084006"/>
              <a:gd name="connsiteX4" fmla="*/ 100780 w 1251154"/>
              <a:gd name="connsiteY4" fmla="*/ 1084006 h 1084006"/>
              <a:gd name="connsiteX0" fmla="*/ 100780 w 1251154"/>
              <a:gd name="connsiteY0" fmla="*/ 1084006 h 1084006"/>
              <a:gd name="connsiteX1" fmla="*/ 0 w 1251154"/>
              <a:gd name="connsiteY1" fmla="*/ 1054509 h 1084006"/>
              <a:gd name="connsiteX2" fmla="*/ 1138082 w 1251154"/>
              <a:gd name="connsiteY2" fmla="*/ 0 h 1084006"/>
              <a:gd name="connsiteX3" fmla="*/ 1251154 w 1251154"/>
              <a:gd name="connsiteY3" fmla="*/ 34413 h 1084006"/>
              <a:gd name="connsiteX4" fmla="*/ 100780 w 1251154"/>
              <a:gd name="connsiteY4" fmla="*/ 1084006 h 1084006"/>
              <a:gd name="connsiteX0" fmla="*/ 100780 w 1251154"/>
              <a:gd name="connsiteY0" fmla="*/ 1084006 h 1084006"/>
              <a:gd name="connsiteX1" fmla="*/ 0 w 1251154"/>
              <a:gd name="connsiteY1" fmla="*/ 1054509 h 1084006"/>
              <a:gd name="connsiteX2" fmla="*/ 1138082 w 1251154"/>
              <a:gd name="connsiteY2" fmla="*/ 0 h 1084006"/>
              <a:gd name="connsiteX3" fmla="*/ 1251154 w 1251154"/>
              <a:gd name="connsiteY3" fmla="*/ 34413 h 1084006"/>
              <a:gd name="connsiteX4" fmla="*/ 100780 w 1251154"/>
              <a:gd name="connsiteY4" fmla="*/ 1084006 h 1084006"/>
              <a:gd name="connsiteX0" fmla="*/ 103161 w 1253535"/>
              <a:gd name="connsiteY0" fmla="*/ 1084006 h 1084006"/>
              <a:gd name="connsiteX1" fmla="*/ 0 w 1253535"/>
              <a:gd name="connsiteY1" fmla="*/ 1054509 h 1084006"/>
              <a:gd name="connsiteX2" fmla="*/ 1140463 w 1253535"/>
              <a:gd name="connsiteY2" fmla="*/ 0 h 1084006"/>
              <a:gd name="connsiteX3" fmla="*/ 1253535 w 1253535"/>
              <a:gd name="connsiteY3" fmla="*/ 34413 h 1084006"/>
              <a:gd name="connsiteX4" fmla="*/ 103161 w 1253535"/>
              <a:gd name="connsiteY4" fmla="*/ 1084006 h 1084006"/>
              <a:gd name="connsiteX0" fmla="*/ 103161 w 1253535"/>
              <a:gd name="connsiteY0" fmla="*/ 1084006 h 1084006"/>
              <a:gd name="connsiteX1" fmla="*/ 0 w 1253535"/>
              <a:gd name="connsiteY1" fmla="*/ 1054509 h 1084006"/>
              <a:gd name="connsiteX2" fmla="*/ 1140463 w 1253535"/>
              <a:gd name="connsiteY2" fmla="*/ 0 h 1084006"/>
              <a:gd name="connsiteX3" fmla="*/ 1253535 w 1253535"/>
              <a:gd name="connsiteY3" fmla="*/ 34413 h 1084006"/>
              <a:gd name="connsiteX4" fmla="*/ 103161 w 1253535"/>
              <a:gd name="connsiteY4" fmla="*/ 1084006 h 108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535" h="1084006">
                <a:moveTo>
                  <a:pt x="103161" y="1084006"/>
                </a:moveTo>
                <a:lnTo>
                  <a:pt x="0" y="1054509"/>
                </a:lnTo>
                <a:lnTo>
                  <a:pt x="1140463" y="0"/>
                </a:lnTo>
                <a:lnTo>
                  <a:pt x="1253535" y="34413"/>
                </a:lnTo>
                <a:lnTo>
                  <a:pt x="103161" y="1084006"/>
                </a:lnTo>
                <a:close/>
              </a:path>
            </a:pathLst>
          </a:custGeom>
          <a:solidFill>
            <a:schemeClr val="tx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sp>
        <p:nvSpPr>
          <p:cNvPr id="63" name="Title 62">
            <a:extLst>
              <a:ext uri="{FF2B5EF4-FFF2-40B4-BE49-F238E27FC236}">
                <a16:creationId xmlns:a16="http://schemas.microsoft.com/office/drawing/2014/main" id="{9E95B0A0-91F8-4C41-A517-384B91091CC1}"/>
              </a:ext>
            </a:extLst>
          </p:cNvPr>
          <p:cNvSpPr>
            <a:spLocks noGrp="1"/>
          </p:cNvSpPr>
          <p:nvPr>
            <p:ph type="title"/>
          </p:nvPr>
        </p:nvSpPr>
        <p:spPr/>
        <p:txBody>
          <a:bodyPr/>
          <a:lstStyle/>
          <a:p>
            <a:r>
              <a:rPr lang="en-US">
                <a:latin typeface="+mn-lt"/>
              </a:rPr>
              <a:t>Workplace services are shifting</a:t>
            </a:r>
          </a:p>
        </p:txBody>
      </p:sp>
      <p:sp>
        <p:nvSpPr>
          <p:cNvPr id="64" name="Subtitle 63">
            <a:extLst>
              <a:ext uri="{FF2B5EF4-FFF2-40B4-BE49-F238E27FC236}">
                <a16:creationId xmlns:a16="http://schemas.microsoft.com/office/drawing/2014/main" id="{A53392EC-9A2F-4671-9716-8485B05174D9}"/>
              </a:ext>
            </a:extLst>
          </p:cNvPr>
          <p:cNvSpPr>
            <a:spLocks noGrp="1"/>
          </p:cNvSpPr>
          <p:nvPr>
            <p:ph type="subTitle" idx="1"/>
          </p:nvPr>
        </p:nvSpPr>
        <p:spPr/>
        <p:txBody>
          <a:bodyPr/>
          <a:lstStyle/>
          <a:p>
            <a:r>
              <a:rPr lang="en-US" dirty="0">
                <a:solidFill>
                  <a:schemeClr val="tx1"/>
                </a:solidFill>
                <a:latin typeface="+mn-lt"/>
              </a:rPr>
              <a:t>Employees should be treated as customers. IT needs the right services to support them </a:t>
            </a:r>
          </a:p>
        </p:txBody>
      </p:sp>
      <p:sp>
        <p:nvSpPr>
          <p:cNvPr id="65" name="Rectangle 64">
            <a:extLst>
              <a:ext uri="{FF2B5EF4-FFF2-40B4-BE49-F238E27FC236}">
                <a16:creationId xmlns:a16="http://schemas.microsoft.com/office/drawing/2014/main" id="{DF9E1833-86E6-423A-9E2B-FB505425D465}"/>
              </a:ext>
            </a:extLst>
          </p:cNvPr>
          <p:cNvSpPr/>
          <p:nvPr/>
        </p:nvSpPr>
        <p:spPr>
          <a:xfrm>
            <a:off x="2667000" y="4400550"/>
            <a:ext cx="3526000" cy="259106"/>
          </a:xfrm>
          <a:prstGeom prst="rect">
            <a:avLst/>
          </a:prstGeom>
          <a:noFill/>
          <a:ln w="12700" cmpd="sng">
            <a:noFill/>
          </a:ln>
          <a:effectLst/>
        </p:spPr>
        <p:txBody>
          <a:bodyPr wrap="square" lIns="137160" tIns="102870" rIns="102870" bIns="102870" rtlCol="0" anchor="ctr">
            <a:noAutofit/>
          </a:bodyPr>
          <a:lstStyle/>
          <a:p>
            <a:pPr algn="ctr">
              <a:lnSpc>
                <a:spcPct val="90000"/>
              </a:lnSpc>
              <a:spcBef>
                <a:spcPts val="450"/>
              </a:spcBef>
              <a:defRPr/>
            </a:pPr>
            <a:r>
              <a:rPr lang="en-US" sz="1400" b="1" dirty="0">
                <a:solidFill>
                  <a:srgbClr val="00447C"/>
                </a:solidFill>
                <a:latin typeface="Arial"/>
              </a:rPr>
              <a:t>WORKPLACE SERVICES EVOLUTION</a:t>
            </a:r>
          </a:p>
        </p:txBody>
      </p:sp>
      <p:sp>
        <p:nvSpPr>
          <p:cNvPr id="66" name="TextBox 65">
            <a:extLst>
              <a:ext uri="{FF2B5EF4-FFF2-40B4-BE49-F238E27FC236}">
                <a16:creationId xmlns:a16="http://schemas.microsoft.com/office/drawing/2014/main" id="{520A406B-2674-4409-A6E0-23905A305E56}"/>
              </a:ext>
            </a:extLst>
          </p:cNvPr>
          <p:cNvSpPr txBox="1"/>
          <p:nvPr/>
        </p:nvSpPr>
        <p:spPr>
          <a:xfrm>
            <a:off x="1504509" y="3126417"/>
            <a:ext cx="1381790" cy="492443"/>
          </a:xfrm>
          <a:prstGeom prst="rect">
            <a:avLst/>
          </a:prstGeom>
          <a:noFill/>
          <a:scene3d>
            <a:camera prst="isometricOffAxis1Top">
              <a:rot lat="19132013" lon="17933664" rev="4092502"/>
            </a:camera>
            <a:lightRig rig="threePt" dir="t"/>
          </a:scene3d>
        </p:spPr>
        <p:txBody>
          <a:bodyPr wrap="none" lIns="0" tIns="0" rIns="0" bIns="0" rtlCol="0">
            <a:spAutoFit/>
          </a:bodyPr>
          <a:lstStyle/>
          <a:p>
            <a:pPr algn="ctr">
              <a:defRPr/>
            </a:pPr>
            <a:r>
              <a:rPr lang="en-US" sz="3200" b="1">
                <a:solidFill>
                  <a:srgbClr val="FFFFFF"/>
                </a:solidFill>
                <a:latin typeface="Arial"/>
              </a:rPr>
              <a:t>1</a:t>
            </a:r>
            <a:r>
              <a:rPr lang="en-US" sz="3200" b="1" baseline="30000">
                <a:solidFill>
                  <a:srgbClr val="FFFFFF"/>
                </a:solidFill>
                <a:latin typeface="Arial"/>
              </a:rPr>
              <a:t>st</a:t>
            </a:r>
            <a:r>
              <a:rPr lang="en-US" sz="3200" b="1">
                <a:solidFill>
                  <a:srgbClr val="FFFFFF"/>
                </a:solidFill>
                <a:latin typeface="Arial"/>
              </a:rPr>
              <a:t> Gen</a:t>
            </a:r>
          </a:p>
        </p:txBody>
      </p:sp>
      <p:sp>
        <p:nvSpPr>
          <p:cNvPr id="67" name="TextBox 66">
            <a:extLst>
              <a:ext uri="{FF2B5EF4-FFF2-40B4-BE49-F238E27FC236}">
                <a16:creationId xmlns:a16="http://schemas.microsoft.com/office/drawing/2014/main" id="{BD639CB3-9D26-49EE-BD6E-46E44F0696ED}"/>
              </a:ext>
            </a:extLst>
          </p:cNvPr>
          <p:cNvSpPr txBox="1"/>
          <p:nvPr/>
        </p:nvSpPr>
        <p:spPr>
          <a:xfrm>
            <a:off x="3029477" y="3010640"/>
            <a:ext cx="1471558" cy="492443"/>
          </a:xfrm>
          <a:prstGeom prst="rect">
            <a:avLst/>
          </a:prstGeom>
          <a:noFill/>
          <a:scene3d>
            <a:camera prst="isometricOffAxis1Top">
              <a:rot lat="18855201" lon="18093110" rev="3982766"/>
            </a:camera>
            <a:lightRig rig="threePt" dir="t"/>
          </a:scene3d>
        </p:spPr>
        <p:txBody>
          <a:bodyPr wrap="none" lIns="0" tIns="0" rIns="0" bIns="0" rtlCol="0">
            <a:spAutoFit/>
          </a:bodyPr>
          <a:lstStyle/>
          <a:p>
            <a:pPr algn="ctr">
              <a:defRPr/>
            </a:pPr>
            <a:r>
              <a:rPr lang="en-US" sz="3200" b="1">
                <a:solidFill>
                  <a:srgbClr val="FFFFFF"/>
                </a:solidFill>
                <a:latin typeface="Arial"/>
              </a:rPr>
              <a:t>2</a:t>
            </a:r>
            <a:r>
              <a:rPr lang="en-US" sz="3200" b="1" baseline="30000">
                <a:solidFill>
                  <a:srgbClr val="FFFFFF"/>
                </a:solidFill>
                <a:latin typeface="Arial"/>
              </a:rPr>
              <a:t>nd</a:t>
            </a:r>
            <a:r>
              <a:rPr lang="en-US" sz="3200" b="1">
                <a:solidFill>
                  <a:srgbClr val="FFFFFF"/>
                </a:solidFill>
                <a:latin typeface="Arial"/>
              </a:rPr>
              <a:t> Gen</a:t>
            </a:r>
          </a:p>
        </p:txBody>
      </p:sp>
      <p:sp>
        <p:nvSpPr>
          <p:cNvPr id="68" name="TextBox 67">
            <a:extLst>
              <a:ext uri="{FF2B5EF4-FFF2-40B4-BE49-F238E27FC236}">
                <a16:creationId xmlns:a16="http://schemas.microsoft.com/office/drawing/2014/main" id="{2E2F3FE7-4088-4046-B501-8EC95872C5F3}"/>
              </a:ext>
            </a:extLst>
          </p:cNvPr>
          <p:cNvSpPr txBox="1"/>
          <p:nvPr/>
        </p:nvSpPr>
        <p:spPr>
          <a:xfrm>
            <a:off x="4552114" y="2931088"/>
            <a:ext cx="1410643" cy="492443"/>
          </a:xfrm>
          <a:prstGeom prst="rect">
            <a:avLst/>
          </a:prstGeom>
          <a:noFill/>
          <a:scene3d>
            <a:camera prst="isometricOffAxis1Top">
              <a:rot lat="18855202" lon="18093112" rev="3982766"/>
            </a:camera>
            <a:lightRig rig="threePt" dir="t"/>
          </a:scene3d>
        </p:spPr>
        <p:txBody>
          <a:bodyPr wrap="none" lIns="0" tIns="0" rIns="0" bIns="0" rtlCol="0">
            <a:spAutoFit/>
          </a:bodyPr>
          <a:lstStyle/>
          <a:p>
            <a:pPr algn="ctr">
              <a:defRPr/>
            </a:pPr>
            <a:r>
              <a:rPr lang="en-US" sz="3200" b="1">
                <a:solidFill>
                  <a:srgbClr val="FFFFFF"/>
                </a:solidFill>
                <a:latin typeface="Arial"/>
              </a:rPr>
              <a:t>3</a:t>
            </a:r>
            <a:r>
              <a:rPr lang="en-US" sz="3200" b="1" baseline="30000">
                <a:solidFill>
                  <a:srgbClr val="FFFFFF"/>
                </a:solidFill>
                <a:latin typeface="Arial"/>
              </a:rPr>
              <a:t>rd</a:t>
            </a:r>
            <a:r>
              <a:rPr lang="en-US" sz="3200" b="1">
                <a:solidFill>
                  <a:srgbClr val="FFFFFF"/>
                </a:solidFill>
                <a:latin typeface="Arial"/>
              </a:rPr>
              <a:t> Gen</a:t>
            </a:r>
          </a:p>
        </p:txBody>
      </p:sp>
      <p:grpSp>
        <p:nvGrpSpPr>
          <p:cNvPr id="96" name="Group 95">
            <a:extLst>
              <a:ext uri="{FF2B5EF4-FFF2-40B4-BE49-F238E27FC236}">
                <a16:creationId xmlns:a16="http://schemas.microsoft.com/office/drawing/2014/main" id="{B76F855F-FA3C-4C56-AC84-CD66BEEEA1F5}"/>
              </a:ext>
            </a:extLst>
          </p:cNvPr>
          <p:cNvGrpSpPr/>
          <p:nvPr/>
        </p:nvGrpSpPr>
        <p:grpSpPr>
          <a:xfrm>
            <a:off x="1532861" y="2066743"/>
            <a:ext cx="1384300" cy="1146505"/>
            <a:chOff x="1532861" y="2066742"/>
            <a:chExt cx="1384300" cy="1146505"/>
          </a:xfrm>
        </p:grpSpPr>
        <p:cxnSp>
          <p:nvCxnSpPr>
            <p:cNvPr id="70" name="Straight Connector 69">
              <a:extLst>
                <a:ext uri="{FF2B5EF4-FFF2-40B4-BE49-F238E27FC236}">
                  <a16:creationId xmlns:a16="http://schemas.microsoft.com/office/drawing/2014/main" id="{DBF78038-A45C-4285-A81F-C422746007CB}"/>
                </a:ext>
              </a:extLst>
            </p:cNvPr>
            <p:cNvCxnSpPr>
              <a:cxnSpLocks/>
            </p:cNvCxnSpPr>
            <p:nvPr/>
          </p:nvCxnSpPr>
          <p:spPr>
            <a:xfrm flipV="1">
              <a:off x="2828261" y="2132243"/>
              <a:ext cx="0" cy="1004804"/>
            </a:xfrm>
            <a:prstGeom prst="line">
              <a:avLst/>
            </a:prstGeom>
            <a:ln w="28575">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FC40327F-46C9-4BCD-95F6-24A88A4B877B}"/>
                </a:ext>
              </a:extLst>
            </p:cNvPr>
            <p:cNvSpPr/>
            <p:nvPr/>
          </p:nvSpPr>
          <p:spPr>
            <a:xfrm>
              <a:off x="2752061" y="3137047"/>
              <a:ext cx="165100" cy="76200"/>
            </a:xfrm>
            <a:prstGeom prst="ellipse">
              <a:avLst/>
            </a:prstGeom>
            <a:solidFill>
              <a:schemeClr val="tx2">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cxnSp>
          <p:nvCxnSpPr>
            <p:cNvPr id="76" name="Straight Connector 75">
              <a:extLst>
                <a:ext uri="{FF2B5EF4-FFF2-40B4-BE49-F238E27FC236}">
                  <a16:creationId xmlns:a16="http://schemas.microsoft.com/office/drawing/2014/main" id="{4C5D1A59-54FC-414C-A2B9-76B1BF3049CD}"/>
                </a:ext>
              </a:extLst>
            </p:cNvPr>
            <p:cNvCxnSpPr>
              <a:cxnSpLocks/>
            </p:cNvCxnSpPr>
            <p:nvPr/>
          </p:nvCxnSpPr>
          <p:spPr>
            <a:xfrm flipH="1">
              <a:off x="1614377" y="2148258"/>
              <a:ext cx="1219200" cy="0"/>
            </a:xfrm>
            <a:prstGeom prst="line">
              <a:avLst/>
            </a:prstGeom>
            <a:ln w="28575">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5DE1BB2F-E9BC-46CD-99B8-7D245C2C714F}"/>
                </a:ext>
              </a:extLst>
            </p:cNvPr>
            <p:cNvSpPr/>
            <p:nvPr/>
          </p:nvSpPr>
          <p:spPr>
            <a:xfrm>
              <a:off x="1532861" y="2066742"/>
              <a:ext cx="152400" cy="1524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grpSp>
      <p:sp>
        <p:nvSpPr>
          <p:cNvPr id="79" name="Rectangle 78">
            <a:extLst>
              <a:ext uri="{FF2B5EF4-FFF2-40B4-BE49-F238E27FC236}">
                <a16:creationId xmlns:a16="http://schemas.microsoft.com/office/drawing/2014/main" id="{2870F25A-0B89-43A7-AA09-83D95C075442}"/>
              </a:ext>
            </a:extLst>
          </p:cNvPr>
          <p:cNvSpPr/>
          <p:nvPr/>
        </p:nvSpPr>
        <p:spPr>
          <a:xfrm>
            <a:off x="1585815" y="1809751"/>
            <a:ext cx="1317990" cy="276999"/>
          </a:xfrm>
          <a:prstGeom prst="rect">
            <a:avLst/>
          </a:prstGeom>
        </p:spPr>
        <p:txBody>
          <a:bodyPr wrap="none">
            <a:spAutoFit/>
          </a:bodyPr>
          <a:lstStyle/>
          <a:p>
            <a:pPr algn="r">
              <a:defRPr/>
            </a:pPr>
            <a:r>
              <a:rPr lang="en-US" sz="1200">
                <a:solidFill>
                  <a:srgbClr val="00447C"/>
                </a:solidFill>
                <a:latin typeface="Arial"/>
              </a:rPr>
              <a:t>hardware centric</a:t>
            </a:r>
          </a:p>
        </p:txBody>
      </p:sp>
      <p:sp>
        <p:nvSpPr>
          <p:cNvPr id="80" name="Rectangle 79">
            <a:extLst>
              <a:ext uri="{FF2B5EF4-FFF2-40B4-BE49-F238E27FC236}">
                <a16:creationId xmlns:a16="http://schemas.microsoft.com/office/drawing/2014/main" id="{88EA2068-3370-4F10-BBF5-AC3328D17C5B}"/>
              </a:ext>
            </a:extLst>
          </p:cNvPr>
          <p:cNvSpPr/>
          <p:nvPr/>
        </p:nvSpPr>
        <p:spPr>
          <a:xfrm>
            <a:off x="1419900" y="2211984"/>
            <a:ext cx="1447801" cy="400110"/>
          </a:xfrm>
          <a:prstGeom prst="rect">
            <a:avLst/>
          </a:prstGeom>
        </p:spPr>
        <p:txBody>
          <a:bodyPr wrap="square">
            <a:spAutoFit/>
          </a:bodyPr>
          <a:lstStyle/>
          <a:p>
            <a:pPr algn="r">
              <a:defRPr/>
            </a:pPr>
            <a:r>
              <a:rPr lang="en-US" sz="1000">
                <a:solidFill>
                  <a:srgbClr val="00447C"/>
                </a:solidFill>
                <a:latin typeface="Arial"/>
              </a:rPr>
              <a:t>Focus on maximizing</a:t>
            </a:r>
            <a:br>
              <a:rPr lang="en-US" sz="1000">
                <a:solidFill>
                  <a:srgbClr val="00447C"/>
                </a:solidFill>
                <a:latin typeface="Arial"/>
              </a:rPr>
            </a:br>
            <a:r>
              <a:rPr lang="en-US" sz="1000">
                <a:solidFill>
                  <a:srgbClr val="00447C"/>
                </a:solidFill>
                <a:latin typeface="Arial"/>
              </a:rPr>
              <a:t>hardware utilization</a:t>
            </a:r>
          </a:p>
        </p:txBody>
      </p:sp>
      <p:cxnSp>
        <p:nvCxnSpPr>
          <p:cNvPr id="81" name="Straight Connector 80">
            <a:extLst>
              <a:ext uri="{FF2B5EF4-FFF2-40B4-BE49-F238E27FC236}">
                <a16:creationId xmlns:a16="http://schemas.microsoft.com/office/drawing/2014/main" id="{18FEFB5B-EB36-4E7D-86D1-AE3F6E652359}"/>
              </a:ext>
            </a:extLst>
          </p:cNvPr>
          <p:cNvCxnSpPr>
            <a:cxnSpLocks/>
          </p:cNvCxnSpPr>
          <p:nvPr/>
        </p:nvCxnSpPr>
        <p:spPr>
          <a:xfrm flipV="1">
            <a:off x="4419600" y="1799784"/>
            <a:ext cx="0" cy="1229166"/>
          </a:xfrm>
          <a:prstGeom prst="line">
            <a:avLst/>
          </a:prstGeom>
          <a:ln w="28575">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80EF84AC-CA40-49BC-BF68-5C434CC75369}"/>
              </a:ext>
            </a:extLst>
          </p:cNvPr>
          <p:cNvSpPr/>
          <p:nvPr/>
        </p:nvSpPr>
        <p:spPr>
          <a:xfrm>
            <a:off x="4343400" y="3028950"/>
            <a:ext cx="165100" cy="76200"/>
          </a:xfrm>
          <a:prstGeom prst="ellipse">
            <a:avLst/>
          </a:prstGeom>
          <a:solidFill>
            <a:schemeClr val="tx2">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cxnSp>
        <p:nvCxnSpPr>
          <p:cNvPr id="83" name="Straight Connector 82">
            <a:extLst>
              <a:ext uri="{FF2B5EF4-FFF2-40B4-BE49-F238E27FC236}">
                <a16:creationId xmlns:a16="http://schemas.microsoft.com/office/drawing/2014/main" id="{FC871582-629A-4DB9-B143-CF15C5B21C18}"/>
              </a:ext>
            </a:extLst>
          </p:cNvPr>
          <p:cNvCxnSpPr>
            <a:cxnSpLocks/>
          </p:cNvCxnSpPr>
          <p:nvPr/>
        </p:nvCxnSpPr>
        <p:spPr>
          <a:xfrm flipH="1">
            <a:off x="3205716" y="1807041"/>
            <a:ext cx="1219200" cy="0"/>
          </a:xfrm>
          <a:prstGeom prst="line">
            <a:avLst/>
          </a:prstGeom>
          <a:ln w="28575">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D77A1FA2-526F-41D4-8266-FAF4713843E4}"/>
              </a:ext>
            </a:extLst>
          </p:cNvPr>
          <p:cNvSpPr/>
          <p:nvPr/>
        </p:nvSpPr>
        <p:spPr>
          <a:xfrm>
            <a:off x="3124200" y="1725525"/>
            <a:ext cx="152400" cy="1524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sp>
        <p:nvSpPr>
          <p:cNvPr id="85" name="Rectangle 84">
            <a:extLst>
              <a:ext uri="{FF2B5EF4-FFF2-40B4-BE49-F238E27FC236}">
                <a16:creationId xmlns:a16="http://schemas.microsoft.com/office/drawing/2014/main" id="{30664312-5D50-4275-ABE6-60BDCCDDA6AD}"/>
              </a:ext>
            </a:extLst>
          </p:cNvPr>
          <p:cNvSpPr/>
          <p:nvPr/>
        </p:nvSpPr>
        <p:spPr>
          <a:xfrm>
            <a:off x="3319464" y="1512154"/>
            <a:ext cx="1165705" cy="276999"/>
          </a:xfrm>
          <a:prstGeom prst="rect">
            <a:avLst/>
          </a:prstGeom>
        </p:spPr>
        <p:txBody>
          <a:bodyPr wrap="none">
            <a:spAutoFit/>
          </a:bodyPr>
          <a:lstStyle/>
          <a:p>
            <a:pPr algn="r">
              <a:defRPr/>
            </a:pPr>
            <a:r>
              <a:rPr lang="en-US" sz="1200">
                <a:solidFill>
                  <a:srgbClr val="00447C"/>
                </a:solidFill>
                <a:latin typeface="Arial"/>
              </a:rPr>
              <a:t>service centric</a:t>
            </a:r>
          </a:p>
        </p:txBody>
      </p:sp>
      <p:sp>
        <p:nvSpPr>
          <p:cNvPr id="86" name="Rectangle 85">
            <a:extLst>
              <a:ext uri="{FF2B5EF4-FFF2-40B4-BE49-F238E27FC236}">
                <a16:creationId xmlns:a16="http://schemas.microsoft.com/office/drawing/2014/main" id="{132677AE-19E6-42BB-AA73-00625524B196}"/>
              </a:ext>
            </a:extLst>
          </p:cNvPr>
          <p:cNvSpPr/>
          <p:nvPr/>
        </p:nvSpPr>
        <p:spPr>
          <a:xfrm>
            <a:off x="3026737" y="1865353"/>
            <a:ext cx="1447801" cy="553998"/>
          </a:xfrm>
          <a:prstGeom prst="rect">
            <a:avLst/>
          </a:prstGeom>
        </p:spPr>
        <p:txBody>
          <a:bodyPr wrap="square">
            <a:spAutoFit/>
          </a:bodyPr>
          <a:lstStyle/>
          <a:p>
            <a:pPr algn="r">
              <a:defRPr/>
            </a:pPr>
            <a:r>
              <a:rPr lang="en-US" sz="1000">
                <a:solidFill>
                  <a:srgbClr val="00447C"/>
                </a:solidFill>
                <a:latin typeface="Arial"/>
              </a:rPr>
              <a:t>Cost reduction by standardizing &amp; optimizing services</a:t>
            </a:r>
          </a:p>
        </p:txBody>
      </p:sp>
      <p:sp>
        <p:nvSpPr>
          <p:cNvPr id="3" name="TextBox 2">
            <a:extLst>
              <a:ext uri="{FF2B5EF4-FFF2-40B4-BE49-F238E27FC236}">
                <a16:creationId xmlns:a16="http://schemas.microsoft.com/office/drawing/2014/main" id="{B14212E9-4101-488D-97C4-1195DF77118B}"/>
              </a:ext>
            </a:extLst>
          </p:cNvPr>
          <p:cNvSpPr txBox="1"/>
          <p:nvPr/>
        </p:nvSpPr>
        <p:spPr>
          <a:xfrm>
            <a:off x="1234918" y="4950725"/>
            <a:ext cx="940963" cy="107722"/>
          </a:xfrm>
          <a:prstGeom prst="rect">
            <a:avLst/>
          </a:prstGeom>
          <a:noFill/>
        </p:spPr>
        <p:txBody>
          <a:bodyPr wrap="none" lIns="0" tIns="0" rIns="0" bIns="0" rtlCol="0">
            <a:spAutoFit/>
          </a:bodyPr>
          <a:lstStyle/>
          <a:p>
            <a:pPr algn="ctr">
              <a:defRPr/>
            </a:pPr>
            <a:r>
              <a:rPr lang="en-US" sz="700" dirty="0">
                <a:solidFill>
                  <a:srgbClr val="444444"/>
                </a:solidFill>
                <a:latin typeface="Arial"/>
              </a:rPr>
              <a:t>Source:  Everest Group</a:t>
            </a:r>
          </a:p>
        </p:txBody>
      </p:sp>
    </p:spTree>
    <p:extLst>
      <p:ext uri="{BB962C8B-B14F-4D97-AF65-F5344CB8AC3E}">
        <p14:creationId xmlns:p14="http://schemas.microsoft.com/office/powerpoint/2010/main" val="314175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ight Arrow 12">
            <a:extLst>
              <a:ext uri="{FF2B5EF4-FFF2-40B4-BE49-F238E27FC236}">
                <a16:creationId xmlns:a16="http://schemas.microsoft.com/office/drawing/2014/main" id="{C8F17EAA-9C48-4A81-BF4A-1AC47242920E}"/>
              </a:ext>
            </a:extLst>
          </p:cNvPr>
          <p:cNvSpPr>
            <a:spLocks noChangeAspect="1"/>
          </p:cNvSpPr>
          <p:nvPr/>
        </p:nvSpPr>
        <p:spPr>
          <a:xfrm>
            <a:off x="0" y="2263656"/>
            <a:ext cx="9135816" cy="1381954"/>
          </a:xfrm>
          <a:custGeom>
            <a:avLst/>
            <a:gdLst>
              <a:gd name="connsiteX0" fmla="*/ 0 w 8633949"/>
              <a:gd name="connsiteY0" fmla="*/ 275615 h 2913481"/>
              <a:gd name="connsiteX1" fmla="*/ 7873618 w 8633949"/>
              <a:gd name="connsiteY1" fmla="*/ 275615 h 2913481"/>
              <a:gd name="connsiteX2" fmla="*/ 7873618 w 8633949"/>
              <a:gd name="connsiteY2" fmla="*/ 0 h 2913481"/>
              <a:gd name="connsiteX3" fmla="*/ 8633949 w 8633949"/>
              <a:gd name="connsiteY3" fmla="*/ 1456741 h 2913481"/>
              <a:gd name="connsiteX4" fmla="*/ 7873618 w 8633949"/>
              <a:gd name="connsiteY4" fmla="*/ 2913481 h 2913481"/>
              <a:gd name="connsiteX5" fmla="*/ 7873618 w 8633949"/>
              <a:gd name="connsiteY5" fmla="*/ 2637866 h 2913481"/>
              <a:gd name="connsiteX6" fmla="*/ 0 w 8633949"/>
              <a:gd name="connsiteY6" fmla="*/ 2637866 h 2913481"/>
              <a:gd name="connsiteX7" fmla="*/ 0 w 8633949"/>
              <a:gd name="connsiteY7" fmla="*/ 275615 h 2913481"/>
              <a:gd name="connsiteX0" fmla="*/ 8397 w 8642346"/>
              <a:gd name="connsiteY0" fmla="*/ 275615 h 2913481"/>
              <a:gd name="connsiteX1" fmla="*/ 7882015 w 8642346"/>
              <a:gd name="connsiteY1" fmla="*/ 275615 h 2913481"/>
              <a:gd name="connsiteX2" fmla="*/ 7882015 w 8642346"/>
              <a:gd name="connsiteY2" fmla="*/ 0 h 2913481"/>
              <a:gd name="connsiteX3" fmla="*/ 8642346 w 8642346"/>
              <a:gd name="connsiteY3" fmla="*/ 1456741 h 2913481"/>
              <a:gd name="connsiteX4" fmla="*/ 7882015 w 8642346"/>
              <a:gd name="connsiteY4" fmla="*/ 2913481 h 2913481"/>
              <a:gd name="connsiteX5" fmla="*/ 7882015 w 8642346"/>
              <a:gd name="connsiteY5" fmla="*/ 2637866 h 2913481"/>
              <a:gd name="connsiteX6" fmla="*/ 8397 w 8642346"/>
              <a:gd name="connsiteY6" fmla="*/ 2637866 h 2913481"/>
              <a:gd name="connsiteX7" fmla="*/ 0 w 8642346"/>
              <a:gd name="connsiteY7" fmla="*/ 1369689 h 2913481"/>
              <a:gd name="connsiteX8" fmla="*/ 8397 w 8642346"/>
              <a:gd name="connsiteY8" fmla="*/ 275615 h 2913481"/>
              <a:gd name="connsiteX0" fmla="*/ 0 w 8633949"/>
              <a:gd name="connsiteY0" fmla="*/ 275615 h 2913481"/>
              <a:gd name="connsiteX1" fmla="*/ 7873618 w 8633949"/>
              <a:gd name="connsiteY1" fmla="*/ 275615 h 2913481"/>
              <a:gd name="connsiteX2" fmla="*/ 7873618 w 8633949"/>
              <a:gd name="connsiteY2" fmla="*/ 0 h 2913481"/>
              <a:gd name="connsiteX3" fmla="*/ 8633949 w 8633949"/>
              <a:gd name="connsiteY3" fmla="*/ 1456741 h 2913481"/>
              <a:gd name="connsiteX4" fmla="*/ 7873618 w 8633949"/>
              <a:gd name="connsiteY4" fmla="*/ 2913481 h 2913481"/>
              <a:gd name="connsiteX5" fmla="*/ 7873618 w 8633949"/>
              <a:gd name="connsiteY5" fmla="*/ 2637866 h 2913481"/>
              <a:gd name="connsiteX6" fmla="*/ 0 w 8633949"/>
              <a:gd name="connsiteY6" fmla="*/ 2637866 h 2913481"/>
              <a:gd name="connsiteX7" fmla="*/ 288486 w 8633949"/>
              <a:gd name="connsiteY7" fmla="*/ 1393439 h 2913481"/>
              <a:gd name="connsiteX8" fmla="*/ 0 w 8633949"/>
              <a:gd name="connsiteY8" fmla="*/ 275615 h 2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3949" h="2913481">
                <a:moveTo>
                  <a:pt x="0" y="275615"/>
                </a:moveTo>
                <a:lnTo>
                  <a:pt x="7873618" y="275615"/>
                </a:lnTo>
                <a:lnTo>
                  <a:pt x="7873618" y="0"/>
                </a:lnTo>
                <a:lnTo>
                  <a:pt x="8633949" y="1456741"/>
                </a:lnTo>
                <a:lnTo>
                  <a:pt x="7873618" y="2913481"/>
                </a:lnTo>
                <a:lnTo>
                  <a:pt x="7873618" y="2637866"/>
                </a:lnTo>
                <a:lnTo>
                  <a:pt x="0" y="2637866"/>
                </a:lnTo>
                <a:lnTo>
                  <a:pt x="288486" y="1393439"/>
                </a:lnTo>
                <a:lnTo>
                  <a:pt x="0" y="275615"/>
                </a:lnTo>
                <a:close/>
              </a:path>
            </a:pathLst>
          </a:cu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defRPr/>
            </a:pPr>
            <a:endParaRPr lang="en-US" sz="2400">
              <a:solidFill>
                <a:prstClr val="white"/>
              </a:solidFill>
              <a:latin typeface="Arial"/>
            </a:endParaRPr>
          </a:p>
        </p:txBody>
      </p:sp>
      <p:pic>
        <p:nvPicPr>
          <p:cNvPr id="233" name="Picture 232">
            <a:extLst>
              <a:ext uri="{FF2B5EF4-FFF2-40B4-BE49-F238E27FC236}">
                <a16:creationId xmlns:a16="http://schemas.microsoft.com/office/drawing/2014/main" id="{5EEC3B60-F02A-46AB-9D15-AB5C94934D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04721" y="2031423"/>
            <a:ext cx="3645569" cy="2058228"/>
          </a:xfrm>
          <a:prstGeom prst="rect">
            <a:avLst/>
          </a:prstGeom>
        </p:spPr>
      </p:pic>
      <p:sp>
        <p:nvSpPr>
          <p:cNvPr id="217" name="Rectangle: Rounded Corners 216">
            <a:extLst>
              <a:ext uri="{FF2B5EF4-FFF2-40B4-BE49-F238E27FC236}">
                <a16:creationId xmlns:a16="http://schemas.microsoft.com/office/drawing/2014/main" id="{B3D059DF-B8D5-4ECF-A4ED-96DB05BDDBBD}"/>
              </a:ext>
            </a:extLst>
          </p:cNvPr>
          <p:cNvSpPr/>
          <p:nvPr/>
        </p:nvSpPr>
        <p:spPr>
          <a:xfrm flipH="1">
            <a:off x="6408438" y="565387"/>
            <a:ext cx="1329340" cy="4349513"/>
          </a:xfrm>
          <a:prstGeom prst="roundRect">
            <a:avLst>
              <a:gd name="adj" fmla="val 8068"/>
            </a:avLst>
          </a:prstGeom>
          <a:solidFill>
            <a:srgbClr val="0070C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sp>
        <p:nvSpPr>
          <p:cNvPr id="210" name="Rectangle: Rounded Corners 209">
            <a:extLst>
              <a:ext uri="{FF2B5EF4-FFF2-40B4-BE49-F238E27FC236}">
                <a16:creationId xmlns:a16="http://schemas.microsoft.com/office/drawing/2014/main" id="{BCB92CA0-F8FE-45B6-9B21-8E1FA08F596E}"/>
              </a:ext>
            </a:extLst>
          </p:cNvPr>
          <p:cNvSpPr/>
          <p:nvPr/>
        </p:nvSpPr>
        <p:spPr>
          <a:xfrm flipH="1">
            <a:off x="2070892" y="1717290"/>
            <a:ext cx="1439657" cy="2723661"/>
          </a:xfrm>
          <a:prstGeom prst="roundRect">
            <a:avLst>
              <a:gd name="adj" fmla="val 8068"/>
            </a:avLst>
          </a:prstGeom>
          <a:solidFill>
            <a:schemeClr val="accent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srgbClr val="000000"/>
              </a:solidFill>
              <a:latin typeface="Arial"/>
            </a:endParaRPr>
          </a:p>
        </p:txBody>
      </p:sp>
      <p:sp>
        <p:nvSpPr>
          <p:cNvPr id="4" name="Rectangle: Rounded Corners 3">
            <a:extLst>
              <a:ext uri="{FF2B5EF4-FFF2-40B4-BE49-F238E27FC236}">
                <a16:creationId xmlns:a16="http://schemas.microsoft.com/office/drawing/2014/main" id="{A98BB871-8F15-46EA-848C-EF0ABA3016C5}"/>
              </a:ext>
            </a:extLst>
          </p:cNvPr>
          <p:cNvSpPr/>
          <p:nvPr/>
        </p:nvSpPr>
        <p:spPr>
          <a:xfrm flipH="1">
            <a:off x="356839" y="1717290"/>
            <a:ext cx="1429001" cy="2723661"/>
          </a:xfrm>
          <a:prstGeom prst="roundRect">
            <a:avLst>
              <a:gd name="adj" fmla="val 8068"/>
            </a:avLst>
          </a:prstGeom>
          <a:solidFill>
            <a:schemeClr val="accent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srgbClr val="000000"/>
              </a:solidFill>
              <a:latin typeface="Arial"/>
            </a:endParaRPr>
          </a:p>
        </p:txBody>
      </p:sp>
      <p:sp>
        <p:nvSpPr>
          <p:cNvPr id="235" name="Rectangle: Rounded Corners 234">
            <a:extLst>
              <a:ext uri="{FF2B5EF4-FFF2-40B4-BE49-F238E27FC236}">
                <a16:creationId xmlns:a16="http://schemas.microsoft.com/office/drawing/2014/main" id="{3DC85E08-904B-48CF-A18D-F3C2D0F535FB}"/>
              </a:ext>
            </a:extLst>
          </p:cNvPr>
          <p:cNvSpPr/>
          <p:nvPr/>
        </p:nvSpPr>
        <p:spPr>
          <a:xfrm>
            <a:off x="641891" y="2348406"/>
            <a:ext cx="958563" cy="31622"/>
          </a:xfrm>
          <a:prstGeom prst="roundRect">
            <a:avLst/>
          </a:prstGeom>
          <a:solidFill>
            <a:sysClr val="window" lastClr="FFFFFF"/>
          </a:solidFill>
          <a:ln w="10755" cap="flat">
            <a:noFill/>
            <a:prstDash val="solid"/>
            <a:miter/>
          </a:ln>
          <a:effectLst/>
        </p:spPr>
        <p:txBody>
          <a:bodyPr rtlCol="0" anchor="ctr"/>
          <a:lstStyle/>
          <a:p>
            <a:pPr defTabSz="914355">
              <a:defRPr/>
            </a:pPr>
            <a:endParaRPr lang="en-IN" sz="1800" kern="0">
              <a:solidFill>
                <a:prstClr val="black"/>
              </a:solidFill>
              <a:latin typeface="Calibri" panose="020F0502020204030204"/>
            </a:endParaRPr>
          </a:p>
        </p:txBody>
      </p:sp>
      <p:sp>
        <p:nvSpPr>
          <p:cNvPr id="211" name="TextBox 210">
            <a:extLst>
              <a:ext uri="{FF2B5EF4-FFF2-40B4-BE49-F238E27FC236}">
                <a16:creationId xmlns:a16="http://schemas.microsoft.com/office/drawing/2014/main" id="{1C3371D4-2C34-48B7-B709-3FE8BC1ABFDC}"/>
              </a:ext>
            </a:extLst>
          </p:cNvPr>
          <p:cNvSpPr txBox="1"/>
          <p:nvPr/>
        </p:nvSpPr>
        <p:spPr>
          <a:xfrm>
            <a:off x="424762" y="1840524"/>
            <a:ext cx="1289781" cy="430887"/>
          </a:xfrm>
          <a:prstGeom prst="rect">
            <a:avLst/>
          </a:prstGeom>
          <a:noFill/>
        </p:spPr>
        <p:txBody>
          <a:bodyPr wrap="square" lIns="0" tIns="0" rIns="0" bIns="0" rtlCol="0">
            <a:spAutoFit/>
          </a:bodyPr>
          <a:lstStyle/>
          <a:p>
            <a:pPr algn="ctr">
              <a:defRPr/>
            </a:pPr>
            <a:r>
              <a:rPr lang="en-US" sz="1400" b="1" dirty="0">
                <a:solidFill>
                  <a:srgbClr val="FFFFFF"/>
                </a:solidFill>
                <a:latin typeface="Arial"/>
              </a:rPr>
              <a:t>Employee experience gap</a:t>
            </a:r>
          </a:p>
        </p:txBody>
      </p:sp>
      <p:sp>
        <p:nvSpPr>
          <p:cNvPr id="221" name="TextBox 220">
            <a:extLst>
              <a:ext uri="{FF2B5EF4-FFF2-40B4-BE49-F238E27FC236}">
                <a16:creationId xmlns:a16="http://schemas.microsoft.com/office/drawing/2014/main" id="{AABE3A6E-C082-4FEB-A836-9514A4356241}"/>
              </a:ext>
            </a:extLst>
          </p:cNvPr>
          <p:cNvSpPr txBox="1"/>
          <p:nvPr/>
        </p:nvSpPr>
        <p:spPr>
          <a:xfrm>
            <a:off x="474071" y="2474182"/>
            <a:ext cx="1191165" cy="1892826"/>
          </a:xfrm>
          <a:prstGeom prst="rect">
            <a:avLst/>
          </a:prstGeom>
          <a:noFill/>
        </p:spPr>
        <p:txBody>
          <a:bodyPr wrap="square" lIns="0" tIns="0" rIns="0" bIns="0" rtlCol="0">
            <a:spAutoFit/>
          </a:bodyPr>
          <a:lstStyle/>
          <a:p>
            <a:pPr algn="ctr">
              <a:spcAft>
                <a:spcPts val="600"/>
              </a:spcAft>
              <a:defRPr/>
            </a:pPr>
            <a:r>
              <a:rPr lang="en-US" sz="900" dirty="0">
                <a:solidFill>
                  <a:srgbClr val="FFFFFF"/>
                </a:solidFill>
                <a:latin typeface="Arial"/>
              </a:rPr>
              <a:t>Too much IT friction when working remotely</a:t>
            </a:r>
            <a:br>
              <a:rPr lang="en-US" sz="700" dirty="0">
                <a:solidFill>
                  <a:srgbClr val="FFFFFF"/>
                </a:solidFill>
                <a:latin typeface="Arial"/>
              </a:rPr>
            </a:br>
            <a:br>
              <a:rPr lang="en-US" sz="700" dirty="0">
                <a:solidFill>
                  <a:srgbClr val="FFFFFF"/>
                </a:solidFill>
                <a:latin typeface="Arial"/>
              </a:rPr>
            </a:br>
            <a:br>
              <a:rPr lang="en-US" sz="700" dirty="0">
                <a:solidFill>
                  <a:srgbClr val="FFFFFF"/>
                </a:solidFill>
                <a:latin typeface="Arial"/>
              </a:rPr>
            </a:br>
            <a:r>
              <a:rPr lang="en-US" sz="900" dirty="0">
                <a:solidFill>
                  <a:srgbClr val="FFFFFF"/>
                </a:solidFill>
                <a:latin typeface="Arial"/>
              </a:rPr>
              <a:t>Need right apps,  entitlements &amp; data</a:t>
            </a:r>
            <a:br>
              <a:rPr lang="en-US" sz="900" dirty="0">
                <a:solidFill>
                  <a:srgbClr val="FFFFFF"/>
                </a:solidFill>
                <a:latin typeface="Arial"/>
              </a:rPr>
            </a:br>
            <a:endParaRPr lang="en-US" sz="900" dirty="0">
              <a:solidFill>
                <a:srgbClr val="FFFFFF"/>
              </a:solidFill>
              <a:latin typeface="Arial"/>
            </a:endParaRPr>
          </a:p>
          <a:p>
            <a:pPr algn="ctr">
              <a:spcAft>
                <a:spcPts val="600"/>
              </a:spcAft>
              <a:defRPr/>
            </a:pPr>
            <a:r>
              <a:rPr lang="en-US" sz="900" dirty="0">
                <a:solidFill>
                  <a:srgbClr val="FFFFFF"/>
                </a:solidFill>
                <a:latin typeface="Arial"/>
              </a:rPr>
              <a:t>Trouble understanding what IT offers</a:t>
            </a:r>
          </a:p>
          <a:p>
            <a:pPr algn="ctr">
              <a:defRPr/>
            </a:pPr>
            <a:endParaRPr lang="en-US" sz="900" dirty="0">
              <a:solidFill>
                <a:srgbClr val="FFFFFF"/>
              </a:solidFill>
              <a:latin typeface="Arial"/>
            </a:endParaRPr>
          </a:p>
          <a:p>
            <a:pPr algn="ctr">
              <a:defRPr/>
            </a:pPr>
            <a:r>
              <a:rPr lang="en-US" sz="900" dirty="0">
                <a:solidFill>
                  <a:srgbClr val="FFFFFF"/>
                </a:solidFill>
                <a:latin typeface="Arial"/>
              </a:rPr>
              <a:t>Frustrated with time/delivery of resolution</a:t>
            </a:r>
            <a:endParaRPr lang="en-US" sz="800" dirty="0">
              <a:solidFill>
                <a:srgbClr val="FFFFFF"/>
              </a:solidFill>
              <a:latin typeface="Arial"/>
            </a:endParaRPr>
          </a:p>
        </p:txBody>
      </p:sp>
      <p:sp>
        <p:nvSpPr>
          <p:cNvPr id="241" name="Rectangle: Rounded Corners 240">
            <a:extLst>
              <a:ext uri="{FF2B5EF4-FFF2-40B4-BE49-F238E27FC236}">
                <a16:creationId xmlns:a16="http://schemas.microsoft.com/office/drawing/2014/main" id="{BD393A07-BDA8-48E5-AD83-70308665F0A6}"/>
              </a:ext>
            </a:extLst>
          </p:cNvPr>
          <p:cNvSpPr/>
          <p:nvPr/>
        </p:nvSpPr>
        <p:spPr>
          <a:xfrm>
            <a:off x="2332158" y="2338939"/>
            <a:ext cx="958564" cy="31622"/>
          </a:xfrm>
          <a:prstGeom prst="roundRect">
            <a:avLst/>
          </a:prstGeom>
          <a:solidFill>
            <a:schemeClr val="tx2"/>
          </a:solidFill>
          <a:ln w="10755" cap="flat">
            <a:noFill/>
            <a:prstDash val="solid"/>
            <a:miter/>
          </a:ln>
          <a:effectLst/>
        </p:spPr>
        <p:txBody>
          <a:bodyPr rtlCol="0" anchor="ctr"/>
          <a:lstStyle/>
          <a:p>
            <a:pPr algn="ctr">
              <a:defRPr/>
            </a:pPr>
            <a:endParaRPr lang="en-IN" sz="1800">
              <a:solidFill>
                <a:srgbClr val="444444"/>
              </a:solidFill>
              <a:latin typeface="Arial"/>
            </a:endParaRPr>
          </a:p>
        </p:txBody>
      </p:sp>
      <p:sp>
        <p:nvSpPr>
          <p:cNvPr id="222" name="TextBox 221">
            <a:extLst>
              <a:ext uri="{FF2B5EF4-FFF2-40B4-BE49-F238E27FC236}">
                <a16:creationId xmlns:a16="http://schemas.microsoft.com/office/drawing/2014/main" id="{D4DF0506-29C2-4553-810E-2C65DE0C87C1}"/>
              </a:ext>
            </a:extLst>
          </p:cNvPr>
          <p:cNvSpPr txBox="1"/>
          <p:nvPr/>
        </p:nvSpPr>
        <p:spPr>
          <a:xfrm>
            <a:off x="2284989" y="2452861"/>
            <a:ext cx="1052902" cy="1892826"/>
          </a:xfrm>
          <a:prstGeom prst="rect">
            <a:avLst/>
          </a:prstGeom>
          <a:noFill/>
        </p:spPr>
        <p:txBody>
          <a:bodyPr wrap="square" lIns="0" tIns="0" rIns="0" bIns="0" rtlCol="0">
            <a:spAutoFit/>
          </a:bodyPr>
          <a:lstStyle/>
          <a:p>
            <a:pPr algn="ctr">
              <a:spcAft>
                <a:spcPts val="600"/>
              </a:spcAft>
              <a:defRPr/>
            </a:pPr>
            <a:r>
              <a:rPr lang="en-US" sz="900" dirty="0">
                <a:solidFill>
                  <a:srgbClr val="FFFFFF"/>
                </a:solidFill>
                <a:latin typeface="Arial"/>
              </a:rPr>
              <a:t>Security, manageability</a:t>
            </a:r>
          </a:p>
          <a:p>
            <a:pPr algn="ctr">
              <a:defRPr/>
            </a:pPr>
            <a:endParaRPr lang="en-US" sz="900" dirty="0">
              <a:solidFill>
                <a:srgbClr val="FFFFFF"/>
              </a:solidFill>
              <a:latin typeface="Arial"/>
            </a:endParaRPr>
          </a:p>
          <a:p>
            <a:pPr algn="ctr">
              <a:spcAft>
                <a:spcPts val="600"/>
              </a:spcAft>
              <a:defRPr/>
            </a:pPr>
            <a:r>
              <a:rPr lang="en-US" sz="900" dirty="0">
                <a:solidFill>
                  <a:srgbClr val="FFFFFF"/>
                </a:solidFill>
                <a:latin typeface="Arial"/>
              </a:rPr>
              <a:t>Time spent on tasks/resolution</a:t>
            </a:r>
          </a:p>
          <a:p>
            <a:pPr algn="ctr">
              <a:defRPr/>
            </a:pPr>
            <a:endParaRPr lang="en-US" sz="900" dirty="0">
              <a:solidFill>
                <a:srgbClr val="FFFFFF"/>
              </a:solidFill>
              <a:latin typeface="Arial"/>
            </a:endParaRPr>
          </a:p>
          <a:p>
            <a:pPr algn="ctr">
              <a:spcAft>
                <a:spcPts val="600"/>
              </a:spcAft>
              <a:defRPr/>
            </a:pPr>
            <a:r>
              <a:rPr lang="en-US" sz="900" dirty="0">
                <a:solidFill>
                  <a:srgbClr val="FFFFFF"/>
                </a:solidFill>
                <a:latin typeface="Arial"/>
              </a:rPr>
              <a:t>Reduce tickets and manual exceptions</a:t>
            </a:r>
          </a:p>
          <a:p>
            <a:pPr algn="ctr">
              <a:defRPr/>
            </a:pPr>
            <a:endParaRPr lang="en-US" sz="900" dirty="0">
              <a:solidFill>
                <a:srgbClr val="FFFFFF"/>
              </a:solidFill>
              <a:latin typeface="Arial"/>
            </a:endParaRPr>
          </a:p>
          <a:p>
            <a:pPr algn="ctr">
              <a:defRPr/>
            </a:pPr>
            <a:r>
              <a:rPr lang="en-US" sz="900" dirty="0">
                <a:solidFill>
                  <a:srgbClr val="FFFFFF"/>
                </a:solidFill>
                <a:latin typeface="Arial"/>
              </a:rPr>
              <a:t>Balance cost vs. experience, reduce one-offs</a:t>
            </a:r>
          </a:p>
        </p:txBody>
      </p:sp>
      <p:sp>
        <p:nvSpPr>
          <p:cNvPr id="212" name="TextBox 211">
            <a:extLst>
              <a:ext uri="{FF2B5EF4-FFF2-40B4-BE49-F238E27FC236}">
                <a16:creationId xmlns:a16="http://schemas.microsoft.com/office/drawing/2014/main" id="{1E54F6EC-CC14-42ED-831D-6E52FD245222}"/>
              </a:ext>
            </a:extLst>
          </p:cNvPr>
          <p:cNvSpPr txBox="1"/>
          <p:nvPr/>
        </p:nvSpPr>
        <p:spPr>
          <a:xfrm>
            <a:off x="2270167" y="1938780"/>
            <a:ext cx="1082551" cy="215444"/>
          </a:xfrm>
          <a:prstGeom prst="rect">
            <a:avLst/>
          </a:prstGeom>
          <a:noFill/>
        </p:spPr>
        <p:txBody>
          <a:bodyPr wrap="square" lIns="0" tIns="0" rIns="0" bIns="0" rtlCol="0">
            <a:spAutoFit/>
          </a:bodyPr>
          <a:lstStyle/>
          <a:p>
            <a:pPr algn="ctr">
              <a:defRPr/>
            </a:pPr>
            <a:r>
              <a:rPr lang="en-US" sz="1400" b="1" dirty="0">
                <a:solidFill>
                  <a:srgbClr val="FFFFFF"/>
                </a:solidFill>
                <a:latin typeface="Arial"/>
              </a:rPr>
              <a:t>IT concerns</a:t>
            </a:r>
          </a:p>
        </p:txBody>
      </p:sp>
      <p:sp>
        <p:nvSpPr>
          <p:cNvPr id="251" name="TextBox 250">
            <a:extLst>
              <a:ext uri="{FF2B5EF4-FFF2-40B4-BE49-F238E27FC236}">
                <a16:creationId xmlns:a16="http://schemas.microsoft.com/office/drawing/2014/main" id="{266C6BE9-04EE-4944-82E7-95005D48B6DD}"/>
              </a:ext>
            </a:extLst>
          </p:cNvPr>
          <p:cNvSpPr txBox="1"/>
          <p:nvPr/>
        </p:nvSpPr>
        <p:spPr>
          <a:xfrm>
            <a:off x="6467525" y="1621066"/>
            <a:ext cx="1202989" cy="3447098"/>
          </a:xfrm>
          <a:prstGeom prst="rect">
            <a:avLst/>
          </a:prstGeom>
          <a:noFill/>
        </p:spPr>
        <p:txBody>
          <a:bodyPr wrap="square" lIns="0" tIns="0" rIns="0" bIns="0" rtlCol="0">
            <a:spAutoFit/>
          </a:bodyPr>
          <a:lstStyle/>
          <a:p>
            <a:pPr algn="ctr">
              <a:spcAft>
                <a:spcPts val="600"/>
              </a:spcAft>
              <a:defRPr/>
            </a:pPr>
            <a:r>
              <a:rPr lang="en-US" sz="900" dirty="0">
                <a:solidFill>
                  <a:srgbClr val="FFFFFF"/>
                </a:solidFill>
                <a:latin typeface="Arial"/>
              </a:rPr>
              <a:t>Holistic view of Dell fleet and developing issues</a:t>
            </a:r>
          </a:p>
          <a:p>
            <a:pPr algn="ctr">
              <a:defRPr/>
            </a:pPr>
            <a:r>
              <a:rPr lang="en-US" sz="900" dirty="0">
                <a:solidFill>
                  <a:srgbClr val="FFFFFF"/>
                </a:solidFill>
                <a:latin typeface="Arial"/>
              </a:rPr>
              <a:t>Quick, remote resolutions</a:t>
            </a:r>
          </a:p>
          <a:p>
            <a:pPr algn="ctr">
              <a:defRPr/>
            </a:pPr>
            <a:endParaRPr lang="en-US" sz="200" dirty="0">
              <a:solidFill>
                <a:srgbClr val="FFFFFF"/>
              </a:solidFill>
              <a:latin typeface="Arial"/>
            </a:endParaRPr>
          </a:p>
          <a:p>
            <a:pPr algn="ctr">
              <a:spcAft>
                <a:spcPts val="600"/>
              </a:spcAft>
              <a:defRPr/>
            </a:pPr>
            <a:br>
              <a:rPr lang="en-US" sz="600" dirty="0">
                <a:solidFill>
                  <a:srgbClr val="FFFFFF"/>
                </a:solidFill>
                <a:latin typeface="Arial"/>
              </a:rPr>
            </a:br>
            <a:r>
              <a:rPr lang="en-US" sz="900" dirty="0">
                <a:solidFill>
                  <a:srgbClr val="FFFFFF"/>
                </a:solidFill>
                <a:latin typeface="Arial"/>
              </a:rPr>
              <a:t>Automated rules and catalog management</a:t>
            </a:r>
            <a:br>
              <a:rPr lang="en-US" sz="600" dirty="0">
                <a:solidFill>
                  <a:srgbClr val="FFFFFF"/>
                </a:solidFill>
                <a:latin typeface="Arial"/>
              </a:rPr>
            </a:br>
            <a:endParaRPr lang="en-US" sz="600" dirty="0">
              <a:solidFill>
                <a:srgbClr val="FFFFFF"/>
              </a:solidFill>
              <a:latin typeface="Arial"/>
            </a:endParaRPr>
          </a:p>
          <a:p>
            <a:pPr algn="ctr">
              <a:spcAft>
                <a:spcPts val="600"/>
              </a:spcAft>
              <a:defRPr/>
            </a:pPr>
            <a:r>
              <a:rPr lang="en-US" sz="900" dirty="0">
                <a:solidFill>
                  <a:srgbClr val="FFFFFF"/>
                </a:solidFill>
                <a:latin typeface="Arial"/>
              </a:rPr>
              <a:t>AI-driven utilization metrics and performance trends</a:t>
            </a:r>
            <a:endParaRPr lang="en-US" sz="600" dirty="0">
              <a:solidFill>
                <a:srgbClr val="FFFFFF"/>
              </a:solidFill>
              <a:latin typeface="Arial"/>
            </a:endParaRPr>
          </a:p>
          <a:p>
            <a:pPr algn="ctr">
              <a:spcAft>
                <a:spcPts val="600"/>
              </a:spcAft>
              <a:defRPr/>
            </a:pPr>
            <a:r>
              <a:rPr lang="en-US" sz="900" dirty="0">
                <a:solidFill>
                  <a:srgbClr val="FFFFFF"/>
                </a:solidFill>
                <a:latin typeface="Arial"/>
              </a:rPr>
              <a:t>Seamless updates through custom catalog management </a:t>
            </a:r>
            <a:endParaRPr lang="en-US" sz="600" dirty="0">
              <a:solidFill>
                <a:srgbClr val="FFFFFF"/>
              </a:solidFill>
              <a:latin typeface="Arial"/>
            </a:endParaRPr>
          </a:p>
          <a:p>
            <a:pPr algn="ctr">
              <a:spcAft>
                <a:spcPts val="600"/>
              </a:spcAft>
              <a:defRPr/>
            </a:pPr>
            <a:r>
              <a:rPr lang="en-US" sz="900" dirty="0">
                <a:solidFill>
                  <a:srgbClr val="FFFFFF"/>
                </a:solidFill>
              </a:rPr>
              <a:t>Creating productive employee experiences</a:t>
            </a:r>
          </a:p>
          <a:p>
            <a:pPr algn="ctr">
              <a:spcAft>
                <a:spcPts val="600"/>
              </a:spcAft>
              <a:defRPr/>
            </a:pPr>
            <a:r>
              <a:rPr lang="en-US" sz="900" dirty="0">
                <a:solidFill>
                  <a:srgbClr val="FFFFFF"/>
                </a:solidFill>
              </a:rPr>
              <a:t>24x7 support, onsite next business day service, direct access to in-region experts</a:t>
            </a:r>
          </a:p>
          <a:p>
            <a:pPr algn="ctr">
              <a:defRPr/>
            </a:pPr>
            <a:endParaRPr lang="en-US" sz="900" dirty="0">
              <a:solidFill>
                <a:srgbClr val="FFFFFF"/>
              </a:solidFill>
              <a:latin typeface="Arial"/>
            </a:endParaRPr>
          </a:p>
        </p:txBody>
      </p:sp>
      <p:sp>
        <p:nvSpPr>
          <p:cNvPr id="213" name="TextBox 212">
            <a:extLst>
              <a:ext uri="{FF2B5EF4-FFF2-40B4-BE49-F238E27FC236}">
                <a16:creationId xmlns:a16="http://schemas.microsoft.com/office/drawing/2014/main" id="{1FC77A56-CEF8-44DE-99F3-2ED1B46C8ABD}"/>
              </a:ext>
            </a:extLst>
          </p:cNvPr>
          <p:cNvSpPr txBox="1"/>
          <p:nvPr/>
        </p:nvSpPr>
        <p:spPr>
          <a:xfrm>
            <a:off x="6538154" y="766288"/>
            <a:ext cx="1017302" cy="646331"/>
          </a:xfrm>
          <a:prstGeom prst="rect">
            <a:avLst/>
          </a:prstGeom>
          <a:noFill/>
        </p:spPr>
        <p:txBody>
          <a:bodyPr wrap="square" lIns="0" tIns="0" rIns="0" bIns="0" rtlCol="0">
            <a:spAutoFit/>
          </a:bodyPr>
          <a:lstStyle/>
          <a:p>
            <a:pPr algn="ctr">
              <a:defRPr/>
            </a:pPr>
            <a:r>
              <a:rPr lang="en-US" sz="1400" b="1" dirty="0">
                <a:solidFill>
                  <a:srgbClr val="FFFFFF"/>
                </a:solidFill>
                <a:latin typeface="Arial"/>
              </a:rPr>
              <a:t>ProSupport Suite for PCs</a:t>
            </a:r>
          </a:p>
        </p:txBody>
      </p:sp>
      <p:sp>
        <p:nvSpPr>
          <p:cNvPr id="252" name="Title 251">
            <a:extLst>
              <a:ext uri="{FF2B5EF4-FFF2-40B4-BE49-F238E27FC236}">
                <a16:creationId xmlns:a16="http://schemas.microsoft.com/office/drawing/2014/main" id="{743E3BD7-5925-48EF-BBED-E17469410582}"/>
              </a:ext>
            </a:extLst>
          </p:cNvPr>
          <p:cNvSpPr>
            <a:spLocks noGrp="1"/>
          </p:cNvSpPr>
          <p:nvPr>
            <p:ph type="title"/>
          </p:nvPr>
        </p:nvSpPr>
        <p:spPr>
          <a:xfrm>
            <a:off x="285750" y="228600"/>
            <a:ext cx="8572500" cy="775597"/>
          </a:xfrm>
        </p:spPr>
        <p:txBody>
          <a:bodyPr/>
          <a:lstStyle/>
          <a:p>
            <a:r>
              <a:rPr lang="en-US" dirty="0"/>
              <a:t>How IT and employees benefit from </a:t>
            </a:r>
            <a:br>
              <a:rPr lang="en-US" dirty="0"/>
            </a:br>
            <a:r>
              <a:rPr lang="en-US" dirty="0"/>
              <a:t>ProSupport Suite for PCs</a:t>
            </a:r>
          </a:p>
        </p:txBody>
      </p:sp>
      <p:cxnSp>
        <p:nvCxnSpPr>
          <p:cNvPr id="259" name="Straight Connector 258">
            <a:extLst>
              <a:ext uri="{FF2B5EF4-FFF2-40B4-BE49-F238E27FC236}">
                <a16:creationId xmlns:a16="http://schemas.microsoft.com/office/drawing/2014/main" id="{7C56580A-04FB-4E48-B721-98B46A1775F6}"/>
              </a:ext>
            </a:extLst>
          </p:cNvPr>
          <p:cNvCxnSpPr>
            <a:cxnSpLocks/>
          </p:cNvCxnSpPr>
          <p:nvPr/>
        </p:nvCxnSpPr>
        <p:spPr>
          <a:xfrm>
            <a:off x="586216" y="2835882"/>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ECA068E2-CCF6-4254-81F4-6C7D964920B4}"/>
              </a:ext>
            </a:extLst>
          </p:cNvPr>
          <p:cNvCxnSpPr>
            <a:cxnSpLocks/>
          </p:cNvCxnSpPr>
          <p:nvPr/>
        </p:nvCxnSpPr>
        <p:spPr>
          <a:xfrm>
            <a:off x="586216" y="3332744"/>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F160BFBE-4646-44B7-A876-645846AC3A50}"/>
              </a:ext>
            </a:extLst>
          </p:cNvPr>
          <p:cNvCxnSpPr>
            <a:cxnSpLocks/>
          </p:cNvCxnSpPr>
          <p:nvPr/>
        </p:nvCxnSpPr>
        <p:spPr>
          <a:xfrm>
            <a:off x="586216" y="3817912"/>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4E26900B-82D3-455C-8FE1-FF7A271B87D3}"/>
              </a:ext>
            </a:extLst>
          </p:cNvPr>
          <p:cNvCxnSpPr>
            <a:cxnSpLocks/>
          </p:cNvCxnSpPr>
          <p:nvPr/>
        </p:nvCxnSpPr>
        <p:spPr>
          <a:xfrm>
            <a:off x="2276485" y="2816425"/>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D7C9F43F-1BBA-4A36-BB5A-DB1A7FA5B3F2}"/>
              </a:ext>
            </a:extLst>
          </p:cNvPr>
          <p:cNvCxnSpPr>
            <a:cxnSpLocks/>
          </p:cNvCxnSpPr>
          <p:nvPr/>
        </p:nvCxnSpPr>
        <p:spPr>
          <a:xfrm>
            <a:off x="2276485" y="3313287"/>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DFB36CC-BDE0-46F8-92FE-7E04B621F0C9}"/>
              </a:ext>
            </a:extLst>
          </p:cNvPr>
          <p:cNvCxnSpPr>
            <a:cxnSpLocks/>
          </p:cNvCxnSpPr>
          <p:nvPr/>
        </p:nvCxnSpPr>
        <p:spPr>
          <a:xfrm>
            <a:off x="2276485" y="3798455"/>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E9AEFDC4-38E9-4297-A2DD-A9646319B662}"/>
              </a:ext>
            </a:extLst>
          </p:cNvPr>
          <p:cNvCxnSpPr>
            <a:cxnSpLocks/>
          </p:cNvCxnSpPr>
          <p:nvPr/>
        </p:nvCxnSpPr>
        <p:spPr>
          <a:xfrm>
            <a:off x="6538154" y="2064743"/>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31119B4-0E32-4CFA-B696-55DC0CA1C1E6}"/>
              </a:ext>
            </a:extLst>
          </p:cNvPr>
          <p:cNvCxnSpPr>
            <a:cxnSpLocks/>
          </p:cNvCxnSpPr>
          <p:nvPr/>
        </p:nvCxnSpPr>
        <p:spPr>
          <a:xfrm>
            <a:off x="6538154" y="2439627"/>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27993DCA-6A64-4DE1-B77D-4341F018E0EF}"/>
              </a:ext>
            </a:extLst>
          </p:cNvPr>
          <p:cNvCxnSpPr>
            <a:cxnSpLocks/>
          </p:cNvCxnSpPr>
          <p:nvPr/>
        </p:nvCxnSpPr>
        <p:spPr>
          <a:xfrm>
            <a:off x="6538154" y="3405918"/>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BC6BD08B-598D-43B8-B118-1DC4FBC4B19A}"/>
              </a:ext>
            </a:extLst>
          </p:cNvPr>
          <p:cNvCxnSpPr>
            <a:cxnSpLocks/>
          </p:cNvCxnSpPr>
          <p:nvPr/>
        </p:nvCxnSpPr>
        <p:spPr>
          <a:xfrm>
            <a:off x="6538154" y="1535070"/>
            <a:ext cx="106991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63BFCF0-2FA3-4EDD-95B8-B9B8CD480E59}"/>
              </a:ext>
            </a:extLst>
          </p:cNvPr>
          <p:cNvCxnSpPr>
            <a:cxnSpLocks/>
          </p:cNvCxnSpPr>
          <p:nvPr/>
        </p:nvCxnSpPr>
        <p:spPr>
          <a:xfrm>
            <a:off x="6538154" y="2893052"/>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A8D0F62-33F8-4726-B56F-705439CF28E7}"/>
              </a:ext>
            </a:extLst>
          </p:cNvPr>
          <p:cNvCxnSpPr>
            <a:cxnSpLocks/>
          </p:cNvCxnSpPr>
          <p:nvPr/>
        </p:nvCxnSpPr>
        <p:spPr>
          <a:xfrm>
            <a:off x="6509326" y="3913500"/>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B154E5-6593-4E66-B146-E98419C41A25}"/>
              </a:ext>
            </a:extLst>
          </p:cNvPr>
          <p:cNvCxnSpPr>
            <a:cxnSpLocks/>
          </p:cNvCxnSpPr>
          <p:nvPr/>
        </p:nvCxnSpPr>
        <p:spPr>
          <a:xfrm>
            <a:off x="6538154" y="4254735"/>
            <a:ext cx="10699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15B09C-F325-4FE2-874D-54FF37090E4B}"/>
              </a:ext>
            </a:extLst>
          </p:cNvPr>
          <p:cNvSpPr txBox="1"/>
          <p:nvPr/>
        </p:nvSpPr>
        <p:spPr>
          <a:xfrm>
            <a:off x="613004" y="4496170"/>
            <a:ext cx="987450" cy="92333"/>
          </a:xfrm>
          <a:prstGeom prst="rect">
            <a:avLst/>
          </a:prstGeom>
          <a:noFill/>
        </p:spPr>
        <p:txBody>
          <a:bodyPr wrap="none" lIns="0" tIns="0" rIns="0" bIns="0" rtlCol="0">
            <a:spAutoFit/>
          </a:bodyPr>
          <a:lstStyle/>
          <a:p>
            <a:pPr algn="ctr"/>
            <a:r>
              <a:rPr lang="en-US" sz="600" dirty="0"/>
              <a:t>Source: Customer interviews</a:t>
            </a:r>
          </a:p>
        </p:txBody>
      </p:sp>
      <p:sp>
        <p:nvSpPr>
          <p:cNvPr id="30" name="TextBox 29">
            <a:extLst>
              <a:ext uri="{FF2B5EF4-FFF2-40B4-BE49-F238E27FC236}">
                <a16:creationId xmlns:a16="http://schemas.microsoft.com/office/drawing/2014/main" id="{436C46B0-B930-4C6E-BCE8-C995C5997A15}"/>
              </a:ext>
            </a:extLst>
          </p:cNvPr>
          <p:cNvSpPr txBox="1"/>
          <p:nvPr/>
        </p:nvSpPr>
        <p:spPr>
          <a:xfrm>
            <a:off x="2270167" y="4493938"/>
            <a:ext cx="987450" cy="92333"/>
          </a:xfrm>
          <a:prstGeom prst="rect">
            <a:avLst/>
          </a:prstGeom>
          <a:noFill/>
        </p:spPr>
        <p:txBody>
          <a:bodyPr wrap="none" lIns="0" tIns="0" rIns="0" bIns="0" rtlCol="0">
            <a:spAutoFit/>
          </a:bodyPr>
          <a:lstStyle/>
          <a:p>
            <a:pPr algn="ctr"/>
            <a:r>
              <a:rPr lang="en-US" sz="600" dirty="0"/>
              <a:t>Source: Customer interviews</a:t>
            </a:r>
          </a:p>
        </p:txBody>
      </p:sp>
    </p:spTree>
    <p:extLst>
      <p:ext uri="{BB962C8B-B14F-4D97-AF65-F5344CB8AC3E}">
        <p14:creationId xmlns:p14="http://schemas.microsoft.com/office/powerpoint/2010/main" val="357629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A562A-5CEB-4DB6-A4F7-3AB0CD677C43}"/>
              </a:ext>
            </a:extLst>
          </p:cNvPr>
          <p:cNvSpPr>
            <a:spLocks noGrp="1"/>
          </p:cNvSpPr>
          <p:nvPr>
            <p:ph type="title"/>
          </p:nvPr>
        </p:nvSpPr>
        <p:spPr>
          <a:xfrm>
            <a:off x="285750" y="228601"/>
            <a:ext cx="8858250" cy="637097"/>
          </a:xfrm>
          <a:effectLst>
            <a:outerShdw blurRad="50800" dist="38100" dir="2700000" algn="tl" rotWithShape="0">
              <a:prstClr val="black">
                <a:alpha val="40000"/>
              </a:prstClr>
            </a:outerShdw>
          </a:effectLst>
        </p:spPr>
        <p:txBody>
          <a:bodyPr/>
          <a:lstStyle/>
          <a:p>
            <a:r>
              <a:rPr lang="en-US" dirty="0">
                <a:latin typeface="Arial"/>
              </a:rPr>
              <a:t>How are you improving your employee experience?</a:t>
            </a:r>
            <a:br>
              <a:rPr lang="en-US" dirty="0">
                <a:solidFill>
                  <a:schemeClr val="tx1"/>
                </a:solidFill>
                <a:latin typeface="Arial"/>
              </a:rPr>
            </a:br>
            <a:r>
              <a:rPr lang="en-US" sz="1800" dirty="0">
                <a:latin typeface="Arial"/>
              </a:rPr>
              <a:t>Questions to ask your customers</a:t>
            </a:r>
            <a:endParaRPr lang="en-US" sz="1800" dirty="0"/>
          </a:p>
        </p:txBody>
      </p:sp>
      <p:sp>
        <p:nvSpPr>
          <p:cNvPr id="4" name="Arc 3">
            <a:extLst>
              <a:ext uri="{FF2B5EF4-FFF2-40B4-BE49-F238E27FC236}">
                <a16:creationId xmlns:a16="http://schemas.microsoft.com/office/drawing/2014/main" id="{DF7D0C9D-DD86-416D-8928-5622DA9638A8}"/>
              </a:ext>
            </a:extLst>
          </p:cNvPr>
          <p:cNvSpPr>
            <a:spLocks noChangeAspect="1"/>
          </p:cNvSpPr>
          <p:nvPr/>
        </p:nvSpPr>
        <p:spPr>
          <a:xfrm rot="594635">
            <a:off x="1716218" y="1392368"/>
            <a:ext cx="3212869" cy="3212869"/>
          </a:xfrm>
          <a:prstGeom prst="arc">
            <a:avLst>
              <a:gd name="adj1" fmla="val 16395854"/>
              <a:gd name="adj2" fmla="val 3992757"/>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en-US">
              <a:solidFill>
                <a:srgbClr val="444444"/>
              </a:solidFill>
              <a:latin typeface="Arial"/>
            </a:endParaRPr>
          </a:p>
        </p:txBody>
      </p:sp>
      <p:sp>
        <p:nvSpPr>
          <p:cNvPr id="5" name="Oval 4">
            <a:extLst>
              <a:ext uri="{FF2B5EF4-FFF2-40B4-BE49-F238E27FC236}">
                <a16:creationId xmlns:a16="http://schemas.microsoft.com/office/drawing/2014/main" id="{494D4393-2DD3-43D5-A570-FD0322133263}"/>
              </a:ext>
            </a:extLst>
          </p:cNvPr>
          <p:cNvSpPr/>
          <p:nvPr/>
        </p:nvSpPr>
        <p:spPr>
          <a:xfrm>
            <a:off x="4627882" y="2117428"/>
            <a:ext cx="248085" cy="248085"/>
          </a:xfrm>
          <a:prstGeom prst="ellipse">
            <a:avLst/>
          </a:prstGeom>
          <a:solidFill>
            <a:schemeClr val="accent6"/>
          </a:solidFill>
          <a:ln w="38100" cmpd="sng">
            <a:solidFill>
              <a:schemeClr val="tx2"/>
            </a:solidFill>
          </a:ln>
          <a:effectLst/>
        </p:spPr>
        <p:txBody>
          <a:bodyPr wrap="square" lIns="182880" tIns="137160" rIns="137160" bIns="137160" rtlCol="0" anchor="ctr">
            <a:noAutofit/>
          </a:bodyPr>
          <a:lstStyle/>
          <a:p>
            <a:pPr algn="ctr" defTabSz="685783">
              <a:lnSpc>
                <a:spcPct val="90000"/>
              </a:lnSpc>
              <a:spcBef>
                <a:spcPts val="600"/>
              </a:spcBef>
              <a:defRPr/>
            </a:pPr>
            <a:endParaRPr lang="en-US" sz="2000" err="1">
              <a:solidFill>
                <a:srgbClr val="FFFFFF"/>
              </a:solidFill>
              <a:latin typeface="Arial"/>
            </a:endParaRPr>
          </a:p>
        </p:txBody>
      </p:sp>
      <p:sp>
        <p:nvSpPr>
          <p:cNvPr id="7" name="Oval 6">
            <a:extLst>
              <a:ext uri="{FF2B5EF4-FFF2-40B4-BE49-F238E27FC236}">
                <a16:creationId xmlns:a16="http://schemas.microsoft.com/office/drawing/2014/main" id="{F5D44400-8542-44AA-AAB3-AE8063C83DB2}"/>
              </a:ext>
            </a:extLst>
          </p:cNvPr>
          <p:cNvSpPr/>
          <p:nvPr/>
        </p:nvSpPr>
        <p:spPr>
          <a:xfrm>
            <a:off x="4799767" y="2876143"/>
            <a:ext cx="248085" cy="248085"/>
          </a:xfrm>
          <a:prstGeom prst="ellipse">
            <a:avLst/>
          </a:prstGeom>
          <a:solidFill>
            <a:schemeClr val="accent6"/>
          </a:solidFill>
          <a:ln w="38100" cmpd="sng">
            <a:solidFill>
              <a:schemeClr val="tx2"/>
            </a:solidFill>
          </a:ln>
          <a:effectLst/>
        </p:spPr>
        <p:txBody>
          <a:bodyPr wrap="square" lIns="182880" tIns="137160" rIns="137160" bIns="137160" rtlCol="0" anchor="ctr">
            <a:noAutofit/>
          </a:bodyPr>
          <a:lstStyle/>
          <a:p>
            <a:pPr algn="ctr" defTabSz="685783">
              <a:lnSpc>
                <a:spcPct val="90000"/>
              </a:lnSpc>
              <a:spcBef>
                <a:spcPts val="600"/>
              </a:spcBef>
              <a:defRPr/>
            </a:pPr>
            <a:endParaRPr lang="en-US" sz="2000" err="1">
              <a:solidFill>
                <a:srgbClr val="FFFFFF"/>
              </a:solidFill>
              <a:latin typeface="Arial"/>
            </a:endParaRPr>
          </a:p>
        </p:txBody>
      </p:sp>
      <p:sp>
        <p:nvSpPr>
          <p:cNvPr id="8" name="TextBox 7">
            <a:extLst>
              <a:ext uri="{FF2B5EF4-FFF2-40B4-BE49-F238E27FC236}">
                <a16:creationId xmlns:a16="http://schemas.microsoft.com/office/drawing/2014/main" id="{82D855A1-1891-4238-A2A5-F5C4CB760360}"/>
              </a:ext>
            </a:extLst>
          </p:cNvPr>
          <p:cNvSpPr txBox="1"/>
          <p:nvPr/>
        </p:nvSpPr>
        <p:spPr>
          <a:xfrm>
            <a:off x="1390826" y="2027311"/>
            <a:ext cx="3089968" cy="430887"/>
          </a:xfrm>
          <a:prstGeom prst="rect">
            <a:avLst/>
          </a:prstGeom>
          <a:noFill/>
        </p:spPr>
        <p:txBody>
          <a:bodyPr wrap="square" lIns="0" tIns="0" rIns="0" bIns="0" rtlCol="0">
            <a:spAutoFit/>
          </a:bodyPr>
          <a:lstStyle/>
          <a:p>
            <a:pPr marL="60323" indent="-60323" algn="r" defTabSz="685783">
              <a:defRPr/>
            </a:pPr>
            <a:r>
              <a:rPr lang="en-US" sz="1400" dirty="0">
                <a:solidFill>
                  <a:srgbClr val="FFFFFF"/>
                </a:solidFill>
                <a:latin typeface="Arial"/>
              </a:rPr>
              <a:t>Do you have a data driven or AI-driven process to measure experience?</a:t>
            </a:r>
          </a:p>
        </p:txBody>
      </p:sp>
      <p:sp>
        <p:nvSpPr>
          <p:cNvPr id="9" name="Oval 8">
            <a:extLst>
              <a:ext uri="{FF2B5EF4-FFF2-40B4-BE49-F238E27FC236}">
                <a16:creationId xmlns:a16="http://schemas.microsoft.com/office/drawing/2014/main" id="{13D53852-4204-4150-AD43-2A3FC326CFED}"/>
              </a:ext>
            </a:extLst>
          </p:cNvPr>
          <p:cNvSpPr/>
          <p:nvPr/>
        </p:nvSpPr>
        <p:spPr>
          <a:xfrm>
            <a:off x="3616377" y="1358713"/>
            <a:ext cx="248085" cy="248085"/>
          </a:xfrm>
          <a:prstGeom prst="ellipse">
            <a:avLst/>
          </a:prstGeom>
          <a:solidFill>
            <a:schemeClr val="accent6"/>
          </a:solidFill>
          <a:ln w="38100" cmpd="sng">
            <a:solidFill>
              <a:schemeClr val="tx2"/>
            </a:solidFill>
          </a:ln>
          <a:effectLst/>
        </p:spPr>
        <p:txBody>
          <a:bodyPr wrap="square" lIns="182880" tIns="137160" rIns="137160" bIns="137160" rtlCol="0" anchor="ctr">
            <a:noAutofit/>
          </a:bodyPr>
          <a:lstStyle/>
          <a:p>
            <a:pPr algn="ctr" defTabSz="685783">
              <a:lnSpc>
                <a:spcPct val="90000"/>
              </a:lnSpc>
              <a:spcBef>
                <a:spcPts val="600"/>
              </a:spcBef>
              <a:defRPr/>
            </a:pPr>
            <a:endParaRPr lang="en-US" sz="2000" err="1">
              <a:solidFill>
                <a:srgbClr val="FFFFFF"/>
              </a:solidFill>
              <a:latin typeface="Arial"/>
            </a:endParaRPr>
          </a:p>
        </p:txBody>
      </p:sp>
      <p:sp>
        <p:nvSpPr>
          <p:cNvPr id="10" name="TextBox 9">
            <a:extLst>
              <a:ext uri="{FF2B5EF4-FFF2-40B4-BE49-F238E27FC236}">
                <a16:creationId xmlns:a16="http://schemas.microsoft.com/office/drawing/2014/main" id="{FF4E113D-3A9E-427F-9983-5D1223FF6137}"/>
              </a:ext>
            </a:extLst>
          </p:cNvPr>
          <p:cNvSpPr txBox="1"/>
          <p:nvPr/>
        </p:nvSpPr>
        <p:spPr>
          <a:xfrm>
            <a:off x="1537914" y="2639669"/>
            <a:ext cx="3089968" cy="646331"/>
          </a:xfrm>
          <a:prstGeom prst="rect">
            <a:avLst/>
          </a:prstGeom>
          <a:noFill/>
        </p:spPr>
        <p:txBody>
          <a:bodyPr wrap="square" lIns="0" tIns="0" rIns="0" bIns="0" rtlCol="0">
            <a:spAutoFit/>
          </a:bodyPr>
          <a:lstStyle/>
          <a:p>
            <a:pPr algn="r" defTabSz="685783">
              <a:defRPr/>
            </a:pPr>
            <a:r>
              <a:rPr lang="en-US" sz="1400" dirty="0">
                <a:solidFill>
                  <a:schemeClr val="tx2"/>
                </a:solidFill>
                <a:latin typeface="Arial"/>
              </a:rPr>
              <a:t>Do you have an efficient process in place to get employees back to productivity after hardware failures?</a:t>
            </a:r>
          </a:p>
        </p:txBody>
      </p:sp>
      <p:sp>
        <p:nvSpPr>
          <p:cNvPr id="11" name="Oval 10">
            <a:extLst>
              <a:ext uri="{FF2B5EF4-FFF2-40B4-BE49-F238E27FC236}">
                <a16:creationId xmlns:a16="http://schemas.microsoft.com/office/drawing/2014/main" id="{337CB30E-5AF5-4524-8A8A-8BF1B9BCE9C6}"/>
              </a:ext>
            </a:extLst>
          </p:cNvPr>
          <p:cNvSpPr/>
          <p:nvPr/>
        </p:nvSpPr>
        <p:spPr>
          <a:xfrm>
            <a:off x="3616377" y="4393570"/>
            <a:ext cx="248085" cy="248085"/>
          </a:xfrm>
          <a:prstGeom prst="ellipse">
            <a:avLst/>
          </a:prstGeom>
          <a:solidFill>
            <a:schemeClr val="accent6"/>
          </a:solidFill>
          <a:ln w="38100" cmpd="sng">
            <a:solidFill>
              <a:schemeClr val="tx2"/>
            </a:solidFill>
          </a:ln>
          <a:effectLst/>
        </p:spPr>
        <p:txBody>
          <a:bodyPr wrap="square" lIns="182880" tIns="137160" rIns="137160" bIns="137160" rtlCol="0" anchor="ctr">
            <a:noAutofit/>
          </a:bodyPr>
          <a:lstStyle/>
          <a:p>
            <a:pPr algn="ctr" defTabSz="685783">
              <a:lnSpc>
                <a:spcPct val="90000"/>
              </a:lnSpc>
              <a:spcBef>
                <a:spcPts val="600"/>
              </a:spcBef>
              <a:defRPr/>
            </a:pPr>
            <a:endParaRPr lang="en-US" sz="2000" err="1">
              <a:solidFill>
                <a:srgbClr val="FFFFFF"/>
              </a:solidFill>
              <a:latin typeface="Arial"/>
            </a:endParaRPr>
          </a:p>
        </p:txBody>
      </p:sp>
      <p:sp>
        <p:nvSpPr>
          <p:cNvPr id="12" name="TextBox 11">
            <a:extLst>
              <a:ext uri="{FF2B5EF4-FFF2-40B4-BE49-F238E27FC236}">
                <a16:creationId xmlns:a16="http://schemas.microsoft.com/office/drawing/2014/main" id="{FDEE6353-5260-4480-B7F8-DBB373CBF450}"/>
              </a:ext>
            </a:extLst>
          </p:cNvPr>
          <p:cNvSpPr txBox="1"/>
          <p:nvPr/>
        </p:nvSpPr>
        <p:spPr>
          <a:xfrm>
            <a:off x="129822" y="1154671"/>
            <a:ext cx="3360371" cy="646331"/>
          </a:xfrm>
          <a:prstGeom prst="rect">
            <a:avLst/>
          </a:prstGeom>
          <a:noFill/>
        </p:spPr>
        <p:txBody>
          <a:bodyPr wrap="square" lIns="0" tIns="0" rIns="0" bIns="0" rtlCol="0">
            <a:spAutoFit/>
          </a:bodyPr>
          <a:lstStyle/>
          <a:p>
            <a:pPr algn="r" defTabSz="685783">
              <a:defRPr/>
            </a:pPr>
            <a:r>
              <a:rPr lang="en-US" sz="1400" dirty="0">
                <a:solidFill>
                  <a:srgbClr val="FFFFFF"/>
                </a:solidFill>
                <a:latin typeface="Arial"/>
              </a:rPr>
              <a:t>Are you able to detect issues and resolve them before they cause employee frustration for your remote workforce?</a:t>
            </a:r>
          </a:p>
        </p:txBody>
      </p:sp>
      <p:sp>
        <p:nvSpPr>
          <p:cNvPr id="13" name="Oval 12">
            <a:extLst>
              <a:ext uri="{FF2B5EF4-FFF2-40B4-BE49-F238E27FC236}">
                <a16:creationId xmlns:a16="http://schemas.microsoft.com/office/drawing/2014/main" id="{EFB521D6-866B-422C-A18E-07BCE9C365F0}"/>
              </a:ext>
            </a:extLst>
          </p:cNvPr>
          <p:cNvSpPr/>
          <p:nvPr/>
        </p:nvSpPr>
        <p:spPr>
          <a:xfrm>
            <a:off x="4627882" y="3634858"/>
            <a:ext cx="248085" cy="248085"/>
          </a:xfrm>
          <a:prstGeom prst="ellipse">
            <a:avLst/>
          </a:prstGeom>
          <a:solidFill>
            <a:schemeClr val="accent6"/>
          </a:solidFill>
          <a:ln w="38100" cmpd="sng">
            <a:solidFill>
              <a:schemeClr val="tx2"/>
            </a:solidFill>
          </a:ln>
          <a:effectLst/>
        </p:spPr>
        <p:txBody>
          <a:bodyPr wrap="square" lIns="182880" tIns="137160" rIns="137160" bIns="137160" rtlCol="0" anchor="ctr">
            <a:noAutofit/>
          </a:bodyPr>
          <a:lstStyle/>
          <a:p>
            <a:pPr algn="ctr" defTabSz="685783">
              <a:lnSpc>
                <a:spcPct val="90000"/>
              </a:lnSpc>
              <a:spcBef>
                <a:spcPts val="600"/>
              </a:spcBef>
              <a:defRPr/>
            </a:pPr>
            <a:endParaRPr lang="en-US" sz="2000" err="1">
              <a:solidFill>
                <a:srgbClr val="FFFFFF"/>
              </a:solidFill>
              <a:latin typeface="Arial"/>
            </a:endParaRPr>
          </a:p>
        </p:txBody>
      </p:sp>
      <p:sp>
        <p:nvSpPr>
          <p:cNvPr id="14" name="TextBox 13">
            <a:extLst>
              <a:ext uri="{FF2B5EF4-FFF2-40B4-BE49-F238E27FC236}">
                <a16:creationId xmlns:a16="http://schemas.microsoft.com/office/drawing/2014/main" id="{6D02FD24-0634-4F11-A20B-D37D796003C4}"/>
              </a:ext>
            </a:extLst>
          </p:cNvPr>
          <p:cNvSpPr txBox="1"/>
          <p:nvPr/>
        </p:nvSpPr>
        <p:spPr>
          <a:xfrm>
            <a:off x="555349" y="3512678"/>
            <a:ext cx="3853664" cy="430887"/>
          </a:xfrm>
          <a:prstGeom prst="rect">
            <a:avLst/>
          </a:prstGeom>
          <a:noFill/>
        </p:spPr>
        <p:txBody>
          <a:bodyPr wrap="square" lIns="0" tIns="0" rIns="0" bIns="0" rtlCol="0">
            <a:spAutoFit/>
          </a:bodyPr>
          <a:lstStyle/>
          <a:p>
            <a:pPr algn="r" defTabSz="685783">
              <a:defRPr/>
            </a:pPr>
            <a:r>
              <a:rPr lang="en-US" sz="1400" dirty="0">
                <a:solidFill>
                  <a:srgbClr val="FFFFFF"/>
                </a:solidFill>
                <a:latin typeface="Arial"/>
              </a:rPr>
              <a:t>Do you have ways to automate IT</a:t>
            </a:r>
            <a:r>
              <a:rPr lang="en-US" sz="1400" dirty="0">
                <a:solidFill>
                  <a:schemeClr val="tx2"/>
                </a:solidFill>
                <a:latin typeface="Arial"/>
              </a:rPr>
              <a:t> tasks </a:t>
            </a:r>
            <a:r>
              <a:rPr lang="en-US" sz="1400" dirty="0">
                <a:solidFill>
                  <a:srgbClr val="FFFFFF"/>
                </a:solidFill>
                <a:latin typeface="Arial"/>
              </a:rPr>
              <a:t>and customize the way you solve issues?</a:t>
            </a:r>
          </a:p>
        </p:txBody>
      </p:sp>
      <p:sp>
        <p:nvSpPr>
          <p:cNvPr id="15" name="TextBox 14">
            <a:extLst>
              <a:ext uri="{FF2B5EF4-FFF2-40B4-BE49-F238E27FC236}">
                <a16:creationId xmlns:a16="http://schemas.microsoft.com/office/drawing/2014/main" id="{61C9E837-B570-41ED-AD03-7140D31618BB}"/>
              </a:ext>
            </a:extLst>
          </p:cNvPr>
          <p:cNvSpPr txBox="1"/>
          <p:nvPr/>
        </p:nvSpPr>
        <p:spPr>
          <a:xfrm>
            <a:off x="-363471" y="4302168"/>
            <a:ext cx="3853664" cy="430887"/>
          </a:xfrm>
          <a:prstGeom prst="rect">
            <a:avLst/>
          </a:prstGeom>
          <a:noFill/>
        </p:spPr>
        <p:txBody>
          <a:bodyPr wrap="square" lIns="0" tIns="0" rIns="0" bIns="0" rtlCol="0">
            <a:spAutoFit/>
          </a:bodyPr>
          <a:lstStyle/>
          <a:p>
            <a:pPr algn="r" defTabSz="685783">
              <a:defRPr/>
            </a:pPr>
            <a:r>
              <a:rPr lang="en-US" sz="1400" dirty="0">
                <a:solidFill>
                  <a:srgbClr val="FFFFFF"/>
                </a:solidFill>
                <a:latin typeface="Arial"/>
              </a:rPr>
              <a:t>Let me share </a:t>
            </a:r>
          </a:p>
          <a:p>
            <a:pPr algn="r" defTabSz="685783">
              <a:defRPr/>
            </a:pPr>
            <a:r>
              <a:rPr lang="en-US" sz="1400" dirty="0">
                <a:solidFill>
                  <a:srgbClr val="FFFFFF"/>
                </a:solidFill>
                <a:latin typeface="Arial"/>
              </a:rPr>
              <a:t>how Dell can help.</a:t>
            </a:r>
          </a:p>
        </p:txBody>
      </p:sp>
    </p:spTree>
    <p:extLst>
      <p:ext uri="{BB962C8B-B14F-4D97-AF65-F5344CB8AC3E}">
        <p14:creationId xmlns:p14="http://schemas.microsoft.com/office/powerpoint/2010/main" val="307716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27B7-995D-45CF-BB43-84D513B4C7DB}"/>
              </a:ext>
            </a:extLst>
          </p:cNvPr>
          <p:cNvSpPr>
            <a:spLocks noGrp="1"/>
          </p:cNvSpPr>
          <p:nvPr>
            <p:ph type="title"/>
          </p:nvPr>
        </p:nvSpPr>
        <p:spPr>
          <a:xfrm>
            <a:off x="285750" y="2197801"/>
            <a:ext cx="7886700" cy="747897"/>
          </a:xfrm>
        </p:spPr>
        <p:txBody>
          <a:bodyPr/>
          <a:lstStyle/>
          <a:p>
            <a:r>
              <a:rPr lang="en-US" dirty="0"/>
              <a:t>ProSupport Suite for PCs</a:t>
            </a:r>
          </a:p>
        </p:txBody>
      </p:sp>
    </p:spTree>
    <p:extLst>
      <p:ext uri="{BB962C8B-B14F-4D97-AF65-F5344CB8AC3E}">
        <p14:creationId xmlns:p14="http://schemas.microsoft.com/office/powerpoint/2010/main" val="2341442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Iouh_yN7LQbbgRvlZZJB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2163C19A-6F97-46CB-A4DB-209EE5FF66DF}" vid="{2F638D69-5682-46F6-ADFA-49F8A93586E6}"/>
    </a:ext>
  </a:extLst>
</a:theme>
</file>

<file path=ppt/theme/theme2.xml><?xml version="1.0" encoding="utf-8"?>
<a:theme xmlns:a="http://schemas.openxmlformats.org/drawingml/2006/main" name="Dell EMC PPT 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 EMC PPT Template" id="{CA59C06B-32FB-42E9-94A9-5DF3CA978294}" vid="{5557DC91-B6AF-4FCD-9DF7-9DAA3043C778}"/>
    </a:ext>
  </a:extLst>
</a:theme>
</file>

<file path=ppt/theme/theme3.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1DAFE0F619E249B5F32F8C35C1D50A" ma:contentTypeVersion="0" ma:contentTypeDescription="Create a new document." ma:contentTypeScope="" ma:versionID="c90bfff946383c3fff4ea9f21e0fd24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9B123A-2671-4B00-85B3-BE7203FC8A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1FA6A29-E51B-40D5-986B-DC132C6DBD32}">
  <ds:schemaRefs>
    <ds:schemaRef ds:uri="http://schemas.microsoft.com/sharepoint/v3/contenttype/forms"/>
  </ds:schemaRefs>
</ds:datastoreItem>
</file>

<file path=customXml/itemProps3.xml><?xml version="1.0" encoding="utf-8"?>
<ds:datastoreItem xmlns:ds="http://schemas.openxmlformats.org/officeDocument/2006/customXml" ds:itemID="{AFC77BDB-12D0-4735-AFFB-74B48F4E2CE2}">
  <ds:schemaRefs>
    <ds:schemaRef ds:uri="http://www.w3.org/XML/1998/namespace"/>
    <ds:schemaRef ds:uri="http://purl.org/dc/elements/1.1/"/>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19822</TotalTime>
  <Words>12568</Words>
  <Application>Microsoft Office PowerPoint</Application>
  <PresentationFormat>On-screen Show (16:9)</PresentationFormat>
  <Paragraphs>1493</Paragraphs>
  <Slides>55</Slides>
  <Notes>41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9" baseType="lpstr">
      <vt:lpstr>Arial</vt:lpstr>
      <vt:lpstr>Arial Black</vt:lpstr>
      <vt:lpstr>Calibri</vt:lpstr>
      <vt:lpstr>Courier New</vt:lpstr>
      <vt:lpstr>Museo For Dell</vt:lpstr>
      <vt:lpstr>Museo For Dell 300</vt:lpstr>
      <vt:lpstr>Museo Sans For Dell</vt:lpstr>
      <vt:lpstr>Roboto</vt:lpstr>
      <vt:lpstr>Times New Roman</vt:lpstr>
      <vt:lpstr>Trebuchet MS</vt:lpstr>
      <vt:lpstr>Wingdings</vt:lpstr>
      <vt:lpstr>2020 Dell Tech template</vt:lpstr>
      <vt:lpstr>Dell EMC PPT Template</vt:lpstr>
      <vt:lpstr>think-cell Slide</vt:lpstr>
      <vt:lpstr>ProSupport for PCs</vt:lpstr>
      <vt:lpstr>This is the ProSupport Suite you  always wanted to sell!</vt:lpstr>
      <vt:lpstr>Customized IT management in one location…</vt:lpstr>
      <vt:lpstr>How Dell differs from the competition</vt:lpstr>
      <vt:lpstr>IT leaders want support for their remote teams</vt:lpstr>
      <vt:lpstr>Workplace services are shifting</vt:lpstr>
      <vt:lpstr>How IT and employees benefit from  ProSupport Suite for PCs</vt:lpstr>
      <vt:lpstr>How are you improving your employee experience? Questions to ask your customers</vt:lpstr>
      <vt:lpstr>ProSupport Suite for PCs</vt:lpstr>
      <vt:lpstr>The modernization of the ProSupport Suite for PCs</vt:lpstr>
      <vt:lpstr>The evolution of modern support</vt:lpstr>
      <vt:lpstr>Select the right support for your customer</vt:lpstr>
      <vt:lpstr>PowerPoint Presentation</vt:lpstr>
      <vt:lpstr>ProSupport for PCs</vt:lpstr>
      <vt:lpstr>ProSupport for PCs</vt:lpstr>
      <vt:lpstr>PowerPoint Presentation</vt:lpstr>
      <vt:lpstr>PowerPoint Presentation</vt:lpstr>
      <vt:lpstr>Dell supports customers like no other company can</vt:lpstr>
      <vt:lpstr>Tools and technology</vt:lpstr>
      <vt:lpstr>Connect and manage PCs with actionable intelligence</vt:lpstr>
      <vt:lpstr>Modern, intelligent PC management at your fingertips</vt:lpstr>
      <vt:lpstr>An enhanced modern PC management experience</vt:lpstr>
      <vt:lpstr>Simplify PC monitoring, tracking and management  </vt:lpstr>
      <vt:lpstr>Deliver hassle-free experience anytime, anywhere</vt:lpstr>
      <vt:lpstr>Get smarter support with AI that predicts issues</vt:lpstr>
      <vt:lpstr>Expedite PC issue resolution in fewer steps</vt:lpstr>
      <vt:lpstr>Simplify PC monitoring, tracking and management  </vt:lpstr>
      <vt:lpstr>Anticipate your team’s needs with data-driven insights</vt:lpstr>
      <vt:lpstr>Why TechDirect with SupportAssist?</vt:lpstr>
      <vt:lpstr>Privacy and security is paramount</vt:lpstr>
      <vt:lpstr>Competitive Analysis</vt:lpstr>
      <vt:lpstr>HP and Lenovo support services leverage telemetry tools, but have varying GTM strategies</vt:lpstr>
      <vt:lpstr>Pricing Updated July 2021</vt:lpstr>
      <vt:lpstr>Support services value to sales</vt:lpstr>
      <vt:lpstr>ProSupport Plus for PCs pricing strategy</vt:lpstr>
      <vt:lpstr>EMEA support pricing ladder for Latitude 7480</vt:lpstr>
      <vt:lpstr>EMEA support pricing ladder for OptiPlex 7050</vt:lpstr>
      <vt:lpstr>ABU support pricing ladder for Latitude 7480</vt:lpstr>
      <vt:lpstr>ABU support pricing ladder for OptiPlex 7050</vt:lpstr>
      <vt:lpstr>APJ support pricing ladder for Latitude 7480</vt:lpstr>
      <vt:lpstr>APJ support pricing ladder for OptiPlex 7050</vt:lpstr>
      <vt:lpstr>ProSupport Flex for PCs pricing strategy </vt:lpstr>
      <vt:lpstr>Availability</vt:lpstr>
      <vt:lpstr>ProSupport Suite offer availability by LOB </vt:lpstr>
      <vt:lpstr>ProSupport and ProSupport Plus for PCs</vt:lpstr>
      <vt:lpstr>ProSupport Flex for PCs</vt:lpstr>
      <vt:lpstr>FAQs</vt:lpstr>
      <vt:lpstr>Frequently asked questions – ProSupport Suite for PCs</vt:lpstr>
      <vt:lpstr>Frequently asked questions – ProSupport Suite for PCs</vt:lpstr>
      <vt:lpstr>Frequently asked questions – ProSupport Suite for PCs</vt:lpstr>
      <vt:lpstr>Frequently asked questions – ProSupport Suite for PCs</vt:lpstr>
      <vt:lpstr>Frequently asked questions – ProSupport Suite for PCs</vt:lpstr>
      <vt:lpstr>Frequently asked questions – ProSupport Suite for PCs</vt:lpstr>
      <vt:lpstr>Resources</vt:lpstr>
      <vt:lpstr>PowerPoint Presentation</vt:lpstr>
    </vt:vector>
  </TitlesOfParts>
  <Company>Dell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1</dc:title>
  <dc:creator>Sobotik, Stephanie</dc:creator>
  <cp:lastModifiedBy>Sobotik, Stephanie</cp:lastModifiedBy>
  <cp:revision>1715</cp:revision>
  <cp:lastPrinted>2018-09-10T14:53:10Z</cp:lastPrinted>
  <dcterms:created xsi:type="dcterms:W3CDTF">2019-04-23T21:27:17Z</dcterms:created>
  <dcterms:modified xsi:type="dcterms:W3CDTF">2021-10-07T20:13:59Z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0x010100CD1DAFE0F619E249B5F32F8C35C1D50A</vt:lpwstr>
  </property>
  <property fmtid="{D5CDD505-2E9C-101B-9397-08002B2CF9AE}" pid="3" name="MSIP_Label_7de70ee2-0cb4-4d60-aee5-75ef2c4c8a90_Enabled">
    <vt:lpwstr>True</vt:lpwstr>
  </property>
  <property fmtid="{D5CDD505-2E9C-101B-9397-08002B2CF9AE}" pid="4" name="MSIP_Label_7de70ee2-0cb4-4d60-aee5-75ef2c4c8a90_SiteId">
    <vt:lpwstr>945c199a-83a2-4e80-9f8c-5a91be5752dd</vt:lpwstr>
  </property>
  <property fmtid="{D5CDD505-2E9C-101B-9397-08002B2CF9AE}" pid="5" name="MSIP_Label_7de70ee2-0cb4-4d60-aee5-75ef2c4c8a90_Owner">
    <vt:lpwstr>Craig_Lakey@Dell.com</vt:lpwstr>
  </property>
  <property fmtid="{D5CDD505-2E9C-101B-9397-08002B2CF9AE}" pid="6" name="MSIP_Label_7de70ee2-0cb4-4d60-aee5-75ef2c4c8a90_SetDate">
    <vt:lpwstr>2019-06-16T18:59:28.1604826Z</vt:lpwstr>
  </property>
  <property fmtid="{D5CDD505-2E9C-101B-9397-08002B2CF9AE}" pid="7" name="MSIP_Label_7de70ee2-0cb4-4d60-aee5-75ef2c4c8a90_Name">
    <vt:lpwstr>Internal Use</vt:lpwstr>
  </property>
  <property fmtid="{D5CDD505-2E9C-101B-9397-08002B2CF9AE}" pid="8" name="MSIP_Label_7de70ee2-0cb4-4d60-aee5-75ef2c4c8a90_Application">
    <vt:lpwstr>Microsoft Azure Information Protection</vt:lpwstr>
  </property>
  <property fmtid="{D5CDD505-2E9C-101B-9397-08002B2CF9AE}" pid="9" name="MSIP_Label_7de70ee2-0cb4-4d60-aee5-75ef2c4c8a90_Extended_MSFT_Method">
    <vt:lpwstr>Manual</vt:lpwstr>
  </property>
  <property fmtid="{D5CDD505-2E9C-101B-9397-08002B2CF9AE}" pid="10" name="MSIP_Label_da6fab74-d5af-4af7-a9a4-78d84655a626_Enabled">
    <vt:lpwstr>True</vt:lpwstr>
  </property>
  <property fmtid="{D5CDD505-2E9C-101B-9397-08002B2CF9AE}" pid="11" name="MSIP_Label_da6fab74-d5af-4af7-a9a4-78d84655a626_SiteId">
    <vt:lpwstr>945c199a-83a2-4e80-9f8c-5a91be5752dd</vt:lpwstr>
  </property>
  <property fmtid="{D5CDD505-2E9C-101B-9397-08002B2CF9AE}" pid="12" name="MSIP_Label_da6fab74-d5af-4af7-a9a4-78d84655a626_Owner">
    <vt:lpwstr>Craig_Lakey@Dell.com</vt:lpwstr>
  </property>
  <property fmtid="{D5CDD505-2E9C-101B-9397-08002B2CF9AE}" pid="13" name="MSIP_Label_da6fab74-d5af-4af7-a9a4-78d84655a626_SetDate">
    <vt:lpwstr>2019-06-16T18:59:28.1604826Z</vt:lpwstr>
  </property>
  <property fmtid="{D5CDD505-2E9C-101B-9397-08002B2CF9AE}" pid="14" name="MSIP_Label_da6fab74-d5af-4af7-a9a4-78d84655a626_Name">
    <vt:lpwstr>Visual Marking</vt:lpwstr>
  </property>
  <property fmtid="{D5CDD505-2E9C-101B-9397-08002B2CF9AE}" pid="15" name="MSIP_Label_da6fab74-d5af-4af7-a9a4-78d84655a626_Application">
    <vt:lpwstr>Microsoft Azure Information Protection</vt:lpwstr>
  </property>
  <property fmtid="{D5CDD505-2E9C-101B-9397-08002B2CF9AE}" pid="16" name="MSIP_Label_da6fab74-d5af-4af7-a9a4-78d84655a626_Parent">
    <vt:lpwstr>7de70ee2-0cb4-4d60-aee5-75ef2c4c8a90</vt:lpwstr>
  </property>
  <property fmtid="{D5CDD505-2E9C-101B-9397-08002B2CF9AE}" pid="17" name="MSIP_Label_da6fab74-d5af-4af7-a9a4-78d84655a626_Extended_MSFT_Method">
    <vt:lpwstr>Manual</vt:lpwstr>
  </property>
  <property fmtid="{D5CDD505-2E9C-101B-9397-08002B2CF9AE}" pid="18" name="aiplabel">
    <vt:lpwstr>Internal Use Visual Marking</vt:lpwstr>
  </property>
</Properties>
</file>