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81" r:id="rId2"/>
    <p:sldId id="377" r:id="rId3"/>
    <p:sldId id="3336" r:id="rId4"/>
    <p:sldId id="2314" r:id="rId5"/>
    <p:sldId id="441" r:id="rId6"/>
    <p:sldId id="2315" r:id="rId7"/>
    <p:sldId id="3346" r:id="rId8"/>
    <p:sldId id="2320" r:id="rId9"/>
    <p:sldId id="3342" r:id="rId10"/>
    <p:sldId id="3349" r:id="rId11"/>
    <p:sldId id="3345" r:id="rId12"/>
    <p:sldId id="3341" r:id="rId13"/>
    <p:sldId id="3335" r:id="rId14"/>
    <p:sldId id="3347" r:id="rId15"/>
    <p:sldId id="3313" r:id="rId16"/>
    <p:sldId id="3332" r:id="rId17"/>
    <p:sldId id="501" r:id="rId18"/>
    <p:sldId id="3348" r:id="rId19"/>
    <p:sldId id="3330" r:id="rId20"/>
    <p:sldId id="3352" r:id="rId21"/>
    <p:sldId id="3350" r:id="rId22"/>
    <p:sldId id="3328" r:id="rId23"/>
    <p:sldId id="274" r:id="rId24"/>
  </p:sldIdLst>
  <p:sldSz cx="9144000" cy="5143500" type="screen16x9"/>
  <p:notesSz cx="6934200" cy="9220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3000" userDrawn="1">
          <p15:clr>
            <a:srgbClr val="A4A3A4"/>
          </p15:clr>
        </p15:guide>
        <p15:guide id="3" orient="horz" pos="3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ssinger, Sarah" initials="WS" lastIdx="5" clrIdx="0">
    <p:extLst>
      <p:ext uri="{19B8F6BF-5375-455C-9EA6-DF929625EA0E}">
        <p15:presenceInfo xmlns:p15="http://schemas.microsoft.com/office/powerpoint/2012/main" userId="S::Sarah.Weissinger@dell.com::09a4d3c5-2d14-4055-9cda-36da5dd81d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C"/>
    <a:srgbClr val="0076CE"/>
    <a:srgbClr val="EEEEEE"/>
    <a:srgbClr val="41B6E6"/>
    <a:srgbClr val="6EA204"/>
    <a:srgbClr val="6E0000"/>
    <a:srgbClr val="CC6600"/>
    <a:srgbClr val="808080"/>
    <a:srgbClr val="C8C9C7"/>
    <a:srgbClr val="B729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35" autoAdjust="0"/>
    <p:restoredTop sz="67177" autoAdjust="0"/>
  </p:normalViewPr>
  <p:slideViewPr>
    <p:cSldViewPr snapToGrid="0" showGuides="1">
      <p:cViewPr varScale="1">
        <p:scale>
          <a:sx n="52" d="100"/>
          <a:sy n="52" d="100"/>
        </p:scale>
        <p:origin x="1296" y="36"/>
      </p:cViewPr>
      <p:guideLst>
        <p:guide pos="3000"/>
        <p:guide orient="horz" pos="324"/>
      </p:guideLst>
    </p:cSldViewPr>
  </p:slideViewPr>
  <p:notesTextViewPr>
    <p:cViewPr>
      <p:scale>
        <a:sx n="1" d="1"/>
        <a:sy n="1" d="1"/>
      </p:scale>
      <p:origin x="0" y="0"/>
    </p:cViewPr>
  </p:notesTextViewPr>
  <p:sorterViewPr>
    <p:cViewPr>
      <p:scale>
        <a:sx n="120" d="100"/>
        <a:sy n="120" d="100"/>
      </p:scale>
      <p:origin x="0" y="0"/>
    </p:cViewPr>
  </p:sorterViewPr>
  <p:notesViewPr>
    <p:cSldViewPr snapToGrid="0" showGuides="1">
      <p:cViewPr>
        <p:scale>
          <a:sx n="79" d="100"/>
          <a:sy n="79" d="100"/>
        </p:scale>
        <p:origin x="3730" y="2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fl" descr="                              Dell - Internal Use - Confidential&#10;"/>
          <p:cNvSpPr txBox="1"/>
          <p:nvPr/>
        </p:nvSpPr>
        <p:spPr>
          <a:xfrm>
            <a:off x="780683" y="8990041"/>
            <a:ext cx="902491"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dirty="0">
                <a:solidFill>
                  <a:schemeClr val="bg2"/>
                </a:solidFill>
                <a:latin typeface="Arial" panose="020B0604020202020204" pitchFamily="34" charset="0"/>
              </a:rPr>
              <a:t>© Copyright 2020 Dell Inc.</a:t>
            </a:r>
          </a:p>
        </p:txBody>
      </p:sp>
      <p:sp>
        <p:nvSpPr>
          <p:cNvPr id="7" name="TextBox 6"/>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dirty="0" err="1">
              <a:solidFill>
                <a:schemeClr val="bg2"/>
              </a:solidFill>
              <a:latin typeface="Arial" panose="020B0604020202020204" pitchFamily="34" charset="0"/>
            </a:endParaRPr>
          </a:p>
        </p:txBody>
      </p:sp>
    </p:spTree>
    <p:extLst>
      <p:ext uri="{BB962C8B-B14F-4D97-AF65-F5344CB8AC3E}">
        <p14:creationId xmlns:p14="http://schemas.microsoft.com/office/powerpoint/2010/main" val="4227136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96888" y="173038"/>
            <a:ext cx="5940425" cy="3341687"/>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462280" y="3803332"/>
            <a:ext cx="6009640" cy="497871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l" descr="                              Dell - Internal Use - Confidential&#10;"/>
          <p:cNvSpPr txBox="1"/>
          <p:nvPr/>
        </p:nvSpPr>
        <p:spPr>
          <a:xfrm>
            <a:off x="780683" y="8990041"/>
            <a:ext cx="902491"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dirty="0">
                <a:solidFill>
                  <a:schemeClr val="bg2"/>
                </a:solidFill>
                <a:latin typeface="Arial" panose="020B0604020202020204" pitchFamily="34" charset="0"/>
              </a:rPr>
              <a:t>© Copyright 2020 Dell Inc.</a:t>
            </a:r>
          </a:p>
        </p:txBody>
      </p:sp>
      <p:sp>
        <p:nvSpPr>
          <p:cNvPr id="9" name="TextBox 8"/>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dirty="0" err="1">
              <a:solidFill>
                <a:schemeClr val="bg2"/>
              </a:solidFill>
              <a:latin typeface="Arial" panose="020B0604020202020204" pitchFamily="34" charset="0"/>
            </a:endParaRPr>
          </a:p>
        </p:txBody>
      </p:sp>
    </p:spTree>
    <p:extLst>
      <p:ext uri="{BB962C8B-B14F-4D97-AF65-F5344CB8AC3E}">
        <p14:creationId xmlns:p14="http://schemas.microsoft.com/office/powerpoint/2010/main" val="2384313598"/>
      </p:ext>
    </p:extLst>
  </p:cSld>
  <p:clrMap bg1="lt1" tx1="dk1" bg2="lt2" tx2="dk2" accent1="accent1" accent2="accent2" accent3="accent3" accent4="accent4" accent5="accent5" accent6="accent6" hlink="hlink" folHlink="folHlink"/>
  <p:notesStyle>
    <a:lvl1pPr marL="0" algn="l" defTabSz="685800" rtl="0" eaLnBrk="1" latinLnBrk="0" hangingPunct="1">
      <a:spcBef>
        <a:spcPts val="0"/>
      </a:spcBef>
      <a:defRPr sz="1100" kern="1200">
        <a:solidFill>
          <a:schemeClr val="bg2"/>
        </a:solidFill>
        <a:latin typeface="Arial" panose="020B0604020202020204" pitchFamily="34" charset="0"/>
        <a:ea typeface="+mn-ea"/>
        <a:cs typeface="+mn-cs"/>
      </a:defRPr>
    </a:lvl1pPr>
    <a:lvl2pPr marL="5143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2pPr>
    <a:lvl3pPr marL="8572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3pPr>
    <a:lvl4pPr marL="12001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4pPr>
    <a:lvl5pPr marL="1543050" indent="-171450" algn="l" defTabSz="685800" rtl="0" eaLnBrk="1" latinLnBrk="0" hangingPunct="1">
      <a:spcBef>
        <a:spcPts val="300"/>
      </a:spcBef>
      <a:buClrTx/>
      <a:buFont typeface="Arial" panose="020B0604020202020204" pitchFamily="34" charset="0"/>
      <a:buChar char="•"/>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9378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defTabSz="684601" fontAlgn="t">
              <a:defRPr/>
            </a:pPr>
            <a:r>
              <a:rPr lang="en-US" sz="1800" b="1" dirty="0">
                <a:solidFill>
                  <a:schemeClr val="bg2"/>
                </a:solidFill>
                <a:cs typeface="Arial" panose="020B0604020202020204" pitchFamily="34" charset="0"/>
              </a:rPr>
              <a:t>TechDirect</a:t>
            </a:r>
            <a:r>
              <a:rPr lang="en-US" sz="1800" b="0" dirty="0">
                <a:solidFill>
                  <a:schemeClr val="bg2"/>
                </a:solidFill>
                <a:cs typeface="Arial" panose="020B0604020202020204" pitchFamily="34" charset="0"/>
              </a:rPr>
              <a:t> is the online self-service portal designed by our experts to empower the customer. The key benefit of this tool is it boosts customer productivity as they can manage their Dell EMC technology, train their staff and support their end users </a:t>
            </a:r>
            <a:r>
              <a:rPr lang="en-US" sz="1800" b="1" dirty="0">
                <a:solidFill>
                  <a:schemeClr val="bg2"/>
                </a:solidFill>
                <a:cs typeface="Arial" panose="020B0604020202020204" pitchFamily="34" charset="0"/>
              </a:rPr>
              <a:t>from a single online account</a:t>
            </a:r>
            <a:r>
              <a:rPr lang="en-US" sz="1800" b="0" dirty="0">
                <a:solidFill>
                  <a:schemeClr val="bg2"/>
                </a:solidFill>
                <a:cs typeface="Arial" panose="020B0604020202020204" pitchFamily="34" charset="0"/>
              </a:rPr>
              <a:t>. </a:t>
            </a:r>
          </a:p>
          <a:p>
            <a:pPr defTabSz="684601" fontAlgn="t">
              <a:defRPr/>
            </a:pPr>
            <a:endParaRPr lang="en-US" sz="1800" b="0" dirty="0">
              <a:solidFill>
                <a:schemeClr val="bg2"/>
              </a:solidFill>
              <a:cs typeface="Arial" panose="020B0604020202020204" pitchFamily="34" charset="0"/>
            </a:endParaRPr>
          </a:p>
          <a:p>
            <a:pPr defTabSz="684601" fontAlgn="t">
              <a:defRPr/>
            </a:pPr>
            <a:r>
              <a:rPr lang="en-US" sz="1800" b="0" dirty="0">
                <a:solidFill>
                  <a:schemeClr val="bg2"/>
                </a:solidFill>
                <a:cs typeface="Arial" panose="020B0604020202020204" pitchFamily="34" charset="0"/>
              </a:rPr>
              <a:t>Customers see </a:t>
            </a:r>
            <a:r>
              <a:rPr lang="en-US" sz="1800" b="1" dirty="0">
                <a:solidFill>
                  <a:schemeClr val="bg2"/>
                </a:solidFill>
                <a:cs typeface="Arial" panose="020B0604020202020204" pitchFamily="34" charset="0"/>
              </a:rPr>
              <a:t>boosts in their IT staff productivity for support and deployment</a:t>
            </a:r>
            <a:r>
              <a:rPr lang="en-US" sz="1800" b="0" dirty="0">
                <a:solidFill>
                  <a:schemeClr val="bg2"/>
                </a:solidFill>
                <a:cs typeface="Arial" panose="020B0604020202020204" pitchFamily="34" charset="0"/>
              </a:rPr>
              <a:t> after implementing this tool. </a:t>
            </a:r>
          </a:p>
          <a:p>
            <a:pPr defTabSz="684601" fontAlgn="t">
              <a:defRPr/>
            </a:pPr>
            <a:endParaRPr lang="en-US" sz="1800" b="0" dirty="0">
              <a:solidFill>
                <a:schemeClr val="bg2"/>
              </a:solidFill>
              <a:cs typeface="Arial" panose="020B0604020202020204" pitchFamily="34" charset="0"/>
            </a:endParaRPr>
          </a:p>
          <a:p>
            <a:pPr defTabSz="684601" fontAlgn="t">
              <a:defRPr/>
            </a:pPr>
            <a:r>
              <a:rPr lang="en-US" sz="1800" b="0" dirty="0">
                <a:solidFill>
                  <a:schemeClr val="bg2"/>
                </a:solidFill>
                <a:cs typeface="Arial" panose="020B0604020202020204" pitchFamily="34" charset="0"/>
              </a:rPr>
              <a:t>This tool is </a:t>
            </a:r>
            <a:r>
              <a:rPr lang="en-US" sz="1800" b="1" dirty="0">
                <a:solidFill>
                  <a:schemeClr val="bg2"/>
                </a:solidFill>
                <a:cs typeface="Arial" panose="020B0604020202020204" pitchFamily="34" charset="0"/>
              </a:rPr>
              <a:t>responsive</a:t>
            </a:r>
            <a:r>
              <a:rPr lang="en-US" sz="1800" b="0" dirty="0">
                <a:solidFill>
                  <a:schemeClr val="bg2"/>
                </a:solidFill>
                <a:cs typeface="Arial" panose="020B0604020202020204" pitchFamily="34" charset="0"/>
              </a:rPr>
              <a:t> for an optimal viewing experience, no matter the customer’s device. </a:t>
            </a:r>
          </a:p>
          <a:p>
            <a:pPr defTabSz="684601" fontAlgn="t">
              <a:defRPr/>
            </a:pPr>
            <a:endParaRPr lang="en-US" sz="1800" b="0" dirty="0">
              <a:solidFill>
                <a:schemeClr val="bg2"/>
              </a:solidFill>
              <a:cs typeface="Arial" panose="020B0604020202020204" pitchFamily="34" charset="0"/>
            </a:endParaRPr>
          </a:p>
          <a:p>
            <a:pPr defTabSz="684601" fontAlgn="t">
              <a:defRPr/>
            </a:pPr>
            <a:r>
              <a:rPr lang="en-US" sz="1800" b="0" dirty="0">
                <a:solidFill>
                  <a:schemeClr val="bg2"/>
                </a:solidFill>
                <a:cs typeface="Arial" panose="020B0604020202020204" pitchFamily="34" charset="0"/>
              </a:rPr>
              <a:t>From deployment to education and support, TechDirect lets you do more with less effort and faster resolution. </a:t>
            </a:r>
          </a:p>
          <a:p>
            <a:pPr defTabSz="684601" fontAlgn="t">
              <a:defRPr/>
            </a:pPr>
            <a:endParaRPr lang="en-US" sz="1800" b="0" dirty="0">
              <a:solidFill>
                <a:schemeClr val="bg2"/>
              </a:solidFill>
              <a:cs typeface="Arial" panose="020B0604020202020204" pitchFamily="34" charset="0"/>
            </a:endParaRPr>
          </a:p>
          <a:p>
            <a:pPr defTabSz="684601" fontAlgn="t">
              <a:defRPr/>
            </a:pPr>
            <a:r>
              <a:rPr lang="en-US" sz="1800" b="1" dirty="0">
                <a:solidFill>
                  <a:schemeClr val="bg2"/>
                </a:solidFill>
                <a:cs typeface="Arial" panose="020B0604020202020204" pitchFamily="34" charset="0"/>
              </a:rPr>
              <a:t>From one central location in TechDirect, configured for multiple users and tasks, you can: </a:t>
            </a:r>
          </a:p>
          <a:p>
            <a:pPr marL="285750" indent="-285750" defTabSz="684601" fontAlgn="t">
              <a:buFont typeface="Arial" panose="020B0604020202020204" pitchFamily="34" charset="0"/>
              <a:buChar char="•"/>
              <a:defRPr/>
            </a:pPr>
            <a:r>
              <a:rPr lang="en-US" sz="1800" b="0" dirty="0">
                <a:solidFill>
                  <a:schemeClr val="bg2"/>
                </a:solidFill>
                <a:cs typeface="Arial" panose="020B0604020202020204" pitchFamily="34" charset="0"/>
              </a:rPr>
              <a:t>Input system build and deploy details for ProDeploy Client Suite order</a:t>
            </a:r>
          </a:p>
          <a:p>
            <a:pPr marL="285750" indent="-285750" defTabSz="684601" fontAlgn="t">
              <a:buFont typeface="Arial" panose="020B0604020202020204" pitchFamily="34" charset="0"/>
              <a:buChar char="•"/>
              <a:defRPr/>
            </a:pPr>
            <a:r>
              <a:rPr lang="en-US" sz="1800" b="0" dirty="0">
                <a:solidFill>
                  <a:schemeClr val="bg2"/>
                </a:solidFill>
                <a:cs typeface="Arial" panose="020B0604020202020204" pitchFamily="34" charset="0"/>
              </a:rPr>
              <a:t>Explore ProDeploy Client Suite features using the sample order features with no purchase commitment, prior to placing an order</a:t>
            </a:r>
          </a:p>
          <a:p>
            <a:pPr marL="285750" indent="-285750" defTabSz="684601" fontAlgn="t">
              <a:buFont typeface="Arial" panose="020B0604020202020204" pitchFamily="34" charset="0"/>
              <a:buChar char="•"/>
              <a:defRPr/>
            </a:pPr>
            <a:r>
              <a:rPr lang="en-US" sz="1800" b="0" dirty="0">
                <a:solidFill>
                  <a:schemeClr val="bg2"/>
                </a:solidFill>
                <a:cs typeface="Arial" panose="020B0604020202020204" pitchFamily="34" charset="0"/>
              </a:rPr>
              <a:t>Configure and manage the technicians in your company to submit technical support requests</a:t>
            </a:r>
          </a:p>
          <a:p>
            <a:pPr marL="285750" indent="-285750" defTabSz="684601" fontAlgn="t">
              <a:buFont typeface="Arial" panose="020B0604020202020204" pitchFamily="34" charset="0"/>
              <a:buChar char="•"/>
              <a:defRPr/>
            </a:pPr>
            <a:r>
              <a:rPr lang="en-US" sz="1800" b="0" dirty="0">
                <a:solidFill>
                  <a:schemeClr val="bg2"/>
                </a:solidFill>
                <a:cs typeface="Arial" panose="020B0604020202020204" pitchFamily="34" charset="0"/>
              </a:rPr>
              <a:t>Get on-demand access to support requests at no additional charge</a:t>
            </a:r>
          </a:p>
          <a:p>
            <a:pPr marL="285750" indent="-285750" defTabSz="684601" fontAlgn="t">
              <a:buFont typeface="Arial" panose="020B0604020202020204" pitchFamily="34" charset="0"/>
              <a:buChar char="•"/>
              <a:defRPr/>
            </a:pPr>
            <a:r>
              <a:rPr lang="en-US" sz="1800" b="0" dirty="0">
                <a:solidFill>
                  <a:schemeClr val="bg2"/>
                </a:solidFill>
                <a:cs typeface="Arial" panose="020B0604020202020204" pitchFamily="34" charset="0"/>
              </a:rPr>
              <a:t>Enable eligible technicians to submit parts dispatches via the Self-Dispatch program</a:t>
            </a:r>
          </a:p>
          <a:p>
            <a:pPr marL="285750" indent="-285750" defTabSz="684601" fontAlgn="t">
              <a:buFont typeface="Arial" panose="020B0604020202020204" pitchFamily="34" charset="0"/>
              <a:buChar char="•"/>
              <a:defRPr/>
            </a:pPr>
            <a:r>
              <a:rPr lang="en-US" sz="1800" b="0" dirty="0">
                <a:solidFill>
                  <a:schemeClr val="bg2"/>
                </a:solidFill>
                <a:cs typeface="Arial" panose="020B0604020202020204" pitchFamily="34" charset="0"/>
              </a:rPr>
              <a:t>Receive proactive and predictive SupportAssist alerts, enabled by machine learning, for PCs</a:t>
            </a:r>
          </a:p>
          <a:p>
            <a:pPr marL="285750" indent="-285750" defTabSz="684601" fontAlgn="t">
              <a:buFont typeface="Arial" panose="020B0604020202020204" pitchFamily="34" charset="0"/>
              <a:buChar char="•"/>
              <a:defRPr/>
            </a:pPr>
            <a:r>
              <a:rPr lang="en-US" sz="1800" b="0" dirty="0">
                <a:solidFill>
                  <a:schemeClr val="bg2"/>
                </a:solidFill>
                <a:cs typeface="Arial" panose="020B0604020202020204" pitchFamily="34" charset="0"/>
              </a:rPr>
              <a:t>Integrate Dell EMC services functionality into your help desk with APIs</a:t>
            </a:r>
          </a:p>
          <a:p>
            <a:pPr marL="285750" indent="-285750" defTabSz="684601" fontAlgn="t">
              <a:buFont typeface="Arial" panose="020B0604020202020204" pitchFamily="34" charset="0"/>
              <a:buChar char="•"/>
              <a:defRPr/>
            </a:pPr>
            <a:r>
              <a:rPr lang="en-US" sz="1800" b="0" dirty="0">
                <a:solidFill>
                  <a:schemeClr val="bg2"/>
                </a:solidFill>
                <a:cs typeface="Arial" panose="020B0604020202020204" pitchFamily="34" charset="0"/>
              </a:rPr>
              <a:t>Access and manage deployment certifications as well as authorizations for your technicians</a:t>
            </a:r>
          </a:p>
          <a:p>
            <a:pPr defTabSz="684601" fontAlgn="t">
              <a:defRPr/>
            </a:pPr>
            <a:endParaRPr lang="en-US" sz="1800" b="0" dirty="0">
              <a:solidFill>
                <a:schemeClr val="bg2"/>
              </a:solidFill>
              <a:cs typeface="Arial" panose="020B0604020202020204" pitchFamily="34" charset="0"/>
            </a:endParaRPr>
          </a:p>
          <a:p>
            <a:pPr defTabSz="684601" fontAlgn="t">
              <a:defRPr/>
            </a:pPr>
            <a:r>
              <a:rPr lang="en-US" sz="1800" b="1" dirty="0">
                <a:solidFill>
                  <a:schemeClr val="bg2"/>
                </a:solidFill>
                <a:cs typeface="Arial" panose="020B0604020202020204" pitchFamily="34" charset="0"/>
              </a:rPr>
              <a:t>Dell EMC partners </a:t>
            </a:r>
            <a:r>
              <a:rPr lang="en-US" sz="1800" b="0" dirty="0">
                <a:solidFill>
                  <a:schemeClr val="bg2"/>
                </a:solidFill>
                <a:cs typeface="Arial" panose="020B0604020202020204" pitchFamily="34" charset="0"/>
              </a:rPr>
              <a:t>can manage their activity as well as work on behalf of their customers with a dedicated Dashboard gadget.</a:t>
            </a:r>
          </a:p>
          <a:p>
            <a:pPr defTabSz="684601" fontAlgn="t">
              <a:defRPr/>
            </a:pPr>
            <a:endParaRPr lang="en-US" sz="1800" b="0" dirty="0">
              <a:solidFill>
                <a:schemeClr val="bg2"/>
              </a:solidFill>
              <a:cs typeface="Arial" panose="020B0604020202020204" pitchFamily="34" charset="0"/>
            </a:endParaRPr>
          </a:p>
          <a:p>
            <a:pPr defTabSz="684601" fontAlgn="t">
              <a:defRPr/>
            </a:pPr>
            <a:endParaRPr lang="en-US" sz="1800" b="0" dirty="0">
              <a:solidFill>
                <a:schemeClr val="bg2"/>
              </a:solidFill>
              <a:cs typeface="Arial" panose="020B0604020202020204" pitchFamily="34" charset="0"/>
            </a:endParaRPr>
          </a:p>
          <a:p>
            <a:pPr defTabSz="684601" fontAlgn="t">
              <a:defRPr/>
            </a:pPr>
            <a:endParaRPr lang="en-US" sz="1800" b="0" dirty="0">
              <a:solidFill>
                <a:schemeClr val="bg2"/>
              </a:solidFill>
              <a:cs typeface="Arial" panose="020B0604020202020204" pitchFamily="34" charset="0"/>
            </a:endParaRPr>
          </a:p>
          <a:p>
            <a:pPr defTabSz="684601" fontAlgn="t">
              <a:defRPr/>
            </a:pPr>
            <a:endParaRPr lang="en-US" sz="1800" b="0" dirty="0">
              <a:solidFill>
                <a:schemeClr val="bg2"/>
              </a:solidFill>
              <a:cs typeface="Arial" panose="020B0604020202020204" pitchFamily="34" charset="0"/>
            </a:endParaRPr>
          </a:p>
          <a:p>
            <a:pPr defTabSz="684601" fontAlgn="t">
              <a:defRPr/>
            </a:pPr>
            <a:endParaRPr lang="en-US" sz="1800" b="0" dirty="0">
              <a:solidFill>
                <a:schemeClr val="bg2"/>
              </a:solidFill>
              <a:cs typeface="Arial" panose="020B0604020202020204" pitchFamily="34" charset="0"/>
            </a:endParaRPr>
          </a:p>
          <a:p>
            <a:pPr defTabSz="684601" fontAlgn="t">
              <a:defRPr/>
            </a:pPr>
            <a:endParaRPr lang="en-US" sz="1800" b="0" dirty="0">
              <a:solidFill>
                <a:schemeClr val="bg2"/>
              </a:solidFill>
              <a:cs typeface="Arial" panose="020B0604020202020204" pitchFamily="34" charset="0"/>
            </a:endParaRPr>
          </a:p>
          <a:p>
            <a:pPr defTabSz="684601" fontAlgn="t">
              <a:defRPr/>
            </a:pPr>
            <a:endParaRPr lang="en-US" sz="1800" b="0" dirty="0">
              <a:solidFill>
                <a:schemeClr val="bg2"/>
              </a:solidFill>
              <a:cs typeface="Arial" panose="020B0604020202020204" pitchFamily="34" charset="0"/>
            </a:endParaRPr>
          </a:p>
          <a:p>
            <a:pPr marL="86916" indent="-86916" fontAlgn="auto">
              <a:lnSpc>
                <a:spcPts val="619"/>
              </a:lnSpc>
              <a:spcBef>
                <a:spcPts val="0"/>
              </a:spcBef>
              <a:spcAft>
                <a:spcPts val="0"/>
              </a:spcAft>
              <a:buClr>
                <a:srgbClr val="0085C3"/>
              </a:buClr>
              <a:tabLst>
                <a:tab pos="86916" algn="l"/>
              </a:tabLst>
            </a:pPr>
            <a:r>
              <a:rPr lang="en-US" sz="600" dirty="0">
                <a:solidFill>
                  <a:srgbClr val="FFFFFF"/>
                </a:solidFill>
                <a:latin typeface="Arial" panose="020B0604020202020204" pitchFamily="34" charset="0"/>
                <a:ea typeface="SimSun" panose="02010600030101010101" pitchFamily="2" charset="-122"/>
                <a:cs typeface="Arial" panose="020B0604020202020204" pitchFamily="34" charset="0"/>
              </a:rPr>
              <a:t>. </a:t>
            </a:r>
            <a:endParaRPr lang="en-US" sz="600" u="sng" dirty="0">
              <a:solidFill>
                <a:srgbClr val="FFFFFF"/>
              </a:solidFill>
              <a:latin typeface="Arial" panose="020B0604020202020204" pitchFamily="34" charset="0"/>
              <a:ea typeface="SimSun" panose="02010600030101010101" pitchFamily="2" charset="-122"/>
              <a:cs typeface="Arial" panose="020B0604020202020204" pitchFamily="34" charset="0"/>
            </a:endParaRPr>
          </a:p>
          <a:p>
            <a:pPr marL="0" lvl="1">
              <a:tabLst>
                <a:tab pos="0" algn="l"/>
              </a:tabLst>
            </a:pPr>
            <a:endParaRPr lang="en-US" sz="1800" b="1" dirty="0">
              <a:solidFill>
                <a:schemeClr val="bg2"/>
              </a:solidFill>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0918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000" b="0" i="0" u="none" strike="noStrike" kern="1200" cap="none" spc="0" normalizeH="0" baseline="0" noProof="0" smtClean="0">
                <a:ln>
                  <a:noFill/>
                </a:ln>
                <a:solidFill>
                  <a:prstClr val="black"/>
                </a:solidFill>
                <a:effectLst/>
                <a:uLnTx/>
                <a:uFillTx/>
                <a:latin typeface="Museo Sans For Dell" pitchFamily="2" charset="0"/>
                <a:ea typeface="+mn-ea"/>
                <a:cs typeface="+mn-cs"/>
              </a:rPr>
              <a:pPr marL="0" marR="0" lvl="0" indent="0" algn="r" defTabSz="909185" rtl="0" eaLnBrk="0" fontAlgn="base" latinLnBrk="0" hangingPunct="0">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solidFill>
                <a:prstClr val="black"/>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3242094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TechDirect</a:t>
            </a:r>
            <a:r>
              <a:rPr lang="en-US" dirty="0"/>
              <a:t> </a:t>
            </a:r>
          </a:p>
          <a:p>
            <a:r>
              <a:rPr lang="en-US" dirty="0"/>
              <a:t>With channel slant</a:t>
            </a:r>
          </a:p>
          <a:p>
            <a:endParaRPr lang="en-US" dirty="0"/>
          </a:p>
          <a:p>
            <a:r>
              <a:rPr lang="en-US" dirty="0"/>
              <a:t>Easier to track your orders with your customers</a:t>
            </a:r>
          </a:p>
          <a:p>
            <a:endParaRPr lang="en-US" dirty="0"/>
          </a:p>
        </p:txBody>
      </p:sp>
    </p:spTree>
    <p:extLst>
      <p:ext uri="{BB962C8B-B14F-4D97-AF65-F5344CB8AC3E}">
        <p14:creationId xmlns:p14="http://schemas.microsoft.com/office/powerpoint/2010/main" val="3136536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partner, Dell Technologies has created a business model that gives you options to choose how you include services in your deals</a:t>
            </a:r>
          </a:p>
          <a:p>
            <a:r>
              <a:rPr lang="en-US" dirty="0"/>
              <a:t>Resell – Sell Dell Technologies Services. Dell handles the delivery, and you earn rebates based off of the services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Deliver your own services – You complete the required competency and sell and deliver 100% of the services on your own. You own the delivery process, but are trained and backed by Dell Technologies – increasing your credibility.</a:t>
            </a:r>
          </a:p>
          <a:p>
            <a:r>
              <a:rPr lang="en-US" dirty="0"/>
              <a:t>Co-deliver – You complete the required competencies, Sell Dell Technologies Services,  and deliver a subset of services alongside Dell Technologies. You increase profitability, increase credibility, and improve sales relationships</a:t>
            </a:r>
          </a:p>
          <a:p>
            <a:endParaRPr lang="en-US" dirty="0"/>
          </a:p>
          <a:p>
            <a:r>
              <a:rPr lang="en-US" dirty="0"/>
              <a:t>We want to help you to increase profitability, increase your credibility with customers, and improve sales relationships so we can continue to drive sales together.</a:t>
            </a:r>
          </a:p>
          <a:p>
            <a:endParaRPr lang="en-US" dirty="0"/>
          </a:p>
        </p:txBody>
      </p:sp>
    </p:spTree>
    <p:extLst>
      <p:ext uri="{BB962C8B-B14F-4D97-AF65-F5344CB8AC3E}">
        <p14:creationId xmlns:p14="http://schemas.microsoft.com/office/powerpoint/2010/main" val="717653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84175"/>
            <a:ext cx="6096000" cy="3430588"/>
          </a:xfrm>
        </p:spPr>
      </p:sp>
      <p:sp>
        <p:nvSpPr>
          <p:cNvPr id="3" name="Notes Placeholder 2"/>
          <p:cNvSpPr>
            <a:spLocks noGrp="1"/>
          </p:cNvSpPr>
          <p:nvPr>
            <p:ph type="body" idx="1"/>
          </p:nvPr>
        </p:nvSpPr>
        <p:spPr/>
        <p:txBody>
          <a:bodyPr/>
          <a:lstStyle/>
          <a:p>
            <a:r>
              <a:rPr lang="en-US" dirty="0"/>
              <a:t>The value of winning together with co-delivery</a:t>
            </a:r>
          </a:p>
          <a:p>
            <a:endParaRPr lang="en-US" dirty="0"/>
          </a:p>
          <a:p>
            <a:r>
              <a:rPr lang="en-US" dirty="0"/>
              <a:t>For Client co-delivery, a partner is required to have a client deployment competency.</a:t>
            </a:r>
          </a:p>
          <a:p>
            <a:r>
              <a:rPr lang="en-US" dirty="0"/>
              <a:t>When a partner decides to add the co-deliver option to their deployment model, they are deciding to increase their credibility and profitability, and grow better sales relationships.</a:t>
            </a:r>
          </a:p>
          <a:p>
            <a:r>
              <a:rPr lang="en-US" dirty="0"/>
              <a:t>A partner would complete the required deployment competencies utilizing Dell Technologies training. Once completed, Dell Technologies would review and grant access to co-deliver.</a:t>
            </a:r>
          </a:p>
          <a:p>
            <a:r>
              <a:rPr lang="en-US" dirty="0"/>
              <a:t>Once an opportunity arises where co-delivery is the perfect option a partner would</a:t>
            </a:r>
          </a:p>
          <a:p>
            <a:pPr marL="171450" indent="-171450">
              <a:buFontTx/>
              <a:buChar char="-"/>
            </a:pPr>
            <a:r>
              <a:rPr lang="en-US" dirty="0"/>
              <a:t>Resell Dell Technologies Services</a:t>
            </a:r>
          </a:p>
          <a:p>
            <a:pPr marL="171450" indent="-171450">
              <a:buFontTx/>
              <a:buChar char="-"/>
            </a:pPr>
            <a:r>
              <a:rPr lang="en-US" dirty="0"/>
              <a:t>Jointly deliver with Dell Technologies</a:t>
            </a:r>
          </a:p>
          <a:p>
            <a:pPr marL="685800" lvl="1" indent="-171450">
              <a:buFontTx/>
              <a:buChar char="-"/>
            </a:pPr>
            <a:r>
              <a:rPr lang="en-US" dirty="0"/>
              <a:t>Giving access to and utilization of Dell Technologies training, best practices, and tools</a:t>
            </a:r>
          </a:p>
          <a:p>
            <a:pPr marL="171450" indent="-171450">
              <a:buFontTx/>
              <a:buChar char="-"/>
            </a:pPr>
            <a:r>
              <a:rPr lang="en-US" dirty="0"/>
              <a:t>Receive reimbursement</a:t>
            </a:r>
          </a:p>
          <a:p>
            <a:pPr marL="171450" indent="-171450">
              <a:buFontTx/>
              <a:buChar char="-"/>
            </a:pPr>
            <a:r>
              <a:rPr lang="en-US" dirty="0"/>
              <a:t>Earn rebates on eligible services</a:t>
            </a:r>
          </a:p>
          <a:p>
            <a:pPr marL="171450" indent="-171450">
              <a:buFontTx/>
              <a:buChar char="-"/>
            </a:pPr>
            <a:endParaRPr lang="en-US" dirty="0"/>
          </a:p>
          <a:p>
            <a:pPr marL="0" indent="0">
              <a:buFontTx/>
              <a:buNone/>
            </a:pPr>
            <a:r>
              <a:rPr lang="en-US" dirty="0"/>
              <a:t>Co-delivery allows your partner to market their capabilities and work alongside Dell Technologies, increasing credibility to our customers.</a:t>
            </a:r>
          </a:p>
        </p:txBody>
      </p:sp>
    </p:spTree>
    <p:extLst>
      <p:ext uri="{BB962C8B-B14F-4D97-AF65-F5344CB8AC3E}">
        <p14:creationId xmlns:p14="http://schemas.microsoft.com/office/powerpoint/2010/main" val="17392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marL="342900" lvl="1" indent="0">
              <a:buNone/>
            </a:pPr>
            <a:r>
              <a:rPr lang="en-GB" dirty="0"/>
              <a:t>Co-delivery of deployment services offers channel partners many</a:t>
            </a:r>
            <a:r>
              <a:rPr lang="en-GB" baseline="0" dirty="0"/>
              <a:t> benefits, including:</a:t>
            </a:r>
          </a:p>
          <a:p>
            <a:pPr marL="514350" lvl="1" indent="-171450"/>
            <a:r>
              <a:rPr lang="en-GB" dirty="0"/>
              <a:t>Enhanced partnership with Dell Sales</a:t>
            </a:r>
          </a:p>
          <a:p>
            <a:pPr lvl="1"/>
            <a:r>
              <a:rPr lang="en-GB" dirty="0"/>
              <a:t>Enhanced services delivery credentials</a:t>
            </a:r>
          </a:p>
          <a:p>
            <a:pPr lvl="1"/>
            <a:r>
              <a:rPr lang="en-GB" dirty="0"/>
              <a:t>Seamless integration with Dell brand</a:t>
            </a:r>
          </a:p>
          <a:p>
            <a:pPr lvl="1"/>
            <a:r>
              <a:rPr lang="en-GB" dirty="0"/>
              <a:t>Utilization of their services team and continuity with end customer </a:t>
            </a:r>
          </a:p>
          <a:p>
            <a:pPr lvl="1"/>
            <a:r>
              <a:rPr lang="en-GB" dirty="0"/>
              <a:t>Inclusion on exclusive “find a partner on the Partner” portal</a:t>
            </a:r>
          </a:p>
          <a:p>
            <a:pPr lvl="1"/>
            <a:endParaRPr lang="en-GB" dirty="0"/>
          </a:p>
          <a:p>
            <a:pPr marL="342900" lvl="1" indent="0">
              <a:buNone/>
            </a:pPr>
            <a:r>
              <a:rPr lang="en-GB" dirty="0"/>
              <a:t>Dell Technologies Deployment full offer provides</a:t>
            </a:r>
            <a:r>
              <a:rPr lang="en-GB" baseline="0" dirty="0"/>
              <a:t> multiple opportunities for co-delivery with lucrative reimbursement rates that greatly enhance your margin share of the resell. </a:t>
            </a:r>
          </a:p>
          <a:p>
            <a:pPr marL="342900" lvl="1" indent="0">
              <a:buNone/>
            </a:pPr>
            <a:endParaRPr lang="en-GB" baseline="0" dirty="0"/>
          </a:p>
          <a:p>
            <a:pPr marL="342900" lvl="1" indent="0">
              <a:buNone/>
            </a:pPr>
            <a:r>
              <a:rPr lang="en-GB" baseline="0" dirty="0"/>
              <a:t>Please see the Client Deployment Co-delivery Partner Training and the Services Delivery Competency Training for more information. </a:t>
            </a:r>
          </a:p>
          <a:p>
            <a:pPr marL="342900" lvl="1" indent="0">
              <a:buNone/>
            </a:pPr>
            <a:endParaRPr lang="en-GB" baseline="0" dirty="0"/>
          </a:p>
          <a:p>
            <a:pPr marL="342900" lvl="1" indent="0">
              <a:buNone/>
            </a:pPr>
            <a:endParaRPr lang="en-GB" dirty="0"/>
          </a:p>
          <a:p>
            <a:endParaRPr lang="en-US" dirty="0"/>
          </a:p>
        </p:txBody>
      </p:sp>
    </p:spTree>
    <p:extLst>
      <p:ext uri="{BB962C8B-B14F-4D97-AF65-F5344CB8AC3E}">
        <p14:creationId xmlns:p14="http://schemas.microsoft.com/office/powerpoint/2010/main" val="751854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850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5370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9639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241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8112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946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282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n-US" sz="1200" dirty="0">
                <a:solidFill>
                  <a:schemeClr val="tx2"/>
                </a:solidFill>
              </a:rPr>
              <a:t>Dell deployment services help you support customers of all shapes, sizes, and infrastructure types with the right Dell services solution to get new systems up and running. </a:t>
            </a:r>
          </a:p>
          <a:p>
            <a:pPr>
              <a:spcAft>
                <a:spcPts val="600"/>
              </a:spcAft>
            </a:pPr>
            <a:endParaRPr lang="en-US" sz="1200" b="1" dirty="0">
              <a:solidFill>
                <a:schemeClr val="accent2"/>
              </a:solidFill>
            </a:endParaRPr>
          </a:p>
          <a:p>
            <a:r>
              <a:rPr lang="en-US" sz="1100" b="1" kern="1200" dirty="0">
                <a:solidFill>
                  <a:schemeClr val="bg2"/>
                </a:solidFill>
                <a:effectLst/>
                <a:latin typeface="Arial" panose="020B0604020202020204" pitchFamily="34" charset="0"/>
                <a:ea typeface="+mn-ea"/>
                <a:cs typeface="+mn-cs"/>
              </a:rPr>
              <a:t>The portfolio is made up of standard offers, which cover the essential phases for a successful deployment. </a:t>
            </a:r>
          </a:p>
          <a:p>
            <a:r>
              <a:rPr lang="en-US" sz="1100" kern="1200" dirty="0">
                <a:solidFill>
                  <a:schemeClr val="bg2"/>
                </a:solidFill>
                <a:effectLst/>
                <a:latin typeface="Arial" panose="020B0604020202020204" pitchFamily="34" charset="0"/>
                <a:ea typeface="+mn-ea"/>
                <a:cs typeface="+mn-cs"/>
              </a:rPr>
              <a:t>Depending on the customer environment and requirements there is the :</a:t>
            </a:r>
          </a:p>
          <a:p>
            <a:r>
              <a:rPr lang="en-US" sz="1100" b="1" kern="1200" dirty="0" err="1">
                <a:solidFill>
                  <a:schemeClr val="bg2"/>
                </a:solidFill>
                <a:effectLst/>
                <a:latin typeface="Arial" panose="020B0604020202020204" pitchFamily="34" charset="0"/>
                <a:ea typeface="+mn-ea"/>
                <a:cs typeface="+mn-cs"/>
              </a:rPr>
              <a:t>ProDeploy</a:t>
            </a:r>
            <a:r>
              <a:rPr lang="en-US" sz="1100" b="1" kern="1200" dirty="0">
                <a:solidFill>
                  <a:schemeClr val="bg2"/>
                </a:solidFill>
                <a:effectLst/>
                <a:latin typeface="Arial" panose="020B0604020202020204" pitchFamily="34" charset="0"/>
                <a:ea typeface="+mn-ea"/>
                <a:cs typeface="+mn-cs"/>
              </a:rPr>
              <a:t> Client Suite:  </a:t>
            </a:r>
            <a:r>
              <a:rPr lang="en-US" sz="1100" kern="1200" dirty="0">
                <a:solidFill>
                  <a:schemeClr val="bg2"/>
                </a:solidFill>
                <a:effectLst/>
                <a:latin typeface="Arial" panose="020B0604020202020204" pitchFamily="34" charset="0"/>
                <a:ea typeface="+mn-ea"/>
                <a:cs typeface="+mn-cs"/>
              </a:rPr>
              <a:t>A full-process collection of set up and deployment activities aimed at medium to large scale deployments where a high degree of coordination and ongoing management is required.</a:t>
            </a:r>
          </a:p>
          <a:p>
            <a:endParaRPr lang="en-US" sz="1100" kern="1200" dirty="0">
              <a:solidFill>
                <a:schemeClr val="bg2"/>
              </a:solidFill>
              <a:effectLst/>
              <a:latin typeface="Arial" panose="020B0604020202020204" pitchFamily="34" charset="0"/>
              <a:ea typeface="+mn-ea"/>
              <a:cs typeface="+mn-cs"/>
            </a:endParaRPr>
          </a:p>
          <a:p>
            <a:r>
              <a:rPr lang="en-US" sz="1100" b="1" kern="1200" dirty="0">
                <a:solidFill>
                  <a:schemeClr val="bg2"/>
                </a:solidFill>
                <a:effectLst/>
                <a:latin typeface="Arial" panose="020B0604020202020204" pitchFamily="34" charset="0"/>
                <a:ea typeface="+mn-ea"/>
                <a:cs typeface="+mn-cs"/>
              </a:rPr>
              <a:t>Client Installation Service: </a:t>
            </a:r>
            <a:r>
              <a:rPr lang="en-US" sz="1100" b="0" kern="1200" dirty="0">
                <a:solidFill>
                  <a:schemeClr val="bg2"/>
                </a:solidFill>
                <a:effectLst/>
                <a:latin typeface="Arial" panose="020B0604020202020204" pitchFamily="34" charset="0"/>
                <a:ea typeface="+mn-ea"/>
                <a:cs typeface="+mn-cs"/>
              </a:rPr>
              <a:t> For customers who need simpler,</a:t>
            </a:r>
            <a:r>
              <a:rPr lang="en-US" sz="1100" kern="1200" dirty="0">
                <a:solidFill>
                  <a:schemeClr val="bg2"/>
                </a:solidFill>
                <a:effectLst/>
                <a:latin typeface="Arial" panose="020B0604020202020204" pitchFamily="34" charset="0"/>
                <a:ea typeface="+mn-ea"/>
                <a:cs typeface="+mn-cs"/>
              </a:rPr>
              <a:t> more straight forward deployments. Perhaps they don’t have the resources to deploy or would rather spend their time on core business </a:t>
            </a:r>
            <a:r>
              <a:rPr lang="en-US" sz="1100" kern="1200" dirty="0" err="1">
                <a:solidFill>
                  <a:schemeClr val="bg2"/>
                </a:solidFill>
                <a:effectLst/>
                <a:latin typeface="Arial" panose="020B0604020202020204" pitchFamily="34" charset="0"/>
                <a:ea typeface="+mn-ea"/>
                <a:cs typeface="+mn-cs"/>
              </a:rPr>
              <a:t>taks</a:t>
            </a:r>
            <a:r>
              <a:rPr lang="en-US" sz="1100" kern="1200" dirty="0">
                <a:solidFill>
                  <a:schemeClr val="bg2"/>
                </a:solidFill>
                <a:effectLst/>
                <a:latin typeface="Arial" panose="020B0604020202020204" pitchFamily="34" charset="0"/>
                <a:ea typeface="+mn-ea"/>
                <a:cs typeface="+mn-cs"/>
              </a:rPr>
              <a:t>. </a:t>
            </a:r>
          </a:p>
          <a:p>
            <a:endParaRPr lang="en-US" sz="1100" kern="1200" dirty="0">
              <a:solidFill>
                <a:schemeClr val="bg2"/>
              </a:solidFill>
              <a:effectLst/>
              <a:latin typeface="Arial" panose="020B0604020202020204" pitchFamily="34" charset="0"/>
              <a:ea typeface="+mn-ea"/>
              <a:cs typeface="+mn-cs"/>
            </a:endParaRPr>
          </a:p>
          <a:p>
            <a:r>
              <a:rPr lang="en-US" sz="1100" b="1" kern="1200" dirty="0">
                <a:solidFill>
                  <a:schemeClr val="bg2"/>
                </a:solidFill>
                <a:effectLst/>
                <a:latin typeface="Arial" panose="020B0604020202020204" pitchFamily="34" charset="0"/>
                <a:ea typeface="+mn-ea"/>
                <a:cs typeface="+mn-cs"/>
              </a:rPr>
              <a:t>Configuration Services:  </a:t>
            </a:r>
            <a:r>
              <a:rPr lang="en-US" sz="1100" b="0" kern="1200" dirty="0">
                <a:solidFill>
                  <a:schemeClr val="bg2"/>
                </a:solidFill>
                <a:effectLst/>
                <a:latin typeface="Arial" panose="020B0604020202020204" pitchFamily="34" charset="0"/>
                <a:ea typeface="+mn-ea"/>
                <a:cs typeface="+mn-cs"/>
              </a:rPr>
              <a:t>A range of factory services that prebuild systems </a:t>
            </a:r>
            <a:r>
              <a:rPr lang="en-US" sz="1100" kern="1200" dirty="0">
                <a:solidFill>
                  <a:schemeClr val="bg2"/>
                </a:solidFill>
                <a:effectLst/>
                <a:latin typeface="Arial" panose="020B0604020202020204" pitchFamily="34" charset="0"/>
                <a:ea typeface="+mn-ea"/>
                <a:cs typeface="+mn-cs"/>
              </a:rPr>
              <a:t>in the Dell factory, saving in-house IT teams or channel partner deployment teams valuable on site time and enabling a customer to tailor new systems to meet their specific needs</a:t>
            </a:r>
          </a:p>
          <a:p>
            <a:endParaRPr lang="en-US" sz="1100" kern="1200" dirty="0">
              <a:solidFill>
                <a:schemeClr val="bg2"/>
              </a:solidFill>
              <a:effectLst/>
              <a:latin typeface="Arial" panose="020B0604020202020204" pitchFamily="34" charset="0"/>
              <a:ea typeface="+mn-ea"/>
              <a:cs typeface="+mn-cs"/>
            </a:endParaRPr>
          </a:p>
          <a:p>
            <a:r>
              <a:rPr lang="en-US" sz="1100" b="1" kern="1200" dirty="0">
                <a:solidFill>
                  <a:schemeClr val="bg2"/>
                </a:solidFill>
                <a:effectLst/>
                <a:latin typeface="Arial" panose="020B0604020202020204" pitchFamily="34" charset="0"/>
                <a:ea typeface="+mn-ea"/>
                <a:cs typeface="+mn-cs"/>
              </a:rPr>
              <a:t>Asset Recycling and Recovery (ARR) Services: </a:t>
            </a:r>
            <a:r>
              <a:rPr lang="en-US" sz="1100" b="0" kern="1200" dirty="0">
                <a:solidFill>
                  <a:schemeClr val="bg2"/>
                </a:solidFill>
                <a:effectLst/>
                <a:latin typeface="Arial" panose="020B0604020202020204" pitchFamily="34" charset="0"/>
                <a:ea typeface="+mn-ea"/>
                <a:cs typeface="+mn-cs"/>
              </a:rPr>
              <a:t>To help customers return leased systems, and/or recycle hardware based on established global or regional standards, and/or realize value from old or out-of-use hardware. </a:t>
            </a:r>
          </a:p>
          <a:p>
            <a:endParaRPr lang="en-US" sz="1100" b="1" kern="1200" dirty="0">
              <a:solidFill>
                <a:schemeClr val="bg2"/>
              </a:solidFill>
              <a:effectLst/>
              <a:latin typeface="Arial" panose="020B0604020202020204" pitchFamily="34" charset="0"/>
              <a:ea typeface="+mn-ea"/>
              <a:cs typeface="+mn-cs"/>
            </a:endParaRPr>
          </a:p>
          <a:p>
            <a:r>
              <a:rPr lang="en-US" sz="1100" b="1" kern="1200" dirty="0">
                <a:solidFill>
                  <a:schemeClr val="bg2"/>
                </a:solidFill>
                <a:effectLst/>
                <a:latin typeface="Arial" panose="020B0604020202020204" pitchFamily="34" charset="0"/>
                <a:ea typeface="+mn-ea"/>
                <a:cs typeface="+mn-cs"/>
              </a:rPr>
              <a:t>Dell standard deployment offers give our partners the ability:</a:t>
            </a:r>
            <a:endParaRPr lang="en-US" sz="1100" kern="1200" dirty="0">
              <a:solidFill>
                <a:schemeClr val="bg2"/>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1100" kern="1200" dirty="0">
                <a:solidFill>
                  <a:schemeClr val="bg2"/>
                </a:solidFill>
                <a:effectLst/>
                <a:latin typeface="Arial" panose="020B0604020202020204" pitchFamily="34" charset="0"/>
                <a:ea typeface="+mn-ea"/>
                <a:cs typeface="+mn-cs"/>
              </a:rPr>
              <a:t>To turn quote request around at high velocity</a:t>
            </a:r>
          </a:p>
          <a:p>
            <a:pPr marL="171450" indent="-171450">
              <a:buFont typeface="Arial" panose="020B0604020202020204" pitchFamily="34" charset="0"/>
              <a:buChar char="•"/>
            </a:pPr>
            <a:r>
              <a:rPr lang="en-US" sz="1100" kern="1200" dirty="0">
                <a:solidFill>
                  <a:schemeClr val="bg2"/>
                </a:solidFill>
                <a:effectLst/>
                <a:latin typeface="Arial" panose="020B0604020202020204" pitchFamily="34" charset="0"/>
                <a:ea typeface="+mn-ea"/>
                <a:cs typeface="+mn-cs"/>
              </a:rPr>
              <a:t>Clearly set out a starting point of what is in or out of the service and lead the discussion </a:t>
            </a:r>
          </a:p>
          <a:p>
            <a:pPr marL="171450" indent="-171450">
              <a:buFont typeface="Arial" panose="020B0604020202020204" pitchFamily="34" charset="0"/>
              <a:buChar char="•"/>
            </a:pPr>
            <a:r>
              <a:rPr lang="en-US" sz="1100" kern="1200" dirty="0">
                <a:solidFill>
                  <a:schemeClr val="bg2"/>
                </a:solidFill>
                <a:effectLst/>
                <a:latin typeface="Arial" panose="020B0604020202020204" pitchFamily="34" charset="0"/>
                <a:ea typeface="+mn-ea"/>
                <a:cs typeface="+mn-cs"/>
              </a:rPr>
              <a:t>Tailor the standard service through the standard add-on modules and features</a:t>
            </a:r>
          </a:p>
          <a:p>
            <a:pPr marL="171450" indent="-171450">
              <a:buFont typeface="Arial" panose="020B0604020202020204" pitchFamily="34" charset="0"/>
              <a:buChar char="•"/>
            </a:pPr>
            <a:r>
              <a:rPr lang="en-US" sz="1100" kern="1200" dirty="0">
                <a:solidFill>
                  <a:schemeClr val="bg2"/>
                </a:solidFill>
                <a:effectLst/>
                <a:latin typeface="Arial" panose="020B0604020202020204" pitchFamily="34" charset="0"/>
                <a:ea typeface="+mn-ea"/>
                <a:cs typeface="+mn-cs"/>
              </a:rPr>
              <a:t>Where authorized co-delivery partners can deliver some of the service activities using their own staff and be reimbursed by Dell</a:t>
            </a:r>
          </a:p>
          <a:p>
            <a:pPr marL="171450" indent="-171450">
              <a:buFont typeface="Arial" panose="020B0604020202020204" pitchFamily="34" charset="0"/>
              <a:buChar char="•"/>
            </a:pPr>
            <a:r>
              <a:rPr lang="en-US" sz="1100" kern="1200" dirty="0">
                <a:solidFill>
                  <a:schemeClr val="bg2"/>
                </a:solidFill>
                <a:effectLst/>
                <a:latin typeface="Arial" panose="020B0604020202020204" pitchFamily="34" charset="0"/>
                <a:ea typeface="+mn-ea"/>
                <a:cs typeface="+mn-cs"/>
              </a:rPr>
              <a:t>Add partners own complementary services to complete an entire lifecycle solution for their customer</a:t>
            </a:r>
          </a:p>
          <a:p>
            <a:endParaRPr lang="en-US" sz="1100" b="1" kern="1200" dirty="0">
              <a:solidFill>
                <a:schemeClr val="bg2"/>
              </a:solidFill>
              <a:effectLst/>
              <a:latin typeface="Arial" panose="020B0604020202020204" pitchFamily="34" charset="0"/>
              <a:ea typeface="+mn-ea"/>
              <a:cs typeface="+mn-cs"/>
            </a:endParaRPr>
          </a:p>
          <a:p>
            <a:r>
              <a:rPr lang="en-US" sz="1100" b="1" kern="1200" dirty="0">
                <a:solidFill>
                  <a:schemeClr val="bg2"/>
                </a:solidFill>
                <a:effectLst/>
                <a:latin typeface="Arial" panose="020B0604020202020204" pitchFamily="34" charset="0"/>
                <a:ea typeface="+mn-ea"/>
                <a:cs typeface="+mn-cs"/>
              </a:rPr>
              <a:t>There’s an offer for every customer need and every customer type, with flexibility to tailor built-in. </a:t>
            </a:r>
            <a:endParaRPr lang="en-US" sz="1100" kern="1200" dirty="0">
              <a:solidFill>
                <a:schemeClr val="bg2"/>
              </a:solidFill>
              <a:effectLst/>
              <a:latin typeface="Arial" panose="020B0604020202020204" pitchFamily="34" charset="0"/>
              <a:ea typeface="+mn-ea"/>
              <a:cs typeface="+mn-cs"/>
            </a:endParaRPr>
          </a:p>
          <a:p>
            <a:pPr lvl="0"/>
            <a:r>
              <a:rPr lang="en-US" sz="1100" kern="1200" dirty="0">
                <a:solidFill>
                  <a:schemeClr val="bg2"/>
                </a:solidFill>
                <a:effectLst/>
                <a:latin typeface="Arial" panose="020B0604020202020204" pitchFamily="34" charset="0"/>
                <a:ea typeface="+mn-ea"/>
                <a:cs typeface="+mn-cs"/>
              </a:rPr>
              <a:t>You choose which offer fits best</a:t>
            </a:r>
          </a:p>
          <a:p>
            <a:pPr lvl="0"/>
            <a:r>
              <a:rPr lang="en-US" sz="1100" kern="1200" dirty="0">
                <a:solidFill>
                  <a:schemeClr val="bg2"/>
                </a:solidFill>
                <a:effectLst/>
                <a:latin typeface="Arial" panose="020B0604020202020204" pitchFamily="34" charset="0"/>
                <a:ea typeface="+mn-ea"/>
                <a:cs typeface="+mn-cs"/>
              </a:rPr>
              <a:t>You decide how to deliver services and how to achieve optimal profitability</a:t>
            </a:r>
          </a:p>
          <a:p>
            <a:pPr lvl="0"/>
            <a:r>
              <a:rPr lang="en-US" sz="1100" kern="1200" dirty="0">
                <a:solidFill>
                  <a:schemeClr val="bg2"/>
                </a:solidFill>
                <a:effectLst/>
                <a:latin typeface="Arial" panose="020B0604020202020204" pitchFamily="34" charset="0"/>
                <a:ea typeface="+mn-ea"/>
                <a:cs typeface="+mn-cs"/>
              </a:rPr>
              <a:t>You leverage our staff and tools to extend your reach</a:t>
            </a:r>
          </a:p>
          <a:p>
            <a:pPr lvl="0"/>
            <a:endParaRPr lang="en-US" sz="1100" kern="1200" dirty="0">
              <a:solidFill>
                <a:schemeClr val="bg2"/>
              </a:solidFill>
              <a:effectLst/>
              <a:latin typeface="Arial" panose="020B0604020202020204" pitchFamily="34" charset="0"/>
              <a:ea typeface="+mn-ea"/>
              <a:cs typeface="+mn-cs"/>
            </a:endParaRPr>
          </a:p>
          <a:p>
            <a:r>
              <a:rPr lang="en-US" sz="1100" kern="1200" dirty="0">
                <a:solidFill>
                  <a:schemeClr val="bg2"/>
                </a:solidFill>
                <a:effectLst/>
                <a:latin typeface="Arial" panose="020B0604020202020204" pitchFamily="34" charset="0"/>
                <a:ea typeface="+mn-ea"/>
                <a:cs typeface="+mn-cs"/>
              </a:rPr>
              <a:t> </a:t>
            </a:r>
          </a:p>
        </p:txBody>
      </p:sp>
    </p:spTree>
    <p:extLst>
      <p:ext uri="{BB962C8B-B14F-4D97-AF65-F5344CB8AC3E}">
        <p14:creationId xmlns:p14="http://schemas.microsoft.com/office/powerpoint/2010/main" val="163962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b="1" dirty="0">
                <a:solidFill>
                  <a:schemeClr val="accent2"/>
                </a:solidFill>
              </a:rPr>
              <a:t>Let’s break down the deployment offers by features</a:t>
            </a:r>
          </a:p>
          <a:p>
            <a:pPr>
              <a:spcAft>
                <a:spcPts val="600"/>
              </a:spcAft>
            </a:pPr>
            <a:endParaRPr lang="en-US" sz="1200" b="1" dirty="0">
              <a:solidFill>
                <a:schemeClr val="accent2"/>
              </a:solidFill>
            </a:endParaRPr>
          </a:p>
          <a:p>
            <a:pPr>
              <a:spcAft>
                <a:spcPts val="600"/>
              </a:spcAft>
            </a:pPr>
            <a:r>
              <a:rPr lang="en-US" sz="1200" b="1" dirty="0" err="1">
                <a:solidFill>
                  <a:schemeClr val="accent2"/>
                </a:solidFill>
              </a:rPr>
              <a:t>ProDeploy</a:t>
            </a:r>
            <a:r>
              <a:rPr lang="en-US" sz="1200" b="1" dirty="0">
                <a:solidFill>
                  <a:schemeClr val="accent2"/>
                </a:solidFill>
              </a:rPr>
              <a:t> Client Suite is the flagship offers covering all critical aspects of deployment. There three offers:</a:t>
            </a:r>
          </a:p>
          <a:p>
            <a:pPr marL="171450" indent="-171450">
              <a:spcAft>
                <a:spcPts val="600"/>
              </a:spcAft>
              <a:buFont typeface="Wingdings" panose="05000000000000000000" pitchFamily="2" charset="2"/>
              <a:buChar char="§"/>
            </a:pPr>
            <a:r>
              <a:rPr lang="en-US" sz="1200" b="0" baseline="0" dirty="0">
                <a:solidFill>
                  <a:schemeClr val="accent2"/>
                </a:solidFill>
              </a:rPr>
              <a:t>Basic Deployment </a:t>
            </a:r>
          </a:p>
          <a:p>
            <a:pPr marL="171450" indent="-171450">
              <a:spcAft>
                <a:spcPts val="600"/>
              </a:spcAft>
              <a:buFont typeface="Wingdings" panose="05000000000000000000" pitchFamily="2" charset="2"/>
              <a:buChar char="§"/>
            </a:pPr>
            <a:r>
              <a:rPr lang="en-US" sz="1200" b="0" baseline="0" dirty="0" err="1">
                <a:solidFill>
                  <a:schemeClr val="accent2"/>
                </a:solidFill>
              </a:rPr>
              <a:t>ProDeploy</a:t>
            </a:r>
            <a:r>
              <a:rPr lang="en-US" sz="1200" b="0" baseline="0" dirty="0">
                <a:solidFill>
                  <a:schemeClr val="accent2"/>
                </a:solidFill>
              </a:rPr>
              <a:t> </a:t>
            </a:r>
          </a:p>
          <a:p>
            <a:pPr marL="171450" indent="-171450">
              <a:spcAft>
                <a:spcPts val="600"/>
              </a:spcAft>
              <a:buFont typeface="Wingdings" panose="05000000000000000000" pitchFamily="2" charset="2"/>
              <a:buChar char="§"/>
            </a:pPr>
            <a:r>
              <a:rPr lang="en-US" sz="1200" b="0" baseline="0" dirty="0" err="1">
                <a:solidFill>
                  <a:schemeClr val="accent2"/>
                </a:solidFill>
              </a:rPr>
              <a:t>ProDeploy</a:t>
            </a:r>
            <a:r>
              <a:rPr lang="en-US" sz="1200" b="0" baseline="0" dirty="0">
                <a:solidFill>
                  <a:schemeClr val="accent2"/>
                </a:solidFill>
              </a:rPr>
              <a:t> Plus </a:t>
            </a:r>
          </a:p>
          <a:p>
            <a:pPr>
              <a:spcAft>
                <a:spcPts val="600"/>
              </a:spcAft>
            </a:pPr>
            <a:endParaRPr lang="en-US" sz="1200" b="1" dirty="0">
              <a:solidFill>
                <a:schemeClr val="accent2"/>
              </a:solidFill>
            </a:endParaRPr>
          </a:p>
          <a:p>
            <a:pPr>
              <a:spcAft>
                <a:spcPts val="600"/>
              </a:spcAft>
            </a:pPr>
            <a:r>
              <a:rPr lang="en-US" sz="1200" b="1" baseline="0" dirty="0">
                <a:solidFill>
                  <a:schemeClr val="accent2"/>
                </a:solidFill>
              </a:rPr>
              <a:t>Big ideas about this offer:</a:t>
            </a:r>
          </a:p>
          <a:p>
            <a:pPr marL="171450" indent="-171450">
              <a:spcAft>
                <a:spcPts val="600"/>
              </a:spcAft>
              <a:buClr>
                <a:schemeClr val="accent2"/>
              </a:buClr>
              <a:buFont typeface="Arial" panose="020B0604020202020204" pitchFamily="34" charset="0"/>
              <a:buChar char="•"/>
            </a:pPr>
            <a:r>
              <a:rPr lang="en-US" sz="1100" dirty="0"/>
              <a:t>Full deployment service process with flexibility to tailor. </a:t>
            </a:r>
          </a:p>
          <a:p>
            <a:pPr marL="171450" indent="-171450">
              <a:spcAft>
                <a:spcPts val="600"/>
              </a:spcAft>
              <a:buClr>
                <a:schemeClr val="accent2"/>
              </a:buClr>
              <a:buFont typeface="Arial" panose="020B0604020202020204" pitchFamily="34" charset="0"/>
              <a:buChar char="•"/>
            </a:pPr>
            <a:r>
              <a:rPr lang="pt-BR" sz="1100" dirty="0"/>
              <a:t>Ideal when two or more configuration services and imaging or provisioning are needed</a:t>
            </a:r>
          </a:p>
          <a:p>
            <a:pPr marL="171450" indent="-171450">
              <a:spcAft>
                <a:spcPts val="600"/>
              </a:spcAft>
              <a:buClr>
                <a:schemeClr val="accent2"/>
              </a:buClr>
              <a:buFont typeface="Arial" panose="020B0604020202020204" pitchFamily="34" charset="0"/>
              <a:buChar char="•"/>
            </a:pPr>
            <a:r>
              <a:rPr lang="en-US" sz="1100" dirty="0"/>
              <a:t>[if it applies] </a:t>
            </a:r>
            <a:r>
              <a:rPr lang="en-US" sz="1100" dirty="0" err="1"/>
              <a:t>ProDeploy</a:t>
            </a:r>
            <a:r>
              <a:rPr lang="en-US" sz="1100" dirty="0"/>
              <a:t> for Client with the integration of Workspace ONE factory provisioning is a foundational element in establishing a Unified Workspace environment</a:t>
            </a:r>
          </a:p>
          <a:p>
            <a:pPr marL="171450" indent="-171450">
              <a:spcAft>
                <a:spcPts val="600"/>
              </a:spcAft>
              <a:buClr>
                <a:schemeClr val="accent2"/>
              </a:buClr>
              <a:buFont typeface="Arial" panose="020B0604020202020204" pitchFamily="34" charset="0"/>
              <a:buChar char="•"/>
            </a:pPr>
            <a:r>
              <a:rPr lang="en-US" sz="1100" dirty="0"/>
              <a:t>Partner can co-deliver the onsite services to improve profitability</a:t>
            </a:r>
          </a:p>
          <a:p>
            <a:pPr marL="171450" indent="-171450">
              <a:spcAft>
                <a:spcPts val="600"/>
              </a:spcAft>
              <a:buClr>
                <a:schemeClr val="accent2"/>
              </a:buClr>
              <a:buFont typeface="Arial" panose="020B0604020202020204" pitchFamily="34" charset="0"/>
              <a:buChar char="•"/>
            </a:pPr>
            <a:endParaRPr lang="en-US" sz="1100" dirty="0"/>
          </a:p>
          <a:p>
            <a:pPr>
              <a:spcAft>
                <a:spcPts val="600"/>
              </a:spcAft>
            </a:pPr>
            <a:r>
              <a:rPr lang="en-US" sz="1100" b="1" dirty="0">
                <a:solidFill>
                  <a:srgbClr val="41B6E6"/>
                </a:solidFill>
              </a:rPr>
              <a:t>Configuration Service – in-factory capabilities that drive deployment efficiencies</a:t>
            </a:r>
          </a:p>
          <a:p>
            <a:pPr marL="171450" indent="-171450">
              <a:spcAft>
                <a:spcPts val="600"/>
              </a:spcAft>
              <a:buClr>
                <a:srgbClr val="41B6E6"/>
              </a:buClr>
              <a:buFont typeface="Arial" panose="020B0604020202020204" pitchFamily="34" charset="0"/>
              <a:buChar char="•"/>
            </a:pPr>
            <a:r>
              <a:rPr lang="pt-BR" sz="1100" dirty="0"/>
              <a:t>Tailor settings to meet specific customer needs</a:t>
            </a:r>
          </a:p>
          <a:p>
            <a:pPr marL="171450" indent="-171450">
              <a:spcAft>
                <a:spcPts val="600"/>
              </a:spcAft>
              <a:buClr>
                <a:srgbClr val="41B6E6"/>
              </a:buClr>
              <a:buFont typeface="Arial" panose="020B0604020202020204" pitchFamily="34" charset="0"/>
              <a:buChar char="•"/>
            </a:pPr>
            <a:r>
              <a:rPr lang="en-US" sz="1100" dirty="0"/>
              <a:t>Accelerate deployments and end-user productivity</a:t>
            </a:r>
          </a:p>
          <a:p>
            <a:pPr marL="0" indent="0">
              <a:spcAft>
                <a:spcPts val="600"/>
              </a:spcAft>
              <a:buClr>
                <a:schemeClr val="accent2"/>
              </a:buClr>
              <a:buFont typeface="Arial" panose="020B0604020202020204" pitchFamily="34" charset="0"/>
              <a:buNone/>
            </a:pPr>
            <a:endParaRPr lang="en-US" sz="1100" dirty="0"/>
          </a:p>
          <a:p>
            <a:pPr>
              <a:spcAft>
                <a:spcPts val="600"/>
              </a:spcAft>
            </a:pPr>
            <a:r>
              <a:rPr lang="en-US" sz="1100" b="1" dirty="0">
                <a:solidFill>
                  <a:srgbClr val="0076CE"/>
                </a:solidFill>
              </a:rPr>
              <a:t>Client Installation Service – onsite experts get the system up and running quickly and efficiently</a:t>
            </a:r>
          </a:p>
          <a:p>
            <a:pPr marL="171450" indent="-171450">
              <a:spcAft>
                <a:spcPts val="600"/>
              </a:spcAft>
              <a:buFont typeface="Arial" panose="020B0604020202020204" pitchFamily="34" charset="0"/>
              <a:buChar char="•"/>
            </a:pPr>
            <a:r>
              <a:rPr lang="en-US" sz="1100" b="0" dirty="0">
                <a:solidFill>
                  <a:srgbClr val="0076CE"/>
                </a:solidFill>
              </a:rPr>
              <a:t>Three base offers with optional </a:t>
            </a:r>
            <a:r>
              <a:rPr lang="en-US" sz="1100" b="0" baseline="0" dirty="0">
                <a:solidFill>
                  <a:srgbClr val="0076CE"/>
                </a:solidFill>
              </a:rPr>
              <a:t>add-ons</a:t>
            </a:r>
          </a:p>
          <a:p>
            <a:pPr marL="171450" indent="-171450">
              <a:spcAft>
                <a:spcPts val="600"/>
              </a:spcAft>
              <a:buFont typeface="Arial" panose="020B0604020202020204" pitchFamily="34" charset="0"/>
              <a:buChar char="•"/>
            </a:pPr>
            <a:r>
              <a:rPr lang="en-US" sz="1100" b="0" baseline="0" dirty="0">
                <a:solidFill>
                  <a:srgbClr val="0076CE"/>
                </a:solidFill>
              </a:rPr>
              <a:t>Client Installation (the primary Base offer)</a:t>
            </a:r>
          </a:p>
          <a:p>
            <a:pPr marL="171450" indent="-171450">
              <a:spcAft>
                <a:spcPts val="600"/>
              </a:spcAft>
              <a:buFont typeface="Arial" panose="020B0604020202020204" pitchFamily="34" charset="0"/>
              <a:buChar char="•"/>
            </a:pPr>
            <a:r>
              <a:rPr lang="en-US" sz="1100" b="0" baseline="0" dirty="0">
                <a:solidFill>
                  <a:srgbClr val="0076CE"/>
                </a:solidFill>
              </a:rPr>
              <a:t>Trip Charge and Client Storage (base offers that can combine with Client Installation, as needed) </a:t>
            </a:r>
            <a:endParaRPr lang="en-US" sz="1100" b="0" dirty="0">
              <a:solidFill>
                <a:srgbClr val="0076CE"/>
              </a:solidFill>
            </a:endParaRPr>
          </a:p>
          <a:p>
            <a:pPr marL="171450" indent="-171450">
              <a:spcAft>
                <a:spcPts val="600"/>
              </a:spcAft>
              <a:buClr>
                <a:srgbClr val="0076CE"/>
              </a:buClr>
              <a:buFont typeface="Arial" panose="020B0604020202020204" pitchFamily="34" charset="0"/>
              <a:buChar char="•"/>
            </a:pPr>
            <a:endParaRPr lang="en-US" sz="1100" dirty="0"/>
          </a:p>
          <a:p>
            <a:r>
              <a:rPr lang="en-US" dirty="0"/>
              <a:t>Client Installation Service add-ons include:</a:t>
            </a:r>
          </a:p>
          <a:p>
            <a:pPr marL="115888" indent="-115888">
              <a:spcAft>
                <a:spcPts val="300"/>
              </a:spcAft>
              <a:buFont typeface="Arial" panose="020B0604020202020204" pitchFamily="34" charset="0"/>
              <a:buChar char="•"/>
            </a:pPr>
            <a:r>
              <a:rPr lang="en-US" sz="1100" dirty="0">
                <a:solidFill>
                  <a:schemeClr val="tx2"/>
                </a:solidFill>
              </a:rPr>
              <a:t>It’s a modular offer with three, combinable Bases: </a:t>
            </a:r>
          </a:p>
          <a:p>
            <a:pPr marL="630238" lvl="1" indent="-115888">
              <a:spcAft>
                <a:spcPts val="300"/>
              </a:spcAft>
              <a:buFont typeface="Arial" panose="020B0604020202020204" pitchFamily="34" charset="0"/>
              <a:buChar char="•"/>
            </a:pPr>
            <a:r>
              <a:rPr lang="en-US" sz="1100" dirty="0">
                <a:solidFill>
                  <a:schemeClr val="tx2"/>
                </a:solidFill>
              </a:rPr>
              <a:t>Client</a:t>
            </a:r>
            <a:r>
              <a:rPr lang="en-US" sz="1100" baseline="0" dirty="0">
                <a:solidFill>
                  <a:schemeClr val="tx2"/>
                </a:solidFill>
              </a:rPr>
              <a:t> Installation</a:t>
            </a:r>
          </a:p>
          <a:p>
            <a:pPr marL="630238" lvl="1" indent="-115888">
              <a:spcAft>
                <a:spcPts val="300"/>
              </a:spcAft>
              <a:buFont typeface="Arial" panose="020B0604020202020204" pitchFamily="34" charset="0"/>
              <a:buChar char="•"/>
            </a:pPr>
            <a:r>
              <a:rPr lang="en-US" sz="1100" baseline="0" dirty="0">
                <a:solidFill>
                  <a:schemeClr val="tx2"/>
                </a:solidFill>
              </a:rPr>
              <a:t>Trip Charge</a:t>
            </a:r>
          </a:p>
          <a:p>
            <a:pPr marL="630238" lvl="1" indent="-115888">
              <a:spcAft>
                <a:spcPts val="300"/>
              </a:spcAft>
              <a:buFont typeface="Arial" panose="020B0604020202020204" pitchFamily="34" charset="0"/>
              <a:buChar char="•"/>
            </a:pPr>
            <a:r>
              <a:rPr lang="en-US" sz="1100" baseline="0" dirty="0">
                <a:solidFill>
                  <a:schemeClr val="tx2"/>
                </a:solidFill>
              </a:rPr>
              <a:t>Client Storage</a:t>
            </a:r>
          </a:p>
          <a:p>
            <a:pPr marL="630238" lvl="1" indent="-115888">
              <a:spcAft>
                <a:spcPts val="300"/>
              </a:spcAft>
              <a:buFont typeface="Arial" panose="020B0604020202020204" pitchFamily="34" charset="0"/>
              <a:buChar char="•"/>
            </a:pPr>
            <a:r>
              <a:rPr lang="en-US" sz="1100" baseline="0" dirty="0">
                <a:solidFill>
                  <a:schemeClr val="tx2"/>
                </a:solidFill>
              </a:rPr>
              <a:t>And a broad set of optional add on offers, which include things like </a:t>
            </a:r>
            <a:endParaRPr lang="en-US" sz="1100" dirty="0">
              <a:solidFill>
                <a:schemeClr val="tx2"/>
              </a:solidFill>
            </a:endParaRPr>
          </a:p>
          <a:p>
            <a:pPr marL="1028700" lvl="2" indent="-171450">
              <a:spcAft>
                <a:spcPts val="300"/>
              </a:spcAft>
              <a:buFont typeface="Arial" panose="020B0604020202020204" pitchFamily="34" charset="0"/>
              <a:buChar char="−"/>
            </a:pPr>
            <a:r>
              <a:rPr lang="en-US" sz="1100" dirty="0">
                <a:solidFill>
                  <a:schemeClr val="tx2"/>
                </a:solidFill>
              </a:rPr>
              <a:t>Client configuration</a:t>
            </a:r>
          </a:p>
          <a:p>
            <a:pPr marL="1028700" lvl="2" indent="-171450">
              <a:spcAft>
                <a:spcPts val="300"/>
              </a:spcAft>
              <a:buFont typeface="Arial" panose="020B0604020202020204" pitchFamily="34" charset="0"/>
              <a:buChar char="−"/>
            </a:pPr>
            <a:r>
              <a:rPr lang="en-US" sz="1100" dirty="0">
                <a:solidFill>
                  <a:schemeClr val="tx2"/>
                </a:solidFill>
              </a:rPr>
              <a:t>OS or Image</a:t>
            </a:r>
          </a:p>
          <a:p>
            <a:pPr marL="1028700" lvl="2" indent="-171450">
              <a:spcAft>
                <a:spcPts val="300"/>
              </a:spcAft>
              <a:buFont typeface="Arial" panose="020B0604020202020204" pitchFamily="34" charset="0"/>
              <a:buChar char="−"/>
            </a:pPr>
            <a:r>
              <a:rPr lang="en-US" sz="1100" dirty="0">
                <a:solidFill>
                  <a:schemeClr val="tx2"/>
                </a:solidFill>
              </a:rPr>
              <a:t>Extra Technician Time</a:t>
            </a:r>
          </a:p>
          <a:p>
            <a:pPr marL="1028700" lvl="2" indent="-171450">
              <a:spcAft>
                <a:spcPts val="300"/>
              </a:spcAft>
              <a:buFont typeface="Arial" panose="020B0604020202020204" pitchFamily="34" charset="0"/>
              <a:buChar char="−"/>
            </a:pPr>
            <a:r>
              <a:rPr lang="en-US" sz="1100" dirty="0">
                <a:solidFill>
                  <a:schemeClr val="tx2"/>
                </a:solidFill>
              </a:rPr>
              <a:t>Component Install</a:t>
            </a:r>
          </a:p>
          <a:p>
            <a:pPr marL="1028700" lvl="2" indent="-171450">
              <a:spcAft>
                <a:spcPts val="300"/>
              </a:spcAft>
              <a:buFont typeface="Arial" panose="020B0604020202020204" pitchFamily="34" charset="0"/>
              <a:buChar char="−"/>
            </a:pPr>
            <a:r>
              <a:rPr lang="en-US" sz="1100" dirty="0">
                <a:solidFill>
                  <a:schemeClr val="tx2"/>
                </a:solidFill>
              </a:rPr>
              <a:t>Packaging Management</a:t>
            </a:r>
          </a:p>
          <a:p>
            <a:pPr marL="1028700" lvl="2" indent="-171450">
              <a:spcAft>
                <a:spcPts val="300"/>
              </a:spcAft>
              <a:buFont typeface="Arial" panose="020B0604020202020204" pitchFamily="34" charset="0"/>
              <a:buChar char="−"/>
            </a:pPr>
            <a:r>
              <a:rPr lang="en-US" sz="1100" dirty="0">
                <a:solidFill>
                  <a:schemeClr val="tx2"/>
                </a:solidFill>
              </a:rPr>
              <a:t>Client Staging</a:t>
            </a:r>
          </a:p>
          <a:p>
            <a:pPr marL="1028700" lvl="2" indent="-171450">
              <a:spcAft>
                <a:spcPts val="300"/>
              </a:spcAft>
              <a:buFont typeface="Arial" panose="020B0604020202020204" pitchFamily="34" charset="0"/>
              <a:buChar char="−"/>
            </a:pPr>
            <a:r>
              <a:rPr lang="en-US" sz="1100" dirty="0">
                <a:solidFill>
                  <a:schemeClr val="tx2"/>
                </a:solidFill>
              </a:rPr>
              <a:t>Software Installation</a:t>
            </a:r>
          </a:p>
          <a:p>
            <a:pPr marL="857250" lvl="2" indent="0">
              <a:spcAft>
                <a:spcPts val="300"/>
              </a:spcAft>
              <a:buFont typeface="Arial" panose="020B0604020202020204" pitchFamily="34" charset="0"/>
              <a:buNone/>
            </a:pPr>
            <a:endParaRPr lang="en-US" sz="1100" dirty="0">
              <a:solidFill>
                <a:schemeClr val="tx2"/>
              </a:solidFill>
            </a:endParaRPr>
          </a:p>
          <a:p>
            <a:pPr marL="0" indent="0">
              <a:spcAft>
                <a:spcPts val="600"/>
              </a:spcAft>
              <a:buClr>
                <a:srgbClr val="0076CE"/>
              </a:buClr>
              <a:buFont typeface="Arial" panose="020B0604020202020204" pitchFamily="34" charset="0"/>
              <a:buNone/>
            </a:pPr>
            <a:r>
              <a:rPr lang="pt-BR" sz="1100" b="1" dirty="0"/>
              <a:t>Big ideas</a:t>
            </a:r>
            <a:r>
              <a:rPr lang="pt-BR" sz="1100" b="1" baseline="0" dirty="0"/>
              <a:t> to convey about this offer:</a:t>
            </a:r>
          </a:p>
          <a:p>
            <a:pPr marL="171450" indent="-171450">
              <a:spcAft>
                <a:spcPts val="600"/>
              </a:spcAft>
              <a:buClr>
                <a:srgbClr val="0076CE"/>
              </a:buClr>
              <a:buFont typeface="Arial" panose="020B0604020202020204" pitchFamily="34" charset="0"/>
              <a:buChar char="•"/>
            </a:pPr>
            <a:r>
              <a:rPr lang="pt-BR" sz="1100" dirty="0"/>
              <a:t>This offer delivers on-site deployment services</a:t>
            </a:r>
          </a:p>
          <a:p>
            <a:pPr marL="171450" indent="-171450">
              <a:spcAft>
                <a:spcPts val="600"/>
              </a:spcAft>
              <a:buClr>
                <a:srgbClr val="0076CE"/>
              </a:buClr>
              <a:buFont typeface="Arial" panose="020B0604020202020204" pitchFamily="34" charset="0"/>
              <a:buChar char="•"/>
            </a:pPr>
            <a:r>
              <a:rPr lang="pt-BR" sz="1100" dirty="0"/>
              <a:t>It’s modular and flexible in all the</a:t>
            </a:r>
            <a:r>
              <a:rPr lang="pt-BR" sz="1100" baseline="0" dirty="0"/>
              <a:t> ways that help you meet a customer’s needs </a:t>
            </a:r>
            <a:r>
              <a:rPr lang="pt-BR" sz="1100" dirty="0"/>
              <a:t> </a:t>
            </a:r>
          </a:p>
          <a:p>
            <a:pPr marL="171450" indent="-171450">
              <a:spcAft>
                <a:spcPts val="600"/>
              </a:spcAft>
              <a:buClr>
                <a:srgbClr val="0076CE"/>
              </a:buClr>
              <a:buFont typeface="Arial" panose="020B0604020202020204" pitchFamily="34" charset="0"/>
              <a:buChar char="•"/>
            </a:pPr>
            <a:r>
              <a:rPr lang="en-US" sz="1100" dirty="0"/>
              <a:t>Flexible add-ons help you tailor</a:t>
            </a:r>
          </a:p>
          <a:p>
            <a:pPr marL="171450" indent="-171450">
              <a:spcAft>
                <a:spcPts val="600"/>
              </a:spcAft>
              <a:buClr>
                <a:srgbClr val="0076CE"/>
              </a:buClr>
              <a:buFont typeface="Arial" panose="020B0604020202020204" pitchFamily="34" charset="0"/>
              <a:buChar char="•"/>
            </a:pPr>
            <a:r>
              <a:rPr lang="en-US" sz="1100" dirty="0"/>
              <a:t>Complement your own services and/or co-deliver</a:t>
            </a:r>
          </a:p>
          <a:p>
            <a:pPr marL="0" indent="0">
              <a:spcAft>
                <a:spcPts val="600"/>
              </a:spcAft>
              <a:buClr>
                <a:schemeClr val="accent2"/>
              </a:buClr>
              <a:buFont typeface="Arial" panose="020B0604020202020204" pitchFamily="34" charset="0"/>
              <a:buNone/>
            </a:pPr>
            <a:endParaRPr lang="en-US" sz="1100" dirty="0"/>
          </a:p>
          <a:p>
            <a:pPr>
              <a:spcAft>
                <a:spcPts val="600"/>
              </a:spcAft>
            </a:pPr>
            <a:r>
              <a:rPr lang="pt-BR" sz="1100" b="1" dirty="0">
                <a:solidFill>
                  <a:srgbClr val="00447C"/>
                </a:solidFill>
              </a:rPr>
              <a:t>Asset Resale &amp; Recycling (ARR) Services</a:t>
            </a:r>
            <a:endParaRPr lang="pt-BR" sz="1100" dirty="0">
              <a:solidFill>
                <a:srgbClr val="00447C"/>
              </a:solidFill>
            </a:endParaRPr>
          </a:p>
          <a:p>
            <a:pPr marL="171450" indent="-171450">
              <a:spcAft>
                <a:spcPts val="600"/>
              </a:spcAft>
              <a:buClr>
                <a:srgbClr val="00447C"/>
              </a:buClr>
              <a:buFont typeface="Arial" panose="020B0604020202020204" pitchFamily="34" charset="0"/>
              <a:buChar char="•"/>
            </a:pPr>
            <a:r>
              <a:rPr lang="en-US" sz="1100" dirty="0"/>
              <a:t>End of life solutions </a:t>
            </a:r>
          </a:p>
          <a:p>
            <a:pPr marL="171450" indent="-171450">
              <a:spcAft>
                <a:spcPts val="600"/>
              </a:spcAft>
              <a:buClr>
                <a:srgbClr val="00447C"/>
              </a:buClr>
              <a:buFont typeface="Arial" panose="020B0604020202020204" pitchFamily="34" charset="0"/>
              <a:buChar char="•"/>
            </a:pPr>
            <a:r>
              <a:rPr lang="en-US" sz="1100" dirty="0"/>
              <a:t>Use residual value to fund a portion of your system refresh</a:t>
            </a:r>
          </a:p>
          <a:p>
            <a:pPr marL="171450" indent="-171450">
              <a:spcAft>
                <a:spcPts val="600"/>
              </a:spcAft>
              <a:buClr>
                <a:srgbClr val="00447C"/>
              </a:buClr>
              <a:buFont typeface="Arial" panose="020B0604020202020204" pitchFamily="34" charset="0"/>
              <a:buChar char="•"/>
            </a:pPr>
            <a:r>
              <a:rPr lang="en-US" sz="1100" dirty="0"/>
              <a:t>Get help meeting  company Eco-policy goals for technology end of life</a:t>
            </a:r>
          </a:p>
          <a:p>
            <a:pPr marL="171450" indent="-171450">
              <a:spcAft>
                <a:spcPts val="600"/>
              </a:spcAft>
              <a:buClr>
                <a:srgbClr val="00447C"/>
              </a:buClr>
              <a:buFont typeface="Arial" panose="020B0604020202020204" pitchFamily="34" charset="0"/>
              <a:buChar char="•"/>
            </a:pPr>
            <a:r>
              <a:rPr lang="en-US" sz="1100" dirty="0"/>
              <a:t>Secure disposition</a:t>
            </a:r>
          </a:p>
          <a:p>
            <a:endParaRPr lang="en-US" dirty="0"/>
          </a:p>
        </p:txBody>
      </p:sp>
    </p:spTree>
    <p:extLst>
      <p:ext uri="{BB962C8B-B14F-4D97-AF65-F5344CB8AC3E}">
        <p14:creationId xmlns:p14="http://schemas.microsoft.com/office/powerpoint/2010/main" val="2084232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Dell standard deployment services help you determine the optimal fit for your customer needs in combination with your profitability strategy. </a:t>
            </a:r>
          </a:p>
          <a:p>
            <a:endParaRPr lang="en-US" dirty="0"/>
          </a:p>
          <a:p>
            <a:r>
              <a:rPr lang="en-US" dirty="0"/>
              <a:t>Your Services Sales Representative can help you find and fine-tune our deployment services, whether you are attaching a service to enhance a hardware sale or whether you are pulling together a statement of work that combines our services with yours. </a:t>
            </a:r>
          </a:p>
          <a:p>
            <a:endParaRPr lang="en-US" dirty="0"/>
          </a:p>
          <a:p>
            <a:r>
              <a:rPr lang="en-US" dirty="0"/>
              <a:t>Dell’s global reach for deployment is a valuable tool for expanding your ability to serve customer needs beyond the local office. </a:t>
            </a:r>
          </a:p>
          <a:p>
            <a:r>
              <a:rPr lang="en-US" dirty="0"/>
              <a:t>It can also be the way to deploy to multiple sites within the same timeframe. </a:t>
            </a:r>
          </a:p>
          <a:p>
            <a:endParaRPr lang="en-US" dirty="0"/>
          </a:p>
          <a:p>
            <a:endParaRPr lang="en-US" dirty="0"/>
          </a:p>
        </p:txBody>
      </p:sp>
    </p:spTree>
    <p:extLst>
      <p:ext uri="{BB962C8B-B14F-4D97-AF65-F5344CB8AC3E}">
        <p14:creationId xmlns:p14="http://schemas.microsoft.com/office/powerpoint/2010/main" val="178306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4364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6493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1059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08751" y="4373774"/>
            <a:ext cx="2706624" cy="351861"/>
          </a:xfrm>
          <a:prstGeom prst="rect">
            <a:avLst/>
          </a:prstGeom>
        </p:spPr>
      </p:pic>
      <p:sp>
        <p:nvSpPr>
          <p:cNvPr id="10" name="Title 1">
            <a:extLst>
              <a:ext uri="{FF2B5EF4-FFF2-40B4-BE49-F238E27FC236}">
                <a16:creationId xmlns:a16="http://schemas.microsoft.com/office/drawing/2014/main" id="{10344EF7-FB04-41A4-900F-48EC95C6F3B4}"/>
              </a:ext>
            </a:extLst>
          </p:cNvPr>
          <p:cNvSpPr>
            <a:spLocks noGrp="1"/>
          </p:cNvSpPr>
          <p:nvPr>
            <p:ph type="ctrTitle"/>
          </p:nvPr>
        </p:nvSpPr>
        <p:spPr>
          <a:xfrm>
            <a:off x="285750" y="414337"/>
            <a:ext cx="857250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285750" y="2057400"/>
            <a:ext cx="857250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3985589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110228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28650"/>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094975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28650"/>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Content Placeholder 2"/>
          <p:cNvSpPr>
            <a:spLocks noGrp="1"/>
          </p:cNvSpPr>
          <p:nvPr>
            <p:ph idx="10"/>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939436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223343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D6EC7-6D3E-4027-A733-9B78EBA486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26378" y="2254304"/>
            <a:ext cx="5093208" cy="660231"/>
          </a:xfrm>
          <a:prstGeom prst="rect">
            <a:avLst/>
          </a:prstGeom>
        </p:spPr>
      </p:pic>
    </p:spTree>
    <p:extLst>
      <p:ext uri="{BB962C8B-B14F-4D97-AF65-F5344CB8AC3E}">
        <p14:creationId xmlns:p14="http://schemas.microsoft.com/office/powerpoint/2010/main" val="173365029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10" name="Content Placeholder 9"/>
          <p:cNvSpPr>
            <a:spLocks noGrp="1"/>
          </p:cNvSpPr>
          <p:nvPr>
            <p:ph sz="quarter" idx="10"/>
          </p:nvPr>
        </p:nvSpPr>
        <p:spPr>
          <a:xfrm>
            <a:off x="285750" y="1200150"/>
            <a:ext cx="4057650" cy="3314700"/>
          </a:xfrm>
          <a:prstGeom prst="rect">
            <a:avLst/>
          </a:prstGeom>
        </p:spPr>
        <p:txBody>
          <a:bodyPr lIns="0" tIns="0" rIns="0" bIns="0"/>
          <a:lstStyle>
            <a:lvl1pPr>
              <a:lnSpc>
                <a:spcPct val="100000"/>
              </a:lnSpc>
              <a:spcBef>
                <a:spcPts val="1200"/>
              </a:spcBef>
              <a:buClr>
                <a:srgbClr val="808080"/>
              </a:buClr>
              <a:defRPr sz="18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1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4800600" y="1200150"/>
            <a:ext cx="4057650" cy="3314700"/>
          </a:xfrm>
          <a:prstGeom prst="rect">
            <a:avLst/>
          </a:prstGeom>
        </p:spPr>
        <p:txBody>
          <a:bodyPr lIns="0" tIns="0" rIns="0" bIns="0"/>
          <a:lstStyle>
            <a:lvl1pPr>
              <a:lnSpc>
                <a:spcPct val="100000"/>
              </a:lnSpc>
              <a:spcBef>
                <a:spcPts val="1200"/>
              </a:spcBef>
              <a:buClr>
                <a:srgbClr val="808080"/>
              </a:buClr>
              <a:defRPr sz="18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1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74617351"/>
      </p:ext>
    </p:extLst>
  </p:cSld>
  <p:clrMapOvr>
    <a:masterClrMapping/>
  </p:clrMapOvr>
  <p:extLst>
    <p:ext uri="{DCECCB84-F9BA-43D5-87BE-67443E8EF086}">
      <p15:sldGuideLst xmlns:p15="http://schemas.microsoft.com/office/powerpoint/2012/main">
        <p15:guide id="1" orient="horz" pos="7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7802309" y="4838808"/>
            <a:ext cx="1078992" cy="140268"/>
          </a:xfrm>
          <a:prstGeom prst="rect">
            <a:avLst/>
          </a:prstGeom>
        </p:spPr>
      </p:pic>
      <p:sp>
        <p:nvSpPr>
          <p:cNvPr id="7" name="fl" descr="                              Dell - Internal Use - Confidential&#10;"/>
          <p:cNvSpPr txBox="1"/>
          <p:nvPr userDrawn="1"/>
        </p:nvSpPr>
        <p:spPr>
          <a:xfrm>
            <a:off x="4200103" y="5022289"/>
            <a:ext cx="743793"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dirty="0">
                <a:solidFill>
                  <a:srgbClr val="808080"/>
                </a:solidFill>
                <a:latin typeface="Arial" panose="020B0604020202020204" pitchFamily="34" charset="0"/>
              </a:rPr>
              <a:t>© Copyright 2020 Dell Inc.</a:t>
            </a:r>
          </a:p>
        </p:txBody>
      </p:sp>
      <p:sp>
        <p:nvSpPr>
          <p:cNvPr id="6" name="TextBox 19"/>
          <p:cNvSpPr txBox="1"/>
          <p:nvPr userDrawn="1"/>
        </p:nvSpPr>
        <p:spPr>
          <a:xfrm>
            <a:off x="3857667" y="5023059"/>
            <a:ext cx="7694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500"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500" b="0" kern="1200" dirty="0" err="1">
              <a:solidFill>
                <a:srgbClr val="808080"/>
              </a:solidFill>
              <a:latin typeface="Arial" panose="020B0604020202020204" pitchFamily="34" charset="0"/>
              <a:ea typeface="+mn-ea"/>
              <a:cs typeface="+mn-cs"/>
            </a:endParaRPr>
          </a:p>
        </p:txBody>
      </p:sp>
      <p:sp>
        <p:nvSpPr>
          <p:cNvPr id="9" name="TextBox 16"/>
          <p:cNvSpPr txBox="1"/>
          <p:nvPr userDrawn="1"/>
        </p:nvSpPr>
        <p:spPr>
          <a:xfrm>
            <a:off x="3957049" y="5023059"/>
            <a:ext cx="14106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500" kern="1200" dirty="0">
                <a:solidFill>
                  <a:srgbClr val="808080"/>
                </a:solidFill>
                <a:latin typeface="Arial" panose="020B0604020202020204" pitchFamily="34" charset="0"/>
                <a:ea typeface="+mn-ea"/>
                <a:cs typeface="+mn-cs"/>
              </a:rPr>
              <a:t>of 23</a:t>
            </a:r>
          </a:p>
        </p:txBody>
      </p:sp>
      <p:sp>
        <p:nvSpPr>
          <p:cNvPr id="3" name="MSIPCMContentMarking" descr="{&quot;HashCode&quot;:-1912962988,&quot;Placement&quot;:&quot;Footer&quot;}">
            <a:extLst>
              <a:ext uri="{FF2B5EF4-FFF2-40B4-BE49-F238E27FC236}">
                <a16:creationId xmlns:a16="http://schemas.microsoft.com/office/drawing/2014/main" id="{FE08E287-27D6-4FBC-A8E1-5FAB25E9F4A1}"/>
              </a:ext>
            </a:extLst>
          </p:cNvPr>
          <p:cNvSpPr txBox="1"/>
          <p:nvPr userDrawn="1"/>
        </p:nvSpPr>
        <p:spPr>
          <a:xfrm>
            <a:off x="0" y="4932427"/>
            <a:ext cx="1185008"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Internal Use - Confidential</a:t>
            </a:r>
            <a:endParaRPr lang="en-US" sz="700" dirty="0">
              <a:solidFill>
                <a:srgbClr val="7F7F7F"/>
              </a:solidFill>
              <a:latin typeface="Calibri" panose="020F0502020204030204" pitchFamily="34" charset="0"/>
            </a:endParaRPr>
          </a:p>
        </p:txBody>
      </p:sp>
    </p:spTree>
    <p:extLst>
      <p:ext uri="{BB962C8B-B14F-4D97-AF65-F5344CB8AC3E}">
        <p14:creationId xmlns:p14="http://schemas.microsoft.com/office/powerpoint/2010/main" val="4048717320"/>
      </p:ext>
    </p:extLst>
  </p:cSld>
  <p:clrMap bg1="lt1" tx1="dk1" bg2="lt2" tx2="dk2" accent1="accent1" accent2="accent2" accent3="accent3" accent4="accent4" accent5="accent5" accent6="accent6" hlink="hlink" folHlink="folHlink"/>
  <p:sldLayoutIdLst>
    <p:sldLayoutId id="2147483682" r:id="rId1"/>
    <p:sldLayoutId id="2147483662" r:id="rId2"/>
    <p:sldLayoutId id="2147483673" r:id="rId3"/>
    <p:sldLayoutId id="2147483713" r:id="rId4"/>
    <p:sldLayoutId id="2147483663" r:id="rId5"/>
    <p:sldLayoutId id="2147483729" r:id="rId6"/>
    <p:sldLayoutId id="2147483730"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180" userDrawn="1">
          <p15:clr>
            <a:srgbClr val="F26B43"/>
          </p15:clr>
        </p15:guide>
        <p15:guide id="4" pos="5580" userDrawn="1">
          <p15:clr>
            <a:srgbClr val="F26B43"/>
          </p15:clr>
        </p15:guide>
        <p15:guide id="5" pos="7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ellemc.com/resources/en-us/auth/asset/playbooks/products/dell-technologies-cloud/dell-prodeploy-in-the-unified-workspace-playbook.pdf.externa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37.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dellemc.com/resources/en-us/auth/products/unified-workspace/unified-workspace/dell-technologies-unified-workspace.htm#sort=relevancy&amp;numberOfResults=25"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dellemc.com/resources/en-us/auth/services/deployment/deployment-services-for-client-solutions/modern-provisioning.htm#sort=relevancy&amp;numberOfResults=25" TargetMode="External"/><Relationship Id="rId5" Type="http://schemas.openxmlformats.org/officeDocument/2006/relationships/hyperlink" Target="https://www.dellemc.com/resources/en-us/auth/services/deployment/deployment-services-for-client-solutions/client-installation-service.htm#sort=relevancy&amp;numberOfResults=25" TargetMode="External"/><Relationship Id="rId4" Type="http://schemas.openxmlformats.org/officeDocument/2006/relationships/hyperlink" Target="https://www.dellemc.com/resources/en-us/auth/services/deployment/deployment-services-for-client-solutions/configuration-and-deployment-services.htm#sort=relevancy&amp;numberOfResults=2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dellemc.com/resources/en-us/auth/asset/training/services/TechDirect_Sales_Training.pptx" TargetMode="External"/><Relationship Id="rId5" Type="http://schemas.openxmlformats.org/officeDocument/2006/relationships/hyperlink" Target="https://www.dellemc.com/resources/en-us/auth/services/deployment/deployment-services-for-client-solutions/asset-resale-and-recycling-deployment-services-for-client-soluti.htm#sort=relevancy&amp;numberOfResults=25" TargetMode="External"/><Relationship Id="rId4" Type="http://schemas.openxmlformats.org/officeDocument/2006/relationships/hyperlink" Target="https://www.dellemc.com/resources/en-us/auth/services/deployment/deployment-services-for-client-solutions/configuration-and-deployment-services.htm#sort=relevancy&amp;numberOfResults=25"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dellemc.com/partner/en-us/partner/find-a-partner.htm" TargetMode="External"/><Relationship Id="rId3" Type="http://schemas.openxmlformats.org/officeDocument/2006/relationships/image" Target="../media/image6.png"/><Relationship Id="rId7" Type="http://schemas.openxmlformats.org/officeDocument/2006/relationships/hyperlink" Target="http://emc.force.com/createPSCcase/Cases_PSC_Site_SubPage?recordType=Services+Partner+Enablement&amp;langForPage=en_U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www.dellemc.com/resources/en-us/auth/asset/quick-reference-guides/partner/services-delivery-enablement-benefits-and-requirements.pdf" TargetMode="External"/><Relationship Id="rId5" Type="http://schemas.openxmlformats.org/officeDocument/2006/relationships/hyperlink" Target="https://www.dellemc.com/resources/en-us/auth/asset/data-sheets/services/Deployment_Services_Delivery_Enablement_Requirements_Data_Sheet.pdf" TargetMode="External"/><Relationship Id="rId10" Type="http://schemas.openxmlformats.org/officeDocument/2006/relationships/hyperlink" Target="https://www.dellemc.com/partner/en-us/auth/services/delivering-services.htm" TargetMode="External"/><Relationship Id="rId4" Type="http://schemas.openxmlformats.org/officeDocument/2006/relationships/hyperlink" Target="https://www.dellemc.com/resources/en-us/auth/services/deployment/deployment-services-for-infrastructure-solutions/Delivering_Deployment_Services.htm#sort=relevancy&amp;numberOfResults=25" TargetMode="External"/><Relationship Id="rId9" Type="http://schemas.openxmlformats.org/officeDocument/2006/relationships/hyperlink" Target="https://www.dellemc.com/partner/en-us/asset/quick-reference-guides/partner/Partner_Program_Overview.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education.emc.com/content/emc/en-us/home/bpa_homepage/accelerate-services-resale.html" TargetMode="External"/><Relationship Id="rId3" Type="http://schemas.openxmlformats.org/officeDocument/2006/relationships/image" Target="../media/image6.png"/><Relationship Id="rId7" Type="http://schemas.openxmlformats.org/officeDocument/2006/relationships/hyperlink" Target="https://www.dellemc.com/partner/en-us/auth/services/delivering-services.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dellemc.com/partner/en-us/asset/quick-reference-guides/partner/Partner_Program_Overview.pdf" TargetMode="External"/><Relationship Id="rId5" Type="http://schemas.openxmlformats.org/officeDocument/2006/relationships/hyperlink" Target="https://www.dellemc.com/partner/en-us/partner/find-a-partner.htm" TargetMode="External"/><Relationship Id="rId10" Type="http://schemas.openxmlformats.org/officeDocument/2006/relationships/image" Target="../media/image38.jpeg"/><Relationship Id="rId4" Type="http://schemas.openxmlformats.org/officeDocument/2006/relationships/hyperlink" Target="http://emc.force.com/createPSCcase/Cases_PSC_Site_SubPage?recordType=Services+Partner+Enablement&amp;langForPage=en_US" TargetMode="External"/><Relationship Id="rId9" Type="http://schemas.openxmlformats.org/officeDocument/2006/relationships/hyperlink" Target="https://education.emc.com/content/emc/en-us/home.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29.svg"/><Relationship Id="rId5" Type="http://schemas.openxmlformats.org/officeDocument/2006/relationships/image" Target="../media/image24.svg"/><Relationship Id="rId10" Type="http://schemas.openxmlformats.org/officeDocument/2006/relationships/image" Target="../media/image28.png"/><Relationship Id="rId4" Type="http://schemas.openxmlformats.org/officeDocument/2006/relationships/image" Target="../media/image10.png"/><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1162234"/>
            <a:ext cx="8572500" cy="747897"/>
          </a:xfrm>
        </p:spPr>
        <p:txBody>
          <a:bodyPr/>
          <a:lstStyle/>
          <a:p>
            <a:r>
              <a:rPr lang="en-US" dirty="0"/>
              <a:t>Client Deployment </a:t>
            </a:r>
          </a:p>
        </p:txBody>
      </p:sp>
      <p:sp>
        <p:nvSpPr>
          <p:cNvPr id="3" name="Subtitle 2"/>
          <p:cNvSpPr>
            <a:spLocks noGrp="1"/>
          </p:cNvSpPr>
          <p:nvPr>
            <p:ph type="subTitle" idx="1"/>
          </p:nvPr>
        </p:nvSpPr>
        <p:spPr/>
        <p:txBody>
          <a:bodyPr/>
          <a:lstStyle/>
          <a:p>
            <a:r>
              <a:rPr lang="en-US" dirty="0"/>
              <a:t>An overview for channel partners</a:t>
            </a:r>
          </a:p>
        </p:txBody>
      </p:sp>
    </p:spTree>
    <p:extLst>
      <p:ext uri="{BB962C8B-B14F-4D97-AF65-F5344CB8AC3E}">
        <p14:creationId xmlns:p14="http://schemas.microsoft.com/office/powerpoint/2010/main" val="134405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1753DE-968A-420D-8804-0178BE0A0E42}"/>
              </a:ext>
            </a:extLst>
          </p:cNvPr>
          <p:cNvSpPr/>
          <p:nvPr/>
        </p:nvSpPr>
        <p:spPr>
          <a:xfrm>
            <a:off x="0" y="4723075"/>
            <a:ext cx="9144000" cy="42042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 name="Title 1">
            <a:extLst>
              <a:ext uri="{FF2B5EF4-FFF2-40B4-BE49-F238E27FC236}">
                <a16:creationId xmlns:a16="http://schemas.microsoft.com/office/drawing/2014/main" id="{F163CCEC-CC5A-469E-BB70-D10F58178693}"/>
              </a:ext>
            </a:extLst>
          </p:cNvPr>
          <p:cNvSpPr>
            <a:spLocks noGrp="1"/>
          </p:cNvSpPr>
          <p:nvPr>
            <p:ph type="title"/>
          </p:nvPr>
        </p:nvSpPr>
        <p:spPr/>
        <p:txBody>
          <a:bodyPr/>
          <a:lstStyle/>
          <a:p>
            <a:r>
              <a:rPr lang="en-US" dirty="0" err="1"/>
              <a:t>ProDeploy</a:t>
            </a:r>
            <a:r>
              <a:rPr lang="en-US" dirty="0"/>
              <a:t> in the Unified Workspace</a:t>
            </a:r>
          </a:p>
        </p:txBody>
      </p:sp>
      <p:sp>
        <p:nvSpPr>
          <p:cNvPr id="3" name="Subtitle 2">
            <a:extLst>
              <a:ext uri="{FF2B5EF4-FFF2-40B4-BE49-F238E27FC236}">
                <a16:creationId xmlns:a16="http://schemas.microsoft.com/office/drawing/2014/main" id="{947C3D2F-E3DE-42E2-8C17-871DFD86E61B}"/>
              </a:ext>
            </a:extLst>
          </p:cNvPr>
          <p:cNvSpPr>
            <a:spLocks noGrp="1"/>
          </p:cNvSpPr>
          <p:nvPr>
            <p:ph type="subTitle" idx="4294967295"/>
          </p:nvPr>
        </p:nvSpPr>
        <p:spPr>
          <a:xfrm>
            <a:off x="0" y="4738688"/>
            <a:ext cx="8572500" cy="215900"/>
          </a:xfrm>
          <a:prstGeom prst="rect">
            <a:avLst/>
          </a:prstGeom>
        </p:spPr>
        <p:txBody>
          <a:bodyPr/>
          <a:lstStyle/>
          <a:p>
            <a:pPr marL="0" indent="0" algn="ctr">
              <a:buNone/>
            </a:pPr>
            <a:r>
              <a:rPr lang="en-US" sz="1400" dirty="0"/>
              <a:t>For more information please see the </a:t>
            </a:r>
            <a:r>
              <a:rPr lang="en-US" sz="1400" dirty="0" err="1">
                <a:hlinkClick r:id="rId3"/>
              </a:rPr>
              <a:t>ProDeploy</a:t>
            </a:r>
            <a:r>
              <a:rPr lang="en-US" sz="1400" dirty="0">
                <a:hlinkClick r:id="rId3"/>
              </a:rPr>
              <a:t> in the Unified Workspace Digital Playbook</a:t>
            </a:r>
            <a:endParaRPr lang="en-US" sz="1400" dirty="0"/>
          </a:p>
        </p:txBody>
      </p:sp>
      <p:sp>
        <p:nvSpPr>
          <p:cNvPr id="5" name="Content Placeholder 2">
            <a:extLst>
              <a:ext uri="{FF2B5EF4-FFF2-40B4-BE49-F238E27FC236}">
                <a16:creationId xmlns:a16="http://schemas.microsoft.com/office/drawing/2014/main" id="{CECCED12-D23A-4E72-B6DD-073B15272181}"/>
              </a:ext>
            </a:extLst>
          </p:cNvPr>
          <p:cNvSpPr txBox="1">
            <a:spLocks/>
          </p:cNvSpPr>
          <p:nvPr/>
        </p:nvSpPr>
        <p:spPr>
          <a:xfrm>
            <a:off x="335398" y="1454655"/>
            <a:ext cx="4236602" cy="1057704"/>
          </a:xfrm>
          <a:prstGeom prst="rect">
            <a:avLst/>
          </a:prstGeom>
          <a:solidFill>
            <a:schemeClr val="tx2"/>
          </a:solidFill>
          <a:ln w="28575">
            <a:noFill/>
          </a:ln>
        </p:spPr>
        <p:txBody>
          <a:bodyPr lIns="0" tIns="0" rIns="0" bIns="0" anchor="t"/>
          <a:lstStyle>
            <a:lvl1pPr marL="171450" indent="-171450" algn="l" defTabSz="685800" rtl="0" eaLnBrk="1" latinLnBrk="0" hangingPunct="1">
              <a:lnSpc>
                <a:spcPct val="100000"/>
              </a:lnSpc>
              <a:spcBef>
                <a:spcPts val="1200"/>
              </a:spcBef>
              <a:buClr>
                <a:srgbClr val="808080"/>
              </a:buClr>
              <a:buFont typeface="Arial" panose="020B0604020202020204" pitchFamily="34" charset="0"/>
              <a:buChar char="•"/>
              <a:defRPr sz="1800" kern="1200">
                <a:solidFill>
                  <a:schemeClr val="bg2"/>
                </a:solidFill>
                <a:latin typeface="Arial" panose="020B0604020202020204" pitchFamily="34" charset="0"/>
                <a:ea typeface="+mn-ea"/>
                <a:cs typeface="+mn-cs"/>
              </a:defRPr>
            </a:lvl1pPr>
            <a:lvl2pPr marL="514350" indent="-171450" algn="l" defTabSz="685800" rtl="0" eaLnBrk="1" latinLnBrk="0" hangingPunct="1">
              <a:lnSpc>
                <a:spcPct val="100000"/>
              </a:lnSpc>
              <a:spcBef>
                <a:spcPts val="300"/>
              </a:spcBef>
              <a:buClr>
                <a:srgbClr val="808080"/>
              </a:buClr>
              <a:buFont typeface="Arial" panose="020B0604020202020204" pitchFamily="34" charset="0"/>
              <a:buChar char="–"/>
              <a:defRPr sz="1400" kern="1200">
                <a:solidFill>
                  <a:schemeClr val="bg2"/>
                </a:solidFill>
                <a:latin typeface="Arial" panose="020B0604020202020204" pitchFamily="34" charset="0"/>
                <a:ea typeface="+mn-ea"/>
                <a:cs typeface="+mn-cs"/>
              </a:defRPr>
            </a:lvl2pPr>
            <a:lvl3pPr marL="800100" indent="-114300" algn="l" defTabSz="685800" rtl="0" eaLnBrk="1" latinLnBrk="0" hangingPunct="1">
              <a:lnSpc>
                <a:spcPct val="100000"/>
              </a:lnSpc>
              <a:spcBef>
                <a:spcPts val="300"/>
              </a:spcBef>
              <a:buClr>
                <a:srgbClr val="808080"/>
              </a:buClr>
              <a:buFont typeface="Arial" panose="020B0604020202020204" pitchFamily="34" charset="0"/>
              <a:buChar char="▪"/>
              <a:defRPr sz="1100" kern="1200">
                <a:solidFill>
                  <a:schemeClr val="bg2"/>
                </a:solidFill>
                <a:latin typeface="Arial" panose="020B0604020202020204" pitchFamily="34" charset="0"/>
                <a:ea typeface="+mn-ea"/>
                <a:cs typeface="+mn-cs"/>
              </a:defRPr>
            </a:lvl3pPr>
            <a:lvl4pPr marL="1200150" indent="-171450" algn="l" defTabSz="685800" rtl="0" eaLnBrk="1" latinLnBrk="0" hangingPunct="1">
              <a:lnSpc>
                <a:spcPct val="100000"/>
              </a:lnSpc>
              <a:spcBef>
                <a:spcPts val="300"/>
              </a:spcBef>
              <a:buClr>
                <a:schemeClr val="bg1">
                  <a:lumMod val="60000"/>
                  <a:lumOff val="40000"/>
                </a:schemeClr>
              </a:buClr>
              <a:buFont typeface="Arial" panose="020B0604020202020204" pitchFamily="34" charset="0"/>
              <a:buChar char="•"/>
              <a:defRPr sz="900" kern="1200">
                <a:solidFill>
                  <a:schemeClr val="tx1"/>
                </a:solidFill>
                <a:latin typeface="+mn-lt"/>
                <a:ea typeface="+mn-ea"/>
                <a:cs typeface="+mn-cs"/>
              </a:defRPr>
            </a:lvl4pPr>
            <a:lvl5pPr marL="1543050" indent="-171450" algn="l" defTabSz="685800" rtl="0" eaLnBrk="1" latinLnBrk="0" hangingPunct="1">
              <a:lnSpc>
                <a:spcPct val="100000"/>
              </a:lnSpc>
              <a:spcBef>
                <a:spcPts val="300"/>
              </a:spcBef>
              <a:buClr>
                <a:schemeClr val="bg1">
                  <a:lumMod val="60000"/>
                  <a:lumOff val="40000"/>
                </a:schemeClr>
              </a:buClr>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90000"/>
              </a:lnSpc>
              <a:spcBef>
                <a:spcPts val="750"/>
              </a:spcBef>
              <a:spcAft>
                <a:spcPts val="100"/>
              </a:spcAft>
              <a:buNone/>
            </a:pPr>
            <a:r>
              <a:rPr lang="en-US" sz="1200" dirty="0"/>
              <a:t>Traditional PC lifecycle management is time-consuming, labor intensive and expensive. IT teams build, maintain and update the company’s golden image(s) and manually apply this to a new or existing PC when re-imaging. Both processes can take hours depending on organizational requirements, the size of applications and the complexity of task sequences. </a:t>
            </a:r>
          </a:p>
        </p:txBody>
      </p:sp>
      <p:sp>
        <p:nvSpPr>
          <p:cNvPr id="7" name="Content Placeholder 3">
            <a:extLst>
              <a:ext uri="{FF2B5EF4-FFF2-40B4-BE49-F238E27FC236}">
                <a16:creationId xmlns:a16="http://schemas.microsoft.com/office/drawing/2014/main" id="{7CB53651-4FBA-4F9A-86AD-FFF882C69652}"/>
              </a:ext>
            </a:extLst>
          </p:cNvPr>
          <p:cNvSpPr txBox="1">
            <a:spLocks/>
          </p:cNvSpPr>
          <p:nvPr/>
        </p:nvSpPr>
        <p:spPr>
          <a:xfrm>
            <a:off x="4805363" y="1395072"/>
            <a:ext cx="4057650" cy="2181674"/>
          </a:xfrm>
          <a:prstGeom prst="rect">
            <a:avLst/>
          </a:prstGeom>
          <a:noFill/>
          <a:ln w="28575">
            <a:no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00"/>
              </a:spcAft>
              <a:buNone/>
            </a:pPr>
            <a:r>
              <a:rPr lang="en-US" sz="1200" dirty="0"/>
              <a:t>Dell devices are factory provisioned with VMware Workspace ONE, pre-loaded with the end-user’s Workspace ONE profile, security and policies and shipped directly to the end-user’s home or office – so that they can start work on the first boot. </a:t>
            </a:r>
          </a:p>
        </p:txBody>
      </p:sp>
      <p:sp>
        <p:nvSpPr>
          <p:cNvPr id="9" name="Text Placeholder 2">
            <a:extLst>
              <a:ext uri="{FF2B5EF4-FFF2-40B4-BE49-F238E27FC236}">
                <a16:creationId xmlns:a16="http://schemas.microsoft.com/office/drawing/2014/main" id="{A5FFDF6F-96C4-46B0-B998-6BAE474E2DCB}"/>
              </a:ext>
            </a:extLst>
          </p:cNvPr>
          <p:cNvSpPr txBox="1">
            <a:spLocks/>
          </p:cNvSpPr>
          <p:nvPr/>
        </p:nvSpPr>
        <p:spPr>
          <a:xfrm>
            <a:off x="280987" y="1801920"/>
            <a:ext cx="3813342" cy="218167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400" dirty="0">
              <a:solidFill>
                <a:schemeClr val="tx2"/>
              </a:solidFill>
            </a:endParaRPr>
          </a:p>
        </p:txBody>
      </p:sp>
      <p:sp>
        <p:nvSpPr>
          <p:cNvPr id="10" name="Rectangle 9">
            <a:extLst>
              <a:ext uri="{FF2B5EF4-FFF2-40B4-BE49-F238E27FC236}">
                <a16:creationId xmlns:a16="http://schemas.microsoft.com/office/drawing/2014/main" id="{85FBC8E6-E3E5-4262-B9A6-B48E568A5BA8}"/>
              </a:ext>
            </a:extLst>
          </p:cNvPr>
          <p:cNvSpPr/>
          <p:nvPr/>
        </p:nvSpPr>
        <p:spPr>
          <a:xfrm>
            <a:off x="280985" y="912914"/>
            <a:ext cx="4062415" cy="338554"/>
          </a:xfrm>
          <a:prstGeom prst="rect">
            <a:avLst/>
          </a:prstGeom>
          <a:noFill/>
        </p:spPr>
        <p:txBody>
          <a:bodyPr wrap="square" anchor="ctr">
            <a:spAutoFit/>
          </a:bodyPr>
          <a:lstStyle/>
          <a:p>
            <a:pPr algn="ctr">
              <a:spcBef>
                <a:spcPts val="1600"/>
              </a:spcBef>
              <a:spcAft>
                <a:spcPts val="1600"/>
              </a:spcAft>
            </a:pPr>
            <a:r>
              <a:rPr lang="en-US" sz="1600" b="1" dirty="0">
                <a:solidFill>
                  <a:srgbClr val="00447C"/>
                </a:solidFill>
              </a:rPr>
              <a:t>Traditional imaging and deployment</a:t>
            </a:r>
          </a:p>
        </p:txBody>
      </p:sp>
      <p:sp>
        <p:nvSpPr>
          <p:cNvPr id="11" name="Rectangle 10">
            <a:extLst>
              <a:ext uri="{FF2B5EF4-FFF2-40B4-BE49-F238E27FC236}">
                <a16:creationId xmlns:a16="http://schemas.microsoft.com/office/drawing/2014/main" id="{C26C77D9-89E2-45E8-9C75-3FF106BF0437}"/>
              </a:ext>
            </a:extLst>
          </p:cNvPr>
          <p:cNvSpPr/>
          <p:nvPr/>
        </p:nvSpPr>
        <p:spPr>
          <a:xfrm>
            <a:off x="4795834" y="900402"/>
            <a:ext cx="4057649" cy="338554"/>
          </a:xfrm>
          <a:prstGeom prst="rect">
            <a:avLst/>
          </a:prstGeom>
        </p:spPr>
        <p:txBody>
          <a:bodyPr wrap="square">
            <a:spAutoFit/>
          </a:bodyPr>
          <a:lstStyle/>
          <a:p>
            <a:pPr algn="ctr"/>
            <a:r>
              <a:rPr lang="en-US" sz="1600" b="1" dirty="0">
                <a:solidFill>
                  <a:srgbClr val="00447C"/>
                </a:solidFill>
              </a:rPr>
              <a:t>Dell Provisioning</a:t>
            </a:r>
          </a:p>
        </p:txBody>
      </p:sp>
      <p:sp>
        <p:nvSpPr>
          <p:cNvPr id="12" name="TextBox 11">
            <a:extLst>
              <a:ext uri="{FF2B5EF4-FFF2-40B4-BE49-F238E27FC236}">
                <a16:creationId xmlns:a16="http://schemas.microsoft.com/office/drawing/2014/main" id="{1ECAEF6E-75C5-414D-B38C-AF230D341306}"/>
              </a:ext>
            </a:extLst>
          </p:cNvPr>
          <p:cNvSpPr txBox="1"/>
          <p:nvPr/>
        </p:nvSpPr>
        <p:spPr>
          <a:xfrm>
            <a:off x="1012155" y="2651324"/>
            <a:ext cx="2600071" cy="369332"/>
          </a:xfrm>
          <a:prstGeom prst="rect">
            <a:avLst/>
          </a:prstGeom>
          <a:noFill/>
        </p:spPr>
        <p:txBody>
          <a:bodyPr wrap="square" lIns="0" tIns="0" rIns="0" bIns="0" rtlCol="0">
            <a:spAutoFit/>
          </a:bodyPr>
          <a:lstStyle/>
          <a:p>
            <a:pPr algn="ctr"/>
            <a:r>
              <a:rPr lang="en-US" sz="1200" b="1" dirty="0">
                <a:solidFill>
                  <a:srgbClr val="00447C"/>
                </a:solidFill>
              </a:rPr>
              <a:t>Traditional Deployment is hard for IT and end users</a:t>
            </a:r>
          </a:p>
        </p:txBody>
      </p:sp>
      <p:sp>
        <p:nvSpPr>
          <p:cNvPr id="13" name="TextBox 12">
            <a:extLst>
              <a:ext uri="{FF2B5EF4-FFF2-40B4-BE49-F238E27FC236}">
                <a16:creationId xmlns:a16="http://schemas.microsoft.com/office/drawing/2014/main" id="{CA5BB7D9-CF06-4994-A7F1-4A8EA365F515}"/>
              </a:ext>
            </a:extLst>
          </p:cNvPr>
          <p:cNvSpPr txBox="1"/>
          <p:nvPr/>
        </p:nvSpPr>
        <p:spPr>
          <a:xfrm>
            <a:off x="4890342" y="2651324"/>
            <a:ext cx="3868631" cy="369332"/>
          </a:xfrm>
          <a:prstGeom prst="rect">
            <a:avLst/>
          </a:prstGeom>
          <a:noFill/>
        </p:spPr>
        <p:txBody>
          <a:bodyPr wrap="square" lIns="0" tIns="0" rIns="0" bIns="0" rtlCol="0">
            <a:spAutoFit/>
          </a:bodyPr>
          <a:lstStyle/>
          <a:p>
            <a:pPr algn="ctr"/>
            <a:r>
              <a:rPr lang="en-US" sz="1200" b="1" dirty="0">
                <a:solidFill>
                  <a:srgbClr val="00447C"/>
                </a:solidFill>
              </a:rPr>
              <a:t>Dell Provisioning saves up to nearly a week of IT time per 1,000 devices deployed</a:t>
            </a:r>
          </a:p>
        </p:txBody>
      </p:sp>
      <p:pic>
        <p:nvPicPr>
          <p:cNvPr id="14" name="Picture 13">
            <a:extLst>
              <a:ext uri="{FF2B5EF4-FFF2-40B4-BE49-F238E27FC236}">
                <a16:creationId xmlns:a16="http://schemas.microsoft.com/office/drawing/2014/main" id="{5D58CDC4-7B0E-4088-A098-1870C65D3526}"/>
              </a:ext>
            </a:extLst>
          </p:cNvPr>
          <p:cNvPicPr>
            <a:picLocks noChangeAspect="1"/>
          </p:cNvPicPr>
          <p:nvPr/>
        </p:nvPicPr>
        <p:blipFill>
          <a:blip r:embed="rId4"/>
          <a:stretch>
            <a:fillRect/>
          </a:stretch>
        </p:blipFill>
        <p:spPr>
          <a:xfrm>
            <a:off x="718233" y="3082851"/>
            <a:ext cx="3187916" cy="1522940"/>
          </a:xfrm>
          <a:prstGeom prst="rect">
            <a:avLst/>
          </a:prstGeom>
        </p:spPr>
      </p:pic>
      <p:pic>
        <p:nvPicPr>
          <p:cNvPr id="16" name="Picture 15">
            <a:extLst>
              <a:ext uri="{FF2B5EF4-FFF2-40B4-BE49-F238E27FC236}">
                <a16:creationId xmlns:a16="http://schemas.microsoft.com/office/drawing/2014/main" id="{67F26DFA-E76F-42E2-A71F-4CD2C88EF5C0}"/>
              </a:ext>
            </a:extLst>
          </p:cNvPr>
          <p:cNvPicPr>
            <a:picLocks noChangeAspect="1"/>
          </p:cNvPicPr>
          <p:nvPr/>
        </p:nvPicPr>
        <p:blipFill rotWithShape="1">
          <a:blip r:embed="rId5"/>
          <a:srcRect t="-1" b="2910"/>
          <a:stretch/>
        </p:blipFill>
        <p:spPr>
          <a:xfrm>
            <a:off x="5245804" y="3088544"/>
            <a:ext cx="3108683" cy="1478623"/>
          </a:xfrm>
          <a:prstGeom prst="rect">
            <a:avLst/>
          </a:prstGeom>
        </p:spPr>
      </p:pic>
    </p:spTree>
    <p:extLst>
      <p:ext uri="{BB962C8B-B14F-4D97-AF65-F5344CB8AC3E}">
        <p14:creationId xmlns:p14="http://schemas.microsoft.com/office/powerpoint/2010/main" val="56836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E76A1-0157-4C46-8689-AD1891128B22}"/>
              </a:ext>
            </a:extLst>
          </p:cNvPr>
          <p:cNvSpPr>
            <a:spLocks noGrp="1"/>
          </p:cNvSpPr>
          <p:nvPr>
            <p:ph type="title"/>
          </p:nvPr>
        </p:nvSpPr>
        <p:spPr>
          <a:xfrm>
            <a:off x="285750" y="1823853"/>
            <a:ext cx="7886700" cy="1495794"/>
          </a:xfrm>
        </p:spPr>
        <p:txBody>
          <a:bodyPr/>
          <a:lstStyle/>
          <a:p>
            <a:r>
              <a:rPr lang="en-US" dirty="0"/>
              <a:t>Tools for Deployment Services</a:t>
            </a:r>
          </a:p>
        </p:txBody>
      </p:sp>
    </p:spTree>
    <p:extLst>
      <p:ext uri="{BB962C8B-B14F-4D97-AF65-F5344CB8AC3E}">
        <p14:creationId xmlns:p14="http://schemas.microsoft.com/office/powerpoint/2010/main" val="1854868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picture containing animal&#10;&#10;Description automatically generated">
            <a:extLst>
              <a:ext uri="{FF2B5EF4-FFF2-40B4-BE49-F238E27FC236}">
                <a16:creationId xmlns:a16="http://schemas.microsoft.com/office/drawing/2014/main" id="{C0951FA6-0029-414D-936E-B51F39E7C4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109"/>
          <a:stretch/>
        </p:blipFill>
        <p:spPr>
          <a:xfrm>
            <a:off x="0" y="2690663"/>
            <a:ext cx="9144000" cy="2452837"/>
          </a:xfrm>
          <a:prstGeom prst="rect">
            <a:avLst/>
          </a:prstGeom>
        </p:spPr>
      </p:pic>
      <p:sp>
        <p:nvSpPr>
          <p:cNvPr id="5" name="TextBox 4"/>
          <p:cNvSpPr txBox="1"/>
          <p:nvPr/>
        </p:nvSpPr>
        <p:spPr>
          <a:xfrm>
            <a:off x="196529" y="623900"/>
            <a:ext cx="6515001" cy="286232"/>
          </a:xfrm>
          <a:prstGeom prst="rect">
            <a:avLst/>
          </a:prstGeom>
          <a:noFill/>
        </p:spPr>
        <p:txBody>
          <a:bodyPr wrap="square" rtlCol="0">
            <a:spAutoFit/>
          </a:bodyPr>
          <a:lstStyle/>
          <a:p>
            <a:pPr lvl="0">
              <a:lnSpc>
                <a:spcPct val="90000"/>
              </a:lnSpc>
              <a:spcBef>
                <a:spcPts val="600"/>
              </a:spcBef>
              <a:buClr>
                <a:srgbClr val="0085C3"/>
              </a:buClr>
              <a:defRPr/>
            </a:pPr>
            <a:r>
              <a:rPr lang="en-US" sz="1400" dirty="0">
                <a:solidFill>
                  <a:srgbClr val="444444"/>
                </a:solidFill>
                <a:cs typeface="Arial" panose="020B0604020202020204" pitchFamily="34" charset="0"/>
              </a:rPr>
              <a:t>Online self-service portal boosts IT productivity for deployment and support </a:t>
            </a:r>
            <a:endParaRPr kumimoji="0" lang="en-US" sz="1400" b="0" i="0" u="none" strike="noStrike" kern="1200" cap="none" spc="0" normalizeH="0" baseline="0" noProof="0" dirty="0">
              <a:ln>
                <a:noFill/>
              </a:ln>
              <a:solidFill>
                <a:srgbClr val="444444"/>
              </a:solidFill>
              <a:effectLst/>
              <a:uLnTx/>
              <a:uFillTx/>
              <a:latin typeface="Arial" charset="0"/>
              <a:ea typeface="+mn-ea"/>
              <a:cs typeface="Arial" panose="020B0604020202020204" pitchFamily="34" charset="0"/>
            </a:endParaRPr>
          </a:p>
        </p:txBody>
      </p:sp>
      <p:sp>
        <p:nvSpPr>
          <p:cNvPr id="9" name="Rectangle 8"/>
          <p:cNvSpPr/>
          <p:nvPr/>
        </p:nvSpPr>
        <p:spPr>
          <a:xfrm>
            <a:off x="196529" y="1057257"/>
            <a:ext cx="8956708" cy="147732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137160" bIns="137160" numCol="1" rtlCol="0" anchor="t" anchorCtr="0">
            <a:spAutoFit/>
          </a:bodyPr>
          <a:lstStyle/>
          <a:p>
            <a:pPr marL="0" marR="0" lvl="0" indent="0" algn="l" defTabSz="914400" rtl="0" eaLnBrk="1" fontAlgn="base" latinLnBrk="0" hangingPunct="1">
              <a:lnSpc>
                <a:spcPct val="100000"/>
              </a:lnSpc>
              <a:spcBef>
                <a:spcPct val="0"/>
              </a:spcBef>
              <a:spcAft>
                <a:spcPts val="600"/>
              </a:spcAft>
              <a:buClr>
                <a:srgbClr val="007DB8">
                  <a:lumMod val="20000"/>
                  <a:lumOff val="80000"/>
                </a:srgbClr>
              </a:buClr>
              <a:buSzTx/>
              <a:buFontTx/>
              <a:buNone/>
              <a:tabLst/>
              <a:defRPr/>
            </a:pPr>
            <a:r>
              <a:rPr lang="en-US" sz="1600" b="1" dirty="0">
                <a:solidFill>
                  <a:srgbClr val="444444"/>
                </a:solidFill>
                <a:latin typeface="Arial"/>
                <a:cs typeface="Arial" panose="020B0604020202020204" pitchFamily="34" charset="0"/>
              </a:rPr>
              <a:t>Benefits</a:t>
            </a:r>
            <a:r>
              <a:rPr kumimoji="0" lang="en-US" sz="1600" b="1" i="0" u="none" strike="noStrike" kern="1200" cap="none" spc="0" normalizeH="0" baseline="0" noProof="0" dirty="0">
                <a:ln>
                  <a:noFill/>
                </a:ln>
                <a:solidFill>
                  <a:srgbClr val="444444"/>
                </a:solidFill>
                <a:effectLst/>
                <a:uLnTx/>
                <a:uFillTx/>
                <a:latin typeface="Arial"/>
                <a:ea typeface="+mn-ea"/>
                <a:cs typeface="Arial" panose="020B0604020202020204" pitchFamily="34" charset="0"/>
              </a:rPr>
              <a:t>:</a:t>
            </a:r>
          </a:p>
          <a:p>
            <a:pPr marL="115888" indent="-115888">
              <a:spcAft>
                <a:spcPts val="400"/>
              </a:spcAft>
              <a:buClr>
                <a:srgbClr val="444444"/>
              </a:buClr>
              <a:buFont typeface="Arial" panose="020B0604020202020204" pitchFamily="34" charset="0"/>
              <a:buChar char="•"/>
              <a:defRPr/>
            </a:pPr>
            <a:r>
              <a:rPr lang="en-US" sz="1400" dirty="0">
                <a:solidFill>
                  <a:srgbClr val="444444"/>
                </a:solidFill>
                <a:cs typeface="Arial" panose="020B0604020202020204" pitchFamily="34" charset="0"/>
              </a:rPr>
              <a:t>Allows Dell EMC partners to manage their activity and work on behalf of customers</a:t>
            </a:r>
          </a:p>
          <a:p>
            <a:pPr marL="115888" indent="-115888">
              <a:spcAft>
                <a:spcPts val="400"/>
              </a:spcAft>
              <a:buClr>
                <a:srgbClr val="444444"/>
              </a:buClr>
              <a:buFont typeface="Arial" panose="020B0604020202020204" pitchFamily="34" charset="0"/>
              <a:buChar char="•"/>
              <a:defRPr/>
            </a:pPr>
            <a:r>
              <a:rPr lang="en-US" sz="1400" dirty="0">
                <a:solidFill>
                  <a:srgbClr val="444444"/>
                </a:solidFill>
                <a:cs typeface="Arial" panose="020B0604020202020204" pitchFamily="34" charset="0"/>
              </a:rPr>
              <a:t>Direct </a:t>
            </a:r>
            <a:r>
              <a:rPr lang="en-US" sz="1400" dirty="0" err="1">
                <a:solidFill>
                  <a:srgbClr val="444444"/>
                </a:solidFill>
                <a:cs typeface="Arial" panose="020B0604020202020204" pitchFamily="34" charset="0"/>
              </a:rPr>
              <a:t>ProDeploy</a:t>
            </a:r>
            <a:r>
              <a:rPr lang="en-US" sz="1400" dirty="0">
                <a:solidFill>
                  <a:srgbClr val="444444"/>
                </a:solidFill>
                <a:cs typeface="Arial" panose="020B0604020202020204" pitchFamily="34" charset="0"/>
              </a:rPr>
              <a:t> services to deploy PCs with greater speed and less effort </a:t>
            </a:r>
          </a:p>
          <a:p>
            <a:pPr marL="115888" lvl="0" indent="-115888">
              <a:spcAft>
                <a:spcPts val="400"/>
              </a:spcAft>
              <a:buClr>
                <a:srgbClr val="444444"/>
              </a:buClr>
              <a:buFont typeface="Arial" panose="020B0604020202020204" pitchFamily="34" charset="0"/>
              <a:buChar char="•"/>
              <a:defRPr/>
            </a:pPr>
            <a:r>
              <a:rPr lang="en-US" sz="1400" dirty="0">
                <a:solidFill>
                  <a:srgbClr val="444444"/>
                </a:solidFill>
                <a:cs typeface="Arial" panose="020B0604020202020204" pitchFamily="34" charset="0"/>
              </a:rPr>
              <a:t>Execute support and replacement parts requests for in-warranty client and enterprise systems</a:t>
            </a:r>
          </a:p>
          <a:p>
            <a:pPr marL="115888" lvl="0" indent="-115888">
              <a:spcAft>
                <a:spcPts val="400"/>
              </a:spcAft>
              <a:buClr>
                <a:srgbClr val="444444"/>
              </a:buClr>
              <a:buFont typeface="Arial" panose="020B0604020202020204" pitchFamily="34" charset="0"/>
              <a:buChar char="•"/>
              <a:defRPr/>
            </a:pPr>
            <a:r>
              <a:rPr lang="en-US" sz="1400" dirty="0">
                <a:solidFill>
                  <a:srgbClr val="444444"/>
                </a:solidFill>
                <a:cs typeface="Arial" panose="020B0604020202020204" pitchFamily="34" charset="0"/>
              </a:rPr>
              <a:t>Manage SupportAssist proactive and predictive alerts, enabled by adaptive AI, to help maximize uptime</a:t>
            </a:r>
            <a:endParaRPr lang="en-US" sz="1200" dirty="0">
              <a:solidFill>
                <a:srgbClr val="444444"/>
              </a:solidFill>
              <a:cs typeface="Arial" panose="020B0604020202020204" pitchFamily="34" charset="0"/>
            </a:endParaRPr>
          </a:p>
        </p:txBody>
      </p:sp>
      <p:sp>
        <p:nvSpPr>
          <p:cNvPr id="11" name="Rectangle 10"/>
          <p:cNvSpPr/>
          <p:nvPr/>
        </p:nvSpPr>
        <p:spPr>
          <a:xfrm>
            <a:off x="7763986" y="225995"/>
            <a:ext cx="1380013" cy="505225"/>
          </a:xfrm>
          <a:prstGeom prst="rect">
            <a:avLst/>
          </a:prstGeom>
          <a:solidFill>
            <a:schemeClr val="accent3"/>
          </a:solidFill>
          <a:ln>
            <a:solidFill>
              <a:schemeClr val="accent3"/>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2" name="Oval 11"/>
          <p:cNvSpPr/>
          <p:nvPr/>
        </p:nvSpPr>
        <p:spPr>
          <a:xfrm>
            <a:off x="7480866" y="225995"/>
            <a:ext cx="555193" cy="505225"/>
          </a:xfrm>
          <a:prstGeom prst="ellipse">
            <a:avLst/>
          </a:prstGeom>
          <a:solidFill>
            <a:schemeClr val="accent3"/>
          </a:solidFill>
          <a:ln>
            <a:solidFill>
              <a:schemeClr val="accent3"/>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3" name="TextBox 12"/>
          <p:cNvSpPr txBox="1"/>
          <p:nvPr/>
        </p:nvSpPr>
        <p:spPr>
          <a:xfrm>
            <a:off x="7577856" y="352076"/>
            <a:ext cx="1566143" cy="286232"/>
          </a:xfrm>
          <a:prstGeom prst="rect">
            <a:avLst/>
          </a:prstGeom>
          <a:noFill/>
        </p:spPr>
        <p:txBody>
          <a:bodyPr wrap="square" rtlCol="0">
            <a:spAutoFit/>
          </a:bodyPr>
          <a:lstStyle/>
          <a:p>
            <a:pPr marL="0" marR="0" lvl="0" indent="0" algn="l" defTabSz="914400" rtl="0" eaLnBrk="1" fontAlgn="base" latinLnBrk="0" hangingPunct="1">
              <a:lnSpc>
                <a:spcPct val="90000"/>
              </a:lnSpc>
              <a:spcBef>
                <a:spcPts val="600"/>
              </a:spcBef>
              <a:spcAft>
                <a:spcPct val="0"/>
              </a:spcAft>
              <a:buClr>
                <a:srgbClr val="007DB8"/>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TechDirect.com</a:t>
            </a:r>
          </a:p>
        </p:txBody>
      </p:sp>
      <p:sp>
        <p:nvSpPr>
          <p:cNvPr id="19" name="TextBox 18"/>
          <p:cNvSpPr txBox="1"/>
          <p:nvPr/>
        </p:nvSpPr>
        <p:spPr>
          <a:xfrm>
            <a:off x="794006" y="2981127"/>
            <a:ext cx="1257300" cy="341632"/>
          </a:xfrm>
          <a:prstGeom prst="rect">
            <a:avLst/>
          </a:prstGeom>
          <a:noFill/>
        </p:spPr>
        <p:txBody>
          <a:bodyPr wrap="square" rtlCol="0">
            <a:spAutoFit/>
          </a:bodyPr>
          <a:lstStyle/>
          <a:p>
            <a:pPr marL="0" marR="0" lvl="0" indent="0" algn="l" defTabSz="914400" rtl="0" eaLnBrk="1" fontAlgn="base" latinLnBrk="0" hangingPunct="1">
              <a:lnSpc>
                <a:spcPct val="90000"/>
              </a:lnSpc>
              <a:spcBef>
                <a:spcPts val="600"/>
              </a:spcBef>
              <a:spcAft>
                <a:spcPct val="0"/>
              </a:spcAft>
              <a:buClr>
                <a:srgbClr val="0085C3"/>
              </a:buClr>
              <a:buSzTx/>
              <a:buFontTx/>
              <a:buNone/>
              <a:tabLst/>
              <a:defRPr/>
            </a:pPr>
            <a:r>
              <a:rPr kumimoji="0" lang="en-US" sz="1800" b="1" i="0" u="none" strike="noStrike" kern="1200" cap="none" spc="100" normalizeH="0" baseline="0" noProof="0" dirty="0">
                <a:ln>
                  <a:noFill/>
                </a:ln>
                <a:solidFill>
                  <a:srgbClr val="FFFFFF"/>
                </a:solidFill>
                <a:effectLst/>
                <a:uLnTx/>
                <a:uFillTx/>
                <a:latin typeface="Arial" charset="0"/>
                <a:ea typeface="+mn-ea"/>
                <a:cs typeface="Arial" panose="020B0604020202020204" pitchFamily="34" charset="0"/>
              </a:rPr>
              <a:t>Insights</a:t>
            </a:r>
          </a:p>
        </p:txBody>
      </p:sp>
      <p:sp>
        <p:nvSpPr>
          <p:cNvPr id="20" name="TextBox 19"/>
          <p:cNvSpPr txBox="1"/>
          <p:nvPr/>
        </p:nvSpPr>
        <p:spPr>
          <a:xfrm>
            <a:off x="528136" y="3339003"/>
            <a:ext cx="2817192" cy="1274141"/>
          </a:xfrm>
          <a:prstGeom prst="rect">
            <a:avLst/>
          </a:prstGeom>
          <a:noFill/>
        </p:spPr>
        <p:txBody>
          <a:bodyPr wrap="square" lIns="0" rIns="91440" rtlCol="0">
            <a:noAutofit/>
          </a:bodyPr>
          <a:lstStyle/>
          <a:p>
            <a:pPr marL="171446" indent="-171446">
              <a:lnSpc>
                <a:spcPct val="90000"/>
              </a:lnSpc>
              <a:spcBef>
                <a:spcPts val="600"/>
              </a:spcBef>
              <a:spcAft>
                <a:spcPts val="0"/>
              </a:spcAft>
              <a:buClr>
                <a:srgbClr val="FFFFFF"/>
              </a:buClr>
              <a:buFont typeface="Arial" panose="020B0604020202020204" pitchFamily="34" charset="0"/>
              <a:buChar char="•"/>
            </a:pPr>
            <a:r>
              <a:rPr lang="en-US" sz="1200" dirty="0">
                <a:solidFill>
                  <a:srgbClr val="FFFFFF"/>
                </a:solidFill>
                <a:latin typeface="Arial" panose="020B0604020202020204" pitchFamily="34" charset="0"/>
                <a:cs typeface="Arial" panose="020B0604020202020204" pitchFamily="34" charset="0"/>
              </a:rPr>
              <a:t>Self-dispatch performance visibility</a:t>
            </a:r>
          </a:p>
          <a:p>
            <a:pPr marL="171446" indent="-171446">
              <a:lnSpc>
                <a:spcPct val="90000"/>
              </a:lnSpc>
              <a:spcBef>
                <a:spcPts val="600"/>
              </a:spcBef>
              <a:spcAft>
                <a:spcPts val="0"/>
              </a:spcAft>
              <a:buClr>
                <a:srgbClr val="FFFFFF"/>
              </a:buClr>
              <a:buFont typeface="Arial" panose="020B0604020202020204" pitchFamily="34" charset="0"/>
              <a:buChar char="•"/>
            </a:pPr>
            <a:r>
              <a:rPr lang="en-US" sz="1200" dirty="0">
                <a:solidFill>
                  <a:schemeClr val="tx2"/>
                </a:solidFill>
                <a:latin typeface="Arial" panose="020B0604020202020204" pitchFamily="34" charset="0"/>
                <a:cs typeface="Arial" panose="020B0604020202020204" pitchFamily="34" charset="0"/>
              </a:rPr>
              <a:t>Progress tracking for certification competency achievement</a:t>
            </a:r>
          </a:p>
          <a:p>
            <a:pPr marL="171446" indent="-171446">
              <a:lnSpc>
                <a:spcPct val="90000"/>
              </a:lnSpc>
              <a:spcBef>
                <a:spcPts val="600"/>
              </a:spcBef>
              <a:spcAft>
                <a:spcPts val="0"/>
              </a:spcAft>
              <a:buClr>
                <a:srgbClr val="FFFFFF"/>
              </a:buClr>
              <a:buFont typeface="Arial" panose="020B0604020202020204" pitchFamily="34" charset="0"/>
              <a:buChar char="•"/>
            </a:pPr>
            <a:r>
              <a:rPr lang="en-US" sz="1200" dirty="0">
                <a:solidFill>
                  <a:schemeClr val="tx2"/>
                </a:solidFill>
                <a:latin typeface="Arial" panose="020B0604020202020204" pitchFamily="34" charset="0"/>
                <a:cs typeface="Arial" panose="020B0604020202020204" pitchFamily="34" charset="0"/>
              </a:rPr>
              <a:t>ProDeploy Client Suite deployment status</a:t>
            </a:r>
          </a:p>
        </p:txBody>
      </p:sp>
      <p:sp>
        <p:nvSpPr>
          <p:cNvPr id="22" name="TextBox 21"/>
          <p:cNvSpPr txBox="1"/>
          <p:nvPr/>
        </p:nvSpPr>
        <p:spPr>
          <a:xfrm>
            <a:off x="3679370" y="2981130"/>
            <a:ext cx="1257300" cy="341632"/>
          </a:xfrm>
          <a:prstGeom prst="rect">
            <a:avLst/>
          </a:prstGeom>
          <a:noFill/>
        </p:spPr>
        <p:txBody>
          <a:bodyPr wrap="square" rtlCol="0">
            <a:spAutoFit/>
          </a:bodyPr>
          <a:lstStyle/>
          <a:p>
            <a:pPr marL="0" marR="0" lvl="0" indent="0" algn="l" defTabSz="914400" rtl="0" eaLnBrk="1" fontAlgn="base" latinLnBrk="0" hangingPunct="1">
              <a:lnSpc>
                <a:spcPct val="90000"/>
              </a:lnSpc>
              <a:spcBef>
                <a:spcPts val="600"/>
              </a:spcBef>
              <a:spcAft>
                <a:spcPct val="0"/>
              </a:spcAft>
              <a:buClr>
                <a:srgbClr val="0085C3"/>
              </a:buClr>
              <a:buSzTx/>
              <a:buFontTx/>
              <a:buNone/>
              <a:tabLst/>
              <a:defRPr/>
            </a:pPr>
            <a:r>
              <a:rPr kumimoji="0" lang="en-US" sz="1800" b="1" i="0" u="none" strike="noStrike" kern="1200" cap="none" spc="100" normalizeH="0" baseline="0" noProof="0" dirty="0">
                <a:ln>
                  <a:noFill/>
                </a:ln>
                <a:solidFill>
                  <a:srgbClr val="FFFFFF"/>
                </a:solidFill>
                <a:effectLst/>
                <a:uLnTx/>
                <a:uFillTx/>
                <a:latin typeface="Arial" charset="0"/>
                <a:ea typeface="+mn-ea"/>
                <a:cs typeface="Arial" panose="020B0604020202020204" pitchFamily="34" charset="0"/>
              </a:rPr>
              <a:t>Ease</a:t>
            </a:r>
          </a:p>
        </p:txBody>
      </p:sp>
      <p:sp>
        <p:nvSpPr>
          <p:cNvPr id="23" name="TextBox 22"/>
          <p:cNvSpPr txBox="1"/>
          <p:nvPr/>
        </p:nvSpPr>
        <p:spPr>
          <a:xfrm>
            <a:off x="3454029" y="3339000"/>
            <a:ext cx="2252289" cy="1302924"/>
          </a:xfrm>
          <a:prstGeom prst="rect">
            <a:avLst/>
          </a:prstGeom>
          <a:noFill/>
        </p:spPr>
        <p:txBody>
          <a:bodyPr wrap="square" lIns="0" rIns="91440" rtlCol="0">
            <a:noAutofit/>
          </a:bodyPr>
          <a:lstStyle/>
          <a:p>
            <a:pPr marL="171446" indent="-171446">
              <a:lnSpc>
                <a:spcPct val="90000"/>
              </a:lnSpc>
              <a:spcBef>
                <a:spcPts val="600"/>
              </a:spcBef>
              <a:spcAft>
                <a:spcPts val="0"/>
              </a:spcAft>
              <a:buClr>
                <a:srgbClr val="FFFFFF"/>
              </a:buClr>
              <a:buFont typeface="Arial" panose="020B0604020202020204" pitchFamily="34" charset="0"/>
              <a:buChar char="•"/>
            </a:pPr>
            <a:r>
              <a:rPr lang="en-US" sz="1200" dirty="0">
                <a:solidFill>
                  <a:srgbClr val="FFFFFF"/>
                </a:solidFill>
                <a:latin typeface="Arial" panose="020B0604020202020204" pitchFamily="34" charset="0"/>
                <a:cs typeface="Arial" panose="020B0604020202020204" pitchFamily="34" charset="0"/>
              </a:rPr>
              <a:t>Global 24x7 availability</a:t>
            </a:r>
          </a:p>
          <a:p>
            <a:pPr marL="171446" indent="-171446">
              <a:lnSpc>
                <a:spcPct val="90000"/>
              </a:lnSpc>
              <a:spcBef>
                <a:spcPts val="600"/>
              </a:spcBef>
              <a:spcAft>
                <a:spcPts val="0"/>
              </a:spcAft>
              <a:buClr>
                <a:srgbClr val="FFFFFF"/>
              </a:buClr>
              <a:buFont typeface="Arial" panose="020B0604020202020204" pitchFamily="34" charset="0"/>
              <a:buChar char="•"/>
            </a:pPr>
            <a:r>
              <a:rPr lang="en-US" sz="1200" dirty="0">
                <a:solidFill>
                  <a:srgbClr val="FFFFFF"/>
                </a:solidFill>
                <a:latin typeface="Arial" panose="020B0604020202020204" pitchFamily="34" charset="0"/>
                <a:cs typeface="Arial" panose="020B0604020202020204" pitchFamily="34" charset="0"/>
              </a:rPr>
              <a:t>Centralized online account </a:t>
            </a:r>
          </a:p>
          <a:p>
            <a:pPr marL="171446" indent="-171446">
              <a:lnSpc>
                <a:spcPct val="90000"/>
              </a:lnSpc>
              <a:spcBef>
                <a:spcPts val="600"/>
              </a:spcBef>
              <a:spcAft>
                <a:spcPts val="0"/>
              </a:spcAft>
              <a:buClr>
                <a:srgbClr val="FFFFFF"/>
              </a:buClr>
              <a:buFont typeface="Arial" panose="020B0604020202020204" pitchFamily="34" charset="0"/>
              <a:buChar char="•"/>
            </a:pPr>
            <a:r>
              <a:rPr lang="en-US" sz="1200" dirty="0">
                <a:solidFill>
                  <a:srgbClr val="FFFFFF"/>
                </a:solidFill>
                <a:latin typeface="Arial" panose="020B0604020202020204" pitchFamily="34" charset="0"/>
                <a:cs typeface="Arial" panose="020B0604020202020204" pitchFamily="34" charset="0"/>
              </a:rPr>
              <a:t>Responsive design for optimal viewing and navigation on any device</a:t>
            </a:r>
          </a:p>
        </p:txBody>
      </p:sp>
      <p:sp>
        <p:nvSpPr>
          <p:cNvPr id="7" name="Rectangle 6"/>
          <p:cNvSpPr/>
          <p:nvPr/>
        </p:nvSpPr>
        <p:spPr>
          <a:xfrm>
            <a:off x="0" y="225995"/>
            <a:ext cx="91440" cy="600442"/>
          </a:xfrm>
          <a:prstGeom prst="rect">
            <a:avLst/>
          </a:prstGeom>
          <a:solidFill>
            <a:schemeClr val="accent3"/>
          </a:solidFill>
          <a:ln>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en-US" sz="2000" b="0" i="0" u="none" strike="noStrike" kern="1200" cap="none" spc="0" normalizeH="0" baseline="0" noProof="0" dirty="0">
              <a:ln>
                <a:noFill/>
              </a:ln>
              <a:solidFill>
                <a:srgbClr val="F2AF00"/>
              </a:solidFill>
              <a:effectLst/>
              <a:uLnTx/>
              <a:uFillTx/>
              <a:latin typeface="Arial" charset="0"/>
              <a:ea typeface="+mn-ea"/>
              <a:cs typeface="+mn-cs"/>
            </a:endParaRPr>
          </a:p>
        </p:txBody>
      </p:sp>
      <p:grpSp>
        <p:nvGrpSpPr>
          <p:cNvPr id="35" name="Group 34"/>
          <p:cNvGrpSpPr>
            <a:grpSpLocks noChangeAspect="1"/>
          </p:cNvGrpSpPr>
          <p:nvPr/>
        </p:nvGrpSpPr>
        <p:grpSpPr>
          <a:xfrm>
            <a:off x="3430523" y="3014493"/>
            <a:ext cx="234284" cy="224295"/>
            <a:chOff x="4308475" y="2349500"/>
            <a:chExt cx="409575" cy="392113"/>
          </a:xfrm>
          <a:solidFill>
            <a:schemeClr val="tx2"/>
          </a:solidFill>
        </p:grpSpPr>
        <p:sp>
          <p:nvSpPr>
            <p:cNvPr id="36" name="Freeform 11"/>
            <p:cNvSpPr>
              <a:spLocks/>
            </p:cNvSpPr>
            <p:nvPr/>
          </p:nvSpPr>
          <p:spPr bwMode="auto">
            <a:xfrm>
              <a:off x="4422775" y="2387600"/>
              <a:ext cx="295275" cy="230188"/>
            </a:xfrm>
            <a:custGeom>
              <a:avLst/>
              <a:gdLst>
                <a:gd name="T0" fmla="*/ 54 w 186"/>
                <a:gd name="T1" fmla="*/ 145 h 145"/>
                <a:gd name="T2" fmla="*/ 0 w 186"/>
                <a:gd name="T3" fmla="*/ 91 h 145"/>
                <a:gd name="T4" fmla="*/ 12 w 186"/>
                <a:gd name="T5" fmla="*/ 79 h 145"/>
                <a:gd name="T6" fmla="*/ 54 w 186"/>
                <a:gd name="T7" fmla="*/ 121 h 145"/>
                <a:gd name="T8" fmla="*/ 174 w 186"/>
                <a:gd name="T9" fmla="*/ 0 h 145"/>
                <a:gd name="T10" fmla="*/ 186 w 186"/>
                <a:gd name="T11" fmla="*/ 12 h 145"/>
                <a:gd name="T12" fmla="*/ 54 w 186"/>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86" h="145">
                  <a:moveTo>
                    <a:pt x="54" y="145"/>
                  </a:moveTo>
                  <a:lnTo>
                    <a:pt x="0" y="91"/>
                  </a:lnTo>
                  <a:lnTo>
                    <a:pt x="12" y="79"/>
                  </a:lnTo>
                  <a:lnTo>
                    <a:pt x="54" y="121"/>
                  </a:lnTo>
                  <a:lnTo>
                    <a:pt x="174" y="0"/>
                  </a:lnTo>
                  <a:lnTo>
                    <a:pt x="186" y="12"/>
                  </a:lnTo>
                  <a:lnTo>
                    <a:pt x="54"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37" name="Freeform 12"/>
            <p:cNvSpPr>
              <a:spLocks/>
            </p:cNvSpPr>
            <p:nvPr/>
          </p:nvSpPr>
          <p:spPr bwMode="auto">
            <a:xfrm>
              <a:off x="4308475" y="2349500"/>
              <a:ext cx="400050" cy="392113"/>
            </a:xfrm>
            <a:custGeom>
              <a:avLst/>
              <a:gdLst>
                <a:gd name="T0" fmla="*/ 39 w 42"/>
                <a:gd name="T1" fmla="*/ 17 h 41"/>
                <a:gd name="T2" fmla="*/ 39 w 42"/>
                <a:gd name="T3" fmla="*/ 20 h 41"/>
                <a:gd name="T4" fmla="*/ 21 w 42"/>
                <a:gd name="T5" fmla="*/ 39 h 41"/>
                <a:gd name="T6" fmla="*/ 3 w 42"/>
                <a:gd name="T7" fmla="*/ 20 h 41"/>
                <a:gd name="T8" fmla="*/ 21 w 42"/>
                <a:gd name="T9" fmla="*/ 2 h 41"/>
                <a:gd name="T10" fmla="*/ 32 w 42"/>
                <a:gd name="T11" fmla="*/ 6 h 41"/>
                <a:gd name="T12" fmla="*/ 34 w 42"/>
                <a:gd name="T13" fmla="*/ 4 h 41"/>
                <a:gd name="T14" fmla="*/ 21 w 42"/>
                <a:gd name="T15" fmla="*/ 0 h 41"/>
                <a:gd name="T16" fmla="*/ 0 w 42"/>
                <a:gd name="T17" fmla="*/ 20 h 41"/>
                <a:gd name="T18" fmla="*/ 21 w 42"/>
                <a:gd name="T19" fmla="*/ 41 h 41"/>
                <a:gd name="T20" fmla="*/ 42 w 42"/>
                <a:gd name="T21" fmla="*/ 20 h 41"/>
                <a:gd name="T22" fmla="*/ 41 w 42"/>
                <a:gd name="T23" fmla="*/ 15 h 41"/>
                <a:gd name="T24" fmla="*/ 39 w 42"/>
                <a:gd name="T25"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1">
                  <a:moveTo>
                    <a:pt x="39" y="17"/>
                  </a:moveTo>
                  <a:cubicBezTo>
                    <a:pt x="39" y="18"/>
                    <a:pt x="39" y="19"/>
                    <a:pt x="39" y="20"/>
                  </a:cubicBezTo>
                  <a:cubicBezTo>
                    <a:pt x="39" y="31"/>
                    <a:pt x="31" y="39"/>
                    <a:pt x="21" y="39"/>
                  </a:cubicBezTo>
                  <a:cubicBezTo>
                    <a:pt x="11" y="39"/>
                    <a:pt x="3" y="31"/>
                    <a:pt x="3" y="20"/>
                  </a:cubicBezTo>
                  <a:cubicBezTo>
                    <a:pt x="3" y="10"/>
                    <a:pt x="11" y="2"/>
                    <a:pt x="21" y="2"/>
                  </a:cubicBezTo>
                  <a:cubicBezTo>
                    <a:pt x="25" y="2"/>
                    <a:pt x="29" y="3"/>
                    <a:pt x="32" y="6"/>
                  </a:cubicBezTo>
                  <a:cubicBezTo>
                    <a:pt x="34" y="4"/>
                    <a:pt x="34" y="4"/>
                    <a:pt x="34" y="4"/>
                  </a:cubicBezTo>
                  <a:cubicBezTo>
                    <a:pt x="30" y="1"/>
                    <a:pt x="26" y="0"/>
                    <a:pt x="21" y="0"/>
                  </a:cubicBezTo>
                  <a:cubicBezTo>
                    <a:pt x="10" y="0"/>
                    <a:pt x="0" y="9"/>
                    <a:pt x="0" y="20"/>
                  </a:cubicBezTo>
                  <a:cubicBezTo>
                    <a:pt x="0" y="32"/>
                    <a:pt x="10" y="41"/>
                    <a:pt x="21" y="41"/>
                  </a:cubicBezTo>
                  <a:cubicBezTo>
                    <a:pt x="33" y="41"/>
                    <a:pt x="42" y="32"/>
                    <a:pt x="42" y="20"/>
                  </a:cubicBezTo>
                  <a:cubicBezTo>
                    <a:pt x="42" y="18"/>
                    <a:pt x="42" y="17"/>
                    <a:pt x="41" y="15"/>
                  </a:cubicBezTo>
                  <a:lnTo>
                    <a:pt x="3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44444"/>
                </a:solidFill>
                <a:effectLst/>
                <a:uLnTx/>
                <a:uFillTx/>
                <a:latin typeface="Arial" charset="0"/>
                <a:ea typeface="+mn-ea"/>
                <a:cs typeface="+mn-cs"/>
              </a:endParaRPr>
            </a:p>
          </p:txBody>
        </p:sp>
      </p:grpSp>
      <p:grpSp>
        <p:nvGrpSpPr>
          <p:cNvPr id="41" name="Group 40"/>
          <p:cNvGrpSpPr>
            <a:grpSpLocks noChangeAspect="1"/>
          </p:cNvGrpSpPr>
          <p:nvPr/>
        </p:nvGrpSpPr>
        <p:grpSpPr>
          <a:xfrm>
            <a:off x="514093" y="2966714"/>
            <a:ext cx="270064" cy="271112"/>
            <a:chOff x="7092950" y="2301875"/>
            <a:chExt cx="409575" cy="411163"/>
          </a:xfrm>
          <a:solidFill>
            <a:schemeClr val="tx2"/>
          </a:solidFill>
        </p:grpSpPr>
        <p:sp>
          <p:nvSpPr>
            <p:cNvPr id="42" name="Freeform 15"/>
            <p:cNvSpPr>
              <a:spLocks noEditPoints="1"/>
            </p:cNvSpPr>
            <p:nvPr/>
          </p:nvSpPr>
          <p:spPr bwMode="auto">
            <a:xfrm>
              <a:off x="7092950" y="2301875"/>
              <a:ext cx="409575" cy="306388"/>
            </a:xfrm>
            <a:custGeom>
              <a:avLst/>
              <a:gdLst>
                <a:gd name="T0" fmla="*/ 180 w 258"/>
                <a:gd name="T1" fmla="*/ 24 h 193"/>
                <a:gd name="T2" fmla="*/ 204 w 258"/>
                <a:gd name="T3" fmla="*/ 48 h 193"/>
                <a:gd name="T4" fmla="*/ 102 w 258"/>
                <a:gd name="T5" fmla="*/ 145 h 193"/>
                <a:gd name="T6" fmla="*/ 78 w 258"/>
                <a:gd name="T7" fmla="*/ 114 h 193"/>
                <a:gd name="T8" fmla="*/ 66 w 258"/>
                <a:gd name="T9" fmla="*/ 102 h 193"/>
                <a:gd name="T10" fmla="*/ 54 w 258"/>
                <a:gd name="T11" fmla="*/ 114 h 193"/>
                <a:gd name="T12" fmla="*/ 0 w 258"/>
                <a:gd name="T13" fmla="*/ 169 h 193"/>
                <a:gd name="T14" fmla="*/ 0 w 258"/>
                <a:gd name="T15" fmla="*/ 193 h 193"/>
                <a:gd name="T16" fmla="*/ 66 w 258"/>
                <a:gd name="T17" fmla="*/ 127 h 193"/>
                <a:gd name="T18" fmla="*/ 96 w 258"/>
                <a:gd name="T19" fmla="*/ 157 h 193"/>
                <a:gd name="T20" fmla="*/ 102 w 258"/>
                <a:gd name="T21" fmla="*/ 169 h 193"/>
                <a:gd name="T22" fmla="*/ 114 w 258"/>
                <a:gd name="T23" fmla="*/ 157 h 193"/>
                <a:gd name="T24" fmla="*/ 216 w 258"/>
                <a:gd name="T25" fmla="*/ 54 h 193"/>
                <a:gd name="T26" fmla="*/ 240 w 258"/>
                <a:gd name="T27" fmla="*/ 78 h 193"/>
                <a:gd name="T28" fmla="*/ 258 w 258"/>
                <a:gd name="T29" fmla="*/ 0 h 193"/>
                <a:gd name="T30" fmla="*/ 180 w 258"/>
                <a:gd name="T31" fmla="*/ 24 h 193"/>
                <a:gd name="T32" fmla="*/ 228 w 258"/>
                <a:gd name="T33" fmla="*/ 48 h 193"/>
                <a:gd name="T34" fmla="*/ 210 w 258"/>
                <a:gd name="T35" fmla="*/ 30 h 193"/>
                <a:gd name="T36" fmla="*/ 234 w 258"/>
                <a:gd name="T37" fmla="*/ 24 h 193"/>
                <a:gd name="T38" fmla="*/ 228 w 258"/>
                <a:gd name="T39" fmla="*/ 4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8" h="193">
                  <a:moveTo>
                    <a:pt x="180" y="24"/>
                  </a:moveTo>
                  <a:lnTo>
                    <a:pt x="204" y="48"/>
                  </a:lnTo>
                  <a:lnTo>
                    <a:pt x="102" y="145"/>
                  </a:lnTo>
                  <a:lnTo>
                    <a:pt x="78" y="114"/>
                  </a:lnTo>
                  <a:lnTo>
                    <a:pt x="66" y="102"/>
                  </a:lnTo>
                  <a:lnTo>
                    <a:pt x="54" y="114"/>
                  </a:lnTo>
                  <a:lnTo>
                    <a:pt x="0" y="169"/>
                  </a:lnTo>
                  <a:lnTo>
                    <a:pt x="0" y="193"/>
                  </a:lnTo>
                  <a:lnTo>
                    <a:pt x="66" y="127"/>
                  </a:lnTo>
                  <a:lnTo>
                    <a:pt x="96" y="157"/>
                  </a:lnTo>
                  <a:lnTo>
                    <a:pt x="102" y="169"/>
                  </a:lnTo>
                  <a:lnTo>
                    <a:pt x="114" y="157"/>
                  </a:lnTo>
                  <a:lnTo>
                    <a:pt x="216" y="54"/>
                  </a:lnTo>
                  <a:lnTo>
                    <a:pt x="240" y="78"/>
                  </a:lnTo>
                  <a:lnTo>
                    <a:pt x="258" y="0"/>
                  </a:lnTo>
                  <a:lnTo>
                    <a:pt x="180" y="24"/>
                  </a:lnTo>
                  <a:close/>
                  <a:moveTo>
                    <a:pt x="228" y="48"/>
                  </a:moveTo>
                  <a:lnTo>
                    <a:pt x="210" y="30"/>
                  </a:lnTo>
                  <a:lnTo>
                    <a:pt x="234" y="24"/>
                  </a:lnTo>
                  <a:lnTo>
                    <a:pt x="22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43" name="Freeform 16"/>
            <p:cNvSpPr>
              <a:spLocks/>
            </p:cNvSpPr>
            <p:nvPr/>
          </p:nvSpPr>
          <p:spPr bwMode="auto">
            <a:xfrm>
              <a:off x="7121525" y="2589213"/>
              <a:ext cx="19050" cy="123825"/>
            </a:xfrm>
            <a:custGeom>
              <a:avLst/>
              <a:gdLst>
                <a:gd name="T0" fmla="*/ 0 w 12"/>
                <a:gd name="T1" fmla="*/ 78 h 78"/>
                <a:gd name="T2" fmla="*/ 12 w 12"/>
                <a:gd name="T3" fmla="*/ 78 h 78"/>
                <a:gd name="T4" fmla="*/ 12 w 12"/>
                <a:gd name="T5" fmla="*/ 0 h 78"/>
                <a:gd name="T6" fmla="*/ 0 w 12"/>
                <a:gd name="T7" fmla="*/ 12 h 78"/>
                <a:gd name="T8" fmla="*/ 0 w 12"/>
                <a:gd name="T9" fmla="*/ 78 h 78"/>
              </a:gdLst>
              <a:ahLst/>
              <a:cxnLst>
                <a:cxn ang="0">
                  <a:pos x="T0" y="T1"/>
                </a:cxn>
                <a:cxn ang="0">
                  <a:pos x="T2" y="T3"/>
                </a:cxn>
                <a:cxn ang="0">
                  <a:pos x="T4" y="T5"/>
                </a:cxn>
                <a:cxn ang="0">
                  <a:pos x="T6" y="T7"/>
                </a:cxn>
                <a:cxn ang="0">
                  <a:pos x="T8" y="T9"/>
                </a:cxn>
              </a:cxnLst>
              <a:rect l="0" t="0" r="r" b="b"/>
              <a:pathLst>
                <a:path w="12" h="78">
                  <a:moveTo>
                    <a:pt x="0" y="78"/>
                  </a:moveTo>
                  <a:lnTo>
                    <a:pt x="12" y="78"/>
                  </a:lnTo>
                  <a:lnTo>
                    <a:pt x="12" y="0"/>
                  </a:lnTo>
                  <a:lnTo>
                    <a:pt x="0" y="12"/>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44" name="Freeform 17"/>
            <p:cNvSpPr>
              <a:spLocks/>
            </p:cNvSpPr>
            <p:nvPr/>
          </p:nvSpPr>
          <p:spPr bwMode="auto">
            <a:xfrm>
              <a:off x="7169150" y="2532063"/>
              <a:ext cx="28575" cy="180975"/>
            </a:xfrm>
            <a:custGeom>
              <a:avLst/>
              <a:gdLst>
                <a:gd name="T0" fmla="*/ 0 w 18"/>
                <a:gd name="T1" fmla="*/ 114 h 114"/>
                <a:gd name="T2" fmla="*/ 18 w 18"/>
                <a:gd name="T3" fmla="*/ 114 h 114"/>
                <a:gd name="T4" fmla="*/ 18 w 18"/>
                <a:gd name="T5" fmla="*/ 0 h 114"/>
                <a:gd name="T6" fmla="*/ 0 w 18"/>
                <a:gd name="T7" fmla="*/ 18 h 114"/>
                <a:gd name="T8" fmla="*/ 0 w 18"/>
                <a:gd name="T9" fmla="*/ 114 h 114"/>
              </a:gdLst>
              <a:ahLst/>
              <a:cxnLst>
                <a:cxn ang="0">
                  <a:pos x="T0" y="T1"/>
                </a:cxn>
                <a:cxn ang="0">
                  <a:pos x="T2" y="T3"/>
                </a:cxn>
                <a:cxn ang="0">
                  <a:pos x="T4" y="T5"/>
                </a:cxn>
                <a:cxn ang="0">
                  <a:pos x="T6" y="T7"/>
                </a:cxn>
                <a:cxn ang="0">
                  <a:pos x="T8" y="T9"/>
                </a:cxn>
              </a:cxnLst>
              <a:rect l="0" t="0" r="r" b="b"/>
              <a:pathLst>
                <a:path w="18" h="114">
                  <a:moveTo>
                    <a:pt x="0" y="114"/>
                  </a:moveTo>
                  <a:lnTo>
                    <a:pt x="18" y="114"/>
                  </a:lnTo>
                  <a:lnTo>
                    <a:pt x="18" y="0"/>
                  </a:lnTo>
                  <a:lnTo>
                    <a:pt x="0" y="18"/>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45" name="Freeform 18"/>
            <p:cNvSpPr>
              <a:spLocks/>
            </p:cNvSpPr>
            <p:nvPr/>
          </p:nvSpPr>
          <p:spPr bwMode="auto">
            <a:xfrm>
              <a:off x="7216775" y="2560638"/>
              <a:ext cx="28575" cy="152400"/>
            </a:xfrm>
            <a:custGeom>
              <a:avLst/>
              <a:gdLst>
                <a:gd name="T0" fmla="*/ 0 w 18"/>
                <a:gd name="T1" fmla="*/ 96 h 96"/>
                <a:gd name="T2" fmla="*/ 18 w 18"/>
                <a:gd name="T3" fmla="*/ 96 h 96"/>
                <a:gd name="T4" fmla="*/ 18 w 18"/>
                <a:gd name="T5" fmla="*/ 18 h 96"/>
                <a:gd name="T6" fmla="*/ 0 w 18"/>
                <a:gd name="T7" fmla="*/ 0 h 96"/>
                <a:gd name="T8" fmla="*/ 0 w 18"/>
                <a:gd name="T9" fmla="*/ 96 h 96"/>
              </a:gdLst>
              <a:ahLst/>
              <a:cxnLst>
                <a:cxn ang="0">
                  <a:pos x="T0" y="T1"/>
                </a:cxn>
                <a:cxn ang="0">
                  <a:pos x="T2" y="T3"/>
                </a:cxn>
                <a:cxn ang="0">
                  <a:pos x="T4" y="T5"/>
                </a:cxn>
                <a:cxn ang="0">
                  <a:pos x="T6" y="T7"/>
                </a:cxn>
                <a:cxn ang="0">
                  <a:pos x="T8" y="T9"/>
                </a:cxn>
              </a:cxnLst>
              <a:rect l="0" t="0" r="r" b="b"/>
              <a:pathLst>
                <a:path w="18" h="96">
                  <a:moveTo>
                    <a:pt x="0" y="96"/>
                  </a:moveTo>
                  <a:lnTo>
                    <a:pt x="18" y="96"/>
                  </a:lnTo>
                  <a:lnTo>
                    <a:pt x="18" y="18"/>
                  </a:lnTo>
                  <a:lnTo>
                    <a:pt x="0" y="0"/>
                  </a:ln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46" name="Freeform 19"/>
            <p:cNvSpPr>
              <a:spLocks/>
            </p:cNvSpPr>
            <p:nvPr/>
          </p:nvSpPr>
          <p:spPr bwMode="auto">
            <a:xfrm>
              <a:off x="7273925" y="2560638"/>
              <a:ext cx="19050" cy="152400"/>
            </a:xfrm>
            <a:custGeom>
              <a:avLst/>
              <a:gdLst>
                <a:gd name="T0" fmla="*/ 0 w 12"/>
                <a:gd name="T1" fmla="*/ 96 h 96"/>
                <a:gd name="T2" fmla="*/ 12 w 12"/>
                <a:gd name="T3" fmla="*/ 96 h 96"/>
                <a:gd name="T4" fmla="*/ 12 w 12"/>
                <a:gd name="T5" fmla="*/ 0 h 96"/>
                <a:gd name="T6" fmla="*/ 0 w 12"/>
                <a:gd name="T7" fmla="*/ 18 h 96"/>
                <a:gd name="T8" fmla="*/ 0 w 12"/>
                <a:gd name="T9" fmla="*/ 96 h 96"/>
              </a:gdLst>
              <a:ahLst/>
              <a:cxnLst>
                <a:cxn ang="0">
                  <a:pos x="T0" y="T1"/>
                </a:cxn>
                <a:cxn ang="0">
                  <a:pos x="T2" y="T3"/>
                </a:cxn>
                <a:cxn ang="0">
                  <a:pos x="T4" y="T5"/>
                </a:cxn>
                <a:cxn ang="0">
                  <a:pos x="T6" y="T7"/>
                </a:cxn>
                <a:cxn ang="0">
                  <a:pos x="T8" y="T9"/>
                </a:cxn>
              </a:cxnLst>
              <a:rect l="0" t="0" r="r" b="b"/>
              <a:pathLst>
                <a:path w="12" h="96">
                  <a:moveTo>
                    <a:pt x="0" y="96"/>
                  </a:moveTo>
                  <a:lnTo>
                    <a:pt x="12" y="96"/>
                  </a:lnTo>
                  <a:lnTo>
                    <a:pt x="12" y="0"/>
                  </a:lnTo>
                  <a:lnTo>
                    <a:pt x="0" y="18"/>
                  </a:ln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47" name="Freeform 20"/>
            <p:cNvSpPr>
              <a:spLocks/>
            </p:cNvSpPr>
            <p:nvPr/>
          </p:nvSpPr>
          <p:spPr bwMode="auto">
            <a:xfrm>
              <a:off x="7321550" y="2513013"/>
              <a:ext cx="28575" cy="200025"/>
            </a:xfrm>
            <a:custGeom>
              <a:avLst/>
              <a:gdLst>
                <a:gd name="T0" fmla="*/ 0 w 18"/>
                <a:gd name="T1" fmla="*/ 126 h 126"/>
                <a:gd name="T2" fmla="*/ 18 w 18"/>
                <a:gd name="T3" fmla="*/ 126 h 126"/>
                <a:gd name="T4" fmla="*/ 18 w 18"/>
                <a:gd name="T5" fmla="*/ 0 h 126"/>
                <a:gd name="T6" fmla="*/ 0 w 18"/>
                <a:gd name="T7" fmla="*/ 12 h 126"/>
                <a:gd name="T8" fmla="*/ 0 w 18"/>
                <a:gd name="T9" fmla="*/ 126 h 126"/>
              </a:gdLst>
              <a:ahLst/>
              <a:cxnLst>
                <a:cxn ang="0">
                  <a:pos x="T0" y="T1"/>
                </a:cxn>
                <a:cxn ang="0">
                  <a:pos x="T2" y="T3"/>
                </a:cxn>
                <a:cxn ang="0">
                  <a:pos x="T4" y="T5"/>
                </a:cxn>
                <a:cxn ang="0">
                  <a:pos x="T6" y="T7"/>
                </a:cxn>
                <a:cxn ang="0">
                  <a:pos x="T8" y="T9"/>
                </a:cxn>
              </a:cxnLst>
              <a:rect l="0" t="0" r="r" b="b"/>
              <a:pathLst>
                <a:path w="18" h="126">
                  <a:moveTo>
                    <a:pt x="0" y="126"/>
                  </a:moveTo>
                  <a:lnTo>
                    <a:pt x="18" y="126"/>
                  </a:lnTo>
                  <a:lnTo>
                    <a:pt x="18" y="0"/>
                  </a:lnTo>
                  <a:lnTo>
                    <a:pt x="0" y="12"/>
                  </a:lnTo>
                  <a:lnTo>
                    <a:pt x="0"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48" name="Freeform 21"/>
            <p:cNvSpPr>
              <a:spLocks/>
            </p:cNvSpPr>
            <p:nvPr/>
          </p:nvSpPr>
          <p:spPr bwMode="auto">
            <a:xfrm>
              <a:off x="7369175" y="2454275"/>
              <a:ext cx="28575" cy="258763"/>
            </a:xfrm>
            <a:custGeom>
              <a:avLst/>
              <a:gdLst>
                <a:gd name="T0" fmla="*/ 0 w 18"/>
                <a:gd name="T1" fmla="*/ 163 h 163"/>
                <a:gd name="T2" fmla="*/ 18 w 18"/>
                <a:gd name="T3" fmla="*/ 163 h 163"/>
                <a:gd name="T4" fmla="*/ 18 w 18"/>
                <a:gd name="T5" fmla="*/ 0 h 163"/>
                <a:gd name="T6" fmla="*/ 0 w 18"/>
                <a:gd name="T7" fmla="*/ 18 h 163"/>
                <a:gd name="T8" fmla="*/ 0 w 18"/>
                <a:gd name="T9" fmla="*/ 163 h 163"/>
              </a:gdLst>
              <a:ahLst/>
              <a:cxnLst>
                <a:cxn ang="0">
                  <a:pos x="T0" y="T1"/>
                </a:cxn>
                <a:cxn ang="0">
                  <a:pos x="T2" y="T3"/>
                </a:cxn>
                <a:cxn ang="0">
                  <a:pos x="T4" y="T5"/>
                </a:cxn>
                <a:cxn ang="0">
                  <a:pos x="T6" y="T7"/>
                </a:cxn>
                <a:cxn ang="0">
                  <a:pos x="T8" y="T9"/>
                </a:cxn>
              </a:cxnLst>
              <a:rect l="0" t="0" r="r" b="b"/>
              <a:pathLst>
                <a:path w="18" h="163">
                  <a:moveTo>
                    <a:pt x="0" y="163"/>
                  </a:moveTo>
                  <a:lnTo>
                    <a:pt x="18" y="163"/>
                  </a:lnTo>
                  <a:lnTo>
                    <a:pt x="18" y="0"/>
                  </a:lnTo>
                  <a:lnTo>
                    <a:pt x="0" y="18"/>
                  </a:lnTo>
                  <a:lnTo>
                    <a:pt x="0"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44444"/>
                </a:solidFill>
                <a:effectLst/>
                <a:uLnTx/>
                <a:uFillTx/>
                <a:latin typeface="Arial" charset="0"/>
                <a:ea typeface="+mn-ea"/>
                <a:cs typeface="+mn-cs"/>
              </a:endParaRPr>
            </a:p>
          </p:txBody>
        </p:sp>
        <p:sp>
          <p:nvSpPr>
            <p:cNvPr id="49" name="Freeform 22"/>
            <p:cNvSpPr>
              <a:spLocks/>
            </p:cNvSpPr>
            <p:nvPr/>
          </p:nvSpPr>
          <p:spPr bwMode="auto">
            <a:xfrm>
              <a:off x="7426325" y="2435225"/>
              <a:ext cx="19050" cy="277813"/>
            </a:xfrm>
            <a:custGeom>
              <a:avLst/>
              <a:gdLst>
                <a:gd name="T0" fmla="*/ 0 w 12"/>
                <a:gd name="T1" fmla="*/ 175 h 175"/>
                <a:gd name="T2" fmla="*/ 12 w 12"/>
                <a:gd name="T3" fmla="*/ 175 h 175"/>
                <a:gd name="T4" fmla="*/ 12 w 12"/>
                <a:gd name="T5" fmla="*/ 12 h 175"/>
                <a:gd name="T6" fmla="*/ 0 w 12"/>
                <a:gd name="T7" fmla="*/ 0 h 175"/>
                <a:gd name="T8" fmla="*/ 0 w 12"/>
                <a:gd name="T9" fmla="*/ 175 h 175"/>
              </a:gdLst>
              <a:ahLst/>
              <a:cxnLst>
                <a:cxn ang="0">
                  <a:pos x="T0" y="T1"/>
                </a:cxn>
                <a:cxn ang="0">
                  <a:pos x="T2" y="T3"/>
                </a:cxn>
                <a:cxn ang="0">
                  <a:pos x="T4" y="T5"/>
                </a:cxn>
                <a:cxn ang="0">
                  <a:pos x="T6" y="T7"/>
                </a:cxn>
                <a:cxn ang="0">
                  <a:pos x="T8" y="T9"/>
                </a:cxn>
              </a:cxnLst>
              <a:rect l="0" t="0" r="r" b="b"/>
              <a:pathLst>
                <a:path w="12" h="175">
                  <a:moveTo>
                    <a:pt x="0" y="175"/>
                  </a:moveTo>
                  <a:lnTo>
                    <a:pt x="12" y="175"/>
                  </a:lnTo>
                  <a:lnTo>
                    <a:pt x="12" y="12"/>
                  </a:lnTo>
                  <a:lnTo>
                    <a:pt x="0" y="0"/>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44444"/>
                </a:solidFill>
                <a:effectLst/>
                <a:uLnTx/>
                <a:uFillTx/>
                <a:latin typeface="Arial" charset="0"/>
                <a:ea typeface="+mn-ea"/>
                <a:cs typeface="+mn-cs"/>
              </a:endParaRPr>
            </a:p>
          </p:txBody>
        </p:sp>
      </p:grpSp>
      <p:sp>
        <p:nvSpPr>
          <p:cNvPr id="51" name="fl" descr="                              Dell - Internal Use - Confidential&#10;"/>
          <p:cNvSpPr txBox="1"/>
          <p:nvPr/>
        </p:nvSpPr>
        <p:spPr>
          <a:xfrm>
            <a:off x="118597" y="5038351"/>
            <a:ext cx="629981" cy="136448"/>
          </a:xfrm>
          <a:prstGeom prst="rect">
            <a:avLst/>
          </a:prstGeom>
          <a:noFill/>
        </p:spPr>
        <p:txBody>
          <a:bodyPr vert="horz" wrap="none" lIns="0" tIns="0" rIns="0" bIns="0" rtlCol="0" anchor="ctr" anchorCtr="0">
            <a:spAutoFit/>
          </a:bodyPr>
          <a:lstStyle/>
          <a:p>
            <a:pPr marL="0" marR="0" lvl="0" indent="0" algn="l" defTabSz="914400" rtl="0" eaLnBrk="1" fontAlgn="base" latinLnBrk="0" hangingPunct="1">
              <a:lnSpc>
                <a:spcPct val="90000"/>
              </a:lnSpc>
              <a:spcBef>
                <a:spcPts val="100"/>
              </a:spcBef>
              <a:spcAft>
                <a:spcPts val="100"/>
              </a:spcAft>
              <a:buClrTx/>
              <a:buSzTx/>
              <a:buFontTx/>
              <a:buNone/>
              <a:tabLst/>
              <a:defRPr/>
            </a:pPr>
            <a:r>
              <a:rPr kumimoji="0" lang="en-US" sz="400" i="0" u="none" strike="noStrike" kern="1200" cap="none" spc="0" normalizeH="0" baseline="0" noProof="0" dirty="0">
                <a:ln>
                  <a:noFill/>
                </a:ln>
                <a:solidFill>
                  <a:srgbClr val="FFFFFF"/>
                </a:solidFill>
                <a:effectLst/>
                <a:uLnTx/>
                <a:uFillTx/>
                <a:latin typeface="Arial" charset="0"/>
                <a:ea typeface="+mn-ea"/>
                <a:cs typeface="+mn-cs"/>
              </a:rPr>
              <a:t> Internal Use - Confidential</a:t>
            </a:r>
          </a:p>
          <a:p>
            <a:pPr marL="0" marR="0" lvl="0" indent="0" algn="l" defTabSz="914400" rtl="0" eaLnBrk="1" fontAlgn="base" latinLnBrk="0" hangingPunct="1">
              <a:lnSpc>
                <a:spcPct val="90000"/>
              </a:lnSpc>
              <a:spcBef>
                <a:spcPts val="100"/>
              </a:spcBef>
              <a:spcAft>
                <a:spcPts val="100"/>
              </a:spcAft>
              <a:buClrTx/>
              <a:buSzTx/>
              <a:buFontTx/>
              <a:buNone/>
              <a:tabLst/>
              <a:defRPr/>
            </a:pPr>
            <a:endParaRPr kumimoji="0" lang="en-US" sz="40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2" name="Picture 1">
            <a:extLst>
              <a:ext uri="{FF2B5EF4-FFF2-40B4-BE49-F238E27FC236}">
                <a16:creationId xmlns:a16="http://schemas.microsoft.com/office/drawing/2014/main" id="{89723F14-4CE9-42ED-AFA3-F15AE6AEE831}"/>
              </a:ext>
            </a:extLst>
          </p:cNvPr>
          <p:cNvPicPr>
            <a:picLocks noChangeAspect="1"/>
          </p:cNvPicPr>
          <p:nvPr/>
        </p:nvPicPr>
        <p:blipFill>
          <a:blip r:embed="rId4"/>
          <a:stretch>
            <a:fillRect/>
          </a:stretch>
        </p:blipFill>
        <p:spPr>
          <a:xfrm>
            <a:off x="5845082" y="2916564"/>
            <a:ext cx="2877712" cy="1686060"/>
          </a:xfrm>
          <a:prstGeom prst="rect">
            <a:avLst/>
          </a:prstGeom>
          <a:ln>
            <a:solidFill>
              <a:schemeClr val="tx2"/>
            </a:solidFill>
          </a:ln>
          <a:effectLst>
            <a:outerShdw blurRad="50800" dist="38100" dir="2700000" algn="tl" rotWithShape="0">
              <a:prstClr val="black">
                <a:alpha val="40000"/>
              </a:prstClr>
            </a:outerShdw>
          </a:effectLst>
        </p:spPr>
      </p:pic>
      <p:sp>
        <p:nvSpPr>
          <p:cNvPr id="31" name="Title 6">
            <a:extLst>
              <a:ext uri="{FF2B5EF4-FFF2-40B4-BE49-F238E27FC236}">
                <a16:creationId xmlns:a16="http://schemas.microsoft.com/office/drawing/2014/main" id="{A9995EF6-ECDF-4808-A9B2-0D1E8E7C065A}"/>
              </a:ext>
            </a:extLst>
          </p:cNvPr>
          <p:cNvSpPr txBox="1">
            <a:spLocks/>
          </p:cNvSpPr>
          <p:nvPr/>
        </p:nvSpPr>
        <p:spPr>
          <a:xfrm>
            <a:off x="281634" y="198218"/>
            <a:ext cx="2303305" cy="425486"/>
          </a:xfrm>
          <a:prstGeom prst="rect">
            <a:avLst/>
          </a:prstGeom>
        </p:spPr>
        <p:txBody>
          <a:bodyPr lIns="0" rIns="0"/>
          <a:lstStyle>
            <a:lvl1pPr algn="l" rtl="0" eaLnBrk="1" fontAlgn="base" hangingPunct="1">
              <a:lnSpc>
                <a:spcPct val="90000"/>
              </a:lnSpc>
              <a:spcBef>
                <a:spcPct val="0"/>
              </a:spcBef>
              <a:spcAft>
                <a:spcPct val="0"/>
              </a:spcAft>
              <a:defRPr sz="2800" b="0" cap="none" baseline="0">
                <a:solidFill>
                  <a:schemeClr val="bg1"/>
                </a:solidFill>
                <a:latin typeface="Arial" panose="020B0604020202020204" pitchFamily="34" charset="0"/>
                <a:ea typeface="Museo Sans For Dell" panose="02000000000000000000" pitchFamily="2" charset="0"/>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2600" kern="0" dirty="0" err="1"/>
              <a:t>TechDirect</a:t>
            </a:r>
            <a:endParaRPr lang="en-US" sz="1600" kern="0" dirty="0"/>
          </a:p>
        </p:txBody>
      </p:sp>
      <p:pic>
        <p:nvPicPr>
          <p:cNvPr id="34" name="Picture 33">
            <a:extLst>
              <a:ext uri="{FF2B5EF4-FFF2-40B4-BE49-F238E27FC236}">
                <a16:creationId xmlns:a16="http://schemas.microsoft.com/office/drawing/2014/main" id="{13872B83-3639-4DCF-A3E1-16021D2A37C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1497677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animal&#10;&#10;Description automatically generated">
            <a:extLst>
              <a:ext uri="{FF2B5EF4-FFF2-40B4-BE49-F238E27FC236}">
                <a16:creationId xmlns:a16="http://schemas.microsoft.com/office/drawing/2014/main" id="{A6198D44-39B6-4D18-8712-87896FF976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109"/>
          <a:stretch/>
        </p:blipFill>
        <p:spPr>
          <a:xfrm>
            <a:off x="0" y="1012492"/>
            <a:ext cx="9144000" cy="3024632"/>
          </a:xfrm>
          <a:prstGeom prst="rect">
            <a:avLst/>
          </a:prstGeom>
        </p:spPr>
      </p:pic>
      <p:sp>
        <p:nvSpPr>
          <p:cNvPr id="2" name="Title 1">
            <a:extLst>
              <a:ext uri="{FF2B5EF4-FFF2-40B4-BE49-F238E27FC236}">
                <a16:creationId xmlns:a16="http://schemas.microsoft.com/office/drawing/2014/main" id="{173287EC-8D78-4329-B6ED-F48895263E20}"/>
              </a:ext>
            </a:extLst>
          </p:cNvPr>
          <p:cNvSpPr>
            <a:spLocks noGrp="1"/>
          </p:cNvSpPr>
          <p:nvPr>
            <p:ph type="title"/>
          </p:nvPr>
        </p:nvSpPr>
        <p:spPr/>
        <p:txBody>
          <a:bodyPr/>
          <a:lstStyle/>
          <a:p>
            <a:r>
              <a:rPr lang="en-US" dirty="0" err="1"/>
              <a:t>TechDirect</a:t>
            </a:r>
            <a:r>
              <a:rPr lang="en-US" dirty="0"/>
              <a:t> and </a:t>
            </a:r>
            <a:r>
              <a:rPr lang="en-US" dirty="0" err="1"/>
              <a:t>ProDeploy</a:t>
            </a:r>
            <a:r>
              <a:rPr lang="en-US" dirty="0"/>
              <a:t> Client Suite</a:t>
            </a:r>
          </a:p>
        </p:txBody>
      </p:sp>
      <p:sp>
        <p:nvSpPr>
          <p:cNvPr id="3" name="Content Placeholder 2">
            <a:extLst>
              <a:ext uri="{FF2B5EF4-FFF2-40B4-BE49-F238E27FC236}">
                <a16:creationId xmlns:a16="http://schemas.microsoft.com/office/drawing/2014/main" id="{077130A0-7886-42D9-9672-02B7F71D7D8E}"/>
              </a:ext>
            </a:extLst>
          </p:cNvPr>
          <p:cNvSpPr>
            <a:spLocks noGrp="1"/>
          </p:cNvSpPr>
          <p:nvPr>
            <p:ph type="subTitle" idx="1"/>
          </p:nvPr>
        </p:nvSpPr>
        <p:spPr>
          <a:xfrm>
            <a:off x="228600" y="1177002"/>
            <a:ext cx="3929932" cy="3031599"/>
          </a:xfrm>
        </p:spPr>
        <p:txBody>
          <a:bodyPr/>
          <a:lstStyle/>
          <a:p>
            <a:pPr marL="0" indent="0" algn="ctr">
              <a:spcAft>
                <a:spcPts val="600"/>
              </a:spcAft>
              <a:buNone/>
            </a:pPr>
            <a:r>
              <a:rPr lang="en-US" sz="1600" b="1" dirty="0">
                <a:solidFill>
                  <a:schemeClr val="tx2"/>
                </a:solidFill>
              </a:rPr>
              <a:t>Create a deployment project </a:t>
            </a:r>
            <a:br>
              <a:rPr lang="en-US" sz="1600" b="1" dirty="0">
                <a:solidFill>
                  <a:schemeClr val="tx2"/>
                </a:solidFill>
              </a:rPr>
            </a:br>
            <a:r>
              <a:rPr lang="en-US" sz="1600" b="1" dirty="0">
                <a:solidFill>
                  <a:schemeClr val="tx2"/>
                </a:solidFill>
              </a:rPr>
              <a:t>without commitment</a:t>
            </a:r>
          </a:p>
          <a:p>
            <a:pPr marL="171450" indent="-171450">
              <a:spcBef>
                <a:spcPts val="750"/>
              </a:spcBef>
              <a:buFont typeface="Arial" panose="020B0604020202020204" pitchFamily="34" charset="0"/>
              <a:buChar char="•"/>
            </a:pPr>
            <a:r>
              <a:rPr lang="en-US" sz="1400" dirty="0">
                <a:solidFill>
                  <a:schemeClr val="tx2"/>
                </a:solidFill>
              </a:rPr>
              <a:t>Set up a customer and guide them through </a:t>
            </a:r>
            <a:br>
              <a:rPr lang="en-US" sz="1400" dirty="0">
                <a:solidFill>
                  <a:schemeClr val="tx2"/>
                </a:solidFill>
              </a:rPr>
            </a:br>
            <a:r>
              <a:rPr lang="en-US" sz="1400" dirty="0">
                <a:solidFill>
                  <a:schemeClr val="tx2"/>
                </a:solidFill>
              </a:rPr>
              <a:t>the deployment process</a:t>
            </a:r>
          </a:p>
          <a:p>
            <a:pPr marL="171450" indent="-171450">
              <a:spcBef>
                <a:spcPts val="750"/>
              </a:spcBef>
              <a:buFont typeface="Arial" panose="020B0604020202020204" pitchFamily="34" charset="0"/>
              <a:buChar char="•"/>
            </a:pPr>
            <a:r>
              <a:rPr lang="en-US" sz="1400" dirty="0">
                <a:solidFill>
                  <a:schemeClr val="tx2"/>
                </a:solidFill>
              </a:rPr>
              <a:t>Or let the customer define and track the deployment on their own – you define the access level for your customer</a:t>
            </a:r>
          </a:p>
          <a:p>
            <a:pPr marL="171450" indent="-171450">
              <a:spcBef>
                <a:spcPts val="750"/>
              </a:spcBef>
              <a:buFont typeface="Arial" panose="020B0604020202020204" pitchFamily="34" charset="0"/>
              <a:buChar char="•"/>
            </a:pPr>
            <a:r>
              <a:rPr lang="en-US" sz="1400" dirty="0">
                <a:solidFill>
                  <a:schemeClr val="tx2"/>
                </a:solidFill>
              </a:rPr>
              <a:t>Videos walk you and your customer through the set up and deployment process step by step</a:t>
            </a:r>
          </a:p>
          <a:p>
            <a:endParaRPr lang="en-US" sz="1400" dirty="0">
              <a:solidFill>
                <a:schemeClr val="tx2"/>
              </a:solidFill>
            </a:endParaRPr>
          </a:p>
          <a:p>
            <a:endParaRPr lang="en-US" dirty="0">
              <a:solidFill>
                <a:schemeClr val="tx2"/>
              </a:solidFill>
            </a:endParaRPr>
          </a:p>
          <a:p>
            <a:pPr marL="0" indent="0">
              <a:buNone/>
            </a:pPr>
            <a:endParaRPr lang="en-US" dirty="0">
              <a:solidFill>
                <a:schemeClr val="tx2"/>
              </a:solidFill>
            </a:endParaRPr>
          </a:p>
        </p:txBody>
      </p:sp>
      <p:sp>
        <p:nvSpPr>
          <p:cNvPr id="4" name="Content Placeholder 3">
            <a:extLst>
              <a:ext uri="{FF2B5EF4-FFF2-40B4-BE49-F238E27FC236}">
                <a16:creationId xmlns:a16="http://schemas.microsoft.com/office/drawing/2014/main" id="{4DA358E7-9A0B-44AE-A889-925070EB33EB}"/>
              </a:ext>
            </a:extLst>
          </p:cNvPr>
          <p:cNvSpPr>
            <a:spLocks noGrp="1"/>
          </p:cNvSpPr>
          <p:nvPr>
            <p:ph sz="quarter" idx="4294967295"/>
          </p:nvPr>
        </p:nvSpPr>
        <p:spPr>
          <a:xfrm>
            <a:off x="4875716" y="1177002"/>
            <a:ext cx="3767428" cy="3314700"/>
          </a:xfrm>
          <a:prstGeom prst="rect">
            <a:avLst/>
          </a:prstGeom>
        </p:spPr>
        <p:txBody>
          <a:bodyPr/>
          <a:lstStyle/>
          <a:p>
            <a:pPr marL="0" indent="0" algn="ctr">
              <a:spcBef>
                <a:spcPts val="600"/>
              </a:spcBef>
              <a:buNone/>
            </a:pPr>
            <a:r>
              <a:rPr lang="en-US" sz="1600" b="1" dirty="0">
                <a:solidFill>
                  <a:schemeClr val="tx2"/>
                </a:solidFill>
              </a:rPr>
              <a:t>Streamlined </a:t>
            </a:r>
            <a:br>
              <a:rPr lang="en-US" sz="1600" b="1" dirty="0">
                <a:solidFill>
                  <a:schemeClr val="tx2"/>
                </a:solidFill>
              </a:rPr>
            </a:br>
            <a:r>
              <a:rPr lang="en-US" sz="1600" b="1" dirty="0">
                <a:solidFill>
                  <a:schemeClr val="tx2"/>
                </a:solidFill>
              </a:rPr>
              <a:t>deployment workflows</a:t>
            </a:r>
          </a:p>
          <a:p>
            <a:pPr>
              <a:spcBef>
                <a:spcPts val="1600"/>
              </a:spcBef>
            </a:pPr>
            <a:r>
              <a:rPr lang="en-US" sz="1400" dirty="0">
                <a:solidFill>
                  <a:schemeClr val="tx2"/>
                </a:solidFill>
              </a:rPr>
              <a:t>Easy, intuitive project definition and process tracking</a:t>
            </a:r>
          </a:p>
          <a:p>
            <a:r>
              <a:rPr lang="en-US" sz="1400" dirty="0">
                <a:solidFill>
                  <a:schemeClr val="tx2"/>
                </a:solidFill>
              </a:rPr>
              <a:t>Dashboard view in your account lets you track orders for multiple customers and deployment projects with one tool</a:t>
            </a:r>
          </a:p>
          <a:p>
            <a:r>
              <a:rPr lang="en-US" sz="1400" dirty="0">
                <a:solidFill>
                  <a:schemeClr val="tx2"/>
                </a:solidFill>
              </a:rPr>
              <a:t>Add-on end-user scheduling for remote workers and multi-site deployments to make appointment scheduling efficient </a:t>
            </a:r>
          </a:p>
        </p:txBody>
      </p:sp>
      <p:sp>
        <p:nvSpPr>
          <p:cNvPr id="5" name="Subtitle 2">
            <a:extLst>
              <a:ext uri="{FF2B5EF4-FFF2-40B4-BE49-F238E27FC236}">
                <a16:creationId xmlns:a16="http://schemas.microsoft.com/office/drawing/2014/main" id="{34205738-B3A8-4669-BAD7-2D3E0CA52DDE}"/>
              </a:ext>
            </a:extLst>
          </p:cNvPr>
          <p:cNvSpPr txBox="1">
            <a:spLocks/>
          </p:cNvSpPr>
          <p:nvPr/>
        </p:nvSpPr>
        <p:spPr>
          <a:xfrm>
            <a:off x="228600" y="608108"/>
            <a:ext cx="8572500" cy="2154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solidFill>
                  <a:schemeClr val="bg2"/>
                </a:solidFill>
                <a:latin typeface="Arial" panose="020B0604020202020204" pitchFamily="34" charset="0"/>
              </a:rPr>
              <a:t>Online project management for you and your customer</a:t>
            </a:r>
          </a:p>
        </p:txBody>
      </p:sp>
      <p:sp>
        <p:nvSpPr>
          <p:cNvPr id="6" name="TextBox 5">
            <a:extLst>
              <a:ext uri="{FF2B5EF4-FFF2-40B4-BE49-F238E27FC236}">
                <a16:creationId xmlns:a16="http://schemas.microsoft.com/office/drawing/2014/main" id="{F5005EC1-D6D6-42CF-AE8C-FFA6E855B469}"/>
              </a:ext>
            </a:extLst>
          </p:cNvPr>
          <p:cNvSpPr txBox="1"/>
          <p:nvPr/>
        </p:nvSpPr>
        <p:spPr>
          <a:xfrm>
            <a:off x="0" y="4057003"/>
            <a:ext cx="9144000" cy="646331"/>
          </a:xfrm>
          <a:prstGeom prst="rect">
            <a:avLst/>
          </a:prstGeom>
          <a:solidFill>
            <a:schemeClr val="accent1"/>
          </a:solidFill>
        </p:spPr>
        <p:txBody>
          <a:bodyPr wrap="square" lIns="0" tIns="91440" rIns="0" bIns="0" rtlCol="0" anchor="ctr">
            <a:spAutoFit/>
          </a:bodyPr>
          <a:lstStyle/>
          <a:p>
            <a:pPr algn="ctr">
              <a:spcBef>
                <a:spcPts val="1200"/>
              </a:spcBef>
            </a:pPr>
            <a:r>
              <a:rPr lang="en-US" sz="1400" b="1" dirty="0">
                <a:solidFill>
                  <a:schemeClr val="tx2"/>
                </a:solidFill>
              </a:rPr>
              <a:t>Use a deployment project to launch your customer’s engagement with </a:t>
            </a:r>
            <a:r>
              <a:rPr lang="en-US" sz="1400" b="1" dirty="0" err="1">
                <a:solidFill>
                  <a:schemeClr val="tx2"/>
                </a:solidFill>
              </a:rPr>
              <a:t>TechDirect</a:t>
            </a:r>
            <a:r>
              <a:rPr lang="en-US" sz="1400" b="1" dirty="0">
                <a:solidFill>
                  <a:schemeClr val="tx2"/>
                </a:solidFill>
              </a:rPr>
              <a:t> portal; </a:t>
            </a:r>
          </a:p>
          <a:p>
            <a:pPr algn="ctr">
              <a:spcAft>
                <a:spcPts val="600"/>
              </a:spcAft>
            </a:pPr>
            <a:r>
              <a:rPr lang="en-US" sz="1200" dirty="0">
                <a:solidFill>
                  <a:schemeClr val="tx2"/>
                </a:solidFill>
              </a:rPr>
              <a:t>then, transition them to </a:t>
            </a:r>
            <a:r>
              <a:rPr lang="en-US" sz="1200" dirty="0">
                <a:solidFill>
                  <a:schemeClr val="tx2"/>
                </a:solidFill>
                <a:cs typeface="Arial" panose="020B0604020202020204" pitchFamily="34" charset="0"/>
              </a:rPr>
              <a:t>support services and handling replacement parts requests for in-warranty client and enterprise systems</a:t>
            </a:r>
          </a:p>
          <a:p>
            <a:pPr algn="ctr">
              <a:spcAft>
                <a:spcPts val="600"/>
              </a:spcAft>
            </a:pPr>
            <a:endParaRPr lang="en-US" sz="500" dirty="0">
              <a:solidFill>
                <a:schemeClr val="tx2"/>
              </a:solidFill>
              <a:cs typeface="Arial" panose="020B0604020202020204" pitchFamily="34" charset="0"/>
            </a:endParaRPr>
          </a:p>
        </p:txBody>
      </p:sp>
      <p:cxnSp>
        <p:nvCxnSpPr>
          <p:cNvPr id="9" name="Straight Connector 8">
            <a:extLst>
              <a:ext uri="{FF2B5EF4-FFF2-40B4-BE49-F238E27FC236}">
                <a16:creationId xmlns:a16="http://schemas.microsoft.com/office/drawing/2014/main" id="{B89981CE-5A09-4038-926C-76911BEFC4C2}"/>
              </a:ext>
            </a:extLst>
          </p:cNvPr>
          <p:cNvCxnSpPr/>
          <p:nvPr/>
        </p:nvCxnSpPr>
        <p:spPr>
          <a:xfrm>
            <a:off x="4519045" y="1314909"/>
            <a:ext cx="0" cy="2327945"/>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581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27F63-B8FD-4B09-A0AD-6CC1A425AB50}"/>
              </a:ext>
            </a:extLst>
          </p:cNvPr>
          <p:cNvSpPr>
            <a:spLocks noGrp="1"/>
          </p:cNvSpPr>
          <p:nvPr>
            <p:ph type="title"/>
          </p:nvPr>
        </p:nvSpPr>
        <p:spPr>
          <a:xfrm>
            <a:off x="285750" y="2197801"/>
            <a:ext cx="7886700" cy="747897"/>
          </a:xfrm>
        </p:spPr>
        <p:txBody>
          <a:bodyPr/>
          <a:lstStyle/>
          <a:p>
            <a:r>
              <a:rPr lang="en-US" dirty="0"/>
              <a:t>Deployment co-delivery</a:t>
            </a:r>
          </a:p>
        </p:txBody>
      </p:sp>
    </p:spTree>
    <p:extLst>
      <p:ext uri="{BB962C8B-B14F-4D97-AF65-F5344CB8AC3E}">
        <p14:creationId xmlns:p14="http://schemas.microsoft.com/office/powerpoint/2010/main" val="3828906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0A4A-06E3-49F3-8744-F95BC7F3140C}"/>
              </a:ext>
            </a:extLst>
          </p:cNvPr>
          <p:cNvSpPr>
            <a:spLocks noGrp="1"/>
          </p:cNvSpPr>
          <p:nvPr>
            <p:ph type="title"/>
          </p:nvPr>
        </p:nvSpPr>
        <p:spPr/>
        <p:txBody>
          <a:bodyPr/>
          <a:lstStyle/>
          <a:p>
            <a:r>
              <a:rPr lang="en-US" dirty="0"/>
              <a:t>Utilize services capabilities to match your business</a:t>
            </a:r>
          </a:p>
        </p:txBody>
      </p:sp>
      <p:sp>
        <p:nvSpPr>
          <p:cNvPr id="3" name="Subtitle 2">
            <a:extLst>
              <a:ext uri="{FF2B5EF4-FFF2-40B4-BE49-F238E27FC236}">
                <a16:creationId xmlns:a16="http://schemas.microsoft.com/office/drawing/2014/main" id="{86CAD46D-B949-4018-BCCD-13731B798FDA}"/>
              </a:ext>
            </a:extLst>
          </p:cNvPr>
          <p:cNvSpPr>
            <a:spLocks noGrp="1"/>
          </p:cNvSpPr>
          <p:nvPr>
            <p:ph type="subTitle" idx="1"/>
          </p:nvPr>
        </p:nvSpPr>
        <p:spPr/>
        <p:txBody>
          <a:bodyPr/>
          <a:lstStyle/>
          <a:p>
            <a:r>
              <a:rPr lang="en-US" dirty="0"/>
              <a:t>Flexible options to grow capabilities and profits</a:t>
            </a:r>
          </a:p>
        </p:txBody>
      </p:sp>
      <p:sp>
        <p:nvSpPr>
          <p:cNvPr id="280" name="Rectangle 279">
            <a:extLst>
              <a:ext uri="{FF2B5EF4-FFF2-40B4-BE49-F238E27FC236}">
                <a16:creationId xmlns:a16="http://schemas.microsoft.com/office/drawing/2014/main" id="{F2C0EA65-96A2-4FD3-B598-54DBE352A477}"/>
              </a:ext>
            </a:extLst>
          </p:cNvPr>
          <p:cNvSpPr/>
          <p:nvPr/>
        </p:nvSpPr>
        <p:spPr>
          <a:xfrm>
            <a:off x="233056" y="1129738"/>
            <a:ext cx="2880360" cy="3268643"/>
          </a:xfrm>
          <a:prstGeom prst="rect">
            <a:avLst/>
          </a:prstGeom>
          <a:solidFill>
            <a:srgbClr val="6EA204">
              <a:alpha val="6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1800" dirty="0">
              <a:solidFill>
                <a:schemeClr val="tx2"/>
              </a:solidFill>
            </a:endParaRPr>
          </a:p>
        </p:txBody>
      </p:sp>
      <p:sp>
        <p:nvSpPr>
          <p:cNvPr id="281" name="Rectangle 280">
            <a:extLst>
              <a:ext uri="{FF2B5EF4-FFF2-40B4-BE49-F238E27FC236}">
                <a16:creationId xmlns:a16="http://schemas.microsoft.com/office/drawing/2014/main" id="{7A85F18C-144E-4CD4-A39E-8D78E1BFE93E}"/>
              </a:ext>
            </a:extLst>
          </p:cNvPr>
          <p:cNvSpPr/>
          <p:nvPr/>
        </p:nvSpPr>
        <p:spPr>
          <a:xfrm>
            <a:off x="326113" y="1228514"/>
            <a:ext cx="2694247" cy="2741603"/>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sz="1800" b="1" spc="200" dirty="0">
                <a:solidFill>
                  <a:schemeClr val="tx2"/>
                </a:solidFill>
                <a:latin typeface="Arial" panose="020B0604020202020204" pitchFamily="34" charset="0"/>
                <a:cs typeface="Arial" panose="020B0604020202020204" pitchFamily="34" charset="0"/>
              </a:rPr>
              <a:t>RESELL</a:t>
            </a:r>
          </a:p>
        </p:txBody>
      </p:sp>
      <p:sp>
        <p:nvSpPr>
          <p:cNvPr id="282" name="TextBox 281">
            <a:extLst>
              <a:ext uri="{FF2B5EF4-FFF2-40B4-BE49-F238E27FC236}">
                <a16:creationId xmlns:a16="http://schemas.microsoft.com/office/drawing/2014/main" id="{B9E6DDA5-EA07-42B6-B2D9-AA232665E04E}"/>
              </a:ext>
            </a:extLst>
          </p:cNvPr>
          <p:cNvSpPr txBox="1"/>
          <p:nvPr/>
        </p:nvSpPr>
        <p:spPr>
          <a:xfrm>
            <a:off x="438082" y="2748132"/>
            <a:ext cx="2470308" cy="1005840"/>
          </a:xfrm>
          <a:prstGeom prst="rect">
            <a:avLst/>
          </a:prstGeom>
          <a:noFill/>
          <a:ln w="19050">
            <a:noFill/>
          </a:ln>
        </p:spPr>
        <p:txBody>
          <a:bodyPr wrap="square" lIns="0" tIns="0" rIns="0" bIns="0" rtlCol="0" anchor="t" anchorCtr="0">
            <a:noAutofit/>
          </a:bodyPr>
          <a:lstStyle/>
          <a:p>
            <a:pPr marL="115888" indent="-115888">
              <a:lnSpc>
                <a:spcPts val="1400"/>
              </a:lnSpc>
              <a:spcBef>
                <a:spcPts val="500"/>
              </a:spcBef>
              <a:buSzPct val="95000"/>
              <a:buFont typeface="Arial" panose="020B0604020202020204" pitchFamily="34" charset="0"/>
              <a:buChar char="•"/>
            </a:pPr>
            <a:r>
              <a:rPr lang="en-US" sz="1200" dirty="0">
                <a:solidFill>
                  <a:schemeClr val="tx2"/>
                </a:solidFill>
              </a:rPr>
              <a:t>Sell Dell Technologies Services</a:t>
            </a:r>
          </a:p>
          <a:p>
            <a:pPr marL="115888" indent="-115888">
              <a:lnSpc>
                <a:spcPts val="1400"/>
              </a:lnSpc>
              <a:spcBef>
                <a:spcPts val="500"/>
              </a:spcBef>
              <a:buSzPct val="95000"/>
              <a:buFont typeface="Arial" panose="020B0604020202020204" pitchFamily="34" charset="0"/>
              <a:buChar char="•"/>
            </a:pPr>
            <a:r>
              <a:rPr lang="en-US" sz="1200" dirty="0">
                <a:solidFill>
                  <a:schemeClr val="tx2"/>
                </a:solidFill>
              </a:rPr>
              <a:t>Dell experts handle delivery</a:t>
            </a:r>
          </a:p>
          <a:p>
            <a:pPr marL="115888" indent="-115888">
              <a:lnSpc>
                <a:spcPts val="1400"/>
              </a:lnSpc>
              <a:spcBef>
                <a:spcPts val="500"/>
              </a:spcBef>
              <a:buSzPct val="95000"/>
              <a:buFont typeface="Arial" panose="020B0604020202020204" pitchFamily="34" charset="0"/>
              <a:buChar char="•"/>
            </a:pPr>
            <a:r>
              <a:rPr lang="en-US" sz="1200" dirty="0">
                <a:solidFill>
                  <a:schemeClr val="tx2"/>
                </a:solidFill>
              </a:rPr>
              <a:t>Earn rebates</a:t>
            </a:r>
          </a:p>
          <a:p>
            <a:pPr marL="115888" indent="-115888">
              <a:lnSpc>
                <a:spcPts val="1400"/>
              </a:lnSpc>
              <a:spcBef>
                <a:spcPts val="500"/>
              </a:spcBef>
              <a:buSzPct val="95000"/>
              <a:buFont typeface="Arial" panose="020B0604020202020204" pitchFamily="34" charset="0"/>
              <a:buChar char="•"/>
            </a:pPr>
            <a:r>
              <a:rPr lang="en-US" sz="1200" dirty="0">
                <a:solidFill>
                  <a:schemeClr val="tx2"/>
                </a:solidFill>
              </a:rPr>
              <a:t>Augment your own capabilities</a:t>
            </a:r>
          </a:p>
        </p:txBody>
      </p:sp>
      <p:sp>
        <p:nvSpPr>
          <p:cNvPr id="283" name="Isosceles Triangle 282">
            <a:extLst>
              <a:ext uri="{FF2B5EF4-FFF2-40B4-BE49-F238E27FC236}">
                <a16:creationId xmlns:a16="http://schemas.microsoft.com/office/drawing/2014/main" id="{23E96F72-EF71-4A31-8B57-715431E72209}"/>
              </a:ext>
            </a:extLst>
          </p:cNvPr>
          <p:cNvSpPr/>
          <p:nvPr/>
        </p:nvSpPr>
        <p:spPr>
          <a:xfrm flipV="1">
            <a:off x="325985" y="2022515"/>
            <a:ext cx="2694502" cy="573513"/>
          </a:xfrm>
          <a:prstGeom prst="triangle">
            <a:avLst/>
          </a:prstGeom>
          <a:gradFill flip="none" rotWithShape="1">
            <a:gsLst>
              <a:gs pos="1000">
                <a:schemeClr val="accent2">
                  <a:lumMod val="100000"/>
                </a:schemeClr>
              </a:gs>
              <a:gs pos="98000">
                <a:schemeClr val="accent2">
                  <a:alpha val="0"/>
                  <a:lumMod val="92000"/>
                </a:schemeClr>
              </a:gs>
            </a:gsLst>
            <a:lin ang="5400000" scaled="1"/>
            <a:tileRect/>
          </a:gra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nvGrpSpPr>
          <p:cNvPr id="284" name="Group 283">
            <a:extLst>
              <a:ext uri="{FF2B5EF4-FFF2-40B4-BE49-F238E27FC236}">
                <a16:creationId xmlns:a16="http://schemas.microsoft.com/office/drawing/2014/main" id="{1E9F0DA8-E06A-4461-B487-F5E59063B142}"/>
              </a:ext>
            </a:extLst>
          </p:cNvPr>
          <p:cNvGrpSpPr>
            <a:grpSpLocks noChangeAspect="1"/>
          </p:cNvGrpSpPr>
          <p:nvPr/>
        </p:nvGrpSpPr>
        <p:grpSpPr>
          <a:xfrm>
            <a:off x="1328939" y="1721352"/>
            <a:ext cx="628066" cy="626712"/>
            <a:chOff x="7821613" y="2343150"/>
            <a:chExt cx="735012" cy="733426"/>
          </a:xfrm>
          <a:solidFill>
            <a:schemeClr val="tx2"/>
          </a:solidFill>
        </p:grpSpPr>
        <p:sp>
          <p:nvSpPr>
            <p:cNvPr id="307" name="Freeform 15">
              <a:extLst>
                <a:ext uri="{FF2B5EF4-FFF2-40B4-BE49-F238E27FC236}">
                  <a16:creationId xmlns:a16="http://schemas.microsoft.com/office/drawing/2014/main" id="{35EADB5F-F226-4B09-9931-7DF7965368BD}"/>
                </a:ext>
              </a:extLst>
            </p:cNvPr>
            <p:cNvSpPr>
              <a:spLocks noEditPoints="1"/>
            </p:cNvSpPr>
            <p:nvPr/>
          </p:nvSpPr>
          <p:spPr bwMode="auto">
            <a:xfrm>
              <a:off x="7939088" y="2343150"/>
              <a:ext cx="312737" cy="309563"/>
            </a:xfrm>
            <a:custGeom>
              <a:avLst/>
              <a:gdLst>
                <a:gd name="T0" fmla="*/ 55 w 109"/>
                <a:gd name="T1" fmla="*/ 108 h 108"/>
                <a:gd name="T2" fmla="*/ 109 w 109"/>
                <a:gd name="T3" fmla="*/ 53 h 108"/>
                <a:gd name="T4" fmla="*/ 55 w 109"/>
                <a:gd name="T5" fmla="*/ 0 h 108"/>
                <a:gd name="T6" fmla="*/ 0 w 109"/>
                <a:gd name="T7" fmla="*/ 55 h 108"/>
                <a:gd name="T8" fmla="*/ 55 w 109"/>
                <a:gd name="T9" fmla="*/ 108 h 108"/>
                <a:gd name="T10" fmla="*/ 55 w 109"/>
                <a:gd name="T11" fmla="*/ 17 h 108"/>
                <a:gd name="T12" fmla="*/ 92 w 109"/>
                <a:gd name="T13" fmla="*/ 55 h 108"/>
                <a:gd name="T14" fmla="*/ 55 w 109"/>
                <a:gd name="T15" fmla="*/ 92 h 108"/>
                <a:gd name="T16" fmla="*/ 17 w 109"/>
                <a:gd name="T17" fmla="*/ 55 h 108"/>
                <a:gd name="T18" fmla="*/ 55 w 109"/>
                <a:gd name="T19" fmla="*/ 1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3"/>
                  </a:cubicBezTo>
                  <a:cubicBezTo>
                    <a:pt x="109" y="24"/>
                    <a:pt x="85" y="0"/>
                    <a:pt x="55" y="0"/>
                  </a:cubicBezTo>
                  <a:cubicBezTo>
                    <a:pt x="26" y="0"/>
                    <a:pt x="0" y="24"/>
                    <a:pt x="0" y="55"/>
                  </a:cubicBezTo>
                  <a:cubicBezTo>
                    <a:pt x="0" y="84"/>
                    <a:pt x="26" y="108"/>
                    <a:pt x="55" y="108"/>
                  </a:cubicBezTo>
                  <a:close/>
                  <a:moveTo>
                    <a:pt x="55" y="17"/>
                  </a:moveTo>
                  <a:cubicBezTo>
                    <a:pt x="75" y="17"/>
                    <a:pt x="92" y="34"/>
                    <a:pt x="92" y="55"/>
                  </a:cubicBezTo>
                  <a:cubicBezTo>
                    <a:pt x="92" y="75"/>
                    <a:pt x="75" y="92"/>
                    <a:pt x="55" y="92"/>
                  </a:cubicBezTo>
                  <a:cubicBezTo>
                    <a:pt x="34" y="92"/>
                    <a:pt x="17" y="75"/>
                    <a:pt x="17" y="55"/>
                  </a:cubicBezTo>
                  <a:cubicBezTo>
                    <a:pt x="17" y="34"/>
                    <a:pt x="34" y="17"/>
                    <a:pt x="55"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308" name="Freeform 16">
              <a:extLst>
                <a:ext uri="{FF2B5EF4-FFF2-40B4-BE49-F238E27FC236}">
                  <a16:creationId xmlns:a16="http://schemas.microsoft.com/office/drawing/2014/main" id="{BFA7DE92-976E-4DB4-88B8-2EC3AE9E5C86}"/>
                </a:ext>
              </a:extLst>
            </p:cNvPr>
            <p:cNvSpPr>
              <a:spLocks/>
            </p:cNvSpPr>
            <p:nvPr/>
          </p:nvSpPr>
          <p:spPr bwMode="auto">
            <a:xfrm>
              <a:off x="7821613" y="2627313"/>
              <a:ext cx="450850" cy="254000"/>
            </a:xfrm>
            <a:custGeom>
              <a:avLst/>
              <a:gdLst>
                <a:gd name="T0" fmla="*/ 19 w 157"/>
                <a:gd name="T1" fmla="*/ 72 h 89"/>
                <a:gd name="T2" fmla="*/ 49 w 157"/>
                <a:gd name="T3" fmla="*/ 20 h 89"/>
                <a:gd name="T4" fmla="*/ 131 w 157"/>
                <a:gd name="T5" fmla="*/ 27 h 89"/>
                <a:gd name="T6" fmla="*/ 157 w 157"/>
                <a:gd name="T7" fmla="*/ 10 h 89"/>
                <a:gd name="T8" fmla="*/ 147 w 157"/>
                <a:gd name="T9" fmla="*/ 3 h 89"/>
                <a:gd name="T10" fmla="*/ 142 w 157"/>
                <a:gd name="T11" fmla="*/ 0 h 89"/>
                <a:gd name="T12" fmla="*/ 137 w 157"/>
                <a:gd name="T13" fmla="*/ 3 h 89"/>
                <a:gd name="T14" fmla="*/ 55 w 157"/>
                <a:gd name="T15" fmla="*/ 3 h 89"/>
                <a:gd name="T16" fmla="*/ 51 w 157"/>
                <a:gd name="T17" fmla="*/ 0 h 89"/>
                <a:gd name="T18" fmla="*/ 44 w 157"/>
                <a:gd name="T19" fmla="*/ 3 h 89"/>
                <a:gd name="T20" fmla="*/ 0 w 157"/>
                <a:gd name="T21" fmla="*/ 78 h 89"/>
                <a:gd name="T22" fmla="*/ 0 w 157"/>
                <a:gd name="T23" fmla="*/ 89 h 89"/>
                <a:gd name="T24" fmla="*/ 104 w 157"/>
                <a:gd name="T25" fmla="*/ 89 h 89"/>
                <a:gd name="T26" fmla="*/ 106 w 157"/>
                <a:gd name="T27" fmla="*/ 72 h 89"/>
                <a:gd name="T28" fmla="*/ 19 w 157"/>
                <a:gd name="T29" fmla="*/ 7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89">
                  <a:moveTo>
                    <a:pt x="19" y="72"/>
                  </a:moveTo>
                  <a:cubicBezTo>
                    <a:pt x="22" y="60"/>
                    <a:pt x="29" y="36"/>
                    <a:pt x="49" y="20"/>
                  </a:cubicBezTo>
                  <a:cubicBezTo>
                    <a:pt x="73" y="38"/>
                    <a:pt x="104" y="39"/>
                    <a:pt x="131" y="27"/>
                  </a:cubicBezTo>
                  <a:cubicBezTo>
                    <a:pt x="138" y="20"/>
                    <a:pt x="147" y="15"/>
                    <a:pt x="157" y="10"/>
                  </a:cubicBezTo>
                  <a:cubicBezTo>
                    <a:pt x="154" y="9"/>
                    <a:pt x="150" y="5"/>
                    <a:pt x="147" y="3"/>
                  </a:cubicBezTo>
                  <a:cubicBezTo>
                    <a:pt x="142" y="0"/>
                    <a:pt x="142" y="0"/>
                    <a:pt x="142" y="0"/>
                  </a:cubicBezTo>
                  <a:cubicBezTo>
                    <a:pt x="137" y="3"/>
                    <a:pt x="137" y="3"/>
                    <a:pt x="137" y="3"/>
                  </a:cubicBezTo>
                  <a:cubicBezTo>
                    <a:pt x="113" y="22"/>
                    <a:pt x="79" y="22"/>
                    <a:pt x="55" y="3"/>
                  </a:cubicBezTo>
                  <a:cubicBezTo>
                    <a:pt x="51" y="0"/>
                    <a:pt x="51" y="0"/>
                    <a:pt x="51" y="0"/>
                  </a:cubicBezTo>
                  <a:cubicBezTo>
                    <a:pt x="44" y="3"/>
                    <a:pt x="44" y="3"/>
                    <a:pt x="44" y="3"/>
                  </a:cubicBezTo>
                  <a:cubicBezTo>
                    <a:pt x="7" y="27"/>
                    <a:pt x="2" y="77"/>
                    <a:pt x="0" y="78"/>
                  </a:cubicBezTo>
                  <a:cubicBezTo>
                    <a:pt x="0" y="89"/>
                    <a:pt x="0" y="89"/>
                    <a:pt x="0" y="89"/>
                  </a:cubicBezTo>
                  <a:cubicBezTo>
                    <a:pt x="104" y="89"/>
                    <a:pt x="104" y="89"/>
                    <a:pt x="104" y="89"/>
                  </a:cubicBezTo>
                  <a:cubicBezTo>
                    <a:pt x="104" y="84"/>
                    <a:pt x="104" y="77"/>
                    <a:pt x="106" y="72"/>
                  </a:cubicBezTo>
                  <a:cubicBezTo>
                    <a:pt x="19" y="72"/>
                    <a:pt x="19" y="72"/>
                    <a:pt x="19"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309" name="Freeform 17">
              <a:extLst>
                <a:ext uri="{FF2B5EF4-FFF2-40B4-BE49-F238E27FC236}">
                  <a16:creationId xmlns:a16="http://schemas.microsoft.com/office/drawing/2014/main" id="{F3B46509-599E-4F3E-8D77-C474031EFE7A}"/>
                </a:ext>
              </a:extLst>
            </p:cNvPr>
            <p:cNvSpPr>
              <a:spLocks noEditPoints="1"/>
            </p:cNvSpPr>
            <p:nvPr/>
          </p:nvSpPr>
          <p:spPr bwMode="auto">
            <a:xfrm>
              <a:off x="8162925" y="2684463"/>
              <a:ext cx="393700" cy="392113"/>
            </a:xfrm>
            <a:custGeom>
              <a:avLst/>
              <a:gdLst>
                <a:gd name="T0" fmla="*/ 69 w 137"/>
                <a:gd name="T1" fmla="*/ 0 h 137"/>
                <a:gd name="T2" fmla="*/ 0 w 137"/>
                <a:gd name="T3" fmla="*/ 69 h 137"/>
                <a:gd name="T4" fmla="*/ 69 w 137"/>
                <a:gd name="T5" fmla="*/ 137 h 137"/>
                <a:gd name="T6" fmla="*/ 137 w 137"/>
                <a:gd name="T7" fmla="*/ 69 h 137"/>
                <a:gd name="T8" fmla="*/ 69 w 137"/>
                <a:gd name="T9" fmla="*/ 0 h 137"/>
                <a:gd name="T10" fmla="*/ 69 w 137"/>
                <a:gd name="T11" fmla="*/ 120 h 137"/>
                <a:gd name="T12" fmla="*/ 18 w 137"/>
                <a:gd name="T13" fmla="*/ 69 h 137"/>
                <a:gd name="T14" fmla="*/ 69 w 137"/>
                <a:gd name="T15" fmla="*/ 18 h 137"/>
                <a:gd name="T16" fmla="*/ 120 w 137"/>
                <a:gd name="T17" fmla="*/ 69 h 137"/>
                <a:gd name="T18" fmla="*/ 69 w 137"/>
                <a:gd name="T19" fmla="*/ 12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7">
                  <a:moveTo>
                    <a:pt x="69" y="0"/>
                  </a:moveTo>
                  <a:cubicBezTo>
                    <a:pt x="31" y="0"/>
                    <a:pt x="0" y="31"/>
                    <a:pt x="0" y="69"/>
                  </a:cubicBezTo>
                  <a:cubicBezTo>
                    <a:pt x="0" y="106"/>
                    <a:pt x="31" y="137"/>
                    <a:pt x="69" y="137"/>
                  </a:cubicBezTo>
                  <a:cubicBezTo>
                    <a:pt x="106" y="137"/>
                    <a:pt x="137" y="106"/>
                    <a:pt x="137" y="69"/>
                  </a:cubicBezTo>
                  <a:cubicBezTo>
                    <a:pt x="137" y="31"/>
                    <a:pt x="106" y="0"/>
                    <a:pt x="69" y="0"/>
                  </a:cubicBezTo>
                  <a:close/>
                  <a:moveTo>
                    <a:pt x="69" y="120"/>
                  </a:moveTo>
                  <a:cubicBezTo>
                    <a:pt x="41" y="120"/>
                    <a:pt x="18" y="98"/>
                    <a:pt x="18" y="69"/>
                  </a:cubicBezTo>
                  <a:cubicBezTo>
                    <a:pt x="18" y="41"/>
                    <a:pt x="40" y="18"/>
                    <a:pt x="69" y="18"/>
                  </a:cubicBezTo>
                  <a:cubicBezTo>
                    <a:pt x="96" y="18"/>
                    <a:pt x="120" y="40"/>
                    <a:pt x="120" y="69"/>
                  </a:cubicBezTo>
                  <a:cubicBezTo>
                    <a:pt x="120" y="98"/>
                    <a:pt x="98" y="120"/>
                    <a:pt x="69" y="1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310" name="Freeform 18">
              <a:extLst>
                <a:ext uri="{FF2B5EF4-FFF2-40B4-BE49-F238E27FC236}">
                  <a16:creationId xmlns:a16="http://schemas.microsoft.com/office/drawing/2014/main" id="{53E99EF7-4D0D-4221-9CA1-1F9A7F6B7E08}"/>
                </a:ext>
              </a:extLst>
            </p:cNvPr>
            <p:cNvSpPr>
              <a:spLocks/>
            </p:cNvSpPr>
            <p:nvPr/>
          </p:nvSpPr>
          <p:spPr bwMode="auto">
            <a:xfrm>
              <a:off x="8258175" y="2778125"/>
              <a:ext cx="206375" cy="206375"/>
            </a:xfrm>
            <a:custGeom>
              <a:avLst/>
              <a:gdLst>
                <a:gd name="T0" fmla="*/ 79 w 130"/>
                <a:gd name="T1" fmla="*/ 0 h 130"/>
                <a:gd name="T2" fmla="*/ 49 w 130"/>
                <a:gd name="T3" fmla="*/ 0 h 130"/>
                <a:gd name="T4" fmla="*/ 49 w 130"/>
                <a:gd name="T5" fmla="*/ 49 h 130"/>
                <a:gd name="T6" fmla="*/ 0 w 130"/>
                <a:gd name="T7" fmla="*/ 49 h 130"/>
                <a:gd name="T8" fmla="*/ 0 w 130"/>
                <a:gd name="T9" fmla="*/ 80 h 130"/>
                <a:gd name="T10" fmla="*/ 49 w 130"/>
                <a:gd name="T11" fmla="*/ 80 h 130"/>
                <a:gd name="T12" fmla="*/ 49 w 130"/>
                <a:gd name="T13" fmla="*/ 130 h 130"/>
                <a:gd name="T14" fmla="*/ 79 w 130"/>
                <a:gd name="T15" fmla="*/ 130 h 130"/>
                <a:gd name="T16" fmla="*/ 79 w 130"/>
                <a:gd name="T17" fmla="*/ 80 h 130"/>
                <a:gd name="T18" fmla="*/ 130 w 130"/>
                <a:gd name="T19" fmla="*/ 80 h 130"/>
                <a:gd name="T20" fmla="*/ 130 w 130"/>
                <a:gd name="T21" fmla="*/ 49 h 130"/>
                <a:gd name="T22" fmla="*/ 79 w 130"/>
                <a:gd name="T23" fmla="*/ 49 h 130"/>
                <a:gd name="T24" fmla="*/ 79 w 130"/>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30">
                  <a:moveTo>
                    <a:pt x="79" y="0"/>
                  </a:moveTo>
                  <a:lnTo>
                    <a:pt x="49" y="0"/>
                  </a:lnTo>
                  <a:lnTo>
                    <a:pt x="49" y="49"/>
                  </a:lnTo>
                  <a:lnTo>
                    <a:pt x="0" y="49"/>
                  </a:lnTo>
                  <a:lnTo>
                    <a:pt x="0" y="80"/>
                  </a:lnTo>
                  <a:lnTo>
                    <a:pt x="49" y="80"/>
                  </a:lnTo>
                  <a:lnTo>
                    <a:pt x="49" y="130"/>
                  </a:lnTo>
                  <a:lnTo>
                    <a:pt x="79" y="130"/>
                  </a:lnTo>
                  <a:lnTo>
                    <a:pt x="79" y="80"/>
                  </a:lnTo>
                  <a:lnTo>
                    <a:pt x="130" y="80"/>
                  </a:lnTo>
                  <a:lnTo>
                    <a:pt x="130" y="49"/>
                  </a:lnTo>
                  <a:lnTo>
                    <a:pt x="79" y="49"/>
                  </a:lnTo>
                  <a:lnTo>
                    <a:pt x="79"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000" dirty="0">
                <a:latin typeface="+mn-lt"/>
              </a:endParaRPr>
            </a:p>
          </p:txBody>
        </p:sp>
      </p:grpSp>
      <p:sp>
        <p:nvSpPr>
          <p:cNvPr id="285" name="Rectangle 284">
            <a:extLst>
              <a:ext uri="{FF2B5EF4-FFF2-40B4-BE49-F238E27FC236}">
                <a16:creationId xmlns:a16="http://schemas.microsoft.com/office/drawing/2014/main" id="{440E12B4-27F6-43DE-AF71-CF942B14EDF7}"/>
              </a:ext>
            </a:extLst>
          </p:cNvPr>
          <p:cNvSpPr/>
          <p:nvPr/>
        </p:nvSpPr>
        <p:spPr>
          <a:xfrm>
            <a:off x="233056" y="4058192"/>
            <a:ext cx="2880360" cy="407543"/>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64008" rtlCol="0" anchor="t" anchorCtr="0"/>
          <a:lstStyle/>
          <a:p>
            <a:r>
              <a:rPr lang="en-US" sz="1600" dirty="0">
                <a:solidFill>
                  <a:schemeClr val="tx2"/>
                </a:solidFill>
              </a:rPr>
              <a:t>Leverage Dell Technologies</a:t>
            </a:r>
          </a:p>
        </p:txBody>
      </p:sp>
      <p:sp>
        <p:nvSpPr>
          <p:cNvPr id="312" name="Rectangle 311">
            <a:extLst>
              <a:ext uri="{FF2B5EF4-FFF2-40B4-BE49-F238E27FC236}">
                <a16:creationId xmlns:a16="http://schemas.microsoft.com/office/drawing/2014/main" id="{A81454FB-6698-48B7-B290-54CB7E240D49}"/>
              </a:ext>
            </a:extLst>
          </p:cNvPr>
          <p:cNvSpPr/>
          <p:nvPr/>
        </p:nvSpPr>
        <p:spPr>
          <a:xfrm>
            <a:off x="3216467" y="1129739"/>
            <a:ext cx="5678891" cy="3268642"/>
          </a:xfrm>
          <a:prstGeom prst="rect">
            <a:avLst/>
          </a:prstGeom>
          <a:solidFill>
            <a:srgbClr val="41B6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1800" dirty="0">
              <a:solidFill>
                <a:schemeClr val="tx2"/>
              </a:solidFill>
            </a:endParaRPr>
          </a:p>
        </p:txBody>
      </p:sp>
      <p:sp>
        <p:nvSpPr>
          <p:cNvPr id="314" name="Rectangle 313">
            <a:extLst>
              <a:ext uri="{FF2B5EF4-FFF2-40B4-BE49-F238E27FC236}">
                <a16:creationId xmlns:a16="http://schemas.microsoft.com/office/drawing/2014/main" id="{2109C090-7DB9-4114-BD76-6E4B52C083EF}"/>
              </a:ext>
            </a:extLst>
          </p:cNvPr>
          <p:cNvSpPr/>
          <p:nvPr/>
        </p:nvSpPr>
        <p:spPr>
          <a:xfrm>
            <a:off x="3216467" y="4058192"/>
            <a:ext cx="5678891" cy="40754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64008" rtlCol="0" anchor="t" anchorCtr="0"/>
          <a:lstStyle/>
          <a:p>
            <a:pPr algn="ctr"/>
            <a:r>
              <a:rPr lang="en-US" sz="1600" dirty="0">
                <a:solidFill>
                  <a:schemeClr val="tx2"/>
                </a:solidFill>
              </a:rPr>
              <a:t>Authorized by Dell Technologies</a:t>
            </a:r>
          </a:p>
        </p:txBody>
      </p:sp>
      <p:sp>
        <p:nvSpPr>
          <p:cNvPr id="6" name="Rectangle 5">
            <a:extLst>
              <a:ext uri="{FF2B5EF4-FFF2-40B4-BE49-F238E27FC236}">
                <a16:creationId xmlns:a16="http://schemas.microsoft.com/office/drawing/2014/main" id="{F37DD835-869A-4C73-B527-4C71AE70FB3F}"/>
              </a:ext>
            </a:extLst>
          </p:cNvPr>
          <p:cNvSpPr/>
          <p:nvPr/>
        </p:nvSpPr>
        <p:spPr>
          <a:xfrm>
            <a:off x="3313181" y="1228514"/>
            <a:ext cx="2694247" cy="2741603"/>
          </a:xfrm>
          <a:prstGeom prst="rect">
            <a:avLst/>
          </a:prstGeom>
          <a:solidFill>
            <a:srgbClr val="0062AC"/>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sz="1800" b="1" spc="200" dirty="0">
                <a:solidFill>
                  <a:schemeClr val="tx2"/>
                </a:solidFill>
              </a:rPr>
              <a:t>DELIVER</a:t>
            </a:r>
          </a:p>
        </p:txBody>
      </p:sp>
      <p:sp>
        <p:nvSpPr>
          <p:cNvPr id="7" name="Rectangle 6">
            <a:extLst>
              <a:ext uri="{FF2B5EF4-FFF2-40B4-BE49-F238E27FC236}">
                <a16:creationId xmlns:a16="http://schemas.microsoft.com/office/drawing/2014/main" id="{5F047684-C6CA-492E-B794-405BC5F83598}"/>
              </a:ext>
            </a:extLst>
          </p:cNvPr>
          <p:cNvSpPr/>
          <p:nvPr/>
        </p:nvSpPr>
        <p:spPr>
          <a:xfrm>
            <a:off x="6096777" y="1228514"/>
            <a:ext cx="2694247" cy="2741603"/>
          </a:xfrm>
          <a:prstGeom prst="rect">
            <a:avLst/>
          </a:prstGeom>
          <a:solidFill>
            <a:srgbClr val="0051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sz="1800" b="1" spc="200" dirty="0">
                <a:solidFill>
                  <a:schemeClr val="tx2"/>
                </a:solidFill>
                <a:latin typeface="Arial" panose="020B0604020202020204" pitchFamily="34" charset="0"/>
                <a:cs typeface="Arial" panose="020B0604020202020204" pitchFamily="34" charset="0"/>
              </a:rPr>
              <a:t>CO-DELIVER</a:t>
            </a:r>
          </a:p>
        </p:txBody>
      </p:sp>
      <p:sp>
        <p:nvSpPr>
          <p:cNvPr id="15" name="Isosceles Triangle 14">
            <a:extLst>
              <a:ext uri="{FF2B5EF4-FFF2-40B4-BE49-F238E27FC236}">
                <a16:creationId xmlns:a16="http://schemas.microsoft.com/office/drawing/2014/main" id="{625064DA-AF1C-482F-8AE2-819E1C46E5C2}"/>
              </a:ext>
            </a:extLst>
          </p:cNvPr>
          <p:cNvSpPr/>
          <p:nvPr/>
        </p:nvSpPr>
        <p:spPr>
          <a:xfrm flipV="1">
            <a:off x="6096522" y="2022515"/>
            <a:ext cx="2694502" cy="573513"/>
          </a:xfrm>
          <a:prstGeom prst="triangle">
            <a:avLst/>
          </a:prstGeom>
          <a:gradFill flip="none" rotWithShape="1">
            <a:gsLst>
              <a:gs pos="0">
                <a:srgbClr val="007DDA"/>
              </a:gs>
              <a:gs pos="100000">
                <a:schemeClr val="bg1">
                  <a:alpha val="0"/>
                </a:schemeClr>
              </a:gs>
            </a:gsLst>
            <a:lin ang="5400000" scaled="1"/>
            <a:tileRect/>
          </a:gra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6" name="Isosceles Triangle 15">
            <a:extLst>
              <a:ext uri="{FF2B5EF4-FFF2-40B4-BE49-F238E27FC236}">
                <a16:creationId xmlns:a16="http://schemas.microsoft.com/office/drawing/2014/main" id="{8229862A-613C-493E-B8EA-8F6B77B34633}"/>
              </a:ext>
            </a:extLst>
          </p:cNvPr>
          <p:cNvSpPr/>
          <p:nvPr/>
        </p:nvSpPr>
        <p:spPr>
          <a:xfrm flipV="1">
            <a:off x="3301312" y="2022515"/>
            <a:ext cx="2694502" cy="573513"/>
          </a:xfrm>
          <a:prstGeom prst="triangle">
            <a:avLst/>
          </a:prstGeom>
          <a:gradFill flip="none" rotWithShape="1">
            <a:gsLst>
              <a:gs pos="0">
                <a:schemeClr val="bg1">
                  <a:lumMod val="60000"/>
                  <a:lumOff val="40000"/>
                </a:schemeClr>
              </a:gs>
              <a:gs pos="100000">
                <a:schemeClr val="bg1">
                  <a:alpha val="0"/>
                </a:schemeClr>
              </a:gs>
            </a:gsLst>
            <a:lin ang="5400000" scaled="1"/>
            <a:tileRect/>
          </a:gra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7" name="TextBox 16">
            <a:extLst>
              <a:ext uri="{FF2B5EF4-FFF2-40B4-BE49-F238E27FC236}">
                <a16:creationId xmlns:a16="http://schemas.microsoft.com/office/drawing/2014/main" id="{D4A4D18B-EA39-4D38-8DCE-B73B1474A335}"/>
              </a:ext>
            </a:extLst>
          </p:cNvPr>
          <p:cNvSpPr txBox="1"/>
          <p:nvPr/>
        </p:nvSpPr>
        <p:spPr>
          <a:xfrm>
            <a:off x="3425149" y="2738336"/>
            <a:ext cx="2559657" cy="1005840"/>
          </a:xfrm>
          <a:prstGeom prst="rect">
            <a:avLst/>
          </a:prstGeom>
          <a:noFill/>
          <a:ln w="19050">
            <a:noFill/>
          </a:ln>
        </p:spPr>
        <p:txBody>
          <a:bodyPr wrap="square" lIns="0" tIns="0" rIns="0" bIns="0" rtlCol="0" anchor="t" anchorCtr="0">
            <a:noAutofit/>
          </a:bodyPr>
          <a:lstStyle/>
          <a:p>
            <a:pPr marL="115888" indent="-115888">
              <a:lnSpc>
                <a:spcPts val="1400"/>
              </a:lnSpc>
              <a:spcBef>
                <a:spcPts val="500"/>
              </a:spcBef>
              <a:buSzPct val="95000"/>
              <a:buFont typeface="Arial" panose="020B0604020202020204" pitchFamily="34" charset="0"/>
              <a:buChar char="•"/>
            </a:pPr>
            <a:r>
              <a:rPr lang="en-US" sz="1200" dirty="0">
                <a:solidFill>
                  <a:schemeClr val="tx2"/>
                </a:solidFill>
              </a:rPr>
              <a:t>Sell your own services</a:t>
            </a:r>
          </a:p>
          <a:p>
            <a:pPr marL="115888" indent="-115888">
              <a:lnSpc>
                <a:spcPts val="1400"/>
              </a:lnSpc>
              <a:spcBef>
                <a:spcPts val="500"/>
              </a:spcBef>
              <a:buSzPct val="95000"/>
              <a:buFont typeface="Arial" panose="020B0604020202020204" pitchFamily="34" charset="0"/>
              <a:buChar char="•"/>
            </a:pPr>
            <a:r>
              <a:rPr lang="en-US" sz="1200" dirty="0">
                <a:solidFill>
                  <a:schemeClr val="tx2"/>
                </a:solidFill>
              </a:rPr>
              <a:t>You own delivery, leveraging </a:t>
            </a:r>
            <a:br>
              <a:rPr lang="en-US" sz="1200" dirty="0">
                <a:solidFill>
                  <a:schemeClr val="tx2"/>
                </a:solidFill>
              </a:rPr>
            </a:br>
            <a:r>
              <a:rPr lang="en-US" sz="1200" dirty="0">
                <a:solidFill>
                  <a:schemeClr val="tx2"/>
                </a:solidFill>
              </a:rPr>
              <a:t>Dell Technologies tools and training</a:t>
            </a:r>
          </a:p>
          <a:p>
            <a:pPr marL="115888" indent="-115888">
              <a:lnSpc>
                <a:spcPts val="1400"/>
              </a:lnSpc>
              <a:spcBef>
                <a:spcPts val="500"/>
              </a:spcBef>
              <a:buSzPct val="95000"/>
              <a:buFont typeface="Arial" panose="020B0604020202020204" pitchFamily="34" charset="0"/>
              <a:buChar char="•"/>
            </a:pPr>
            <a:r>
              <a:rPr lang="en-US" sz="1200" dirty="0">
                <a:solidFill>
                  <a:schemeClr val="tx2"/>
                </a:solidFill>
              </a:rPr>
              <a:t>Retain all margin</a:t>
            </a:r>
          </a:p>
          <a:p>
            <a:pPr marL="115888" indent="-115888">
              <a:lnSpc>
                <a:spcPts val="1400"/>
              </a:lnSpc>
              <a:spcBef>
                <a:spcPts val="500"/>
              </a:spcBef>
              <a:buSzPct val="95000"/>
              <a:buFont typeface="Arial" panose="020B0604020202020204" pitchFamily="34" charset="0"/>
              <a:buChar char="•"/>
            </a:pPr>
            <a:r>
              <a:rPr lang="en-US" sz="1200" dirty="0">
                <a:solidFill>
                  <a:schemeClr val="tx2"/>
                </a:solidFill>
              </a:rPr>
              <a:t>Market your expertise</a:t>
            </a:r>
          </a:p>
        </p:txBody>
      </p:sp>
      <p:sp>
        <p:nvSpPr>
          <p:cNvPr id="18" name="TextBox 17">
            <a:extLst>
              <a:ext uri="{FF2B5EF4-FFF2-40B4-BE49-F238E27FC236}">
                <a16:creationId xmlns:a16="http://schemas.microsoft.com/office/drawing/2014/main" id="{B1DD9435-C8A5-4E4A-A836-56194418E889}"/>
              </a:ext>
            </a:extLst>
          </p:cNvPr>
          <p:cNvSpPr txBox="1"/>
          <p:nvPr/>
        </p:nvSpPr>
        <p:spPr>
          <a:xfrm>
            <a:off x="6208746" y="2738336"/>
            <a:ext cx="2470308" cy="1005840"/>
          </a:xfrm>
          <a:prstGeom prst="rect">
            <a:avLst/>
          </a:prstGeom>
          <a:noFill/>
          <a:ln w="19050">
            <a:noFill/>
          </a:ln>
        </p:spPr>
        <p:txBody>
          <a:bodyPr wrap="square" lIns="0" tIns="0" rIns="0" bIns="0" rtlCol="0" anchor="t" anchorCtr="0">
            <a:noAutofit/>
          </a:bodyPr>
          <a:lstStyle/>
          <a:p>
            <a:pPr marL="115888" indent="-115888">
              <a:lnSpc>
                <a:spcPts val="1400"/>
              </a:lnSpc>
              <a:spcBef>
                <a:spcPts val="500"/>
              </a:spcBef>
              <a:buSzPct val="95000"/>
              <a:buFont typeface="Arial" panose="020B0604020202020204" pitchFamily="34" charset="0"/>
              <a:buChar char="•"/>
            </a:pPr>
            <a:r>
              <a:rPr lang="en-US" sz="1200" dirty="0">
                <a:solidFill>
                  <a:schemeClr val="tx2"/>
                </a:solidFill>
              </a:rPr>
              <a:t>Sell Dell Technology Services</a:t>
            </a:r>
          </a:p>
          <a:p>
            <a:pPr marL="115888" indent="-115888">
              <a:lnSpc>
                <a:spcPts val="1400"/>
              </a:lnSpc>
              <a:spcBef>
                <a:spcPts val="500"/>
              </a:spcBef>
              <a:buSzPct val="95000"/>
              <a:buFont typeface="Arial" panose="020B0604020202020204" pitchFamily="34" charset="0"/>
              <a:buChar char="•"/>
            </a:pPr>
            <a:r>
              <a:rPr lang="en-US" sz="1200" dirty="0">
                <a:solidFill>
                  <a:schemeClr val="tx2"/>
                </a:solidFill>
              </a:rPr>
              <a:t>Share delivery with Dell experts</a:t>
            </a:r>
          </a:p>
          <a:p>
            <a:pPr marL="115888" indent="-115888">
              <a:lnSpc>
                <a:spcPts val="1400"/>
              </a:lnSpc>
              <a:spcBef>
                <a:spcPts val="500"/>
              </a:spcBef>
              <a:buSzPct val="95000"/>
              <a:buFont typeface="Arial" panose="020B0604020202020204" pitchFamily="34" charset="0"/>
              <a:buChar char="•"/>
            </a:pPr>
            <a:r>
              <a:rPr lang="en-US" sz="1200" dirty="0">
                <a:solidFill>
                  <a:schemeClr val="tx2"/>
                </a:solidFill>
              </a:rPr>
              <a:t>Earn rebates</a:t>
            </a:r>
          </a:p>
          <a:p>
            <a:pPr marL="115888" indent="-115888">
              <a:lnSpc>
                <a:spcPts val="1400"/>
              </a:lnSpc>
              <a:spcBef>
                <a:spcPts val="500"/>
              </a:spcBef>
              <a:buSzPct val="95000"/>
              <a:buFont typeface="Arial" panose="020B0604020202020204" pitchFamily="34" charset="0"/>
              <a:buChar char="•"/>
            </a:pPr>
            <a:r>
              <a:rPr lang="en-US" sz="1200" dirty="0">
                <a:solidFill>
                  <a:schemeClr val="tx2"/>
                </a:solidFill>
              </a:rPr>
              <a:t>Extend capabilities</a:t>
            </a:r>
          </a:p>
        </p:txBody>
      </p:sp>
      <p:grpSp>
        <p:nvGrpSpPr>
          <p:cNvPr id="106" name="Group 105">
            <a:extLst>
              <a:ext uri="{FF2B5EF4-FFF2-40B4-BE49-F238E27FC236}">
                <a16:creationId xmlns:a16="http://schemas.microsoft.com/office/drawing/2014/main" id="{E0880164-6E1E-4CE1-B3FE-3BFCAC605D62}"/>
              </a:ext>
            </a:extLst>
          </p:cNvPr>
          <p:cNvGrpSpPr/>
          <p:nvPr/>
        </p:nvGrpSpPr>
        <p:grpSpPr>
          <a:xfrm>
            <a:off x="4355939" y="1721352"/>
            <a:ext cx="602348" cy="601049"/>
            <a:chOff x="4246684" y="1594469"/>
            <a:chExt cx="803758" cy="802024"/>
          </a:xfrm>
          <a:solidFill>
            <a:schemeClr val="tx2"/>
          </a:solidFill>
        </p:grpSpPr>
        <p:sp>
          <p:nvSpPr>
            <p:cNvPr id="107" name="Freeform 15">
              <a:extLst>
                <a:ext uri="{FF2B5EF4-FFF2-40B4-BE49-F238E27FC236}">
                  <a16:creationId xmlns:a16="http://schemas.microsoft.com/office/drawing/2014/main" id="{B5676A3D-1F30-4E12-84F4-D1C50708B117}"/>
                </a:ext>
              </a:extLst>
            </p:cNvPr>
            <p:cNvSpPr>
              <a:spLocks noEditPoints="1"/>
            </p:cNvSpPr>
            <p:nvPr/>
          </p:nvSpPr>
          <p:spPr bwMode="auto">
            <a:xfrm>
              <a:off x="4375146" y="1594469"/>
              <a:ext cx="341987" cy="338517"/>
            </a:xfrm>
            <a:custGeom>
              <a:avLst/>
              <a:gdLst>
                <a:gd name="T0" fmla="*/ 55 w 109"/>
                <a:gd name="T1" fmla="*/ 108 h 108"/>
                <a:gd name="T2" fmla="*/ 109 w 109"/>
                <a:gd name="T3" fmla="*/ 53 h 108"/>
                <a:gd name="T4" fmla="*/ 55 w 109"/>
                <a:gd name="T5" fmla="*/ 0 h 108"/>
                <a:gd name="T6" fmla="*/ 0 w 109"/>
                <a:gd name="T7" fmla="*/ 55 h 108"/>
                <a:gd name="T8" fmla="*/ 55 w 109"/>
                <a:gd name="T9" fmla="*/ 108 h 108"/>
                <a:gd name="T10" fmla="*/ 55 w 109"/>
                <a:gd name="T11" fmla="*/ 17 h 108"/>
                <a:gd name="T12" fmla="*/ 92 w 109"/>
                <a:gd name="T13" fmla="*/ 55 h 108"/>
                <a:gd name="T14" fmla="*/ 55 w 109"/>
                <a:gd name="T15" fmla="*/ 92 h 108"/>
                <a:gd name="T16" fmla="*/ 17 w 109"/>
                <a:gd name="T17" fmla="*/ 55 h 108"/>
                <a:gd name="T18" fmla="*/ 55 w 109"/>
                <a:gd name="T19" fmla="*/ 1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3"/>
                  </a:cubicBezTo>
                  <a:cubicBezTo>
                    <a:pt x="109" y="24"/>
                    <a:pt x="85" y="0"/>
                    <a:pt x="55" y="0"/>
                  </a:cubicBezTo>
                  <a:cubicBezTo>
                    <a:pt x="26" y="0"/>
                    <a:pt x="0" y="24"/>
                    <a:pt x="0" y="55"/>
                  </a:cubicBezTo>
                  <a:cubicBezTo>
                    <a:pt x="0" y="84"/>
                    <a:pt x="26" y="108"/>
                    <a:pt x="55" y="108"/>
                  </a:cubicBezTo>
                  <a:close/>
                  <a:moveTo>
                    <a:pt x="55" y="17"/>
                  </a:moveTo>
                  <a:cubicBezTo>
                    <a:pt x="75" y="17"/>
                    <a:pt x="92" y="34"/>
                    <a:pt x="92" y="55"/>
                  </a:cubicBezTo>
                  <a:cubicBezTo>
                    <a:pt x="92" y="75"/>
                    <a:pt x="75" y="92"/>
                    <a:pt x="55" y="92"/>
                  </a:cubicBezTo>
                  <a:cubicBezTo>
                    <a:pt x="34" y="92"/>
                    <a:pt x="17" y="75"/>
                    <a:pt x="17" y="55"/>
                  </a:cubicBezTo>
                  <a:cubicBezTo>
                    <a:pt x="17" y="34"/>
                    <a:pt x="34" y="17"/>
                    <a:pt x="55"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08" name="Freeform 16">
              <a:extLst>
                <a:ext uri="{FF2B5EF4-FFF2-40B4-BE49-F238E27FC236}">
                  <a16:creationId xmlns:a16="http://schemas.microsoft.com/office/drawing/2014/main" id="{63066C17-C4BB-449F-9C72-06EF227B72D3}"/>
                </a:ext>
              </a:extLst>
            </p:cNvPr>
            <p:cNvSpPr>
              <a:spLocks/>
            </p:cNvSpPr>
            <p:nvPr/>
          </p:nvSpPr>
          <p:spPr bwMode="auto">
            <a:xfrm>
              <a:off x="4246684" y="1905209"/>
              <a:ext cx="493019" cy="277757"/>
            </a:xfrm>
            <a:custGeom>
              <a:avLst/>
              <a:gdLst>
                <a:gd name="T0" fmla="*/ 19 w 157"/>
                <a:gd name="T1" fmla="*/ 72 h 89"/>
                <a:gd name="T2" fmla="*/ 49 w 157"/>
                <a:gd name="T3" fmla="*/ 20 h 89"/>
                <a:gd name="T4" fmla="*/ 131 w 157"/>
                <a:gd name="T5" fmla="*/ 27 h 89"/>
                <a:gd name="T6" fmla="*/ 157 w 157"/>
                <a:gd name="T7" fmla="*/ 10 h 89"/>
                <a:gd name="T8" fmla="*/ 147 w 157"/>
                <a:gd name="T9" fmla="*/ 3 h 89"/>
                <a:gd name="T10" fmla="*/ 142 w 157"/>
                <a:gd name="T11" fmla="*/ 0 h 89"/>
                <a:gd name="T12" fmla="*/ 137 w 157"/>
                <a:gd name="T13" fmla="*/ 3 h 89"/>
                <a:gd name="T14" fmla="*/ 55 w 157"/>
                <a:gd name="T15" fmla="*/ 3 h 89"/>
                <a:gd name="T16" fmla="*/ 51 w 157"/>
                <a:gd name="T17" fmla="*/ 0 h 89"/>
                <a:gd name="T18" fmla="*/ 44 w 157"/>
                <a:gd name="T19" fmla="*/ 3 h 89"/>
                <a:gd name="T20" fmla="*/ 0 w 157"/>
                <a:gd name="T21" fmla="*/ 78 h 89"/>
                <a:gd name="T22" fmla="*/ 0 w 157"/>
                <a:gd name="T23" fmla="*/ 89 h 89"/>
                <a:gd name="T24" fmla="*/ 104 w 157"/>
                <a:gd name="T25" fmla="*/ 89 h 89"/>
                <a:gd name="T26" fmla="*/ 106 w 157"/>
                <a:gd name="T27" fmla="*/ 72 h 89"/>
                <a:gd name="T28" fmla="*/ 19 w 157"/>
                <a:gd name="T29" fmla="*/ 7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89">
                  <a:moveTo>
                    <a:pt x="19" y="72"/>
                  </a:moveTo>
                  <a:cubicBezTo>
                    <a:pt x="22" y="60"/>
                    <a:pt x="29" y="36"/>
                    <a:pt x="49" y="20"/>
                  </a:cubicBezTo>
                  <a:cubicBezTo>
                    <a:pt x="73" y="38"/>
                    <a:pt x="104" y="39"/>
                    <a:pt x="131" y="27"/>
                  </a:cubicBezTo>
                  <a:cubicBezTo>
                    <a:pt x="138" y="20"/>
                    <a:pt x="147" y="15"/>
                    <a:pt x="157" y="10"/>
                  </a:cubicBezTo>
                  <a:cubicBezTo>
                    <a:pt x="154" y="9"/>
                    <a:pt x="150" y="5"/>
                    <a:pt x="147" y="3"/>
                  </a:cubicBezTo>
                  <a:cubicBezTo>
                    <a:pt x="142" y="0"/>
                    <a:pt x="142" y="0"/>
                    <a:pt x="142" y="0"/>
                  </a:cubicBezTo>
                  <a:cubicBezTo>
                    <a:pt x="137" y="3"/>
                    <a:pt x="137" y="3"/>
                    <a:pt x="137" y="3"/>
                  </a:cubicBezTo>
                  <a:cubicBezTo>
                    <a:pt x="113" y="22"/>
                    <a:pt x="79" y="22"/>
                    <a:pt x="55" y="3"/>
                  </a:cubicBezTo>
                  <a:cubicBezTo>
                    <a:pt x="51" y="0"/>
                    <a:pt x="51" y="0"/>
                    <a:pt x="51" y="0"/>
                  </a:cubicBezTo>
                  <a:cubicBezTo>
                    <a:pt x="44" y="3"/>
                    <a:pt x="44" y="3"/>
                    <a:pt x="44" y="3"/>
                  </a:cubicBezTo>
                  <a:cubicBezTo>
                    <a:pt x="7" y="27"/>
                    <a:pt x="2" y="77"/>
                    <a:pt x="0" y="78"/>
                  </a:cubicBezTo>
                  <a:cubicBezTo>
                    <a:pt x="0" y="89"/>
                    <a:pt x="0" y="89"/>
                    <a:pt x="0" y="89"/>
                  </a:cubicBezTo>
                  <a:cubicBezTo>
                    <a:pt x="104" y="89"/>
                    <a:pt x="104" y="89"/>
                    <a:pt x="104" y="89"/>
                  </a:cubicBezTo>
                  <a:cubicBezTo>
                    <a:pt x="104" y="84"/>
                    <a:pt x="104" y="77"/>
                    <a:pt x="106" y="72"/>
                  </a:cubicBezTo>
                  <a:cubicBezTo>
                    <a:pt x="19" y="72"/>
                    <a:pt x="19" y="72"/>
                    <a:pt x="19"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000" dirty="0">
                <a:latin typeface="+mn-lt"/>
              </a:endParaRPr>
            </a:p>
          </p:txBody>
        </p:sp>
        <p:grpSp>
          <p:nvGrpSpPr>
            <p:cNvPr id="109" name="Group 108">
              <a:extLst>
                <a:ext uri="{FF2B5EF4-FFF2-40B4-BE49-F238E27FC236}">
                  <a16:creationId xmlns:a16="http://schemas.microsoft.com/office/drawing/2014/main" id="{D7F4FCAE-1564-4E53-87E4-D9FB7BF8C24E}"/>
                </a:ext>
              </a:extLst>
            </p:cNvPr>
            <p:cNvGrpSpPr/>
            <p:nvPr/>
          </p:nvGrpSpPr>
          <p:grpSpPr>
            <a:xfrm>
              <a:off x="4619920" y="1967706"/>
              <a:ext cx="430522" cy="428787"/>
              <a:chOff x="4619920" y="1967706"/>
              <a:chExt cx="430522" cy="428787"/>
            </a:xfrm>
            <a:grpFill/>
          </p:grpSpPr>
          <p:sp>
            <p:nvSpPr>
              <p:cNvPr id="110" name="Freeform 17">
                <a:extLst>
                  <a:ext uri="{FF2B5EF4-FFF2-40B4-BE49-F238E27FC236}">
                    <a16:creationId xmlns:a16="http://schemas.microsoft.com/office/drawing/2014/main" id="{278BB068-E742-45FD-95BC-1DF5886FC4A0}"/>
                  </a:ext>
                </a:extLst>
              </p:cNvPr>
              <p:cNvSpPr>
                <a:spLocks noEditPoints="1"/>
              </p:cNvSpPr>
              <p:nvPr/>
            </p:nvSpPr>
            <p:spPr bwMode="auto">
              <a:xfrm>
                <a:off x="4619920" y="1967706"/>
                <a:ext cx="430522" cy="428787"/>
              </a:xfrm>
              <a:custGeom>
                <a:avLst/>
                <a:gdLst>
                  <a:gd name="T0" fmla="*/ 69 w 137"/>
                  <a:gd name="T1" fmla="*/ 0 h 137"/>
                  <a:gd name="T2" fmla="*/ 0 w 137"/>
                  <a:gd name="T3" fmla="*/ 69 h 137"/>
                  <a:gd name="T4" fmla="*/ 69 w 137"/>
                  <a:gd name="T5" fmla="*/ 137 h 137"/>
                  <a:gd name="T6" fmla="*/ 137 w 137"/>
                  <a:gd name="T7" fmla="*/ 69 h 137"/>
                  <a:gd name="T8" fmla="*/ 69 w 137"/>
                  <a:gd name="T9" fmla="*/ 0 h 137"/>
                  <a:gd name="T10" fmla="*/ 69 w 137"/>
                  <a:gd name="T11" fmla="*/ 120 h 137"/>
                  <a:gd name="T12" fmla="*/ 18 w 137"/>
                  <a:gd name="T13" fmla="*/ 69 h 137"/>
                  <a:gd name="T14" fmla="*/ 69 w 137"/>
                  <a:gd name="T15" fmla="*/ 18 h 137"/>
                  <a:gd name="T16" fmla="*/ 120 w 137"/>
                  <a:gd name="T17" fmla="*/ 69 h 137"/>
                  <a:gd name="T18" fmla="*/ 69 w 137"/>
                  <a:gd name="T19" fmla="*/ 12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7">
                    <a:moveTo>
                      <a:pt x="69" y="0"/>
                    </a:moveTo>
                    <a:cubicBezTo>
                      <a:pt x="31" y="0"/>
                      <a:pt x="0" y="31"/>
                      <a:pt x="0" y="69"/>
                    </a:cubicBezTo>
                    <a:cubicBezTo>
                      <a:pt x="0" y="106"/>
                      <a:pt x="31" y="137"/>
                      <a:pt x="69" y="137"/>
                    </a:cubicBezTo>
                    <a:cubicBezTo>
                      <a:pt x="106" y="137"/>
                      <a:pt x="137" y="106"/>
                      <a:pt x="137" y="69"/>
                    </a:cubicBezTo>
                    <a:cubicBezTo>
                      <a:pt x="137" y="31"/>
                      <a:pt x="106" y="0"/>
                      <a:pt x="69" y="0"/>
                    </a:cubicBezTo>
                    <a:close/>
                    <a:moveTo>
                      <a:pt x="69" y="120"/>
                    </a:moveTo>
                    <a:cubicBezTo>
                      <a:pt x="41" y="120"/>
                      <a:pt x="18" y="98"/>
                      <a:pt x="18" y="69"/>
                    </a:cubicBezTo>
                    <a:cubicBezTo>
                      <a:pt x="18" y="41"/>
                      <a:pt x="40" y="18"/>
                      <a:pt x="69" y="18"/>
                    </a:cubicBezTo>
                    <a:cubicBezTo>
                      <a:pt x="96" y="18"/>
                      <a:pt x="120" y="40"/>
                      <a:pt x="120" y="69"/>
                    </a:cubicBezTo>
                    <a:cubicBezTo>
                      <a:pt x="120" y="98"/>
                      <a:pt x="98" y="120"/>
                      <a:pt x="69" y="1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11" name="Freeform 29">
                <a:extLst>
                  <a:ext uri="{FF2B5EF4-FFF2-40B4-BE49-F238E27FC236}">
                    <a16:creationId xmlns:a16="http://schemas.microsoft.com/office/drawing/2014/main" id="{27396458-5A79-4741-93E3-81BA436BCF73}"/>
                  </a:ext>
                </a:extLst>
              </p:cNvPr>
              <p:cNvSpPr>
                <a:spLocks noEditPoints="1"/>
              </p:cNvSpPr>
              <p:nvPr/>
            </p:nvSpPr>
            <p:spPr bwMode="auto">
              <a:xfrm>
                <a:off x="4772684" y="2073163"/>
                <a:ext cx="124994" cy="217872"/>
              </a:xfrm>
              <a:custGeom>
                <a:avLst/>
                <a:gdLst>
                  <a:gd name="T0" fmla="*/ 30 w 60"/>
                  <a:gd name="T1" fmla="*/ 0 h 105"/>
                  <a:gd name="T2" fmla="*/ 0 w 60"/>
                  <a:gd name="T3" fmla="*/ 31 h 105"/>
                  <a:gd name="T4" fmla="*/ 10 w 60"/>
                  <a:gd name="T5" fmla="*/ 53 h 105"/>
                  <a:gd name="T6" fmla="*/ 10 w 60"/>
                  <a:gd name="T7" fmla="*/ 105 h 105"/>
                  <a:gd name="T8" fmla="*/ 30 w 60"/>
                  <a:gd name="T9" fmla="*/ 94 h 105"/>
                  <a:gd name="T10" fmla="*/ 50 w 60"/>
                  <a:gd name="T11" fmla="*/ 105 h 105"/>
                  <a:gd name="T12" fmla="*/ 50 w 60"/>
                  <a:gd name="T13" fmla="*/ 53 h 105"/>
                  <a:gd name="T14" fmla="*/ 60 w 60"/>
                  <a:gd name="T15" fmla="*/ 31 h 105"/>
                  <a:gd name="T16" fmla="*/ 30 w 60"/>
                  <a:gd name="T17" fmla="*/ 0 h 105"/>
                  <a:gd name="T18" fmla="*/ 40 w 60"/>
                  <a:gd name="T19" fmla="*/ 45 h 105"/>
                  <a:gd name="T20" fmla="*/ 37 w 60"/>
                  <a:gd name="T21" fmla="*/ 47 h 105"/>
                  <a:gd name="T22" fmla="*/ 37 w 60"/>
                  <a:gd name="T23" fmla="*/ 82 h 105"/>
                  <a:gd name="T24" fmla="*/ 30 w 60"/>
                  <a:gd name="T25" fmla="*/ 79 h 105"/>
                  <a:gd name="T26" fmla="*/ 23 w 60"/>
                  <a:gd name="T27" fmla="*/ 83 h 105"/>
                  <a:gd name="T28" fmla="*/ 23 w 60"/>
                  <a:gd name="T29" fmla="*/ 47 h 105"/>
                  <a:gd name="T30" fmla="*/ 21 w 60"/>
                  <a:gd name="T31" fmla="*/ 45 h 105"/>
                  <a:gd name="T32" fmla="*/ 13 w 60"/>
                  <a:gd name="T33" fmla="*/ 31 h 105"/>
                  <a:gd name="T34" fmla="*/ 30 w 60"/>
                  <a:gd name="T35" fmla="*/ 14 h 105"/>
                  <a:gd name="T36" fmla="*/ 47 w 60"/>
                  <a:gd name="T37" fmla="*/ 31 h 105"/>
                  <a:gd name="T38" fmla="*/ 40 w 60"/>
                  <a:gd name="T39" fmla="*/ 4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105">
                    <a:moveTo>
                      <a:pt x="30" y="0"/>
                    </a:moveTo>
                    <a:cubicBezTo>
                      <a:pt x="13" y="0"/>
                      <a:pt x="0" y="14"/>
                      <a:pt x="0" y="31"/>
                    </a:cubicBezTo>
                    <a:cubicBezTo>
                      <a:pt x="0" y="39"/>
                      <a:pt x="4" y="47"/>
                      <a:pt x="10" y="53"/>
                    </a:cubicBezTo>
                    <a:cubicBezTo>
                      <a:pt x="10" y="105"/>
                      <a:pt x="10" y="105"/>
                      <a:pt x="10" y="105"/>
                    </a:cubicBezTo>
                    <a:cubicBezTo>
                      <a:pt x="30" y="94"/>
                      <a:pt x="30" y="94"/>
                      <a:pt x="30" y="94"/>
                    </a:cubicBezTo>
                    <a:cubicBezTo>
                      <a:pt x="50" y="105"/>
                      <a:pt x="50" y="105"/>
                      <a:pt x="50" y="105"/>
                    </a:cubicBezTo>
                    <a:cubicBezTo>
                      <a:pt x="50" y="53"/>
                      <a:pt x="50" y="53"/>
                      <a:pt x="50" y="53"/>
                    </a:cubicBezTo>
                    <a:cubicBezTo>
                      <a:pt x="57" y="47"/>
                      <a:pt x="60" y="39"/>
                      <a:pt x="60" y="31"/>
                    </a:cubicBezTo>
                    <a:cubicBezTo>
                      <a:pt x="60" y="14"/>
                      <a:pt x="47" y="0"/>
                      <a:pt x="30" y="0"/>
                    </a:cubicBezTo>
                    <a:close/>
                    <a:moveTo>
                      <a:pt x="40" y="45"/>
                    </a:moveTo>
                    <a:cubicBezTo>
                      <a:pt x="37" y="47"/>
                      <a:pt x="37" y="47"/>
                      <a:pt x="37" y="47"/>
                    </a:cubicBezTo>
                    <a:cubicBezTo>
                      <a:pt x="37" y="82"/>
                      <a:pt x="37" y="82"/>
                      <a:pt x="37" y="82"/>
                    </a:cubicBezTo>
                    <a:cubicBezTo>
                      <a:pt x="30" y="79"/>
                      <a:pt x="30" y="79"/>
                      <a:pt x="30" y="79"/>
                    </a:cubicBezTo>
                    <a:cubicBezTo>
                      <a:pt x="23" y="83"/>
                      <a:pt x="23" y="83"/>
                      <a:pt x="23" y="83"/>
                    </a:cubicBezTo>
                    <a:cubicBezTo>
                      <a:pt x="23" y="47"/>
                      <a:pt x="23" y="47"/>
                      <a:pt x="23" y="47"/>
                    </a:cubicBezTo>
                    <a:cubicBezTo>
                      <a:pt x="21" y="45"/>
                      <a:pt x="21" y="45"/>
                      <a:pt x="21" y="45"/>
                    </a:cubicBezTo>
                    <a:cubicBezTo>
                      <a:pt x="16" y="41"/>
                      <a:pt x="13" y="36"/>
                      <a:pt x="13" y="31"/>
                    </a:cubicBezTo>
                    <a:cubicBezTo>
                      <a:pt x="13" y="21"/>
                      <a:pt x="21" y="14"/>
                      <a:pt x="30" y="14"/>
                    </a:cubicBezTo>
                    <a:cubicBezTo>
                      <a:pt x="39" y="14"/>
                      <a:pt x="47" y="21"/>
                      <a:pt x="47" y="31"/>
                    </a:cubicBezTo>
                    <a:cubicBezTo>
                      <a:pt x="47" y="36"/>
                      <a:pt x="44" y="41"/>
                      <a:pt x="4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12" name="Group 111">
            <a:extLst>
              <a:ext uri="{FF2B5EF4-FFF2-40B4-BE49-F238E27FC236}">
                <a16:creationId xmlns:a16="http://schemas.microsoft.com/office/drawing/2014/main" id="{8D25E88E-0792-43D2-8D25-E46C76AE8C52}"/>
              </a:ext>
            </a:extLst>
          </p:cNvPr>
          <p:cNvGrpSpPr/>
          <p:nvPr/>
        </p:nvGrpSpPr>
        <p:grpSpPr>
          <a:xfrm>
            <a:off x="6975676" y="1721352"/>
            <a:ext cx="890730" cy="587012"/>
            <a:chOff x="6812545" y="1594469"/>
            <a:chExt cx="1216991" cy="802024"/>
          </a:xfrm>
          <a:solidFill>
            <a:schemeClr val="tx2"/>
          </a:solidFill>
        </p:grpSpPr>
        <p:sp>
          <p:nvSpPr>
            <p:cNvPr id="113" name="Freeform 66">
              <a:extLst>
                <a:ext uri="{FF2B5EF4-FFF2-40B4-BE49-F238E27FC236}">
                  <a16:creationId xmlns:a16="http://schemas.microsoft.com/office/drawing/2014/main" id="{BF362FDB-112C-4AEB-81F4-11F6ECFDCEAC}"/>
                </a:ext>
              </a:extLst>
            </p:cNvPr>
            <p:cNvSpPr>
              <a:spLocks noEditPoints="1"/>
            </p:cNvSpPr>
            <p:nvPr/>
          </p:nvSpPr>
          <p:spPr bwMode="auto">
            <a:xfrm>
              <a:off x="6946084" y="1596554"/>
              <a:ext cx="338517" cy="338517"/>
            </a:xfrm>
            <a:custGeom>
              <a:avLst/>
              <a:gdLst>
                <a:gd name="T0" fmla="*/ 54 w 108"/>
                <a:gd name="T1" fmla="*/ 108 h 108"/>
                <a:gd name="T2" fmla="*/ 108 w 108"/>
                <a:gd name="T3" fmla="*/ 54 h 108"/>
                <a:gd name="T4" fmla="*/ 54 w 108"/>
                <a:gd name="T5" fmla="*/ 0 h 108"/>
                <a:gd name="T6" fmla="*/ 0 w 108"/>
                <a:gd name="T7" fmla="*/ 54 h 108"/>
                <a:gd name="T8" fmla="*/ 54 w 108"/>
                <a:gd name="T9" fmla="*/ 108 h 108"/>
                <a:gd name="T10" fmla="*/ 54 w 108"/>
                <a:gd name="T11" fmla="*/ 17 h 108"/>
                <a:gd name="T12" fmla="*/ 91 w 108"/>
                <a:gd name="T13" fmla="*/ 54 h 108"/>
                <a:gd name="T14" fmla="*/ 54 w 108"/>
                <a:gd name="T15" fmla="*/ 91 h 108"/>
                <a:gd name="T16" fmla="*/ 17 w 108"/>
                <a:gd name="T17" fmla="*/ 54 h 108"/>
                <a:gd name="T18" fmla="*/ 54 w 108"/>
                <a:gd name="T19" fmla="*/ 1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84" y="108"/>
                    <a:pt x="108" y="84"/>
                    <a:pt x="108" y="54"/>
                  </a:cubicBezTo>
                  <a:cubicBezTo>
                    <a:pt x="108" y="24"/>
                    <a:pt x="84" y="0"/>
                    <a:pt x="54" y="0"/>
                  </a:cubicBezTo>
                  <a:cubicBezTo>
                    <a:pt x="24" y="0"/>
                    <a:pt x="0" y="24"/>
                    <a:pt x="0" y="54"/>
                  </a:cubicBezTo>
                  <a:cubicBezTo>
                    <a:pt x="0" y="84"/>
                    <a:pt x="24" y="108"/>
                    <a:pt x="54" y="108"/>
                  </a:cubicBezTo>
                  <a:close/>
                  <a:moveTo>
                    <a:pt x="54" y="17"/>
                  </a:moveTo>
                  <a:cubicBezTo>
                    <a:pt x="74" y="17"/>
                    <a:pt x="91" y="34"/>
                    <a:pt x="91" y="54"/>
                  </a:cubicBezTo>
                  <a:cubicBezTo>
                    <a:pt x="91" y="74"/>
                    <a:pt x="74" y="91"/>
                    <a:pt x="54" y="91"/>
                  </a:cubicBezTo>
                  <a:cubicBezTo>
                    <a:pt x="34" y="91"/>
                    <a:pt x="17" y="74"/>
                    <a:pt x="17" y="54"/>
                  </a:cubicBezTo>
                  <a:cubicBezTo>
                    <a:pt x="17" y="34"/>
                    <a:pt x="34" y="17"/>
                    <a:pt x="54"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67">
              <a:extLst>
                <a:ext uri="{FF2B5EF4-FFF2-40B4-BE49-F238E27FC236}">
                  <a16:creationId xmlns:a16="http://schemas.microsoft.com/office/drawing/2014/main" id="{CE5498B7-DED0-4490-8924-739E57EF5510}"/>
                </a:ext>
              </a:extLst>
            </p:cNvPr>
            <p:cNvSpPr>
              <a:spLocks/>
            </p:cNvSpPr>
            <p:nvPr/>
          </p:nvSpPr>
          <p:spPr bwMode="auto">
            <a:xfrm>
              <a:off x="6812545" y="1903296"/>
              <a:ext cx="478847" cy="281063"/>
            </a:xfrm>
            <a:custGeom>
              <a:avLst/>
              <a:gdLst>
                <a:gd name="T0" fmla="*/ 50 w 156"/>
                <a:gd name="T1" fmla="*/ 22 h 89"/>
                <a:gd name="T2" fmla="*/ 131 w 156"/>
                <a:gd name="T3" fmla="*/ 28 h 89"/>
                <a:gd name="T4" fmla="*/ 156 w 156"/>
                <a:gd name="T5" fmla="*/ 12 h 89"/>
                <a:gd name="T6" fmla="*/ 146 w 156"/>
                <a:gd name="T7" fmla="*/ 4 h 89"/>
                <a:gd name="T8" fmla="*/ 141 w 156"/>
                <a:gd name="T9" fmla="*/ 0 h 89"/>
                <a:gd name="T10" fmla="*/ 136 w 156"/>
                <a:gd name="T11" fmla="*/ 4 h 89"/>
                <a:gd name="T12" fmla="*/ 55 w 156"/>
                <a:gd name="T13" fmla="*/ 4 h 89"/>
                <a:gd name="T14" fmla="*/ 51 w 156"/>
                <a:gd name="T15" fmla="*/ 0 h 89"/>
                <a:gd name="T16" fmla="*/ 45 w 156"/>
                <a:gd name="T17" fmla="*/ 4 h 89"/>
                <a:gd name="T18" fmla="*/ 1 w 156"/>
                <a:gd name="T19" fmla="*/ 80 h 89"/>
                <a:gd name="T20" fmla="*/ 0 w 156"/>
                <a:gd name="T21" fmla="*/ 89 h 89"/>
                <a:gd name="T22" fmla="*/ 103 w 156"/>
                <a:gd name="T23" fmla="*/ 89 h 89"/>
                <a:gd name="T24" fmla="*/ 105 w 156"/>
                <a:gd name="T25" fmla="*/ 72 h 89"/>
                <a:gd name="T26" fmla="*/ 20 w 156"/>
                <a:gd name="T27" fmla="*/ 72 h 89"/>
                <a:gd name="T28" fmla="*/ 50 w 156"/>
                <a:gd name="T29" fmla="*/ 22 h 89"/>
                <a:gd name="connsiteX0" fmla="*/ 3205 w 9854"/>
                <a:gd name="connsiteY0" fmla="*/ 2472 h 10000"/>
                <a:gd name="connsiteX1" fmla="*/ 8397 w 9854"/>
                <a:gd name="connsiteY1" fmla="*/ 3146 h 10000"/>
                <a:gd name="connsiteX2" fmla="*/ 9854 w 9854"/>
                <a:gd name="connsiteY2" fmla="*/ 1177 h 10000"/>
                <a:gd name="connsiteX3" fmla="*/ 9359 w 9854"/>
                <a:gd name="connsiteY3" fmla="*/ 449 h 10000"/>
                <a:gd name="connsiteX4" fmla="*/ 9038 w 9854"/>
                <a:gd name="connsiteY4" fmla="*/ 0 h 10000"/>
                <a:gd name="connsiteX5" fmla="*/ 8718 w 9854"/>
                <a:gd name="connsiteY5" fmla="*/ 449 h 10000"/>
                <a:gd name="connsiteX6" fmla="*/ 3526 w 9854"/>
                <a:gd name="connsiteY6" fmla="*/ 449 h 10000"/>
                <a:gd name="connsiteX7" fmla="*/ 3269 w 9854"/>
                <a:gd name="connsiteY7" fmla="*/ 0 h 10000"/>
                <a:gd name="connsiteX8" fmla="*/ 2885 w 9854"/>
                <a:gd name="connsiteY8" fmla="*/ 449 h 10000"/>
                <a:gd name="connsiteX9" fmla="*/ 64 w 9854"/>
                <a:gd name="connsiteY9" fmla="*/ 8989 h 10000"/>
                <a:gd name="connsiteX10" fmla="*/ 0 w 9854"/>
                <a:gd name="connsiteY10" fmla="*/ 10000 h 10000"/>
                <a:gd name="connsiteX11" fmla="*/ 6603 w 9854"/>
                <a:gd name="connsiteY11" fmla="*/ 10000 h 10000"/>
                <a:gd name="connsiteX12" fmla="*/ 6731 w 9854"/>
                <a:gd name="connsiteY12" fmla="*/ 8090 h 10000"/>
                <a:gd name="connsiteX13" fmla="*/ 1282 w 9854"/>
                <a:gd name="connsiteY13" fmla="*/ 8090 h 10000"/>
                <a:gd name="connsiteX14" fmla="*/ 3205 w 9854"/>
                <a:gd name="connsiteY14" fmla="*/ 2472 h 10000"/>
                <a:gd name="connsiteX0" fmla="*/ 3252 w 10024"/>
                <a:gd name="connsiteY0" fmla="*/ 2472 h 10000"/>
                <a:gd name="connsiteX1" fmla="*/ 8521 w 10024"/>
                <a:gd name="connsiteY1" fmla="*/ 3146 h 10000"/>
                <a:gd name="connsiteX2" fmla="*/ 10000 w 10024"/>
                <a:gd name="connsiteY2" fmla="*/ 1177 h 10000"/>
                <a:gd name="connsiteX3" fmla="*/ 9498 w 10024"/>
                <a:gd name="connsiteY3" fmla="*/ 449 h 10000"/>
                <a:gd name="connsiteX4" fmla="*/ 9172 w 10024"/>
                <a:gd name="connsiteY4" fmla="*/ 0 h 10000"/>
                <a:gd name="connsiteX5" fmla="*/ 8847 w 10024"/>
                <a:gd name="connsiteY5" fmla="*/ 449 h 10000"/>
                <a:gd name="connsiteX6" fmla="*/ 3578 w 10024"/>
                <a:gd name="connsiteY6" fmla="*/ 449 h 10000"/>
                <a:gd name="connsiteX7" fmla="*/ 3317 w 10024"/>
                <a:gd name="connsiteY7" fmla="*/ 0 h 10000"/>
                <a:gd name="connsiteX8" fmla="*/ 2928 w 10024"/>
                <a:gd name="connsiteY8" fmla="*/ 449 h 10000"/>
                <a:gd name="connsiteX9" fmla="*/ 65 w 10024"/>
                <a:gd name="connsiteY9" fmla="*/ 8989 h 10000"/>
                <a:gd name="connsiteX10" fmla="*/ 0 w 10024"/>
                <a:gd name="connsiteY10" fmla="*/ 10000 h 10000"/>
                <a:gd name="connsiteX11" fmla="*/ 6701 w 10024"/>
                <a:gd name="connsiteY11" fmla="*/ 10000 h 10000"/>
                <a:gd name="connsiteX12" fmla="*/ 6831 w 10024"/>
                <a:gd name="connsiteY12" fmla="*/ 8090 h 10000"/>
                <a:gd name="connsiteX13" fmla="*/ 1301 w 10024"/>
                <a:gd name="connsiteY13" fmla="*/ 8090 h 10000"/>
                <a:gd name="connsiteX14" fmla="*/ 3252 w 10024"/>
                <a:gd name="connsiteY14" fmla="*/ 2472 h 10000"/>
                <a:gd name="connsiteX0" fmla="*/ 3252 w 9498"/>
                <a:gd name="connsiteY0" fmla="*/ 2472 h 10000"/>
                <a:gd name="connsiteX1" fmla="*/ 8521 w 9498"/>
                <a:gd name="connsiteY1" fmla="*/ 3146 h 10000"/>
                <a:gd name="connsiteX2" fmla="*/ 9498 w 9498"/>
                <a:gd name="connsiteY2" fmla="*/ 449 h 10000"/>
                <a:gd name="connsiteX3" fmla="*/ 9172 w 9498"/>
                <a:gd name="connsiteY3" fmla="*/ 0 h 10000"/>
                <a:gd name="connsiteX4" fmla="*/ 8847 w 9498"/>
                <a:gd name="connsiteY4" fmla="*/ 449 h 10000"/>
                <a:gd name="connsiteX5" fmla="*/ 3578 w 9498"/>
                <a:gd name="connsiteY5" fmla="*/ 449 h 10000"/>
                <a:gd name="connsiteX6" fmla="*/ 3317 w 9498"/>
                <a:gd name="connsiteY6" fmla="*/ 0 h 10000"/>
                <a:gd name="connsiteX7" fmla="*/ 2928 w 9498"/>
                <a:gd name="connsiteY7" fmla="*/ 449 h 10000"/>
                <a:gd name="connsiteX8" fmla="*/ 65 w 9498"/>
                <a:gd name="connsiteY8" fmla="*/ 8989 h 10000"/>
                <a:gd name="connsiteX9" fmla="*/ 0 w 9498"/>
                <a:gd name="connsiteY9" fmla="*/ 10000 h 10000"/>
                <a:gd name="connsiteX10" fmla="*/ 6701 w 9498"/>
                <a:gd name="connsiteY10" fmla="*/ 10000 h 10000"/>
                <a:gd name="connsiteX11" fmla="*/ 6831 w 9498"/>
                <a:gd name="connsiteY11" fmla="*/ 8090 h 10000"/>
                <a:gd name="connsiteX12" fmla="*/ 1301 w 9498"/>
                <a:gd name="connsiteY12" fmla="*/ 8090 h 10000"/>
                <a:gd name="connsiteX13" fmla="*/ 3252 w 9498"/>
                <a:gd name="connsiteY13" fmla="*/ 2472 h 10000"/>
                <a:gd name="connsiteX0" fmla="*/ 3424 w 10416"/>
                <a:gd name="connsiteY0" fmla="*/ 2491 h 10019"/>
                <a:gd name="connsiteX1" fmla="*/ 8971 w 10416"/>
                <a:gd name="connsiteY1" fmla="*/ 3165 h 10019"/>
                <a:gd name="connsiteX2" fmla="*/ 10416 w 10416"/>
                <a:gd name="connsiteY2" fmla="*/ 1154 h 10019"/>
                <a:gd name="connsiteX3" fmla="*/ 9657 w 10416"/>
                <a:gd name="connsiteY3" fmla="*/ 19 h 10019"/>
                <a:gd name="connsiteX4" fmla="*/ 9315 w 10416"/>
                <a:gd name="connsiteY4" fmla="*/ 468 h 10019"/>
                <a:gd name="connsiteX5" fmla="*/ 3767 w 10416"/>
                <a:gd name="connsiteY5" fmla="*/ 468 h 10019"/>
                <a:gd name="connsiteX6" fmla="*/ 3492 w 10416"/>
                <a:gd name="connsiteY6" fmla="*/ 19 h 10019"/>
                <a:gd name="connsiteX7" fmla="*/ 3083 w 10416"/>
                <a:gd name="connsiteY7" fmla="*/ 468 h 10019"/>
                <a:gd name="connsiteX8" fmla="*/ 68 w 10416"/>
                <a:gd name="connsiteY8" fmla="*/ 9008 h 10019"/>
                <a:gd name="connsiteX9" fmla="*/ 0 w 10416"/>
                <a:gd name="connsiteY9" fmla="*/ 10019 h 10019"/>
                <a:gd name="connsiteX10" fmla="*/ 7055 w 10416"/>
                <a:gd name="connsiteY10" fmla="*/ 10019 h 10019"/>
                <a:gd name="connsiteX11" fmla="*/ 7192 w 10416"/>
                <a:gd name="connsiteY11" fmla="*/ 8109 h 10019"/>
                <a:gd name="connsiteX12" fmla="*/ 1370 w 10416"/>
                <a:gd name="connsiteY12" fmla="*/ 8109 h 10019"/>
                <a:gd name="connsiteX13" fmla="*/ 3424 w 10416"/>
                <a:gd name="connsiteY13" fmla="*/ 2491 h 10019"/>
                <a:gd name="connsiteX0" fmla="*/ 3424 w 10416"/>
                <a:gd name="connsiteY0" fmla="*/ 2491 h 10019"/>
                <a:gd name="connsiteX1" fmla="*/ 8971 w 10416"/>
                <a:gd name="connsiteY1" fmla="*/ 3165 h 10019"/>
                <a:gd name="connsiteX2" fmla="*/ 10416 w 10416"/>
                <a:gd name="connsiteY2" fmla="*/ 1154 h 10019"/>
                <a:gd name="connsiteX3" fmla="*/ 9657 w 10416"/>
                <a:gd name="connsiteY3" fmla="*/ 19 h 10019"/>
                <a:gd name="connsiteX4" fmla="*/ 9315 w 10416"/>
                <a:gd name="connsiteY4" fmla="*/ 468 h 10019"/>
                <a:gd name="connsiteX5" fmla="*/ 3767 w 10416"/>
                <a:gd name="connsiteY5" fmla="*/ 468 h 10019"/>
                <a:gd name="connsiteX6" fmla="*/ 3492 w 10416"/>
                <a:gd name="connsiteY6" fmla="*/ 19 h 10019"/>
                <a:gd name="connsiteX7" fmla="*/ 3083 w 10416"/>
                <a:gd name="connsiteY7" fmla="*/ 468 h 10019"/>
                <a:gd name="connsiteX8" fmla="*/ 68 w 10416"/>
                <a:gd name="connsiteY8" fmla="*/ 9008 h 10019"/>
                <a:gd name="connsiteX9" fmla="*/ 0 w 10416"/>
                <a:gd name="connsiteY9" fmla="*/ 10019 h 10019"/>
                <a:gd name="connsiteX10" fmla="*/ 7055 w 10416"/>
                <a:gd name="connsiteY10" fmla="*/ 10019 h 10019"/>
                <a:gd name="connsiteX11" fmla="*/ 7192 w 10416"/>
                <a:gd name="connsiteY11" fmla="*/ 8109 h 10019"/>
                <a:gd name="connsiteX12" fmla="*/ 1370 w 10416"/>
                <a:gd name="connsiteY12" fmla="*/ 8109 h 10019"/>
                <a:gd name="connsiteX13" fmla="*/ 3424 w 10416"/>
                <a:gd name="connsiteY13" fmla="*/ 2491 h 10019"/>
                <a:gd name="connsiteX0" fmla="*/ 3424 w 10416"/>
                <a:gd name="connsiteY0" fmla="*/ 2491 h 10019"/>
                <a:gd name="connsiteX1" fmla="*/ 8971 w 10416"/>
                <a:gd name="connsiteY1" fmla="*/ 3165 h 10019"/>
                <a:gd name="connsiteX2" fmla="*/ 10416 w 10416"/>
                <a:gd name="connsiteY2" fmla="*/ 1154 h 10019"/>
                <a:gd name="connsiteX3" fmla="*/ 9657 w 10416"/>
                <a:gd name="connsiteY3" fmla="*/ 19 h 10019"/>
                <a:gd name="connsiteX4" fmla="*/ 9315 w 10416"/>
                <a:gd name="connsiteY4" fmla="*/ 468 h 10019"/>
                <a:gd name="connsiteX5" fmla="*/ 3767 w 10416"/>
                <a:gd name="connsiteY5" fmla="*/ 468 h 10019"/>
                <a:gd name="connsiteX6" fmla="*/ 3492 w 10416"/>
                <a:gd name="connsiteY6" fmla="*/ 19 h 10019"/>
                <a:gd name="connsiteX7" fmla="*/ 3083 w 10416"/>
                <a:gd name="connsiteY7" fmla="*/ 468 h 10019"/>
                <a:gd name="connsiteX8" fmla="*/ 68 w 10416"/>
                <a:gd name="connsiteY8" fmla="*/ 9008 h 10019"/>
                <a:gd name="connsiteX9" fmla="*/ 0 w 10416"/>
                <a:gd name="connsiteY9" fmla="*/ 10019 h 10019"/>
                <a:gd name="connsiteX10" fmla="*/ 7055 w 10416"/>
                <a:gd name="connsiteY10" fmla="*/ 10019 h 10019"/>
                <a:gd name="connsiteX11" fmla="*/ 7192 w 10416"/>
                <a:gd name="connsiteY11" fmla="*/ 8109 h 10019"/>
                <a:gd name="connsiteX12" fmla="*/ 1370 w 10416"/>
                <a:gd name="connsiteY12" fmla="*/ 8109 h 10019"/>
                <a:gd name="connsiteX13" fmla="*/ 3424 w 10416"/>
                <a:gd name="connsiteY13" fmla="*/ 2491 h 10019"/>
                <a:gd name="connsiteX0" fmla="*/ 3424 w 10416"/>
                <a:gd name="connsiteY0" fmla="*/ 2491 h 10019"/>
                <a:gd name="connsiteX1" fmla="*/ 8971 w 10416"/>
                <a:gd name="connsiteY1" fmla="*/ 3165 h 10019"/>
                <a:gd name="connsiteX2" fmla="*/ 10416 w 10416"/>
                <a:gd name="connsiteY2" fmla="*/ 1154 h 10019"/>
                <a:gd name="connsiteX3" fmla="*/ 9657 w 10416"/>
                <a:gd name="connsiteY3" fmla="*/ 19 h 10019"/>
                <a:gd name="connsiteX4" fmla="*/ 9315 w 10416"/>
                <a:gd name="connsiteY4" fmla="*/ 468 h 10019"/>
                <a:gd name="connsiteX5" fmla="*/ 3767 w 10416"/>
                <a:gd name="connsiteY5" fmla="*/ 468 h 10019"/>
                <a:gd name="connsiteX6" fmla="*/ 3492 w 10416"/>
                <a:gd name="connsiteY6" fmla="*/ 19 h 10019"/>
                <a:gd name="connsiteX7" fmla="*/ 3083 w 10416"/>
                <a:gd name="connsiteY7" fmla="*/ 468 h 10019"/>
                <a:gd name="connsiteX8" fmla="*/ 68 w 10416"/>
                <a:gd name="connsiteY8" fmla="*/ 9008 h 10019"/>
                <a:gd name="connsiteX9" fmla="*/ 0 w 10416"/>
                <a:gd name="connsiteY9" fmla="*/ 10019 h 10019"/>
                <a:gd name="connsiteX10" fmla="*/ 7055 w 10416"/>
                <a:gd name="connsiteY10" fmla="*/ 10019 h 10019"/>
                <a:gd name="connsiteX11" fmla="*/ 7192 w 10416"/>
                <a:gd name="connsiteY11" fmla="*/ 8109 h 10019"/>
                <a:gd name="connsiteX12" fmla="*/ 1370 w 10416"/>
                <a:gd name="connsiteY12" fmla="*/ 8109 h 10019"/>
                <a:gd name="connsiteX13" fmla="*/ 3424 w 10416"/>
                <a:gd name="connsiteY13" fmla="*/ 2491 h 10019"/>
                <a:gd name="connsiteX0" fmla="*/ 4009 w 11001"/>
                <a:gd name="connsiteY0" fmla="*/ 2491 h 10093"/>
                <a:gd name="connsiteX1" fmla="*/ 9556 w 11001"/>
                <a:gd name="connsiteY1" fmla="*/ 3165 h 10093"/>
                <a:gd name="connsiteX2" fmla="*/ 11001 w 11001"/>
                <a:gd name="connsiteY2" fmla="*/ 1154 h 10093"/>
                <a:gd name="connsiteX3" fmla="*/ 10242 w 11001"/>
                <a:gd name="connsiteY3" fmla="*/ 19 h 10093"/>
                <a:gd name="connsiteX4" fmla="*/ 9900 w 11001"/>
                <a:gd name="connsiteY4" fmla="*/ 468 h 10093"/>
                <a:gd name="connsiteX5" fmla="*/ 4352 w 11001"/>
                <a:gd name="connsiteY5" fmla="*/ 468 h 10093"/>
                <a:gd name="connsiteX6" fmla="*/ 4077 w 11001"/>
                <a:gd name="connsiteY6" fmla="*/ 19 h 10093"/>
                <a:gd name="connsiteX7" fmla="*/ 3668 w 11001"/>
                <a:gd name="connsiteY7" fmla="*/ 468 h 10093"/>
                <a:gd name="connsiteX8" fmla="*/ 653 w 11001"/>
                <a:gd name="connsiteY8" fmla="*/ 9008 h 10093"/>
                <a:gd name="connsiteX9" fmla="*/ 585 w 11001"/>
                <a:gd name="connsiteY9" fmla="*/ 10019 h 10093"/>
                <a:gd name="connsiteX10" fmla="*/ 8731 w 11001"/>
                <a:gd name="connsiteY10" fmla="*/ 10019 h 10093"/>
                <a:gd name="connsiteX11" fmla="*/ 7777 w 11001"/>
                <a:gd name="connsiteY11" fmla="*/ 8109 h 10093"/>
                <a:gd name="connsiteX12" fmla="*/ 1955 w 11001"/>
                <a:gd name="connsiteY12" fmla="*/ 8109 h 10093"/>
                <a:gd name="connsiteX13" fmla="*/ 4009 w 11001"/>
                <a:gd name="connsiteY13" fmla="*/ 2491 h 10093"/>
                <a:gd name="connsiteX0" fmla="*/ 4009 w 11001"/>
                <a:gd name="connsiteY0" fmla="*/ 2491 h 10205"/>
                <a:gd name="connsiteX1" fmla="*/ 9556 w 11001"/>
                <a:gd name="connsiteY1" fmla="*/ 3165 h 10205"/>
                <a:gd name="connsiteX2" fmla="*/ 11001 w 11001"/>
                <a:gd name="connsiteY2" fmla="*/ 1154 h 10205"/>
                <a:gd name="connsiteX3" fmla="*/ 10242 w 11001"/>
                <a:gd name="connsiteY3" fmla="*/ 19 h 10205"/>
                <a:gd name="connsiteX4" fmla="*/ 9900 w 11001"/>
                <a:gd name="connsiteY4" fmla="*/ 468 h 10205"/>
                <a:gd name="connsiteX5" fmla="*/ 4352 w 11001"/>
                <a:gd name="connsiteY5" fmla="*/ 468 h 10205"/>
                <a:gd name="connsiteX6" fmla="*/ 4077 w 11001"/>
                <a:gd name="connsiteY6" fmla="*/ 19 h 10205"/>
                <a:gd name="connsiteX7" fmla="*/ 3668 w 11001"/>
                <a:gd name="connsiteY7" fmla="*/ 468 h 10205"/>
                <a:gd name="connsiteX8" fmla="*/ 653 w 11001"/>
                <a:gd name="connsiteY8" fmla="*/ 9008 h 10205"/>
                <a:gd name="connsiteX9" fmla="*/ 585 w 11001"/>
                <a:gd name="connsiteY9" fmla="*/ 10019 h 10205"/>
                <a:gd name="connsiteX10" fmla="*/ 8731 w 11001"/>
                <a:gd name="connsiteY10" fmla="*/ 10019 h 10205"/>
                <a:gd name="connsiteX11" fmla="*/ 8920 w 11001"/>
                <a:gd name="connsiteY11" fmla="*/ 8109 h 10205"/>
                <a:gd name="connsiteX12" fmla="*/ 1955 w 11001"/>
                <a:gd name="connsiteY12" fmla="*/ 8109 h 10205"/>
                <a:gd name="connsiteX13" fmla="*/ 4009 w 11001"/>
                <a:gd name="connsiteY13" fmla="*/ 2491 h 10205"/>
                <a:gd name="connsiteX0" fmla="*/ 4009 w 11001"/>
                <a:gd name="connsiteY0" fmla="*/ 2491 h 10595"/>
                <a:gd name="connsiteX1" fmla="*/ 9556 w 11001"/>
                <a:gd name="connsiteY1" fmla="*/ 3165 h 10595"/>
                <a:gd name="connsiteX2" fmla="*/ 11001 w 11001"/>
                <a:gd name="connsiteY2" fmla="*/ 1154 h 10595"/>
                <a:gd name="connsiteX3" fmla="*/ 10242 w 11001"/>
                <a:gd name="connsiteY3" fmla="*/ 19 h 10595"/>
                <a:gd name="connsiteX4" fmla="*/ 9900 w 11001"/>
                <a:gd name="connsiteY4" fmla="*/ 468 h 10595"/>
                <a:gd name="connsiteX5" fmla="*/ 4352 w 11001"/>
                <a:gd name="connsiteY5" fmla="*/ 468 h 10595"/>
                <a:gd name="connsiteX6" fmla="*/ 4077 w 11001"/>
                <a:gd name="connsiteY6" fmla="*/ 19 h 10595"/>
                <a:gd name="connsiteX7" fmla="*/ 3668 w 11001"/>
                <a:gd name="connsiteY7" fmla="*/ 468 h 10595"/>
                <a:gd name="connsiteX8" fmla="*/ 653 w 11001"/>
                <a:gd name="connsiteY8" fmla="*/ 9008 h 10595"/>
                <a:gd name="connsiteX9" fmla="*/ 585 w 11001"/>
                <a:gd name="connsiteY9" fmla="*/ 10019 h 10595"/>
                <a:gd name="connsiteX10" fmla="*/ 8731 w 11001"/>
                <a:gd name="connsiteY10" fmla="*/ 10019 h 10595"/>
                <a:gd name="connsiteX11" fmla="*/ 8920 w 11001"/>
                <a:gd name="connsiteY11" fmla="*/ 8109 h 10595"/>
                <a:gd name="connsiteX12" fmla="*/ 1955 w 11001"/>
                <a:gd name="connsiteY12" fmla="*/ 8109 h 10595"/>
                <a:gd name="connsiteX13" fmla="*/ 4009 w 11001"/>
                <a:gd name="connsiteY13" fmla="*/ 2491 h 10595"/>
                <a:gd name="connsiteX0" fmla="*/ 4009 w 11001"/>
                <a:gd name="connsiteY0" fmla="*/ 2491 h 10095"/>
                <a:gd name="connsiteX1" fmla="*/ 9556 w 11001"/>
                <a:gd name="connsiteY1" fmla="*/ 3165 h 10095"/>
                <a:gd name="connsiteX2" fmla="*/ 11001 w 11001"/>
                <a:gd name="connsiteY2" fmla="*/ 1154 h 10095"/>
                <a:gd name="connsiteX3" fmla="*/ 10242 w 11001"/>
                <a:gd name="connsiteY3" fmla="*/ 19 h 10095"/>
                <a:gd name="connsiteX4" fmla="*/ 9900 w 11001"/>
                <a:gd name="connsiteY4" fmla="*/ 468 h 10095"/>
                <a:gd name="connsiteX5" fmla="*/ 4352 w 11001"/>
                <a:gd name="connsiteY5" fmla="*/ 468 h 10095"/>
                <a:gd name="connsiteX6" fmla="*/ 4077 w 11001"/>
                <a:gd name="connsiteY6" fmla="*/ 19 h 10095"/>
                <a:gd name="connsiteX7" fmla="*/ 3668 w 11001"/>
                <a:gd name="connsiteY7" fmla="*/ 468 h 10095"/>
                <a:gd name="connsiteX8" fmla="*/ 653 w 11001"/>
                <a:gd name="connsiteY8" fmla="*/ 9008 h 10095"/>
                <a:gd name="connsiteX9" fmla="*/ 585 w 11001"/>
                <a:gd name="connsiteY9" fmla="*/ 10019 h 10095"/>
                <a:gd name="connsiteX10" fmla="*/ 8731 w 11001"/>
                <a:gd name="connsiteY10" fmla="*/ 10019 h 10095"/>
                <a:gd name="connsiteX11" fmla="*/ 8920 w 11001"/>
                <a:gd name="connsiteY11" fmla="*/ 8109 h 10095"/>
                <a:gd name="connsiteX12" fmla="*/ 1955 w 11001"/>
                <a:gd name="connsiteY12" fmla="*/ 8109 h 10095"/>
                <a:gd name="connsiteX13" fmla="*/ 4009 w 11001"/>
                <a:gd name="connsiteY13" fmla="*/ 2491 h 10095"/>
                <a:gd name="connsiteX0" fmla="*/ 4009 w 11001"/>
                <a:gd name="connsiteY0" fmla="*/ 2491 h 10119"/>
                <a:gd name="connsiteX1" fmla="*/ 9556 w 11001"/>
                <a:gd name="connsiteY1" fmla="*/ 3165 h 10119"/>
                <a:gd name="connsiteX2" fmla="*/ 11001 w 11001"/>
                <a:gd name="connsiteY2" fmla="*/ 1154 h 10119"/>
                <a:gd name="connsiteX3" fmla="*/ 10242 w 11001"/>
                <a:gd name="connsiteY3" fmla="*/ 19 h 10119"/>
                <a:gd name="connsiteX4" fmla="*/ 9900 w 11001"/>
                <a:gd name="connsiteY4" fmla="*/ 468 h 10119"/>
                <a:gd name="connsiteX5" fmla="*/ 4352 w 11001"/>
                <a:gd name="connsiteY5" fmla="*/ 468 h 10119"/>
                <a:gd name="connsiteX6" fmla="*/ 4077 w 11001"/>
                <a:gd name="connsiteY6" fmla="*/ 19 h 10119"/>
                <a:gd name="connsiteX7" fmla="*/ 3668 w 11001"/>
                <a:gd name="connsiteY7" fmla="*/ 468 h 10119"/>
                <a:gd name="connsiteX8" fmla="*/ 653 w 11001"/>
                <a:gd name="connsiteY8" fmla="*/ 9008 h 10119"/>
                <a:gd name="connsiteX9" fmla="*/ 585 w 11001"/>
                <a:gd name="connsiteY9" fmla="*/ 10019 h 10119"/>
                <a:gd name="connsiteX10" fmla="*/ 8731 w 11001"/>
                <a:gd name="connsiteY10" fmla="*/ 10019 h 10119"/>
                <a:gd name="connsiteX11" fmla="*/ 8920 w 11001"/>
                <a:gd name="connsiteY11" fmla="*/ 8109 h 10119"/>
                <a:gd name="connsiteX12" fmla="*/ 1955 w 11001"/>
                <a:gd name="connsiteY12" fmla="*/ 8109 h 10119"/>
                <a:gd name="connsiteX13" fmla="*/ 4009 w 11001"/>
                <a:gd name="connsiteY13" fmla="*/ 2491 h 10119"/>
                <a:gd name="connsiteX0" fmla="*/ 4009 w 11001"/>
                <a:gd name="connsiteY0" fmla="*/ 2491 h 10119"/>
                <a:gd name="connsiteX1" fmla="*/ 9556 w 11001"/>
                <a:gd name="connsiteY1" fmla="*/ 3165 h 10119"/>
                <a:gd name="connsiteX2" fmla="*/ 11001 w 11001"/>
                <a:gd name="connsiteY2" fmla="*/ 1154 h 10119"/>
                <a:gd name="connsiteX3" fmla="*/ 10242 w 11001"/>
                <a:gd name="connsiteY3" fmla="*/ 19 h 10119"/>
                <a:gd name="connsiteX4" fmla="*/ 9900 w 11001"/>
                <a:gd name="connsiteY4" fmla="*/ 468 h 10119"/>
                <a:gd name="connsiteX5" fmla="*/ 4352 w 11001"/>
                <a:gd name="connsiteY5" fmla="*/ 468 h 10119"/>
                <a:gd name="connsiteX6" fmla="*/ 4077 w 11001"/>
                <a:gd name="connsiteY6" fmla="*/ 19 h 10119"/>
                <a:gd name="connsiteX7" fmla="*/ 3668 w 11001"/>
                <a:gd name="connsiteY7" fmla="*/ 468 h 10119"/>
                <a:gd name="connsiteX8" fmla="*/ 653 w 11001"/>
                <a:gd name="connsiteY8" fmla="*/ 9008 h 10119"/>
                <a:gd name="connsiteX9" fmla="*/ 585 w 11001"/>
                <a:gd name="connsiteY9" fmla="*/ 10019 h 10119"/>
                <a:gd name="connsiteX10" fmla="*/ 8731 w 11001"/>
                <a:gd name="connsiteY10" fmla="*/ 10019 h 10119"/>
                <a:gd name="connsiteX11" fmla="*/ 8920 w 11001"/>
                <a:gd name="connsiteY11" fmla="*/ 8109 h 10119"/>
                <a:gd name="connsiteX12" fmla="*/ 1955 w 11001"/>
                <a:gd name="connsiteY12" fmla="*/ 8109 h 10119"/>
                <a:gd name="connsiteX13" fmla="*/ 4009 w 11001"/>
                <a:gd name="connsiteY13" fmla="*/ 2491 h 10119"/>
                <a:gd name="connsiteX0" fmla="*/ 3459 w 10451"/>
                <a:gd name="connsiteY0" fmla="*/ 2491 h 10119"/>
                <a:gd name="connsiteX1" fmla="*/ 9006 w 10451"/>
                <a:gd name="connsiteY1" fmla="*/ 3165 h 10119"/>
                <a:gd name="connsiteX2" fmla="*/ 10451 w 10451"/>
                <a:gd name="connsiteY2" fmla="*/ 1154 h 10119"/>
                <a:gd name="connsiteX3" fmla="*/ 9692 w 10451"/>
                <a:gd name="connsiteY3" fmla="*/ 19 h 10119"/>
                <a:gd name="connsiteX4" fmla="*/ 9350 w 10451"/>
                <a:gd name="connsiteY4" fmla="*/ 468 h 10119"/>
                <a:gd name="connsiteX5" fmla="*/ 3802 w 10451"/>
                <a:gd name="connsiteY5" fmla="*/ 468 h 10119"/>
                <a:gd name="connsiteX6" fmla="*/ 3527 w 10451"/>
                <a:gd name="connsiteY6" fmla="*/ 19 h 10119"/>
                <a:gd name="connsiteX7" fmla="*/ 3118 w 10451"/>
                <a:gd name="connsiteY7" fmla="*/ 468 h 10119"/>
                <a:gd name="connsiteX8" fmla="*/ 103 w 10451"/>
                <a:gd name="connsiteY8" fmla="*/ 9008 h 10119"/>
                <a:gd name="connsiteX9" fmla="*/ 35 w 10451"/>
                <a:gd name="connsiteY9" fmla="*/ 10019 h 10119"/>
                <a:gd name="connsiteX10" fmla="*/ 8181 w 10451"/>
                <a:gd name="connsiteY10" fmla="*/ 10019 h 10119"/>
                <a:gd name="connsiteX11" fmla="*/ 8370 w 10451"/>
                <a:gd name="connsiteY11" fmla="*/ 8109 h 10119"/>
                <a:gd name="connsiteX12" fmla="*/ 1405 w 10451"/>
                <a:gd name="connsiteY12" fmla="*/ 8109 h 10119"/>
                <a:gd name="connsiteX13" fmla="*/ 3459 w 10451"/>
                <a:gd name="connsiteY13" fmla="*/ 2491 h 1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1" h="10119">
                  <a:moveTo>
                    <a:pt x="3459" y="2491"/>
                  </a:moveTo>
                  <a:cubicBezTo>
                    <a:pt x="5034" y="4289"/>
                    <a:pt x="7227" y="4513"/>
                    <a:pt x="9006" y="3165"/>
                  </a:cubicBezTo>
                  <a:cubicBezTo>
                    <a:pt x="10102" y="2142"/>
                    <a:pt x="10337" y="1678"/>
                    <a:pt x="10451" y="1154"/>
                  </a:cubicBezTo>
                  <a:cubicBezTo>
                    <a:pt x="10198" y="776"/>
                    <a:pt x="9875" y="133"/>
                    <a:pt x="9692" y="19"/>
                  </a:cubicBezTo>
                  <a:cubicBezTo>
                    <a:pt x="9509" y="-95"/>
                    <a:pt x="9464" y="318"/>
                    <a:pt x="9350" y="468"/>
                  </a:cubicBezTo>
                  <a:cubicBezTo>
                    <a:pt x="7843" y="2603"/>
                    <a:pt x="5377" y="2603"/>
                    <a:pt x="3802" y="468"/>
                  </a:cubicBezTo>
                  <a:lnTo>
                    <a:pt x="3527" y="19"/>
                  </a:lnTo>
                  <a:lnTo>
                    <a:pt x="3118" y="468"/>
                  </a:lnTo>
                  <a:cubicBezTo>
                    <a:pt x="515" y="3277"/>
                    <a:pt x="103" y="8783"/>
                    <a:pt x="103" y="9008"/>
                  </a:cubicBezTo>
                  <a:cubicBezTo>
                    <a:pt x="80" y="9345"/>
                    <a:pt x="-64" y="10022"/>
                    <a:pt x="35" y="10019"/>
                  </a:cubicBezTo>
                  <a:cubicBezTo>
                    <a:pt x="1381" y="10187"/>
                    <a:pt x="7584" y="10114"/>
                    <a:pt x="8181" y="10019"/>
                  </a:cubicBezTo>
                  <a:cubicBezTo>
                    <a:pt x="8252" y="10008"/>
                    <a:pt x="8302" y="8783"/>
                    <a:pt x="8370" y="8109"/>
                  </a:cubicBezTo>
                  <a:lnTo>
                    <a:pt x="1405" y="8109"/>
                  </a:lnTo>
                  <a:cubicBezTo>
                    <a:pt x="1610" y="6761"/>
                    <a:pt x="2158" y="4176"/>
                    <a:pt x="3459" y="249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15" name="Group 114">
              <a:extLst>
                <a:ext uri="{FF2B5EF4-FFF2-40B4-BE49-F238E27FC236}">
                  <a16:creationId xmlns:a16="http://schemas.microsoft.com/office/drawing/2014/main" id="{E5F4E33B-C574-4729-9718-3737C768C527}"/>
                </a:ext>
              </a:extLst>
            </p:cNvPr>
            <p:cNvGrpSpPr/>
            <p:nvPr/>
          </p:nvGrpSpPr>
          <p:grpSpPr>
            <a:xfrm flipH="1">
              <a:off x="7239227" y="1594469"/>
              <a:ext cx="489546" cy="585026"/>
              <a:chOff x="7567799" y="1640007"/>
              <a:chExt cx="489546" cy="585026"/>
            </a:xfrm>
            <a:grpFill/>
          </p:grpSpPr>
          <p:sp>
            <p:nvSpPr>
              <p:cNvPr id="119" name="Freeform 66">
                <a:extLst>
                  <a:ext uri="{FF2B5EF4-FFF2-40B4-BE49-F238E27FC236}">
                    <a16:creationId xmlns:a16="http://schemas.microsoft.com/office/drawing/2014/main" id="{45BEBD00-6CF8-4635-875B-96E1F500B034}"/>
                  </a:ext>
                </a:extLst>
              </p:cNvPr>
              <p:cNvSpPr>
                <a:spLocks noEditPoints="1"/>
              </p:cNvSpPr>
              <p:nvPr/>
            </p:nvSpPr>
            <p:spPr bwMode="auto">
              <a:xfrm flipH="1">
                <a:off x="7586894" y="1640007"/>
                <a:ext cx="338517" cy="338517"/>
              </a:xfrm>
              <a:custGeom>
                <a:avLst/>
                <a:gdLst>
                  <a:gd name="T0" fmla="*/ 54 w 108"/>
                  <a:gd name="T1" fmla="*/ 108 h 108"/>
                  <a:gd name="T2" fmla="*/ 108 w 108"/>
                  <a:gd name="T3" fmla="*/ 54 h 108"/>
                  <a:gd name="T4" fmla="*/ 54 w 108"/>
                  <a:gd name="T5" fmla="*/ 0 h 108"/>
                  <a:gd name="T6" fmla="*/ 0 w 108"/>
                  <a:gd name="T7" fmla="*/ 54 h 108"/>
                  <a:gd name="T8" fmla="*/ 54 w 108"/>
                  <a:gd name="T9" fmla="*/ 108 h 108"/>
                  <a:gd name="T10" fmla="*/ 54 w 108"/>
                  <a:gd name="T11" fmla="*/ 17 h 108"/>
                  <a:gd name="T12" fmla="*/ 91 w 108"/>
                  <a:gd name="T13" fmla="*/ 54 h 108"/>
                  <a:gd name="T14" fmla="*/ 54 w 108"/>
                  <a:gd name="T15" fmla="*/ 91 h 108"/>
                  <a:gd name="T16" fmla="*/ 17 w 108"/>
                  <a:gd name="T17" fmla="*/ 54 h 108"/>
                  <a:gd name="T18" fmla="*/ 54 w 108"/>
                  <a:gd name="T19" fmla="*/ 1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84" y="108"/>
                      <a:pt x="108" y="84"/>
                      <a:pt x="108" y="54"/>
                    </a:cubicBezTo>
                    <a:cubicBezTo>
                      <a:pt x="108" y="24"/>
                      <a:pt x="84" y="0"/>
                      <a:pt x="54" y="0"/>
                    </a:cubicBezTo>
                    <a:cubicBezTo>
                      <a:pt x="24" y="0"/>
                      <a:pt x="0" y="24"/>
                      <a:pt x="0" y="54"/>
                    </a:cubicBezTo>
                    <a:cubicBezTo>
                      <a:pt x="0" y="84"/>
                      <a:pt x="24" y="108"/>
                      <a:pt x="54" y="108"/>
                    </a:cubicBezTo>
                    <a:close/>
                    <a:moveTo>
                      <a:pt x="54" y="17"/>
                    </a:moveTo>
                    <a:cubicBezTo>
                      <a:pt x="74" y="17"/>
                      <a:pt x="91" y="34"/>
                      <a:pt x="91" y="54"/>
                    </a:cubicBezTo>
                    <a:cubicBezTo>
                      <a:pt x="91" y="74"/>
                      <a:pt x="74" y="91"/>
                      <a:pt x="54" y="91"/>
                    </a:cubicBezTo>
                    <a:cubicBezTo>
                      <a:pt x="34" y="91"/>
                      <a:pt x="17" y="74"/>
                      <a:pt x="17" y="54"/>
                    </a:cubicBezTo>
                    <a:cubicBezTo>
                      <a:pt x="17" y="34"/>
                      <a:pt x="34" y="17"/>
                      <a:pt x="54"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67">
                <a:extLst>
                  <a:ext uri="{FF2B5EF4-FFF2-40B4-BE49-F238E27FC236}">
                    <a16:creationId xmlns:a16="http://schemas.microsoft.com/office/drawing/2014/main" id="{7FA6FD34-0883-489D-A672-BF9444630D11}"/>
                  </a:ext>
                </a:extLst>
              </p:cNvPr>
              <p:cNvSpPr>
                <a:spLocks/>
              </p:cNvSpPr>
              <p:nvPr/>
            </p:nvSpPr>
            <p:spPr bwMode="auto">
              <a:xfrm flipH="1">
                <a:off x="7567799" y="1947276"/>
                <a:ext cx="489546" cy="277757"/>
              </a:xfrm>
              <a:custGeom>
                <a:avLst/>
                <a:gdLst>
                  <a:gd name="T0" fmla="*/ 50 w 156"/>
                  <a:gd name="T1" fmla="*/ 22 h 89"/>
                  <a:gd name="T2" fmla="*/ 131 w 156"/>
                  <a:gd name="T3" fmla="*/ 28 h 89"/>
                  <a:gd name="T4" fmla="*/ 156 w 156"/>
                  <a:gd name="T5" fmla="*/ 12 h 89"/>
                  <a:gd name="T6" fmla="*/ 146 w 156"/>
                  <a:gd name="T7" fmla="*/ 4 h 89"/>
                  <a:gd name="T8" fmla="*/ 141 w 156"/>
                  <a:gd name="T9" fmla="*/ 0 h 89"/>
                  <a:gd name="T10" fmla="*/ 136 w 156"/>
                  <a:gd name="T11" fmla="*/ 4 h 89"/>
                  <a:gd name="T12" fmla="*/ 55 w 156"/>
                  <a:gd name="T13" fmla="*/ 4 h 89"/>
                  <a:gd name="T14" fmla="*/ 51 w 156"/>
                  <a:gd name="T15" fmla="*/ 0 h 89"/>
                  <a:gd name="T16" fmla="*/ 45 w 156"/>
                  <a:gd name="T17" fmla="*/ 4 h 89"/>
                  <a:gd name="T18" fmla="*/ 1 w 156"/>
                  <a:gd name="T19" fmla="*/ 80 h 89"/>
                  <a:gd name="T20" fmla="*/ 0 w 156"/>
                  <a:gd name="T21" fmla="*/ 89 h 89"/>
                  <a:gd name="T22" fmla="*/ 103 w 156"/>
                  <a:gd name="T23" fmla="*/ 89 h 89"/>
                  <a:gd name="T24" fmla="*/ 105 w 156"/>
                  <a:gd name="T25" fmla="*/ 72 h 89"/>
                  <a:gd name="T26" fmla="*/ 20 w 156"/>
                  <a:gd name="T27" fmla="*/ 72 h 89"/>
                  <a:gd name="T28" fmla="*/ 50 w 156"/>
                  <a:gd name="T29"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89">
                    <a:moveTo>
                      <a:pt x="50" y="22"/>
                    </a:moveTo>
                    <a:cubicBezTo>
                      <a:pt x="73" y="38"/>
                      <a:pt x="105" y="40"/>
                      <a:pt x="131" y="28"/>
                    </a:cubicBezTo>
                    <a:cubicBezTo>
                      <a:pt x="138" y="21"/>
                      <a:pt x="147" y="15"/>
                      <a:pt x="156" y="12"/>
                    </a:cubicBezTo>
                    <a:cubicBezTo>
                      <a:pt x="153" y="9"/>
                      <a:pt x="150" y="6"/>
                      <a:pt x="146" y="4"/>
                    </a:cubicBezTo>
                    <a:cubicBezTo>
                      <a:pt x="141" y="0"/>
                      <a:pt x="141" y="0"/>
                      <a:pt x="141" y="0"/>
                    </a:cubicBezTo>
                    <a:cubicBezTo>
                      <a:pt x="136" y="4"/>
                      <a:pt x="136" y="4"/>
                      <a:pt x="136" y="4"/>
                    </a:cubicBezTo>
                    <a:cubicBezTo>
                      <a:pt x="114" y="23"/>
                      <a:pt x="78" y="23"/>
                      <a:pt x="55" y="4"/>
                    </a:cubicBezTo>
                    <a:cubicBezTo>
                      <a:pt x="51" y="0"/>
                      <a:pt x="51" y="0"/>
                      <a:pt x="51" y="0"/>
                    </a:cubicBezTo>
                    <a:cubicBezTo>
                      <a:pt x="45" y="4"/>
                      <a:pt x="45" y="4"/>
                      <a:pt x="45" y="4"/>
                    </a:cubicBezTo>
                    <a:cubicBezTo>
                      <a:pt x="7" y="29"/>
                      <a:pt x="1" y="78"/>
                      <a:pt x="1" y="80"/>
                    </a:cubicBezTo>
                    <a:cubicBezTo>
                      <a:pt x="0" y="89"/>
                      <a:pt x="0" y="89"/>
                      <a:pt x="0" y="89"/>
                    </a:cubicBezTo>
                    <a:cubicBezTo>
                      <a:pt x="103" y="89"/>
                      <a:pt x="103" y="89"/>
                      <a:pt x="103" y="89"/>
                    </a:cubicBezTo>
                    <a:cubicBezTo>
                      <a:pt x="103" y="84"/>
                      <a:pt x="104" y="78"/>
                      <a:pt x="105" y="72"/>
                    </a:cubicBezTo>
                    <a:cubicBezTo>
                      <a:pt x="20" y="72"/>
                      <a:pt x="20" y="72"/>
                      <a:pt x="20" y="72"/>
                    </a:cubicBezTo>
                    <a:cubicBezTo>
                      <a:pt x="23" y="60"/>
                      <a:pt x="31" y="37"/>
                      <a:pt x="50"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16" name="Group 115">
              <a:extLst>
                <a:ext uri="{FF2B5EF4-FFF2-40B4-BE49-F238E27FC236}">
                  <a16:creationId xmlns:a16="http://schemas.microsoft.com/office/drawing/2014/main" id="{71236579-6FBA-4579-A9B3-C7E76ADA7CC7}"/>
                </a:ext>
              </a:extLst>
            </p:cNvPr>
            <p:cNvGrpSpPr/>
            <p:nvPr/>
          </p:nvGrpSpPr>
          <p:grpSpPr>
            <a:xfrm>
              <a:off x="7599014" y="1967706"/>
              <a:ext cx="430522" cy="428787"/>
              <a:chOff x="4619920" y="1967706"/>
              <a:chExt cx="430522" cy="428787"/>
            </a:xfrm>
            <a:grpFill/>
          </p:grpSpPr>
          <p:sp>
            <p:nvSpPr>
              <p:cNvPr id="117" name="Freeform 17">
                <a:extLst>
                  <a:ext uri="{FF2B5EF4-FFF2-40B4-BE49-F238E27FC236}">
                    <a16:creationId xmlns:a16="http://schemas.microsoft.com/office/drawing/2014/main" id="{0190C377-6715-41FF-94A9-649B518F1FFD}"/>
                  </a:ext>
                </a:extLst>
              </p:cNvPr>
              <p:cNvSpPr>
                <a:spLocks noEditPoints="1"/>
              </p:cNvSpPr>
              <p:nvPr/>
            </p:nvSpPr>
            <p:spPr bwMode="auto">
              <a:xfrm>
                <a:off x="4619920" y="1967706"/>
                <a:ext cx="430522" cy="428787"/>
              </a:xfrm>
              <a:custGeom>
                <a:avLst/>
                <a:gdLst>
                  <a:gd name="T0" fmla="*/ 69 w 137"/>
                  <a:gd name="T1" fmla="*/ 0 h 137"/>
                  <a:gd name="T2" fmla="*/ 0 w 137"/>
                  <a:gd name="T3" fmla="*/ 69 h 137"/>
                  <a:gd name="T4" fmla="*/ 69 w 137"/>
                  <a:gd name="T5" fmla="*/ 137 h 137"/>
                  <a:gd name="T6" fmla="*/ 137 w 137"/>
                  <a:gd name="T7" fmla="*/ 69 h 137"/>
                  <a:gd name="T8" fmla="*/ 69 w 137"/>
                  <a:gd name="T9" fmla="*/ 0 h 137"/>
                  <a:gd name="T10" fmla="*/ 69 w 137"/>
                  <a:gd name="T11" fmla="*/ 120 h 137"/>
                  <a:gd name="T12" fmla="*/ 18 w 137"/>
                  <a:gd name="T13" fmla="*/ 69 h 137"/>
                  <a:gd name="T14" fmla="*/ 69 w 137"/>
                  <a:gd name="T15" fmla="*/ 18 h 137"/>
                  <a:gd name="T16" fmla="*/ 120 w 137"/>
                  <a:gd name="T17" fmla="*/ 69 h 137"/>
                  <a:gd name="T18" fmla="*/ 69 w 137"/>
                  <a:gd name="T19" fmla="*/ 12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7">
                    <a:moveTo>
                      <a:pt x="69" y="0"/>
                    </a:moveTo>
                    <a:cubicBezTo>
                      <a:pt x="31" y="0"/>
                      <a:pt x="0" y="31"/>
                      <a:pt x="0" y="69"/>
                    </a:cubicBezTo>
                    <a:cubicBezTo>
                      <a:pt x="0" y="106"/>
                      <a:pt x="31" y="137"/>
                      <a:pt x="69" y="137"/>
                    </a:cubicBezTo>
                    <a:cubicBezTo>
                      <a:pt x="106" y="137"/>
                      <a:pt x="137" y="106"/>
                      <a:pt x="137" y="69"/>
                    </a:cubicBezTo>
                    <a:cubicBezTo>
                      <a:pt x="137" y="31"/>
                      <a:pt x="106" y="0"/>
                      <a:pt x="69" y="0"/>
                    </a:cubicBezTo>
                    <a:close/>
                    <a:moveTo>
                      <a:pt x="69" y="120"/>
                    </a:moveTo>
                    <a:cubicBezTo>
                      <a:pt x="41" y="120"/>
                      <a:pt x="18" y="98"/>
                      <a:pt x="18" y="69"/>
                    </a:cubicBezTo>
                    <a:cubicBezTo>
                      <a:pt x="18" y="41"/>
                      <a:pt x="40" y="18"/>
                      <a:pt x="69" y="18"/>
                    </a:cubicBezTo>
                    <a:cubicBezTo>
                      <a:pt x="96" y="18"/>
                      <a:pt x="120" y="40"/>
                      <a:pt x="120" y="69"/>
                    </a:cubicBezTo>
                    <a:cubicBezTo>
                      <a:pt x="120" y="98"/>
                      <a:pt x="98" y="120"/>
                      <a:pt x="69" y="1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000" dirty="0">
                  <a:latin typeface="+mn-lt"/>
                </a:endParaRPr>
              </a:p>
            </p:txBody>
          </p:sp>
          <p:sp>
            <p:nvSpPr>
              <p:cNvPr id="118" name="Freeform 29">
                <a:extLst>
                  <a:ext uri="{FF2B5EF4-FFF2-40B4-BE49-F238E27FC236}">
                    <a16:creationId xmlns:a16="http://schemas.microsoft.com/office/drawing/2014/main" id="{26776142-C790-495F-97DD-95613E92FABF}"/>
                  </a:ext>
                </a:extLst>
              </p:cNvPr>
              <p:cNvSpPr>
                <a:spLocks noEditPoints="1"/>
              </p:cNvSpPr>
              <p:nvPr/>
            </p:nvSpPr>
            <p:spPr bwMode="auto">
              <a:xfrm>
                <a:off x="4772684" y="2073163"/>
                <a:ext cx="124994" cy="217872"/>
              </a:xfrm>
              <a:custGeom>
                <a:avLst/>
                <a:gdLst>
                  <a:gd name="T0" fmla="*/ 30 w 60"/>
                  <a:gd name="T1" fmla="*/ 0 h 105"/>
                  <a:gd name="T2" fmla="*/ 0 w 60"/>
                  <a:gd name="T3" fmla="*/ 31 h 105"/>
                  <a:gd name="T4" fmla="*/ 10 w 60"/>
                  <a:gd name="T5" fmla="*/ 53 h 105"/>
                  <a:gd name="T6" fmla="*/ 10 w 60"/>
                  <a:gd name="T7" fmla="*/ 105 h 105"/>
                  <a:gd name="T8" fmla="*/ 30 w 60"/>
                  <a:gd name="T9" fmla="*/ 94 h 105"/>
                  <a:gd name="T10" fmla="*/ 50 w 60"/>
                  <a:gd name="T11" fmla="*/ 105 h 105"/>
                  <a:gd name="T12" fmla="*/ 50 w 60"/>
                  <a:gd name="T13" fmla="*/ 53 h 105"/>
                  <a:gd name="T14" fmla="*/ 60 w 60"/>
                  <a:gd name="T15" fmla="*/ 31 h 105"/>
                  <a:gd name="T16" fmla="*/ 30 w 60"/>
                  <a:gd name="T17" fmla="*/ 0 h 105"/>
                  <a:gd name="T18" fmla="*/ 40 w 60"/>
                  <a:gd name="T19" fmla="*/ 45 h 105"/>
                  <a:gd name="T20" fmla="*/ 37 w 60"/>
                  <a:gd name="T21" fmla="*/ 47 h 105"/>
                  <a:gd name="T22" fmla="*/ 37 w 60"/>
                  <a:gd name="T23" fmla="*/ 82 h 105"/>
                  <a:gd name="T24" fmla="*/ 30 w 60"/>
                  <a:gd name="T25" fmla="*/ 79 h 105"/>
                  <a:gd name="T26" fmla="*/ 23 w 60"/>
                  <a:gd name="T27" fmla="*/ 83 h 105"/>
                  <a:gd name="T28" fmla="*/ 23 w 60"/>
                  <a:gd name="T29" fmla="*/ 47 h 105"/>
                  <a:gd name="T30" fmla="*/ 21 w 60"/>
                  <a:gd name="T31" fmla="*/ 45 h 105"/>
                  <a:gd name="T32" fmla="*/ 13 w 60"/>
                  <a:gd name="T33" fmla="*/ 31 h 105"/>
                  <a:gd name="T34" fmla="*/ 30 w 60"/>
                  <a:gd name="T35" fmla="*/ 14 h 105"/>
                  <a:gd name="T36" fmla="*/ 47 w 60"/>
                  <a:gd name="T37" fmla="*/ 31 h 105"/>
                  <a:gd name="T38" fmla="*/ 40 w 60"/>
                  <a:gd name="T39" fmla="*/ 4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105">
                    <a:moveTo>
                      <a:pt x="30" y="0"/>
                    </a:moveTo>
                    <a:cubicBezTo>
                      <a:pt x="13" y="0"/>
                      <a:pt x="0" y="14"/>
                      <a:pt x="0" y="31"/>
                    </a:cubicBezTo>
                    <a:cubicBezTo>
                      <a:pt x="0" y="39"/>
                      <a:pt x="4" y="47"/>
                      <a:pt x="10" y="53"/>
                    </a:cubicBezTo>
                    <a:cubicBezTo>
                      <a:pt x="10" y="105"/>
                      <a:pt x="10" y="105"/>
                      <a:pt x="10" y="105"/>
                    </a:cubicBezTo>
                    <a:cubicBezTo>
                      <a:pt x="30" y="94"/>
                      <a:pt x="30" y="94"/>
                      <a:pt x="30" y="94"/>
                    </a:cubicBezTo>
                    <a:cubicBezTo>
                      <a:pt x="50" y="105"/>
                      <a:pt x="50" y="105"/>
                      <a:pt x="50" y="105"/>
                    </a:cubicBezTo>
                    <a:cubicBezTo>
                      <a:pt x="50" y="53"/>
                      <a:pt x="50" y="53"/>
                      <a:pt x="50" y="53"/>
                    </a:cubicBezTo>
                    <a:cubicBezTo>
                      <a:pt x="57" y="47"/>
                      <a:pt x="60" y="39"/>
                      <a:pt x="60" y="31"/>
                    </a:cubicBezTo>
                    <a:cubicBezTo>
                      <a:pt x="60" y="14"/>
                      <a:pt x="47" y="0"/>
                      <a:pt x="30" y="0"/>
                    </a:cubicBezTo>
                    <a:close/>
                    <a:moveTo>
                      <a:pt x="40" y="45"/>
                    </a:moveTo>
                    <a:cubicBezTo>
                      <a:pt x="37" y="47"/>
                      <a:pt x="37" y="47"/>
                      <a:pt x="37" y="47"/>
                    </a:cubicBezTo>
                    <a:cubicBezTo>
                      <a:pt x="37" y="82"/>
                      <a:pt x="37" y="82"/>
                      <a:pt x="37" y="82"/>
                    </a:cubicBezTo>
                    <a:cubicBezTo>
                      <a:pt x="30" y="79"/>
                      <a:pt x="30" y="79"/>
                      <a:pt x="30" y="79"/>
                    </a:cubicBezTo>
                    <a:cubicBezTo>
                      <a:pt x="23" y="83"/>
                      <a:pt x="23" y="83"/>
                      <a:pt x="23" y="83"/>
                    </a:cubicBezTo>
                    <a:cubicBezTo>
                      <a:pt x="23" y="47"/>
                      <a:pt x="23" y="47"/>
                      <a:pt x="23" y="47"/>
                    </a:cubicBezTo>
                    <a:cubicBezTo>
                      <a:pt x="21" y="45"/>
                      <a:pt x="21" y="45"/>
                      <a:pt x="21" y="45"/>
                    </a:cubicBezTo>
                    <a:cubicBezTo>
                      <a:pt x="16" y="41"/>
                      <a:pt x="13" y="36"/>
                      <a:pt x="13" y="31"/>
                    </a:cubicBezTo>
                    <a:cubicBezTo>
                      <a:pt x="13" y="21"/>
                      <a:pt x="21" y="14"/>
                      <a:pt x="30" y="14"/>
                    </a:cubicBezTo>
                    <a:cubicBezTo>
                      <a:pt x="39" y="14"/>
                      <a:pt x="47" y="21"/>
                      <a:pt x="47" y="31"/>
                    </a:cubicBezTo>
                    <a:cubicBezTo>
                      <a:pt x="47" y="36"/>
                      <a:pt x="44" y="41"/>
                      <a:pt x="4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582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animal&#10;&#10;Description automatically generated">
            <a:extLst>
              <a:ext uri="{FF2B5EF4-FFF2-40B4-BE49-F238E27FC236}">
                <a16:creationId xmlns:a16="http://schemas.microsoft.com/office/drawing/2014/main" id="{7F9E71A3-A517-4B91-8632-094F6CC81D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67489"/>
            <a:ext cx="9144000" cy="3265170"/>
          </a:xfrm>
          <a:prstGeom prst="rect">
            <a:avLst/>
          </a:prstGeom>
        </p:spPr>
      </p:pic>
      <p:pic>
        <p:nvPicPr>
          <p:cNvPr id="14" name="Picture 13">
            <a:extLst>
              <a:ext uri="{FF2B5EF4-FFF2-40B4-BE49-F238E27FC236}">
                <a16:creationId xmlns:a16="http://schemas.microsoft.com/office/drawing/2014/main" id="{54A365AF-3AC2-431B-AE71-E406A00E9A92}"/>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b="19637"/>
          <a:stretch/>
        </p:blipFill>
        <p:spPr>
          <a:xfrm>
            <a:off x="1" y="1167489"/>
            <a:ext cx="9143999" cy="2569529"/>
          </a:xfrm>
          <a:prstGeom prst="rect">
            <a:avLst/>
          </a:prstGeom>
          <a:solidFill>
            <a:schemeClr val="tx2"/>
          </a:solidFill>
        </p:spPr>
      </p:pic>
      <p:sp>
        <p:nvSpPr>
          <p:cNvPr id="3" name="Title 2">
            <a:extLst>
              <a:ext uri="{FF2B5EF4-FFF2-40B4-BE49-F238E27FC236}">
                <a16:creationId xmlns:a16="http://schemas.microsoft.com/office/drawing/2014/main" id="{193545E2-F49B-434C-A462-92604458DE25}"/>
              </a:ext>
            </a:extLst>
          </p:cNvPr>
          <p:cNvSpPr>
            <a:spLocks noGrp="1"/>
          </p:cNvSpPr>
          <p:nvPr>
            <p:ph type="title"/>
          </p:nvPr>
        </p:nvSpPr>
        <p:spPr/>
        <p:txBody>
          <a:bodyPr/>
          <a:lstStyle/>
          <a:p>
            <a:r>
              <a:rPr lang="en-US" dirty="0"/>
              <a:t>Winning together with co-delivery</a:t>
            </a:r>
          </a:p>
        </p:txBody>
      </p:sp>
      <p:sp>
        <p:nvSpPr>
          <p:cNvPr id="4" name="Subtitle 3">
            <a:extLst>
              <a:ext uri="{FF2B5EF4-FFF2-40B4-BE49-F238E27FC236}">
                <a16:creationId xmlns:a16="http://schemas.microsoft.com/office/drawing/2014/main" id="{0B7FA726-2938-4508-8E24-3B99D4A67AC2}"/>
              </a:ext>
            </a:extLst>
          </p:cNvPr>
          <p:cNvSpPr>
            <a:spLocks noGrp="1"/>
          </p:cNvSpPr>
          <p:nvPr>
            <p:ph type="subTitle" idx="1"/>
          </p:nvPr>
        </p:nvSpPr>
        <p:spPr/>
        <p:txBody>
          <a:bodyPr/>
          <a:lstStyle/>
          <a:p>
            <a:r>
              <a:rPr lang="en-US" dirty="0"/>
              <a:t>Leverage your competencies, earn rebates, grow profitability</a:t>
            </a:r>
          </a:p>
        </p:txBody>
      </p:sp>
      <p:sp>
        <p:nvSpPr>
          <p:cNvPr id="6" name="Rectangle 5">
            <a:extLst>
              <a:ext uri="{FF2B5EF4-FFF2-40B4-BE49-F238E27FC236}">
                <a16:creationId xmlns:a16="http://schemas.microsoft.com/office/drawing/2014/main" id="{87AA1FD6-6DA4-4C1A-99BC-9F75CCE6AC64}"/>
              </a:ext>
            </a:extLst>
          </p:cNvPr>
          <p:cNvSpPr/>
          <p:nvPr/>
        </p:nvSpPr>
        <p:spPr>
          <a:xfrm>
            <a:off x="-1" y="3797046"/>
            <a:ext cx="9143999" cy="490764"/>
          </a:xfrm>
          <a:prstGeom prst="rect">
            <a:avLst/>
          </a:prstGeom>
          <a:noFill/>
          <a:ln w="19050" cmpd="sng">
            <a:noFill/>
          </a:ln>
          <a:effectLst/>
        </p:spPr>
        <p:txBody>
          <a:bodyPr wrap="square" lIns="182880" tIns="137160" rIns="137160" bIns="137160" rtlCol="0" anchor="ctr">
            <a:noAutofit/>
          </a:bodyPr>
          <a:lstStyle/>
          <a:p>
            <a:pPr lvl="0" algn="ctr" defTabSz="914400" fontAlgn="base">
              <a:spcBef>
                <a:spcPct val="0"/>
              </a:spcBef>
              <a:spcAft>
                <a:spcPct val="0"/>
              </a:spcAft>
              <a:buClr>
                <a:srgbClr val="007DB8"/>
              </a:buClr>
              <a:defRPr/>
            </a:pPr>
            <a:r>
              <a:rPr lang="en-US" sz="1800" dirty="0">
                <a:solidFill>
                  <a:srgbClr val="FFFFFF"/>
                </a:solidFill>
                <a:cs typeface="Arial" panose="020B0604020202020204" pitchFamily="34" charset="0"/>
              </a:rPr>
              <a:t>Market your capabilities</a:t>
            </a:r>
            <a:endParaRPr lang="en-US" sz="1800" dirty="0">
              <a:solidFill>
                <a:srgbClr val="000000"/>
              </a:solidFill>
            </a:endParaRPr>
          </a:p>
        </p:txBody>
      </p:sp>
      <p:sp>
        <p:nvSpPr>
          <p:cNvPr id="10" name="Rounded Rectangle 4">
            <a:extLst>
              <a:ext uri="{FF2B5EF4-FFF2-40B4-BE49-F238E27FC236}">
                <a16:creationId xmlns:a16="http://schemas.microsoft.com/office/drawing/2014/main" id="{733D45EA-AF7C-401F-B7C1-DC97B19D3F61}"/>
              </a:ext>
            </a:extLst>
          </p:cNvPr>
          <p:cNvSpPr/>
          <p:nvPr/>
        </p:nvSpPr>
        <p:spPr>
          <a:xfrm>
            <a:off x="152400" y="3878004"/>
            <a:ext cx="8839200" cy="369067"/>
          </a:xfrm>
          <a:prstGeom prst="roundRect">
            <a:avLst>
              <a:gd name="adj" fmla="val 17772"/>
            </a:avLst>
          </a:prstGeom>
          <a:noFill/>
          <a:ln w="19050" cmpd="sng">
            <a:solidFill>
              <a:schemeClr val="tx2"/>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noFill/>
              <a:effectLst/>
              <a:uLnTx/>
              <a:uFillTx/>
              <a:latin typeface="Arial"/>
              <a:ea typeface="+mn-ea"/>
              <a:cs typeface="+mn-cs"/>
            </a:endParaRPr>
          </a:p>
        </p:txBody>
      </p:sp>
      <p:sp>
        <p:nvSpPr>
          <p:cNvPr id="11" name="Rectangle 10">
            <a:extLst>
              <a:ext uri="{FF2B5EF4-FFF2-40B4-BE49-F238E27FC236}">
                <a16:creationId xmlns:a16="http://schemas.microsoft.com/office/drawing/2014/main" id="{46505603-E5E1-49F6-9AF8-CC03585034D6}"/>
              </a:ext>
            </a:extLst>
          </p:cNvPr>
          <p:cNvSpPr/>
          <p:nvPr/>
        </p:nvSpPr>
        <p:spPr bwMode="ltGray">
          <a:xfrm>
            <a:off x="236221" y="1893045"/>
            <a:ext cx="2011680" cy="1005840"/>
          </a:xfrm>
          <a:prstGeom prst="rect">
            <a:avLst/>
          </a:prstGeom>
          <a:solidFill>
            <a:schemeClr val="tx2">
              <a:alpha val="84000"/>
            </a:schemeClr>
          </a:solidFill>
          <a:ln w="28575">
            <a:solidFill>
              <a:srgbClr val="6EA2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914400" fontAlgn="base">
              <a:spcBef>
                <a:spcPct val="0"/>
              </a:spcBef>
              <a:spcAft>
                <a:spcPts val="600"/>
              </a:spcAft>
              <a:defRPr/>
            </a:pPr>
            <a:r>
              <a:rPr lang="en-US" sz="1600" b="1" dirty="0">
                <a:solidFill>
                  <a:schemeClr val="bg1"/>
                </a:solidFill>
              </a:rPr>
              <a:t>Resell </a:t>
            </a:r>
            <a:br>
              <a:rPr lang="en-US" sz="1600" b="1" dirty="0">
                <a:solidFill>
                  <a:srgbClr val="000000"/>
                </a:solidFill>
              </a:rPr>
            </a:br>
            <a:r>
              <a:rPr lang="en-US" sz="1600" dirty="0">
                <a:solidFill>
                  <a:srgbClr val="000000"/>
                </a:solidFill>
              </a:rPr>
              <a:t>Dell Technologies Services</a:t>
            </a:r>
          </a:p>
        </p:txBody>
      </p:sp>
      <p:sp>
        <p:nvSpPr>
          <p:cNvPr id="15" name="Rectangle 14">
            <a:extLst>
              <a:ext uri="{FF2B5EF4-FFF2-40B4-BE49-F238E27FC236}">
                <a16:creationId xmlns:a16="http://schemas.microsoft.com/office/drawing/2014/main" id="{66098DF3-66D6-4835-BC43-018257D8DB85}"/>
              </a:ext>
            </a:extLst>
          </p:cNvPr>
          <p:cNvSpPr/>
          <p:nvPr/>
        </p:nvSpPr>
        <p:spPr bwMode="ltGray">
          <a:xfrm>
            <a:off x="2437877" y="1899740"/>
            <a:ext cx="2011680" cy="1005840"/>
          </a:xfrm>
          <a:prstGeom prst="rect">
            <a:avLst/>
          </a:prstGeom>
          <a:solidFill>
            <a:schemeClr val="tx2">
              <a:alpha val="84000"/>
            </a:schemeClr>
          </a:solidFill>
          <a:ln w="28575">
            <a:solidFill>
              <a:srgbClr val="6EA2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914400" fontAlgn="base">
              <a:spcBef>
                <a:spcPct val="0"/>
              </a:spcBef>
              <a:spcAft>
                <a:spcPts val="600"/>
              </a:spcAft>
              <a:defRPr/>
            </a:pPr>
            <a:r>
              <a:rPr lang="en-US" sz="1600" b="1" dirty="0">
                <a:solidFill>
                  <a:schemeClr val="bg1"/>
                </a:solidFill>
              </a:rPr>
              <a:t>Jointly deliver </a:t>
            </a:r>
            <a:r>
              <a:rPr lang="en-US" sz="1600" dirty="0">
                <a:solidFill>
                  <a:srgbClr val="000000"/>
                </a:solidFill>
              </a:rPr>
              <a:t>with </a:t>
            </a:r>
            <a:br>
              <a:rPr lang="en-US" sz="1600" dirty="0">
                <a:solidFill>
                  <a:srgbClr val="000000"/>
                </a:solidFill>
              </a:rPr>
            </a:br>
            <a:r>
              <a:rPr lang="en-US" sz="1600" dirty="0">
                <a:solidFill>
                  <a:srgbClr val="000000"/>
                </a:solidFill>
              </a:rPr>
              <a:t>Dell Technologies</a:t>
            </a:r>
          </a:p>
        </p:txBody>
      </p:sp>
      <p:sp>
        <p:nvSpPr>
          <p:cNvPr id="19" name="Rectangle 18">
            <a:extLst>
              <a:ext uri="{FF2B5EF4-FFF2-40B4-BE49-F238E27FC236}">
                <a16:creationId xmlns:a16="http://schemas.microsoft.com/office/drawing/2014/main" id="{D80E7F0C-61CB-49AD-92AC-AAD1AF164673}"/>
              </a:ext>
            </a:extLst>
          </p:cNvPr>
          <p:cNvSpPr/>
          <p:nvPr/>
        </p:nvSpPr>
        <p:spPr bwMode="ltGray">
          <a:xfrm>
            <a:off x="4639533" y="1899740"/>
            <a:ext cx="2011680" cy="1005840"/>
          </a:xfrm>
          <a:prstGeom prst="rect">
            <a:avLst/>
          </a:prstGeom>
          <a:solidFill>
            <a:schemeClr val="tx2">
              <a:alpha val="84000"/>
            </a:schemeClr>
          </a:solidFill>
          <a:ln w="28575">
            <a:solidFill>
              <a:srgbClr val="6EA2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914400" fontAlgn="base">
              <a:spcBef>
                <a:spcPct val="0"/>
              </a:spcBef>
              <a:spcAft>
                <a:spcPts val="600"/>
              </a:spcAft>
              <a:defRPr/>
            </a:pPr>
            <a:r>
              <a:rPr lang="en-US" sz="1600" dirty="0">
                <a:solidFill>
                  <a:srgbClr val="000000"/>
                </a:solidFill>
              </a:rPr>
              <a:t>Receive </a:t>
            </a:r>
            <a:r>
              <a:rPr lang="en-US" sz="1600" b="1" dirty="0">
                <a:solidFill>
                  <a:schemeClr val="bg1"/>
                </a:solidFill>
              </a:rPr>
              <a:t>reimbursement</a:t>
            </a:r>
            <a:endParaRPr lang="en-US" sz="1600" dirty="0">
              <a:solidFill>
                <a:schemeClr val="bg1"/>
              </a:solidFill>
            </a:endParaRPr>
          </a:p>
        </p:txBody>
      </p:sp>
      <p:sp>
        <p:nvSpPr>
          <p:cNvPr id="23" name="Rectangle 22">
            <a:extLst>
              <a:ext uri="{FF2B5EF4-FFF2-40B4-BE49-F238E27FC236}">
                <a16:creationId xmlns:a16="http://schemas.microsoft.com/office/drawing/2014/main" id="{31D83DCD-DED9-4B1A-AD3E-555B682546DA}"/>
              </a:ext>
            </a:extLst>
          </p:cNvPr>
          <p:cNvSpPr/>
          <p:nvPr/>
        </p:nvSpPr>
        <p:spPr bwMode="ltGray">
          <a:xfrm>
            <a:off x="6841189" y="1893045"/>
            <a:ext cx="2011680" cy="1005840"/>
          </a:xfrm>
          <a:prstGeom prst="rect">
            <a:avLst/>
          </a:prstGeom>
          <a:solidFill>
            <a:schemeClr val="tx2">
              <a:alpha val="84000"/>
            </a:schemeClr>
          </a:solidFill>
          <a:ln w="28575">
            <a:solidFill>
              <a:srgbClr val="6EA2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914400" fontAlgn="base">
              <a:spcBef>
                <a:spcPct val="0"/>
              </a:spcBef>
              <a:spcAft>
                <a:spcPts val="600"/>
              </a:spcAft>
              <a:defRPr/>
            </a:pPr>
            <a:r>
              <a:rPr lang="en-US" sz="1600" dirty="0">
                <a:solidFill>
                  <a:srgbClr val="000000"/>
                </a:solidFill>
              </a:rPr>
              <a:t>Earn </a:t>
            </a:r>
            <a:r>
              <a:rPr lang="en-US" sz="1600" b="1" dirty="0">
                <a:solidFill>
                  <a:schemeClr val="bg1"/>
                </a:solidFill>
              </a:rPr>
              <a:t>rebates</a:t>
            </a:r>
            <a:r>
              <a:rPr lang="en-US" sz="1600" dirty="0">
                <a:solidFill>
                  <a:srgbClr val="000000"/>
                </a:solidFill>
              </a:rPr>
              <a:t> on eligible services</a:t>
            </a:r>
          </a:p>
        </p:txBody>
      </p:sp>
    </p:spTree>
    <p:extLst>
      <p:ext uri="{BB962C8B-B14F-4D97-AF65-F5344CB8AC3E}">
        <p14:creationId xmlns:p14="http://schemas.microsoft.com/office/powerpoint/2010/main" val="107229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animal&#10;&#10;Description automatically generated">
            <a:extLst>
              <a:ext uri="{FF2B5EF4-FFF2-40B4-BE49-F238E27FC236}">
                <a16:creationId xmlns:a16="http://schemas.microsoft.com/office/drawing/2014/main" id="{1C6F77E6-8065-4369-B422-9BD92A50DA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15969"/>
            <a:ext cx="9144000" cy="3206188"/>
          </a:xfrm>
          <a:prstGeom prst="rect">
            <a:avLst/>
          </a:prstGeom>
        </p:spPr>
      </p:pic>
      <p:sp>
        <p:nvSpPr>
          <p:cNvPr id="33" name="Rectangle 32">
            <a:extLst>
              <a:ext uri="{FF2B5EF4-FFF2-40B4-BE49-F238E27FC236}">
                <a16:creationId xmlns:a16="http://schemas.microsoft.com/office/drawing/2014/main" id="{910B3165-9665-4F25-8258-B67D04DB3850}"/>
              </a:ext>
            </a:extLst>
          </p:cNvPr>
          <p:cNvSpPr/>
          <p:nvPr/>
        </p:nvSpPr>
        <p:spPr>
          <a:xfrm flipV="1">
            <a:off x="1071146" y="4009528"/>
            <a:ext cx="2265256" cy="531267"/>
          </a:xfrm>
          <a:prstGeom prst="rect">
            <a:avLst/>
          </a:prstGeom>
          <a:solidFill>
            <a:schemeClr val="tx2"/>
          </a:solidFill>
          <a:ln w="9525">
            <a:solidFill>
              <a:schemeClr val="accent2"/>
            </a:solidFill>
          </a:ln>
          <a:effectLst>
            <a:outerShdw blurRad="50800" dist="38100" dir="2700000" algn="tl" rotWithShape="0">
              <a:prstClr val="black">
                <a:alpha val="40000"/>
              </a:prstClr>
            </a:outerShdw>
          </a:effectLst>
        </p:spPr>
        <p:txBody>
          <a:bodyPr wrap="square" rtlCol="0" anchor="t">
            <a:normAutofit/>
          </a:bodyPr>
          <a:lstStyle/>
          <a:p>
            <a:pPr marL="0" marR="0" lvl="0" indent="0" algn="ctr" defTabSz="914400" rtl="0" eaLnBrk="1" fontAlgn="base" latinLnBrk="0" hangingPunct="1">
              <a:lnSpc>
                <a:spcPct val="90000"/>
              </a:lnSpc>
              <a:spcBef>
                <a:spcPts val="100"/>
              </a:spcBef>
              <a:spcAft>
                <a:spcPts val="1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id="{F547A143-4D6B-4792-B335-A0E74DE03643}"/>
              </a:ext>
            </a:extLst>
          </p:cNvPr>
          <p:cNvSpPr/>
          <p:nvPr/>
        </p:nvSpPr>
        <p:spPr>
          <a:xfrm flipV="1">
            <a:off x="3742329" y="4009530"/>
            <a:ext cx="4510815" cy="531267"/>
          </a:xfrm>
          <a:prstGeom prst="rect">
            <a:avLst/>
          </a:prstGeom>
          <a:solidFill>
            <a:schemeClr val="tx2"/>
          </a:solidFill>
          <a:ln w="9525">
            <a:solidFill>
              <a:schemeClr val="bg1"/>
            </a:solidFill>
          </a:ln>
          <a:effectLst>
            <a:outerShdw blurRad="50800" dist="38100" dir="2700000" algn="tl" rotWithShape="0">
              <a:prstClr val="black">
                <a:alpha val="40000"/>
              </a:prstClr>
            </a:outerShdw>
          </a:effectLst>
        </p:spPr>
        <p:txBody>
          <a:bodyPr wrap="square" rtlCol="0" anchor="t">
            <a:normAutofit/>
          </a:bodyPr>
          <a:lstStyle/>
          <a:p>
            <a:pPr marL="0" marR="0" lvl="0" indent="0" algn="ctr" defTabSz="914400" rtl="0" eaLnBrk="1" fontAlgn="base" latinLnBrk="0" hangingPunct="1">
              <a:lnSpc>
                <a:spcPct val="90000"/>
              </a:lnSpc>
              <a:spcBef>
                <a:spcPts val="100"/>
              </a:spcBef>
              <a:spcAft>
                <a:spcPts val="1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7" name="Group 26">
            <a:extLst>
              <a:ext uri="{FF2B5EF4-FFF2-40B4-BE49-F238E27FC236}">
                <a16:creationId xmlns:a16="http://schemas.microsoft.com/office/drawing/2014/main" id="{FE33A62F-597E-4F80-A723-15C070CFB996}"/>
              </a:ext>
            </a:extLst>
          </p:cNvPr>
          <p:cNvGrpSpPr/>
          <p:nvPr/>
        </p:nvGrpSpPr>
        <p:grpSpPr>
          <a:xfrm>
            <a:off x="3742673" y="1228504"/>
            <a:ext cx="4510815" cy="2727144"/>
            <a:chOff x="-1896985" y="1228504"/>
            <a:chExt cx="1943737" cy="2727144"/>
          </a:xfrm>
          <a:effectLst>
            <a:outerShdw blurRad="50800" dist="38100" dir="2700000" algn="tl" rotWithShape="0">
              <a:prstClr val="black">
                <a:alpha val="40000"/>
              </a:prstClr>
            </a:outerShdw>
          </a:effectLst>
        </p:grpSpPr>
        <p:sp>
          <p:nvSpPr>
            <p:cNvPr id="28" name="Rectangle: Rounded Corners 27">
              <a:extLst>
                <a:ext uri="{FF2B5EF4-FFF2-40B4-BE49-F238E27FC236}">
                  <a16:creationId xmlns:a16="http://schemas.microsoft.com/office/drawing/2014/main" id="{FE2640B9-B814-4B4B-838A-EEFDA47811DA}"/>
                </a:ext>
              </a:extLst>
            </p:cNvPr>
            <p:cNvSpPr/>
            <p:nvPr/>
          </p:nvSpPr>
          <p:spPr>
            <a:xfrm>
              <a:off x="-1893990" y="1228504"/>
              <a:ext cx="1940594" cy="818207"/>
            </a:xfrm>
            <a:prstGeom prst="roundRect">
              <a:avLst>
                <a:gd name="adj" fmla="val 7299"/>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7FB2C509-5E26-4B9F-82E3-EDEAF220849A}"/>
                </a:ext>
              </a:extLst>
            </p:cNvPr>
            <p:cNvSpPr/>
            <p:nvPr/>
          </p:nvSpPr>
          <p:spPr>
            <a:xfrm flipV="1">
              <a:off x="-1896985" y="1923829"/>
              <a:ext cx="1943737" cy="2031819"/>
            </a:xfrm>
            <a:prstGeom prst="rect">
              <a:avLst/>
            </a:prstGeom>
            <a:solidFill>
              <a:schemeClr val="tx2"/>
            </a:solidFill>
            <a:ln w="9525">
              <a:solidFill>
                <a:schemeClr val="bg1"/>
              </a:solidFill>
            </a:ln>
            <a:effectLst/>
          </p:spPr>
          <p:txBody>
            <a:bodyPr wrap="square" rtlCol="0" anchor="t">
              <a:normAutofit/>
            </a:bodyPr>
            <a:lstStyle/>
            <a:p>
              <a:pPr marL="0" marR="0" lvl="0" indent="0" algn="ctr" defTabSz="914400" rtl="0" eaLnBrk="1" fontAlgn="base" latinLnBrk="0" hangingPunct="1">
                <a:lnSpc>
                  <a:spcPct val="90000"/>
                </a:lnSpc>
                <a:spcBef>
                  <a:spcPts val="100"/>
                </a:spcBef>
                <a:spcAft>
                  <a:spcPts val="1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4" name="Group 3">
            <a:extLst>
              <a:ext uri="{FF2B5EF4-FFF2-40B4-BE49-F238E27FC236}">
                <a16:creationId xmlns:a16="http://schemas.microsoft.com/office/drawing/2014/main" id="{0A51CCCE-ADA3-4F7B-B374-42B5878D65EB}"/>
              </a:ext>
            </a:extLst>
          </p:cNvPr>
          <p:cNvGrpSpPr/>
          <p:nvPr/>
        </p:nvGrpSpPr>
        <p:grpSpPr>
          <a:xfrm>
            <a:off x="1071319" y="1228504"/>
            <a:ext cx="2268925" cy="2727144"/>
            <a:chOff x="-1896985" y="1228504"/>
            <a:chExt cx="1943737" cy="2727144"/>
          </a:xfrm>
          <a:effectLst>
            <a:outerShdw blurRad="50800" dist="38100" dir="2700000" algn="tl" rotWithShape="0">
              <a:prstClr val="black">
                <a:alpha val="40000"/>
              </a:prstClr>
            </a:outerShdw>
          </a:effectLst>
        </p:grpSpPr>
        <p:sp>
          <p:nvSpPr>
            <p:cNvPr id="21" name="Rectangle: Rounded Corners 20">
              <a:extLst>
                <a:ext uri="{FF2B5EF4-FFF2-40B4-BE49-F238E27FC236}">
                  <a16:creationId xmlns:a16="http://schemas.microsoft.com/office/drawing/2014/main" id="{4FF16CB8-4ABA-4FEF-A7AE-63438F9E9260}"/>
                </a:ext>
              </a:extLst>
            </p:cNvPr>
            <p:cNvSpPr/>
            <p:nvPr/>
          </p:nvSpPr>
          <p:spPr>
            <a:xfrm>
              <a:off x="-1893990" y="1228504"/>
              <a:ext cx="1940594" cy="818207"/>
            </a:xfrm>
            <a:prstGeom prst="roundRect">
              <a:avLst>
                <a:gd name="adj" fmla="val 7299"/>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57192B18-69BC-492C-A542-3FC35091C25D}"/>
                </a:ext>
              </a:extLst>
            </p:cNvPr>
            <p:cNvSpPr/>
            <p:nvPr/>
          </p:nvSpPr>
          <p:spPr>
            <a:xfrm flipV="1">
              <a:off x="-1896985" y="1923829"/>
              <a:ext cx="1943737" cy="2031819"/>
            </a:xfrm>
            <a:prstGeom prst="rect">
              <a:avLst/>
            </a:prstGeom>
            <a:solidFill>
              <a:schemeClr val="tx2"/>
            </a:solidFill>
            <a:ln w="9525">
              <a:solidFill>
                <a:schemeClr val="accent2"/>
              </a:solidFill>
            </a:ln>
            <a:effectLst/>
          </p:spPr>
          <p:txBody>
            <a:bodyPr wrap="square" rtlCol="0" anchor="t">
              <a:normAutofit/>
            </a:bodyPr>
            <a:lstStyle/>
            <a:p>
              <a:pPr marL="0" marR="0" lvl="0" indent="0" algn="ctr" defTabSz="914400" rtl="0" eaLnBrk="1" fontAlgn="base" latinLnBrk="0" hangingPunct="1">
                <a:lnSpc>
                  <a:spcPct val="90000"/>
                </a:lnSpc>
                <a:spcBef>
                  <a:spcPts val="100"/>
                </a:spcBef>
                <a:spcAft>
                  <a:spcPts val="1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pic>
        <p:nvPicPr>
          <p:cNvPr id="25" name="Graphic 24">
            <a:extLst>
              <a:ext uri="{FF2B5EF4-FFF2-40B4-BE49-F238E27FC236}">
                <a16:creationId xmlns:a16="http://schemas.microsoft.com/office/drawing/2014/main" id="{783CAF4E-49A2-4654-AAAC-AE60EB1D82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7244" y="1327229"/>
            <a:ext cx="487647" cy="487647"/>
          </a:xfrm>
          <a:prstGeom prst="rect">
            <a:avLst/>
          </a:prstGeom>
        </p:spPr>
      </p:pic>
      <p:sp>
        <p:nvSpPr>
          <p:cNvPr id="35" name="Content Placeholder 5"/>
          <p:cNvSpPr txBox="1">
            <a:spLocks/>
          </p:cNvSpPr>
          <p:nvPr/>
        </p:nvSpPr>
        <p:spPr>
          <a:xfrm>
            <a:off x="1094340" y="2069835"/>
            <a:ext cx="2081418" cy="61889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300"/>
              </a:spcAft>
              <a:tabLst>
                <a:tab pos="173034" algn="l"/>
              </a:tabLst>
            </a:pPr>
            <a:r>
              <a:rPr lang="en-US" sz="1400" dirty="0"/>
              <a:t>Deskside installation phase of </a:t>
            </a:r>
            <a:r>
              <a:rPr lang="en-US" sz="1400" dirty="0" err="1"/>
              <a:t>ProDeploy</a:t>
            </a:r>
            <a:r>
              <a:rPr lang="en-US" sz="1400" dirty="0"/>
              <a:t> or </a:t>
            </a:r>
            <a:r>
              <a:rPr lang="en-US" sz="1400" dirty="0" err="1"/>
              <a:t>ProDeploy</a:t>
            </a:r>
            <a:r>
              <a:rPr lang="en-US" sz="1400" dirty="0"/>
              <a:t> Plus</a:t>
            </a:r>
          </a:p>
          <a:p>
            <a:pPr marL="0" indent="0">
              <a:spcBef>
                <a:spcPts val="0"/>
              </a:spcBef>
              <a:spcAft>
                <a:spcPts val="300"/>
              </a:spcAft>
              <a:buNone/>
            </a:pPr>
            <a:endParaRPr lang="en-US" sz="1400" b="1" dirty="0"/>
          </a:p>
          <a:p>
            <a:pPr marL="0" indent="0">
              <a:spcBef>
                <a:spcPts val="0"/>
              </a:spcBef>
              <a:spcAft>
                <a:spcPts val="300"/>
              </a:spcAft>
              <a:buNone/>
            </a:pPr>
            <a:endParaRPr lang="en-US" sz="1400" dirty="0"/>
          </a:p>
        </p:txBody>
      </p:sp>
      <p:sp>
        <p:nvSpPr>
          <p:cNvPr id="42" name="Rectangle 41">
            <a:extLst>
              <a:ext uri="{FF2B5EF4-FFF2-40B4-BE49-F238E27FC236}">
                <a16:creationId xmlns:a16="http://schemas.microsoft.com/office/drawing/2014/main" id="{0ACC757E-6B0F-45D7-83FE-FA9CE6025AF4}"/>
              </a:ext>
            </a:extLst>
          </p:cNvPr>
          <p:cNvSpPr/>
          <p:nvPr/>
        </p:nvSpPr>
        <p:spPr>
          <a:xfrm>
            <a:off x="1814890" y="1282831"/>
            <a:ext cx="1430261" cy="584775"/>
          </a:xfrm>
          <a:prstGeom prst="rect">
            <a:avLst/>
          </a:prstGeom>
        </p:spPr>
        <p:txBody>
          <a:bodyPr wrap="square">
            <a:spAutoFit/>
          </a:bodyPr>
          <a:lstStyle/>
          <a:p>
            <a:r>
              <a:rPr lang="en-GB" sz="1600" b="1" dirty="0" err="1">
                <a:solidFill>
                  <a:schemeClr val="tx2"/>
                </a:solidFill>
              </a:rPr>
              <a:t>ProDeploy</a:t>
            </a:r>
            <a:r>
              <a:rPr lang="en-GB" sz="1600" b="1" dirty="0">
                <a:solidFill>
                  <a:schemeClr val="tx2"/>
                </a:solidFill>
              </a:rPr>
              <a:t> Client Suite</a:t>
            </a:r>
            <a:endParaRPr lang="en-US" sz="1400" dirty="0"/>
          </a:p>
        </p:txBody>
      </p:sp>
      <p:sp>
        <p:nvSpPr>
          <p:cNvPr id="2" name="Title 1"/>
          <p:cNvSpPr>
            <a:spLocks noGrp="1"/>
          </p:cNvSpPr>
          <p:nvPr>
            <p:ph type="title"/>
          </p:nvPr>
        </p:nvSpPr>
        <p:spPr>
          <a:xfrm>
            <a:off x="271120" y="199740"/>
            <a:ext cx="8572500" cy="387798"/>
          </a:xfrm>
        </p:spPr>
        <p:txBody>
          <a:bodyPr/>
          <a:lstStyle/>
          <a:p>
            <a:r>
              <a:rPr lang="en-US" dirty="0">
                <a:solidFill>
                  <a:srgbClr val="0076CE"/>
                </a:solidFill>
              </a:rPr>
              <a:t>Co-Delivery options for authorized partners</a:t>
            </a:r>
          </a:p>
        </p:txBody>
      </p:sp>
      <p:sp>
        <p:nvSpPr>
          <p:cNvPr id="3" name="Subtitle 2"/>
          <p:cNvSpPr>
            <a:spLocks noGrp="1"/>
          </p:cNvSpPr>
          <p:nvPr>
            <p:ph type="subTitle" idx="1"/>
          </p:nvPr>
        </p:nvSpPr>
        <p:spPr>
          <a:prstGeom prst="rect">
            <a:avLst/>
          </a:prstGeom>
        </p:spPr>
        <p:txBody>
          <a:bodyPr/>
          <a:lstStyle/>
          <a:p>
            <a:pPr marL="0" indent="0">
              <a:buNone/>
            </a:pPr>
            <a:r>
              <a:rPr lang="en-US" sz="1400" dirty="0"/>
              <a:t>Authorized partners can resell the Services below and be reimbursed for their delivery efforts</a:t>
            </a:r>
            <a:endParaRPr lang="en-US" sz="1400" dirty="0">
              <a:solidFill>
                <a:schemeClr val="tx1"/>
              </a:solidFill>
            </a:endParaRPr>
          </a:p>
        </p:txBody>
      </p:sp>
      <p:sp>
        <p:nvSpPr>
          <p:cNvPr id="6" name="Content Placeholder 2"/>
          <p:cNvSpPr txBox="1">
            <a:spLocks/>
          </p:cNvSpPr>
          <p:nvPr/>
        </p:nvSpPr>
        <p:spPr>
          <a:xfrm>
            <a:off x="3941933" y="2353987"/>
            <a:ext cx="2262087" cy="12483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9859" indent="-169859">
              <a:spcBef>
                <a:spcPts val="0"/>
              </a:spcBef>
              <a:spcAft>
                <a:spcPts val="300"/>
              </a:spcAft>
              <a:tabLst>
                <a:tab pos="173034" algn="l"/>
              </a:tabLst>
            </a:pPr>
            <a:r>
              <a:rPr lang="en-US" sz="1400" dirty="0"/>
              <a:t>Component setup</a:t>
            </a:r>
          </a:p>
          <a:p>
            <a:pPr marL="169859" indent="-169859">
              <a:spcBef>
                <a:spcPts val="0"/>
              </a:spcBef>
              <a:spcAft>
                <a:spcPts val="300"/>
              </a:spcAft>
              <a:tabLst>
                <a:tab pos="173034" algn="l"/>
              </a:tabLst>
            </a:pPr>
            <a:r>
              <a:rPr lang="en-US" sz="1400" dirty="0"/>
              <a:t>Software installation</a:t>
            </a:r>
          </a:p>
          <a:p>
            <a:pPr marL="169859" indent="-169859">
              <a:spcBef>
                <a:spcPts val="0"/>
              </a:spcBef>
              <a:spcAft>
                <a:spcPts val="300"/>
              </a:spcAft>
              <a:tabLst>
                <a:tab pos="173034" algn="l"/>
              </a:tabLst>
            </a:pPr>
            <a:r>
              <a:rPr lang="en-US" sz="1400" dirty="0"/>
              <a:t>System configuration</a:t>
            </a:r>
          </a:p>
          <a:p>
            <a:pPr marL="169859" indent="-169859">
              <a:spcBef>
                <a:spcPts val="0"/>
              </a:spcBef>
              <a:spcAft>
                <a:spcPts val="300"/>
              </a:spcAft>
              <a:tabLst>
                <a:tab pos="173034" algn="l"/>
              </a:tabLst>
            </a:pPr>
            <a:r>
              <a:rPr lang="en-US" sz="1400" dirty="0"/>
              <a:t>Operating system installation</a:t>
            </a:r>
          </a:p>
          <a:p>
            <a:pPr marL="169859" indent="-169859">
              <a:spcBef>
                <a:spcPts val="0"/>
              </a:spcBef>
              <a:spcAft>
                <a:spcPts val="300"/>
              </a:spcAft>
              <a:tabLst>
                <a:tab pos="173034" algn="l"/>
              </a:tabLst>
            </a:pPr>
            <a:r>
              <a:rPr lang="en-US" sz="1400" dirty="0"/>
              <a:t>Imaging</a:t>
            </a:r>
          </a:p>
        </p:txBody>
      </p:sp>
      <p:sp>
        <p:nvSpPr>
          <p:cNvPr id="23" name="TextBox 22">
            <a:extLst>
              <a:ext uri="{FF2B5EF4-FFF2-40B4-BE49-F238E27FC236}">
                <a16:creationId xmlns:a16="http://schemas.microsoft.com/office/drawing/2014/main" id="{C5B7CFAB-AED3-408F-81A8-FE470A116C2E}"/>
              </a:ext>
            </a:extLst>
          </p:cNvPr>
          <p:cNvSpPr txBox="1"/>
          <p:nvPr/>
        </p:nvSpPr>
        <p:spPr>
          <a:xfrm>
            <a:off x="5009067" y="1510957"/>
            <a:ext cx="3297714" cy="205184"/>
          </a:xfrm>
          <a:prstGeom prst="rect">
            <a:avLst/>
          </a:prstGeom>
          <a:noFill/>
        </p:spPr>
        <p:txBody>
          <a:bodyPr wrap="square" lIns="0" tIns="0" rIns="0" bIns="0" rtlCol="0">
            <a:spAutoFit/>
          </a:bodyPr>
          <a:lstStyle/>
          <a:p>
            <a:pPr>
              <a:lnSpc>
                <a:spcPts val="1600"/>
              </a:lnSpc>
            </a:pPr>
            <a:r>
              <a:rPr lang="en-US" sz="1600" b="1" dirty="0">
                <a:solidFill>
                  <a:schemeClr val="tx2"/>
                </a:solidFill>
              </a:rPr>
              <a:t>Client Installation Services</a:t>
            </a:r>
          </a:p>
        </p:txBody>
      </p:sp>
      <p:sp>
        <p:nvSpPr>
          <p:cNvPr id="30" name="TextBox 29"/>
          <p:cNvSpPr txBox="1"/>
          <p:nvPr/>
        </p:nvSpPr>
        <p:spPr>
          <a:xfrm>
            <a:off x="3848691" y="4136666"/>
            <a:ext cx="4404453" cy="215444"/>
          </a:xfrm>
          <a:prstGeom prst="rect">
            <a:avLst/>
          </a:prstGeom>
          <a:noFill/>
        </p:spPr>
        <p:txBody>
          <a:bodyPr wrap="square" lIns="0" tIns="0" rIns="0" bIns="0" rtlCol="0">
            <a:spAutoFit/>
          </a:bodyPr>
          <a:lstStyle/>
          <a:p>
            <a:pPr algn="ctr"/>
            <a:r>
              <a:rPr lang="en-US" sz="1400" b="1" dirty="0">
                <a:solidFill>
                  <a:schemeClr val="bg1"/>
                </a:solidFill>
              </a:rPr>
              <a:t>Dell team delivers on-site installation</a:t>
            </a:r>
          </a:p>
        </p:txBody>
      </p:sp>
      <p:sp>
        <p:nvSpPr>
          <p:cNvPr id="7" name="Content Placeholder 4"/>
          <p:cNvSpPr txBox="1">
            <a:spLocks/>
          </p:cNvSpPr>
          <p:nvPr/>
        </p:nvSpPr>
        <p:spPr>
          <a:xfrm>
            <a:off x="6371741" y="2356991"/>
            <a:ext cx="1901953" cy="134226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9859" indent="-169859">
              <a:spcBef>
                <a:spcPts val="0"/>
              </a:spcBef>
              <a:spcAft>
                <a:spcPts val="300"/>
              </a:spcAft>
              <a:tabLst>
                <a:tab pos="173034" algn="l"/>
              </a:tabLst>
            </a:pPr>
            <a:r>
              <a:rPr lang="en-US" sz="1400" dirty="0"/>
              <a:t>Up to 30-day storage</a:t>
            </a:r>
          </a:p>
          <a:p>
            <a:pPr marL="169859" indent="-169859">
              <a:spcBef>
                <a:spcPts val="0"/>
              </a:spcBef>
              <a:spcAft>
                <a:spcPts val="300"/>
              </a:spcAft>
              <a:tabLst>
                <a:tab pos="173034" algn="l"/>
              </a:tabLst>
            </a:pPr>
            <a:r>
              <a:rPr lang="en-US" sz="1400" dirty="0"/>
              <a:t>Packaging Management</a:t>
            </a:r>
          </a:p>
          <a:p>
            <a:pPr>
              <a:spcBef>
                <a:spcPts val="0"/>
              </a:spcBef>
              <a:spcAft>
                <a:spcPts val="300"/>
              </a:spcAft>
            </a:pPr>
            <a:endParaRPr lang="en-US" sz="1400" dirty="0"/>
          </a:p>
          <a:p>
            <a:pPr>
              <a:spcBef>
                <a:spcPts val="0"/>
              </a:spcBef>
              <a:spcAft>
                <a:spcPts val="300"/>
              </a:spcAft>
            </a:pPr>
            <a:endParaRPr lang="en-US" sz="1400" dirty="0"/>
          </a:p>
          <a:p>
            <a:pPr>
              <a:spcBef>
                <a:spcPts val="0"/>
              </a:spcBef>
              <a:spcAft>
                <a:spcPts val="300"/>
              </a:spcAft>
            </a:pPr>
            <a:endParaRPr lang="en-US" sz="1400" dirty="0"/>
          </a:p>
        </p:txBody>
      </p:sp>
      <p:sp>
        <p:nvSpPr>
          <p:cNvPr id="44" name="TextBox 43"/>
          <p:cNvSpPr txBox="1"/>
          <p:nvPr/>
        </p:nvSpPr>
        <p:spPr>
          <a:xfrm>
            <a:off x="1071145" y="4064601"/>
            <a:ext cx="2268926" cy="430887"/>
          </a:xfrm>
          <a:prstGeom prst="rect">
            <a:avLst/>
          </a:prstGeom>
          <a:noFill/>
        </p:spPr>
        <p:txBody>
          <a:bodyPr wrap="square" lIns="0" tIns="0" rIns="0" bIns="0" rtlCol="0">
            <a:spAutoFit/>
          </a:bodyPr>
          <a:lstStyle/>
          <a:p>
            <a:pPr algn="ctr"/>
            <a:r>
              <a:rPr lang="en-US" sz="1400" b="1" dirty="0">
                <a:solidFill>
                  <a:schemeClr val="accent2"/>
                </a:solidFill>
              </a:rPr>
              <a:t>Dell team delivers </a:t>
            </a:r>
            <a:br>
              <a:rPr lang="en-US" sz="1400" b="1" dirty="0">
                <a:solidFill>
                  <a:schemeClr val="accent2"/>
                </a:solidFill>
              </a:rPr>
            </a:br>
            <a:r>
              <a:rPr lang="en-US" sz="1400" b="1" dirty="0">
                <a:solidFill>
                  <a:schemeClr val="accent2"/>
                </a:solidFill>
              </a:rPr>
              <a:t>configuration services</a:t>
            </a:r>
          </a:p>
        </p:txBody>
      </p:sp>
      <p:pic>
        <p:nvPicPr>
          <p:cNvPr id="31" name="Graphic 32">
            <a:extLst>
              <a:ext uri="{FF2B5EF4-FFF2-40B4-BE49-F238E27FC236}">
                <a16:creationId xmlns:a16="http://schemas.microsoft.com/office/drawing/2014/main" id="{64DD9F9B-CB8C-4245-9591-D6B92AFFB0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00366" y="1338270"/>
            <a:ext cx="468906" cy="489261"/>
          </a:xfrm>
          <a:prstGeom prst="rect">
            <a:avLst/>
          </a:prstGeom>
        </p:spPr>
      </p:pic>
      <p:sp>
        <p:nvSpPr>
          <p:cNvPr id="45" name="Content Placeholder 4">
            <a:extLst>
              <a:ext uri="{FF2B5EF4-FFF2-40B4-BE49-F238E27FC236}">
                <a16:creationId xmlns:a16="http://schemas.microsoft.com/office/drawing/2014/main" id="{9DC25E62-AD15-41A0-AD83-873816DBFC5B}"/>
              </a:ext>
            </a:extLst>
          </p:cNvPr>
          <p:cNvSpPr txBox="1">
            <a:spLocks/>
          </p:cNvSpPr>
          <p:nvPr/>
        </p:nvSpPr>
        <p:spPr>
          <a:xfrm>
            <a:off x="3888499" y="2017872"/>
            <a:ext cx="1901953" cy="351808"/>
          </a:xfrm>
          <a:prstGeom prst="rect">
            <a:avLst/>
          </a:prstGeom>
        </p:spPr>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spcAft>
                <a:spcPts val="300"/>
              </a:spcAft>
              <a:buNone/>
              <a:tabLst>
                <a:tab pos="173034" algn="l"/>
              </a:tabLst>
            </a:pPr>
            <a:r>
              <a:rPr lang="en-US" sz="1600" b="1" dirty="0"/>
              <a:t>Configuration</a:t>
            </a:r>
          </a:p>
        </p:txBody>
      </p:sp>
      <p:sp>
        <p:nvSpPr>
          <p:cNvPr id="46" name="Content Placeholder 4">
            <a:extLst>
              <a:ext uri="{FF2B5EF4-FFF2-40B4-BE49-F238E27FC236}">
                <a16:creationId xmlns:a16="http://schemas.microsoft.com/office/drawing/2014/main" id="{38A2B572-75F0-47A7-BCF9-FE2DE5F9B1F6}"/>
              </a:ext>
            </a:extLst>
          </p:cNvPr>
          <p:cNvSpPr txBox="1">
            <a:spLocks/>
          </p:cNvSpPr>
          <p:nvPr/>
        </p:nvSpPr>
        <p:spPr>
          <a:xfrm>
            <a:off x="6161582" y="2003945"/>
            <a:ext cx="1901953" cy="351808"/>
          </a:xfrm>
          <a:prstGeom prst="rect">
            <a:avLst/>
          </a:prstGeom>
        </p:spPr>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spcAft>
                <a:spcPts val="300"/>
              </a:spcAft>
              <a:buNone/>
              <a:tabLst>
                <a:tab pos="173034" algn="l"/>
              </a:tabLst>
            </a:pPr>
            <a:r>
              <a:rPr lang="en-US" sz="1600" b="1" dirty="0"/>
              <a:t>Logistics</a:t>
            </a:r>
          </a:p>
        </p:txBody>
      </p:sp>
    </p:spTree>
    <p:extLst>
      <p:ext uri="{BB962C8B-B14F-4D97-AF65-F5344CB8AC3E}">
        <p14:creationId xmlns:p14="http://schemas.microsoft.com/office/powerpoint/2010/main" val="529370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0A71-474E-4F67-93F2-7D5A2485C46E}"/>
              </a:ext>
            </a:extLst>
          </p:cNvPr>
          <p:cNvSpPr>
            <a:spLocks noGrp="1"/>
          </p:cNvSpPr>
          <p:nvPr>
            <p:ph type="title"/>
          </p:nvPr>
        </p:nvSpPr>
        <p:spPr>
          <a:xfrm>
            <a:off x="285750" y="2197801"/>
            <a:ext cx="7886700" cy="747897"/>
          </a:xfrm>
        </p:spPr>
        <p:txBody>
          <a:bodyPr/>
          <a:lstStyle/>
          <a:p>
            <a:r>
              <a:rPr lang="en-US" dirty="0"/>
              <a:t>Resources</a:t>
            </a:r>
          </a:p>
        </p:txBody>
      </p:sp>
    </p:spTree>
    <p:extLst>
      <p:ext uri="{BB962C8B-B14F-4D97-AF65-F5344CB8AC3E}">
        <p14:creationId xmlns:p14="http://schemas.microsoft.com/office/powerpoint/2010/main" val="131175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animal&#10;&#10;Description automatically generated">
            <a:extLst>
              <a:ext uri="{FF2B5EF4-FFF2-40B4-BE49-F238E27FC236}">
                <a16:creationId xmlns:a16="http://schemas.microsoft.com/office/drawing/2014/main" id="{102BB998-9B35-49BA-9E1B-798A958558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27913"/>
            <a:ext cx="9144000" cy="3663640"/>
          </a:xfrm>
          <a:prstGeom prst="rect">
            <a:avLst/>
          </a:prstGeom>
        </p:spPr>
      </p:pic>
      <p:sp>
        <p:nvSpPr>
          <p:cNvPr id="2" name="Title 1">
            <a:extLst>
              <a:ext uri="{FF2B5EF4-FFF2-40B4-BE49-F238E27FC236}">
                <a16:creationId xmlns:a16="http://schemas.microsoft.com/office/drawing/2014/main" id="{4BD44292-CAFE-4365-AA48-213D8D9AC1B2}"/>
              </a:ext>
            </a:extLst>
          </p:cNvPr>
          <p:cNvSpPr>
            <a:spLocks noGrp="1"/>
          </p:cNvSpPr>
          <p:nvPr>
            <p:ph type="title"/>
          </p:nvPr>
        </p:nvSpPr>
        <p:spPr>
          <a:xfrm>
            <a:off x="273671" y="221285"/>
            <a:ext cx="8577263" cy="387798"/>
          </a:xfrm>
        </p:spPr>
        <p:txBody>
          <a:bodyPr/>
          <a:lstStyle/>
          <a:p>
            <a:r>
              <a:rPr lang="en-US" dirty="0"/>
              <a:t>Client deployment resources</a:t>
            </a:r>
          </a:p>
        </p:txBody>
      </p:sp>
      <p:sp>
        <p:nvSpPr>
          <p:cNvPr id="8" name="Content Placeholder 2">
            <a:extLst>
              <a:ext uri="{FF2B5EF4-FFF2-40B4-BE49-F238E27FC236}">
                <a16:creationId xmlns:a16="http://schemas.microsoft.com/office/drawing/2014/main" id="{ADC6F68B-5382-4B29-81CE-BA53F2E48BA5}"/>
              </a:ext>
            </a:extLst>
          </p:cNvPr>
          <p:cNvSpPr txBox="1">
            <a:spLocks/>
          </p:cNvSpPr>
          <p:nvPr/>
        </p:nvSpPr>
        <p:spPr>
          <a:xfrm>
            <a:off x="322217" y="1186520"/>
            <a:ext cx="4049087" cy="3060716"/>
          </a:xfrm>
          <a:prstGeom prst="rect">
            <a:avLst/>
          </a:prstGeom>
        </p:spPr>
        <p:txBody>
          <a:bodyPr lIns="0" tIns="0" rIns="0" bIns="0"/>
          <a:lstStyle>
            <a:lvl1pPr marL="171450" indent="-171450" algn="l" defTabSz="685800" rtl="0" eaLnBrk="1" latinLnBrk="0" hangingPunct="1">
              <a:lnSpc>
                <a:spcPct val="100000"/>
              </a:lnSpc>
              <a:spcBef>
                <a:spcPts val="1200"/>
              </a:spcBef>
              <a:buClr>
                <a:srgbClr val="808080"/>
              </a:buClr>
              <a:buFont typeface="Arial" panose="020B0604020202020204" pitchFamily="34" charset="0"/>
              <a:buChar char="•"/>
              <a:defRPr sz="1800" kern="1200">
                <a:solidFill>
                  <a:schemeClr val="bg2"/>
                </a:solidFill>
                <a:latin typeface="+mn-lt"/>
                <a:ea typeface="+mn-ea"/>
                <a:cs typeface="+mn-cs"/>
              </a:defRPr>
            </a:lvl1pPr>
            <a:lvl2pPr marL="514350" indent="-171450" algn="l" defTabSz="685800" rtl="0" eaLnBrk="1" latinLnBrk="0" hangingPunct="1">
              <a:lnSpc>
                <a:spcPct val="100000"/>
              </a:lnSpc>
              <a:spcBef>
                <a:spcPts val="300"/>
              </a:spcBef>
              <a:buClr>
                <a:srgbClr val="808080"/>
              </a:buClr>
              <a:buFont typeface="Arial" panose="020B0604020202020204" pitchFamily="34" charset="0"/>
              <a:buChar char="–"/>
              <a:defRPr sz="1400" kern="1200">
                <a:solidFill>
                  <a:schemeClr val="bg2"/>
                </a:solidFill>
                <a:latin typeface="+mn-lt"/>
                <a:ea typeface="+mn-ea"/>
                <a:cs typeface="+mn-cs"/>
              </a:defRPr>
            </a:lvl2pPr>
            <a:lvl3pPr marL="857250" indent="-171450" algn="l" defTabSz="685800" rtl="0" eaLnBrk="1" latinLnBrk="0" hangingPunct="1">
              <a:lnSpc>
                <a:spcPct val="100000"/>
              </a:lnSpc>
              <a:spcBef>
                <a:spcPts val="300"/>
              </a:spcBef>
              <a:buClr>
                <a:srgbClr val="808080"/>
              </a:buClr>
              <a:buFont typeface="Wingdings" panose="05000000000000000000" pitchFamily="2" charset="2"/>
              <a:buChar char="§"/>
              <a:defRPr sz="11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Clr>
                <a:srgbClr val="808080"/>
              </a:buClr>
              <a:buFont typeface="Arial" panose="020B0604020202020204" pitchFamily="34" charset="0"/>
              <a:buChar char="–"/>
              <a:defRPr sz="1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Clr>
                <a:srgbClr val="808080"/>
              </a:buClr>
              <a:buFont typeface="Arial" panose="020B0604020202020204" pitchFamily="34" charset="0"/>
              <a:buChar char="–"/>
              <a:defRPr sz="1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600"/>
              </a:spcAft>
              <a:buNone/>
            </a:pPr>
            <a:r>
              <a:rPr lang="en-US" sz="1600" b="1" dirty="0">
                <a:solidFill>
                  <a:schemeClr val="accent3"/>
                </a:solidFill>
              </a:rPr>
              <a:t>Services offer resources</a:t>
            </a:r>
            <a:endParaRPr lang="en-US" sz="1600" dirty="0">
              <a:solidFill>
                <a:schemeClr val="accent3"/>
              </a:solidFill>
            </a:endParaRPr>
          </a:p>
          <a:p>
            <a:pPr marL="0" indent="0">
              <a:spcBef>
                <a:spcPts val="0"/>
              </a:spcBef>
              <a:buClr>
                <a:srgbClr val="F2AF00"/>
              </a:buClr>
              <a:buNone/>
              <a:defRPr/>
            </a:pPr>
            <a:r>
              <a:rPr lang="en-US" sz="1200" b="1" dirty="0" err="1">
                <a:solidFill>
                  <a:schemeClr val="tx2"/>
                </a:solidFill>
              </a:rPr>
              <a:t>ProDeploy</a:t>
            </a:r>
            <a:r>
              <a:rPr lang="en-US" sz="1200" b="1" dirty="0">
                <a:solidFill>
                  <a:schemeClr val="tx2"/>
                </a:solidFill>
              </a:rPr>
              <a:t> Client Suite Knowledge Center </a:t>
            </a:r>
          </a:p>
          <a:p>
            <a:pPr marL="0" indent="0">
              <a:spcBef>
                <a:spcPts val="0"/>
              </a:spcBef>
              <a:buClr>
                <a:srgbClr val="F2AF00"/>
              </a:buClr>
              <a:buNone/>
              <a:defRPr/>
            </a:pPr>
            <a:r>
              <a:rPr lang="en-US" sz="1200" dirty="0">
                <a:solidFill>
                  <a:schemeClr val="tx2"/>
                </a:solidFill>
              </a:rPr>
              <a:t>for partner and customer marketing assets: </a:t>
            </a:r>
            <a:r>
              <a:rPr lang="en-US" sz="1200" dirty="0">
                <a:solidFill>
                  <a:schemeClr val="tx2"/>
                </a:solidFill>
                <a:hlinkClick r:id="rId4">
                  <a:extLst>
                    <a:ext uri="{A12FA001-AC4F-418D-AE19-62706E023703}">
                      <ahyp:hlinkClr xmlns:ahyp="http://schemas.microsoft.com/office/drawing/2018/hyperlinkcolor" val="tx"/>
                    </a:ext>
                  </a:extLst>
                </a:hlinkClick>
              </a:rPr>
              <a:t>https://www.dellemc.com/resources/en-us/auth/services/deployment/deployment-services-for-client-solutions/configuration-and-deployment-services.htm#sort=relevancy&amp;numberOfResults=25</a:t>
            </a:r>
            <a:endParaRPr lang="en-US" sz="1200" dirty="0">
              <a:solidFill>
                <a:schemeClr val="tx2"/>
              </a:solidFill>
            </a:endParaRPr>
          </a:p>
          <a:p>
            <a:pPr marL="0" indent="0">
              <a:buClr>
                <a:srgbClr val="F2AF00"/>
              </a:buClr>
              <a:buNone/>
              <a:defRPr/>
            </a:pPr>
            <a:r>
              <a:rPr lang="en-US" sz="1200" b="1" dirty="0">
                <a:solidFill>
                  <a:schemeClr val="tx2"/>
                </a:solidFill>
              </a:rPr>
              <a:t>Client Installation Service Knowledge Center </a:t>
            </a:r>
          </a:p>
          <a:p>
            <a:pPr marL="0" indent="0">
              <a:spcBef>
                <a:spcPts val="0"/>
              </a:spcBef>
              <a:buNone/>
            </a:pPr>
            <a:r>
              <a:rPr lang="en-US" sz="1200" dirty="0">
                <a:solidFill>
                  <a:schemeClr val="tx2"/>
                </a:solidFill>
              </a:rPr>
              <a:t>for partner and customer marketing assets:</a:t>
            </a:r>
          </a:p>
          <a:p>
            <a:pPr marL="0" indent="0">
              <a:spcBef>
                <a:spcPts val="0"/>
              </a:spcBef>
              <a:buClr>
                <a:srgbClr val="F2AF00"/>
              </a:buClr>
              <a:buNone/>
              <a:defRPr/>
            </a:pPr>
            <a:r>
              <a:rPr lang="en-US" sz="1200" dirty="0">
                <a:solidFill>
                  <a:schemeClr val="tx2"/>
                </a:solidFill>
                <a:hlinkClick r:id="rId5">
                  <a:extLst>
                    <a:ext uri="{A12FA001-AC4F-418D-AE19-62706E023703}">
                      <ahyp:hlinkClr xmlns:ahyp="http://schemas.microsoft.com/office/drawing/2018/hyperlinkcolor" val="tx"/>
                    </a:ext>
                  </a:extLst>
                </a:hlinkClick>
              </a:rPr>
              <a:t>https://www.dellemc.com/resources/en-us/auth/services/deployment/deployment-services-for-client-solutions/client-installation-service.htm#sort=relevancy&amp;numberOfResults=25</a:t>
            </a:r>
            <a:br>
              <a:rPr lang="en-US" sz="1200" dirty="0">
                <a:solidFill>
                  <a:srgbClr val="00447C"/>
                </a:solidFill>
              </a:rPr>
            </a:br>
            <a:r>
              <a:rPr lang="en-US" sz="1400" b="1" dirty="0">
                <a:solidFill>
                  <a:schemeClr val="tx2"/>
                </a:solidFill>
              </a:rPr>
              <a:t> </a:t>
            </a:r>
            <a:endParaRPr lang="en-US" sz="1200" dirty="0">
              <a:solidFill>
                <a:schemeClr val="tx2"/>
              </a:solidFill>
            </a:endParaRPr>
          </a:p>
          <a:p>
            <a:pPr marL="0" indent="0">
              <a:buFont typeface="Arial" panose="020B0604020202020204" pitchFamily="34" charset="0"/>
              <a:buNone/>
            </a:pPr>
            <a:endParaRPr lang="en-US" sz="1200" dirty="0">
              <a:solidFill>
                <a:schemeClr val="tx2"/>
              </a:solidFill>
            </a:endParaRPr>
          </a:p>
        </p:txBody>
      </p:sp>
      <p:sp>
        <p:nvSpPr>
          <p:cNvPr id="4" name="TextBox 3">
            <a:extLst>
              <a:ext uri="{FF2B5EF4-FFF2-40B4-BE49-F238E27FC236}">
                <a16:creationId xmlns:a16="http://schemas.microsoft.com/office/drawing/2014/main" id="{C9CAFBBD-4C88-47A8-BE40-9300D968F951}"/>
              </a:ext>
            </a:extLst>
          </p:cNvPr>
          <p:cNvSpPr txBox="1"/>
          <p:nvPr/>
        </p:nvSpPr>
        <p:spPr>
          <a:xfrm>
            <a:off x="322217" y="4726074"/>
            <a:ext cx="5873750" cy="123111"/>
          </a:xfrm>
          <a:prstGeom prst="rect">
            <a:avLst/>
          </a:prstGeom>
          <a:noFill/>
        </p:spPr>
        <p:txBody>
          <a:bodyPr wrap="square" lIns="0" tIns="0" rIns="0" bIns="0" rtlCol="0">
            <a:spAutoFit/>
          </a:bodyPr>
          <a:lstStyle/>
          <a:p>
            <a:r>
              <a:rPr lang="en-US" sz="800" dirty="0"/>
              <a:t>For best results with links, please copy and paste into a browser </a:t>
            </a:r>
          </a:p>
        </p:txBody>
      </p:sp>
      <p:sp>
        <p:nvSpPr>
          <p:cNvPr id="13" name="Content Placeholder 2">
            <a:extLst>
              <a:ext uri="{FF2B5EF4-FFF2-40B4-BE49-F238E27FC236}">
                <a16:creationId xmlns:a16="http://schemas.microsoft.com/office/drawing/2014/main" id="{86887D71-FC5E-453A-A6AD-5D2024FF96E9}"/>
              </a:ext>
            </a:extLst>
          </p:cNvPr>
          <p:cNvSpPr txBox="1">
            <a:spLocks/>
          </p:cNvSpPr>
          <p:nvPr/>
        </p:nvSpPr>
        <p:spPr>
          <a:xfrm>
            <a:off x="4763569" y="1482208"/>
            <a:ext cx="4234843" cy="3314700"/>
          </a:xfrm>
          <a:prstGeom prst="rect">
            <a:avLst/>
          </a:prstGeom>
        </p:spPr>
        <p:txBody>
          <a:bodyPr lIns="0" tIns="0" rIns="0" bIns="0"/>
          <a:lstStyle>
            <a:lvl1pPr marL="171450" indent="-171450" algn="l" defTabSz="685800" rtl="0" eaLnBrk="1" latinLnBrk="0" hangingPunct="1">
              <a:lnSpc>
                <a:spcPct val="100000"/>
              </a:lnSpc>
              <a:spcBef>
                <a:spcPts val="1200"/>
              </a:spcBef>
              <a:buClr>
                <a:srgbClr val="808080"/>
              </a:buClr>
              <a:buFont typeface="Arial" panose="020B0604020202020204" pitchFamily="34" charset="0"/>
              <a:buChar char="•"/>
              <a:defRPr sz="1800" kern="1200">
                <a:solidFill>
                  <a:schemeClr val="bg2"/>
                </a:solidFill>
                <a:latin typeface="+mn-lt"/>
                <a:ea typeface="+mn-ea"/>
                <a:cs typeface="+mn-cs"/>
              </a:defRPr>
            </a:lvl1pPr>
            <a:lvl2pPr marL="514350" indent="-171450" algn="l" defTabSz="685800" rtl="0" eaLnBrk="1" latinLnBrk="0" hangingPunct="1">
              <a:lnSpc>
                <a:spcPct val="100000"/>
              </a:lnSpc>
              <a:spcBef>
                <a:spcPts val="300"/>
              </a:spcBef>
              <a:buClr>
                <a:srgbClr val="808080"/>
              </a:buClr>
              <a:buFont typeface="Arial" panose="020B0604020202020204" pitchFamily="34" charset="0"/>
              <a:buChar char="–"/>
              <a:defRPr sz="1400" kern="1200">
                <a:solidFill>
                  <a:schemeClr val="bg2"/>
                </a:solidFill>
                <a:latin typeface="+mn-lt"/>
                <a:ea typeface="+mn-ea"/>
                <a:cs typeface="+mn-cs"/>
              </a:defRPr>
            </a:lvl2pPr>
            <a:lvl3pPr marL="857250" indent="-171450" algn="l" defTabSz="685800" rtl="0" eaLnBrk="1" latinLnBrk="0" hangingPunct="1">
              <a:lnSpc>
                <a:spcPct val="100000"/>
              </a:lnSpc>
              <a:spcBef>
                <a:spcPts val="300"/>
              </a:spcBef>
              <a:buClr>
                <a:srgbClr val="808080"/>
              </a:buClr>
              <a:buFont typeface="Wingdings" panose="05000000000000000000" pitchFamily="2" charset="2"/>
              <a:buChar char="§"/>
              <a:defRPr sz="11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Clr>
                <a:srgbClr val="808080"/>
              </a:buClr>
              <a:buFont typeface="Arial" panose="020B0604020202020204" pitchFamily="34" charset="0"/>
              <a:buChar char="–"/>
              <a:defRPr sz="1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Clr>
                <a:srgbClr val="808080"/>
              </a:buClr>
              <a:buFont typeface="Arial" panose="020B0604020202020204" pitchFamily="34" charset="0"/>
              <a:buChar char="–"/>
              <a:defRPr sz="1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Clr>
                <a:srgbClr val="F2AF00"/>
              </a:buClr>
              <a:buNone/>
              <a:defRPr/>
            </a:pPr>
            <a:r>
              <a:rPr lang="en-US" sz="1200" b="1" dirty="0">
                <a:solidFill>
                  <a:schemeClr val="tx2"/>
                </a:solidFill>
              </a:rPr>
              <a:t>Modern Provisioning Knowledge Center</a:t>
            </a:r>
          </a:p>
          <a:p>
            <a:pPr marL="0" indent="0">
              <a:spcBef>
                <a:spcPts val="0"/>
              </a:spcBef>
              <a:buClr>
                <a:srgbClr val="F2AF00"/>
              </a:buClr>
              <a:buNone/>
              <a:defRPr/>
            </a:pPr>
            <a:r>
              <a:rPr lang="en-US" sz="1200" dirty="0">
                <a:solidFill>
                  <a:schemeClr val="tx2"/>
                </a:solidFill>
              </a:rPr>
              <a:t>for sales training and customer marketing assets:</a:t>
            </a:r>
            <a:br>
              <a:rPr lang="en-US" sz="1400" dirty="0">
                <a:solidFill>
                  <a:schemeClr val="tx2"/>
                </a:solidFill>
              </a:rPr>
            </a:br>
            <a:r>
              <a:rPr lang="en-US" sz="1200" dirty="0">
                <a:solidFill>
                  <a:schemeClr val="tx2"/>
                </a:solidFill>
                <a:hlinkClick r:id="rId6">
                  <a:extLst>
                    <a:ext uri="{A12FA001-AC4F-418D-AE19-62706E023703}">
                      <ahyp:hlinkClr xmlns:ahyp="http://schemas.microsoft.com/office/drawing/2018/hyperlinkcolor" val="tx"/>
                    </a:ext>
                  </a:extLst>
                </a:hlinkClick>
              </a:rPr>
              <a:t>https://www.dellemc.com/resources/en-us/auth/services/deployment/deployment-services-for-client-solutions/modern-provisioning.htm#sort=relevancy&amp;numberOfResults=25</a:t>
            </a:r>
            <a:endParaRPr lang="en-US" sz="1200" dirty="0">
              <a:solidFill>
                <a:schemeClr val="tx2"/>
              </a:solidFill>
            </a:endParaRPr>
          </a:p>
          <a:p>
            <a:pPr marL="0" indent="0">
              <a:buClr>
                <a:srgbClr val="F2AF00"/>
              </a:buClr>
              <a:buNone/>
              <a:defRPr/>
            </a:pPr>
            <a:r>
              <a:rPr lang="en-US" sz="1200" b="1" dirty="0">
                <a:solidFill>
                  <a:schemeClr val="tx2"/>
                </a:solidFill>
              </a:rPr>
              <a:t>Unified Workspace Knowledge Center</a:t>
            </a:r>
          </a:p>
          <a:p>
            <a:pPr marL="0" indent="0">
              <a:spcBef>
                <a:spcPts val="0"/>
              </a:spcBef>
              <a:buNone/>
            </a:pPr>
            <a:r>
              <a:rPr lang="en-US" sz="1200" dirty="0">
                <a:solidFill>
                  <a:schemeClr val="tx2"/>
                </a:solidFill>
              </a:rPr>
              <a:t>for partner and customer marketing assets:</a:t>
            </a:r>
          </a:p>
          <a:p>
            <a:pPr marL="0" indent="0">
              <a:spcBef>
                <a:spcPts val="0"/>
              </a:spcBef>
              <a:buClr>
                <a:srgbClr val="F2AF00"/>
              </a:buClr>
              <a:buNone/>
              <a:defRPr/>
            </a:pPr>
            <a:r>
              <a:rPr lang="en-US" sz="1200" dirty="0">
                <a:solidFill>
                  <a:schemeClr val="tx2"/>
                </a:solidFill>
                <a:hlinkClick r:id="rId7">
                  <a:extLst>
                    <a:ext uri="{A12FA001-AC4F-418D-AE19-62706E023703}">
                      <ahyp:hlinkClr xmlns:ahyp="http://schemas.microsoft.com/office/drawing/2018/hyperlinkcolor" val="tx"/>
                    </a:ext>
                  </a:extLst>
                </a:hlinkClick>
              </a:rPr>
              <a:t>https://www.dellemc.com/resources/en-us/auth/products/unified-workspace/unified-workspace/dell-technologies-unified-workspace.htm#sort=relevancy&amp;numberOfResults=25</a:t>
            </a:r>
            <a:endParaRPr lang="en-US" sz="1200" dirty="0">
              <a:solidFill>
                <a:schemeClr val="tx2"/>
              </a:solidFill>
            </a:endParaRPr>
          </a:p>
          <a:p>
            <a:pPr marL="0" indent="0">
              <a:buFont typeface="Arial" panose="020B0604020202020204" pitchFamily="34" charset="0"/>
              <a:buNone/>
            </a:pPr>
            <a:endParaRPr lang="en-US" sz="1200" dirty="0">
              <a:solidFill>
                <a:schemeClr val="tx2"/>
              </a:solidFill>
            </a:endParaRPr>
          </a:p>
        </p:txBody>
      </p:sp>
    </p:spTree>
    <p:extLst>
      <p:ext uri="{BB962C8B-B14F-4D97-AF65-F5344CB8AC3E}">
        <p14:creationId xmlns:p14="http://schemas.microsoft.com/office/powerpoint/2010/main" val="80468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animal&#10;&#10;Description automatically generated">
            <a:extLst>
              <a:ext uri="{FF2B5EF4-FFF2-40B4-BE49-F238E27FC236}">
                <a16:creationId xmlns:a16="http://schemas.microsoft.com/office/drawing/2014/main" id="{CA12A216-279A-43F6-97EB-C837970A2C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65510"/>
            <a:ext cx="9144000" cy="3702946"/>
          </a:xfrm>
          <a:prstGeom prst="rect">
            <a:avLst/>
          </a:prstGeom>
        </p:spPr>
      </p:pic>
      <p:sp>
        <p:nvSpPr>
          <p:cNvPr id="2" name="Title 1">
            <a:extLst>
              <a:ext uri="{FF2B5EF4-FFF2-40B4-BE49-F238E27FC236}">
                <a16:creationId xmlns:a16="http://schemas.microsoft.com/office/drawing/2014/main" id="{AACAEECA-42E8-409B-8C40-6B2BB946C12A}"/>
              </a:ext>
            </a:extLst>
          </p:cNvPr>
          <p:cNvSpPr>
            <a:spLocks noGrp="1"/>
          </p:cNvSpPr>
          <p:nvPr>
            <p:ph type="title"/>
          </p:nvPr>
        </p:nvSpPr>
        <p:spPr/>
        <p:txBody>
          <a:bodyPr/>
          <a:lstStyle/>
          <a:p>
            <a:r>
              <a:rPr lang="en-US" dirty="0"/>
              <a:t>The value you’ll get today</a:t>
            </a:r>
          </a:p>
        </p:txBody>
      </p:sp>
      <p:sp>
        <p:nvSpPr>
          <p:cNvPr id="5" name="Rectangle 4">
            <a:extLst>
              <a:ext uri="{FF2B5EF4-FFF2-40B4-BE49-F238E27FC236}">
                <a16:creationId xmlns:a16="http://schemas.microsoft.com/office/drawing/2014/main" id="{DA1541BB-947F-4068-BCFD-87F55B3027D4}"/>
              </a:ext>
            </a:extLst>
          </p:cNvPr>
          <p:cNvSpPr/>
          <p:nvPr/>
        </p:nvSpPr>
        <p:spPr>
          <a:xfrm>
            <a:off x="4690867" y="971550"/>
            <a:ext cx="4406834" cy="3657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2"/>
              </a:solidFill>
            </a:endParaRPr>
          </a:p>
          <a:p>
            <a:pPr>
              <a:spcAft>
                <a:spcPts val="600"/>
              </a:spcAft>
            </a:pPr>
            <a:r>
              <a:rPr lang="en-US" sz="1600" b="1" dirty="0">
                <a:solidFill>
                  <a:schemeClr val="tx2"/>
                </a:solidFill>
              </a:rPr>
              <a:t>Objective: </a:t>
            </a:r>
          </a:p>
          <a:p>
            <a:pPr marL="169863" indent="-169863">
              <a:buFont typeface="Arial" panose="020B0604020202020204" pitchFamily="34" charset="0"/>
              <a:buChar char="•"/>
            </a:pPr>
            <a:r>
              <a:rPr lang="en-US" sz="1400" dirty="0">
                <a:solidFill>
                  <a:schemeClr val="tx2"/>
                </a:solidFill>
              </a:rPr>
              <a:t>To provide channel sales and partners with the understanding on how to differentiate, position and sell the full portfolio of Dell deployment services </a:t>
            </a:r>
          </a:p>
          <a:p>
            <a:pPr marL="285750" indent="-285750">
              <a:buFont typeface="Arial" panose="020B0604020202020204" pitchFamily="34" charset="0"/>
              <a:buChar char="•"/>
            </a:pPr>
            <a:endParaRPr lang="en-US" sz="1400" dirty="0">
              <a:solidFill>
                <a:schemeClr val="tx2"/>
              </a:solidFill>
            </a:endParaRPr>
          </a:p>
          <a:p>
            <a:pPr>
              <a:spcAft>
                <a:spcPts val="600"/>
              </a:spcAft>
            </a:pPr>
            <a:r>
              <a:rPr lang="en-US" sz="1600" b="1" dirty="0">
                <a:solidFill>
                  <a:schemeClr val="tx2"/>
                </a:solidFill>
              </a:rPr>
              <a:t>Result:</a:t>
            </a:r>
          </a:p>
          <a:p>
            <a:pPr marL="169863" indent="-169863">
              <a:spcAft>
                <a:spcPts val="600"/>
              </a:spcAft>
              <a:buFont typeface="Arial" panose="020B0604020202020204" pitchFamily="34" charset="0"/>
              <a:buChar char="•"/>
            </a:pPr>
            <a:r>
              <a:rPr lang="en-US" sz="1400" dirty="0">
                <a:solidFill>
                  <a:schemeClr val="tx2"/>
                </a:solidFill>
              </a:rPr>
              <a:t>Empowered channel sales teams who know how </a:t>
            </a:r>
            <a:br>
              <a:rPr lang="en-US" sz="1400" dirty="0">
                <a:solidFill>
                  <a:schemeClr val="tx2"/>
                </a:solidFill>
              </a:rPr>
            </a:br>
            <a:r>
              <a:rPr lang="en-US" sz="1400" dirty="0">
                <a:solidFill>
                  <a:schemeClr val="tx2"/>
                </a:solidFill>
              </a:rPr>
              <a:t>to increase profitability with deployment services </a:t>
            </a:r>
          </a:p>
          <a:p>
            <a:pPr marL="169863" indent="-169863">
              <a:spcAft>
                <a:spcPts val="600"/>
              </a:spcAft>
              <a:buFont typeface="Arial" panose="020B0604020202020204" pitchFamily="34" charset="0"/>
              <a:buChar char="•"/>
            </a:pPr>
            <a:r>
              <a:rPr lang="en-US" sz="1400" dirty="0">
                <a:solidFill>
                  <a:schemeClr val="tx2"/>
                </a:solidFill>
              </a:rPr>
              <a:t>On-target, profitable transactional and solution resells of our deployment portfolio </a:t>
            </a:r>
          </a:p>
          <a:p>
            <a:pPr marL="169863" indent="-169863">
              <a:buFont typeface="Arial" panose="020B0604020202020204" pitchFamily="34" charset="0"/>
              <a:buChar char="•"/>
            </a:pPr>
            <a:r>
              <a:rPr lang="en-US" sz="1400" dirty="0">
                <a:solidFill>
                  <a:schemeClr val="tx2"/>
                </a:solidFill>
              </a:rPr>
              <a:t>More channel partners motivated to attain the </a:t>
            </a:r>
            <a:br>
              <a:rPr lang="en-US" sz="1400" dirty="0">
                <a:solidFill>
                  <a:schemeClr val="tx2"/>
                </a:solidFill>
              </a:rPr>
            </a:br>
            <a:r>
              <a:rPr lang="en-US" sz="1400" dirty="0">
                <a:solidFill>
                  <a:schemeClr val="tx2"/>
                </a:solidFill>
              </a:rPr>
              <a:t>client deployment co-delivery competency to increase profitability with Dell</a:t>
            </a:r>
          </a:p>
          <a:p>
            <a:pPr marL="285750" indent="-285750">
              <a:buFont typeface="Arial" panose="020B0604020202020204" pitchFamily="34" charset="0"/>
              <a:buChar char="•"/>
            </a:pPr>
            <a:endParaRPr lang="en-US" sz="1600" dirty="0">
              <a:solidFill>
                <a:schemeClr val="bg2"/>
              </a:solidFill>
            </a:endParaRPr>
          </a:p>
        </p:txBody>
      </p:sp>
      <p:sp>
        <p:nvSpPr>
          <p:cNvPr id="6" name="Rectangle 5">
            <a:extLst>
              <a:ext uri="{FF2B5EF4-FFF2-40B4-BE49-F238E27FC236}">
                <a16:creationId xmlns:a16="http://schemas.microsoft.com/office/drawing/2014/main" id="{22A9331E-6874-490B-B8AD-BFC9F50724C3}"/>
              </a:ext>
            </a:extLst>
          </p:cNvPr>
          <p:cNvSpPr/>
          <p:nvPr/>
        </p:nvSpPr>
        <p:spPr>
          <a:xfrm>
            <a:off x="152582" y="878953"/>
            <a:ext cx="4248647" cy="3657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63" indent="-169863">
              <a:spcAft>
                <a:spcPts val="1000"/>
              </a:spcAft>
              <a:buFont typeface="Arial" panose="020B0604020202020204" pitchFamily="34" charset="0"/>
              <a:buChar char="•"/>
            </a:pPr>
            <a:r>
              <a:rPr lang="en-US" sz="1500" dirty="0">
                <a:solidFill>
                  <a:schemeClr val="tx2"/>
                </a:solidFill>
              </a:rPr>
              <a:t>Understand the landscape and differentiators of Dell’s standard deployment offers  </a:t>
            </a:r>
          </a:p>
          <a:p>
            <a:pPr marL="169863" indent="-169863">
              <a:spcAft>
                <a:spcPts val="1000"/>
              </a:spcAft>
              <a:buFont typeface="Arial" panose="020B0604020202020204" pitchFamily="34" charset="0"/>
              <a:buChar char="•"/>
            </a:pPr>
            <a:r>
              <a:rPr lang="en-US" sz="1500" dirty="0">
                <a:solidFill>
                  <a:schemeClr val="tx2"/>
                </a:solidFill>
              </a:rPr>
              <a:t>Know how to match these offers to  customer needs and partner needs  </a:t>
            </a:r>
          </a:p>
          <a:p>
            <a:pPr marL="169863" indent="-169863">
              <a:spcAft>
                <a:spcPts val="1000"/>
              </a:spcAft>
              <a:buFont typeface="Arial" panose="020B0604020202020204" pitchFamily="34" charset="0"/>
              <a:buChar char="•"/>
            </a:pPr>
            <a:r>
              <a:rPr lang="en-US" sz="1500" dirty="0">
                <a:solidFill>
                  <a:schemeClr val="tx2"/>
                </a:solidFill>
              </a:rPr>
              <a:t>See the opportunities to complement your own capabilities to increase your profitability</a:t>
            </a:r>
          </a:p>
          <a:p>
            <a:pPr marL="169863" indent="-169863">
              <a:spcAft>
                <a:spcPts val="1000"/>
              </a:spcAft>
              <a:buFont typeface="Arial" panose="020B0604020202020204" pitchFamily="34" charset="0"/>
              <a:buChar char="•"/>
            </a:pPr>
            <a:r>
              <a:rPr lang="en-US" sz="1500" dirty="0">
                <a:solidFill>
                  <a:schemeClr val="tx2"/>
                </a:solidFill>
              </a:rPr>
              <a:t>Understand the benefits and opportunities for deployment co-delivery  </a:t>
            </a:r>
          </a:p>
          <a:p>
            <a:pPr marL="169863" indent="-169863">
              <a:spcAft>
                <a:spcPts val="1000"/>
              </a:spcAft>
              <a:buFont typeface="Arial" panose="020B0604020202020204" pitchFamily="34" charset="0"/>
              <a:buChar char="•"/>
            </a:pPr>
            <a:r>
              <a:rPr lang="en-US" sz="1500" dirty="0">
                <a:solidFill>
                  <a:schemeClr val="tx2"/>
                </a:solidFill>
              </a:rPr>
              <a:t>Know where to go for more information</a:t>
            </a:r>
          </a:p>
        </p:txBody>
      </p:sp>
    </p:spTree>
    <p:extLst>
      <p:ext uri="{BB962C8B-B14F-4D97-AF65-F5344CB8AC3E}">
        <p14:creationId xmlns:p14="http://schemas.microsoft.com/office/powerpoint/2010/main" val="4182549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animal&#10;&#10;Description automatically generated">
            <a:extLst>
              <a:ext uri="{FF2B5EF4-FFF2-40B4-BE49-F238E27FC236}">
                <a16:creationId xmlns:a16="http://schemas.microsoft.com/office/drawing/2014/main" id="{04854D22-39F3-4B5D-8EA9-D19CD9FCBB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27913"/>
            <a:ext cx="9144000" cy="3663640"/>
          </a:xfrm>
          <a:prstGeom prst="rect">
            <a:avLst/>
          </a:prstGeom>
        </p:spPr>
      </p:pic>
      <p:sp>
        <p:nvSpPr>
          <p:cNvPr id="2" name="Title 1">
            <a:extLst>
              <a:ext uri="{FF2B5EF4-FFF2-40B4-BE49-F238E27FC236}">
                <a16:creationId xmlns:a16="http://schemas.microsoft.com/office/drawing/2014/main" id="{4BD44292-CAFE-4365-AA48-213D8D9AC1B2}"/>
              </a:ext>
            </a:extLst>
          </p:cNvPr>
          <p:cNvSpPr>
            <a:spLocks noGrp="1"/>
          </p:cNvSpPr>
          <p:nvPr>
            <p:ph type="title"/>
          </p:nvPr>
        </p:nvSpPr>
        <p:spPr>
          <a:xfrm>
            <a:off x="273671" y="221285"/>
            <a:ext cx="8577263" cy="387798"/>
          </a:xfrm>
        </p:spPr>
        <p:txBody>
          <a:bodyPr/>
          <a:lstStyle/>
          <a:p>
            <a:r>
              <a:rPr lang="en-US" dirty="0"/>
              <a:t>Client deployment resources</a:t>
            </a:r>
          </a:p>
        </p:txBody>
      </p:sp>
      <p:sp>
        <p:nvSpPr>
          <p:cNvPr id="8" name="Content Placeholder 2">
            <a:extLst>
              <a:ext uri="{FF2B5EF4-FFF2-40B4-BE49-F238E27FC236}">
                <a16:creationId xmlns:a16="http://schemas.microsoft.com/office/drawing/2014/main" id="{ADC6F68B-5382-4B29-81CE-BA53F2E48BA5}"/>
              </a:ext>
            </a:extLst>
          </p:cNvPr>
          <p:cNvSpPr txBox="1">
            <a:spLocks/>
          </p:cNvSpPr>
          <p:nvPr/>
        </p:nvSpPr>
        <p:spPr>
          <a:xfrm>
            <a:off x="273671" y="1198748"/>
            <a:ext cx="4136345" cy="3314700"/>
          </a:xfrm>
          <a:prstGeom prst="rect">
            <a:avLst/>
          </a:prstGeom>
        </p:spPr>
        <p:txBody>
          <a:bodyPr lIns="0" tIns="0" rIns="0" bIns="0"/>
          <a:lstStyle>
            <a:lvl1pPr marL="171450" indent="-171450" algn="l" defTabSz="685800" rtl="0" eaLnBrk="1" latinLnBrk="0" hangingPunct="1">
              <a:lnSpc>
                <a:spcPct val="100000"/>
              </a:lnSpc>
              <a:spcBef>
                <a:spcPts val="1200"/>
              </a:spcBef>
              <a:buClr>
                <a:srgbClr val="808080"/>
              </a:buClr>
              <a:buFont typeface="Arial" panose="020B0604020202020204" pitchFamily="34" charset="0"/>
              <a:buChar char="•"/>
              <a:defRPr sz="1800" kern="1200">
                <a:solidFill>
                  <a:schemeClr val="bg2"/>
                </a:solidFill>
                <a:latin typeface="+mn-lt"/>
                <a:ea typeface="+mn-ea"/>
                <a:cs typeface="+mn-cs"/>
              </a:defRPr>
            </a:lvl1pPr>
            <a:lvl2pPr marL="514350" indent="-171450" algn="l" defTabSz="685800" rtl="0" eaLnBrk="1" latinLnBrk="0" hangingPunct="1">
              <a:lnSpc>
                <a:spcPct val="100000"/>
              </a:lnSpc>
              <a:spcBef>
                <a:spcPts val="300"/>
              </a:spcBef>
              <a:buClr>
                <a:srgbClr val="808080"/>
              </a:buClr>
              <a:buFont typeface="Arial" panose="020B0604020202020204" pitchFamily="34" charset="0"/>
              <a:buChar char="–"/>
              <a:defRPr sz="1400" kern="1200">
                <a:solidFill>
                  <a:schemeClr val="bg2"/>
                </a:solidFill>
                <a:latin typeface="+mn-lt"/>
                <a:ea typeface="+mn-ea"/>
                <a:cs typeface="+mn-cs"/>
              </a:defRPr>
            </a:lvl2pPr>
            <a:lvl3pPr marL="857250" indent="-171450" algn="l" defTabSz="685800" rtl="0" eaLnBrk="1" latinLnBrk="0" hangingPunct="1">
              <a:lnSpc>
                <a:spcPct val="100000"/>
              </a:lnSpc>
              <a:spcBef>
                <a:spcPts val="300"/>
              </a:spcBef>
              <a:buClr>
                <a:srgbClr val="808080"/>
              </a:buClr>
              <a:buFont typeface="Wingdings" panose="05000000000000000000" pitchFamily="2" charset="2"/>
              <a:buChar char="§"/>
              <a:defRPr sz="11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Clr>
                <a:srgbClr val="808080"/>
              </a:buClr>
              <a:buFont typeface="Arial" panose="020B0604020202020204" pitchFamily="34" charset="0"/>
              <a:buChar char="–"/>
              <a:defRPr sz="1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Clr>
                <a:srgbClr val="808080"/>
              </a:buClr>
              <a:buFont typeface="Arial" panose="020B0604020202020204" pitchFamily="34" charset="0"/>
              <a:buChar char="–"/>
              <a:defRPr sz="1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600"/>
              </a:spcAft>
              <a:buNone/>
            </a:pPr>
            <a:r>
              <a:rPr lang="en-US" sz="1600" b="1" dirty="0">
                <a:solidFill>
                  <a:schemeClr val="accent3"/>
                </a:solidFill>
              </a:rPr>
              <a:t>Services offer resources</a:t>
            </a:r>
            <a:endParaRPr lang="en-US" sz="1600" dirty="0">
              <a:solidFill>
                <a:schemeClr val="accent3"/>
              </a:solidFill>
            </a:endParaRPr>
          </a:p>
          <a:p>
            <a:pPr marL="0" indent="0">
              <a:spcBef>
                <a:spcPts val="0"/>
              </a:spcBef>
              <a:spcAft>
                <a:spcPts val="400"/>
              </a:spcAft>
              <a:buClr>
                <a:srgbClr val="F2AF00"/>
              </a:buClr>
              <a:buNone/>
              <a:defRPr/>
            </a:pPr>
            <a:r>
              <a:rPr lang="en-US" sz="1200" b="1" dirty="0">
                <a:solidFill>
                  <a:schemeClr val="tx2"/>
                </a:solidFill>
              </a:rPr>
              <a:t>Configuration and Deployment Services </a:t>
            </a:r>
            <a:br>
              <a:rPr lang="en-US" sz="1200" b="1" dirty="0">
                <a:solidFill>
                  <a:schemeClr val="tx2"/>
                </a:solidFill>
              </a:rPr>
            </a:br>
            <a:r>
              <a:rPr lang="en-US" sz="1200" b="1" dirty="0">
                <a:solidFill>
                  <a:schemeClr val="tx2"/>
                </a:solidFill>
              </a:rPr>
              <a:t>Knowledge Center </a:t>
            </a:r>
            <a:r>
              <a:rPr lang="en-US" sz="1200" dirty="0">
                <a:solidFill>
                  <a:schemeClr val="tx2"/>
                </a:solidFill>
              </a:rPr>
              <a:t>for partner and customer </a:t>
            </a:r>
            <a:br>
              <a:rPr lang="en-US" sz="1200" dirty="0">
                <a:solidFill>
                  <a:schemeClr val="tx2"/>
                </a:solidFill>
              </a:rPr>
            </a:br>
            <a:r>
              <a:rPr lang="en-US" sz="1200" dirty="0">
                <a:solidFill>
                  <a:schemeClr val="tx2"/>
                </a:solidFill>
              </a:rPr>
              <a:t>marketing assets:</a:t>
            </a:r>
          </a:p>
          <a:p>
            <a:pPr marL="0" indent="0">
              <a:spcBef>
                <a:spcPts val="0"/>
              </a:spcBef>
              <a:spcAft>
                <a:spcPts val="400"/>
              </a:spcAft>
              <a:buClr>
                <a:srgbClr val="F2AF00"/>
              </a:buClr>
              <a:buNone/>
              <a:defRPr/>
            </a:pPr>
            <a:r>
              <a:rPr lang="en-US" sz="1200" dirty="0">
                <a:solidFill>
                  <a:schemeClr val="tx2"/>
                </a:solidFill>
              </a:rPr>
              <a:t> </a:t>
            </a:r>
            <a:r>
              <a:rPr lang="en-US" sz="1200" dirty="0">
                <a:solidFill>
                  <a:schemeClr val="tx2"/>
                </a:solidFill>
                <a:hlinkClick r:id="rId4">
                  <a:extLst>
                    <a:ext uri="{A12FA001-AC4F-418D-AE19-62706E023703}">
                      <ahyp:hlinkClr xmlns:ahyp="http://schemas.microsoft.com/office/drawing/2018/hyperlinkcolor" val="tx"/>
                    </a:ext>
                  </a:extLst>
                </a:hlinkClick>
              </a:rPr>
              <a:t>https://www.dellemc.com/resources/en-us/auth/services/deployment/deployment-services-for-client-solutions/configuration-and-deployment-services.htm#sort=relevancy&amp;numberOfResults=25</a:t>
            </a:r>
            <a:endParaRPr lang="en-US" sz="1200" dirty="0">
              <a:solidFill>
                <a:schemeClr val="tx2"/>
              </a:solidFill>
            </a:endParaRPr>
          </a:p>
          <a:p>
            <a:pPr marL="0" indent="0">
              <a:buNone/>
            </a:pPr>
            <a:r>
              <a:rPr lang="en-US" sz="1200" b="1" dirty="0">
                <a:solidFill>
                  <a:schemeClr val="tx2"/>
                </a:solidFill>
              </a:rPr>
              <a:t>Asset Recovery and Recycling Knowledge Center</a:t>
            </a:r>
          </a:p>
          <a:p>
            <a:pPr marL="0" indent="0">
              <a:spcBef>
                <a:spcPts val="0"/>
              </a:spcBef>
              <a:spcAft>
                <a:spcPts val="400"/>
              </a:spcAft>
              <a:buNone/>
            </a:pPr>
            <a:r>
              <a:rPr lang="en-US" sz="1200" dirty="0">
                <a:solidFill>
                  <a:schemeClr val="tx2"/>
                </a:solidFill>
              </a:rPr>
              <a:t>for partner and customer marketing assets:</a:t>
            </a:r>
          </a:p>
          <a:p>
            <a:pPr marL="0" indent="0">
              <a:spcBef>
                <a:spcPts val="0"/>
              </a:spcBef>
              <a:spcAft>
                <a:spcPts val="400"/>
              </a:spcAft>
              <a:buNone/>
            </a:pPr>
            <a:r>
              <a:rPr lang="en-US" sz="1200" dirty="0">
                <a:solidFill>
                  <a:schemeClr val="tx2"/>
                </a:solidFill>
                <a:hlinkClick r:id="rId5">
                  <a:extLst>
                    <a:ext uri="{A12FA001-AC4F-418D-AE19-62706E023703}">
                      <ahyp:hlinkClr xmlns:ahyp="http://schemas.microsoft.com/office/drawing/2018/hyperlinkcolor" val="tx"/>
                    </a:ext>
                  </a:extLst>
                </a:hlinkClick>
              </a:rPr>
              <a:t>https://www.dellemc.com/resources/en-us/auth/services/deployment/deployment-services-for-client-solutions/asset-resale-and-recycling-deployment-services-for-client-soluti.htm#sort=relevancy&amp;numberOfResults=25</a:t>
            </a:r>
            <a:br>
              <a:rPr lang="en-US" sz="1200" dirty="0">
                <a:solidFill>
                  <a:schemeClr val="tx2"/>
                </a:solidFill>
                <a:hlinkClick r:id="rId5">
                  <a:extLst>
                    <a:ext uri="{A12FA001-AC4F-418D-AE19-62706E023703}">
                      <ahyp:hlinkClr xmlns:ahyp="http://schemas.microsoft.com/office/drawing/2018/hyperlinkcolor" val="tx"/>
                    </a:ext>
                  </a:extLst>
                </a:hlinkClick>
              </a:rPr>
            </a:br>
            <a:r>
              <a:rPr lang="en-US" sz="1400" b="1" dirty="0">
                <a:solidFill>
                  <a:schemeClr val="tx2"/>
                </a:solidFill>
              </a:rPr>
              <a:t> </a:t>
            </a:r>
            <a:endParaRPr lang="en-US" sz="1200" dirty="0">
              <a:solidFill>
                <a:schemeClr val="tx2"/>
              </a:solidFill>
            </a:endParaRPr>
          </a:p>
          <a:p>
            <a:pPr marL="0" indent="0">
              <a:buFont typeface="Arial" panose="020B0604020202020204" pitchFamily="34" charset="0"/>
              <a:buNone/>
            </a:pPr>
            <a:endParaRPr lang="en-US" sz="1200" dirty="0">
              <a:solidFill>
                <a:schemeClr val="tx2"/>
              </a:solidFill>
            </a:endParaRPr>
          </a:p>
        </p:txBody>
      </p:sp>
      <p:sp>
        <p:nvSpPr>
          <p:cNvPr id="4" name="TextBox 3">
            <a:extLst>
              <a:ext uri="{FF2B5EF4-FFF2-40B4-BE49-F238E27FC236}">
                <a16:creationId xmlns:a16="http://schemas.microsoft.com/office/drawing/2014/main" id="{C9CAFBBD-4C88-47A8-BE40-9300D968F951}"/>
              </a:ext>
            </a:extLst>
          </p:cNvPr>
          <p:cNvSpPr txBox="1"/>
          <p:nvPr/>
        </p:nvSpPr>
        <p:spPr>
          <a:xfrm>
            <a:off x="-1110181" y="4726074"/>
            <a:ext cx="5873750" cy="123111"/>
          </a:xfrm>
          <a:prstGeom prst="rect">
            <a:avLst/>
          </a:prstGeom>
          <a:noFill/>
        </p:spPr>
        <p:txBody>
          <a:bodyPr wrap="square" lIns="0" tIns="0" rIns="0" bIns="0" rtlCol="0">
            <a:spAutoFit/>
          </a:bodyPr>
          <a:lstStyle/>
          <a:p>
            <a:pPr algn="ctr"/>
            <a:r>
              <a:rPr lang="en-US" sz="800" dirty="0"/>
              <a:t>For best results with links, please copy and paste into a browser </a:t>
            </a:r>
          </a:p>
        </p:txBody>
      </p:sp>
      <p:sp>
        <p:nvSpPr>
          <p:cNvPr id="13" name="Content Placeholder 2">
            <a:extLst>
              <a:ext uri="{FF2B5EF4-FFF2-40B4-BE49-F238E27FC236}">
                <a16:creationId xmlns:a16="http://schemas.microsoft.com/office/drawing/2014/main" id="{86887D71-FC5E-453A-A6AD-5D2024FF96E9}"/>
              </a:ext>
            </a:extLst>
          </p:cNvPr>
          <p:cNvSpPr txBox="1">
            <a:spLocks/>
          </p:cNvSpPr>
          <p:nvPr/>
        </p:nvSpPr>
        <p:spPr>
          <a:xfrm>
            <a:off x="4616329" y="1500616"/>
            <a:ext cx="4254000" cy="2991460"/>
          </a:xfrm>
          <a:prstGeom prst="rect">
            <a:avLst/>
          </a:prstGeom>
        </p:spPr>
        <p:txBody>
          <a:bodyPr lIns="0" tIns="0" rIns="0" bIns="0"/>
          <a:lstStyle>
            <a:lvl1pPr marL="171450" indent="-171450" algn="l" defTabSz="685800" rtl="0" eaLnBrk="1" latinLnBrk="0" hangingPunct="1">
              <a:lnSpc>
                <a:spcPct val="100000"/>
              </a:lnSpc>
              <a:spcBef>
                <a:spcPts val="1200"/>
              </a:spcBef>
              <a:buClr>
                <a:srgbClr val="808080"/>
              </a:buClr>
              <a:buFont typeface="Arial" panose="020B0604020202020204" pitchFamily="34" charset="0"/>
              <a:buChar char="•"/>
              <a:defRPr sz="1800" kern="1200">
                <a:solidFill>
                  <a:schemeClr val="bg2"/>
                </a:solidFill>
                <a:latin typeface="+mn-lt"/>
                <a:ea typeface="+mn-ea"/>
                <a:cs typeface="+mn-cs"/>
              </a:defRPr>
            </a:lvl1pPr>
            <a:lvl2pPr marL="514350" indent="-171450" algn="l" defTabSz="685800" rtl="0" eaLnBrk="1" latinLnBrk="0" hangingPunct="1">
              <a:lnSpc>
                <a:spcPct val="100000"/>
              </a:lnSpc>
              <a:spcBef>
                <a:spcPts val="300"/>
              </a:spcBef>
              <a:buClr>
                <a:srgbClr val="808080"/>
              </a:buClr>
              <a:buFont typeface="Arial" panose="020B0604020202020204" pitchFamily="34" charset="0"/>
              <a:buChar char="–"/>
              <a:defRPr sz="1400" kern="1200">
                <a:solidFill>
                  <a:schemeClr val="bg2"/>
                </a:solidFill>
                <a:latin typeface="+mn-lt"/>
                <a:ea typeface="+mn-ea"/>
                <a:cs typeface="+mn-cs"/>
              </a:defRPr>
            </a:lvl2pPr>
            <a:lvl3pPr marL="857250" indent="-171450" algn="l" defTabSz="685800" rtl="0" eaLnBrk="1" latinLnBrk="0" hangingPunct="1">
              <a:lnSpc>
                <a:spcPct val="100000"/>
              </a:lnSpc>
              <a:spcBef>
                <a:spcPts val="300"/>
              </a:spcBef>
              <a:buClr>
                <a:srgbClr val="808080"/>
              </a:buClr>
              <a:buFont typeface="Wingdings" panose="05000000000000000000" pitchFamily="2" charset="2"/>
              <a:buChar char="§"/>
              <a:defRPr sz="11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Clr>
                <a:srgbClr val="808080"/>
              </a:buClr>
              <a:buFont typeface="Arial" panose="020B0604020202020204" pitchFamily="34" charset="0"/>
              <a:buChar char="–"/>
              <a:defRPr sz="1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Clr>
                <a:srgbClr val="808080"/>
              </a:buClr>
              <a:buFont typeface="Arial" panose="020B0604020202020204" pitchFamily="34" charset="0"/>
              <a:buChar char="–"/>
              <a:defRPr sz="1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400"/>
              </a:spcAft>
              <a:buNone/>
            </a:pPr>
            <a:r>
              <a:rPr lang="en-US" sz="1200" b="1" dirty="0">
                <a:solidFill>
                  <a:schemeClr val="tx2"/>
                </a:solidFill>
              </a:rPr>
              <a:t>TechDirect Sales Training</a:t>
            </a:r>
          </a:p>
          <a:p>
            <a:pPr marL="0" indent="0">
              <a:spcBef>
                <a:spcPts val="0"/>
              </a:spcBef>
              <a:spcAft>
                <a:spcPts val="400"/>
              </a:spcAft>
              <a:buNone/>
            </a:pPr>
            <a:r>
              <a:rPr lang="en-US" sz="1200" dirty="0">
                <a:solidFill>
                  <a:schemeClr val="tx2"/>
                </a:solidFill>
                <a:hlinkClick r:id="rId6">
                  <a:extLst>
                    <a:ext uri="{A12FA001-AC4F-418D-AE19-62706E023703}">
                      <ahyp:hlinkClr xmlns:ahyp="http://schemas.microsoft.com/office/drawing/2018/hyperlinkcolor" val="tx"/>
                    </a:ext>
                  </a:extLst>
                </a:hlinkClick>
              </a:rPr>
              <a:t>https://www.dellemc.com/resources/en-us/auth/asset/training/services/TechDirect_Sales_Training.pptx</a:t>
            </a:r>
            <a:endParaRPr lang="en-US" sz="1200" dirty="0">
              <a:solidFill>
                <a:schemeClr val="tx2"/>
              </a:solidFill>
            </a:endParaRPr>
          </a:p>
          <a:p>
            <a:pPr marL="0" indent="0">
              <a:spcBef>
                <a:spcPts val="0"/>
              </a:spcBef>
              <a:buNone/>
            </a:pPr>
            <a:endParaRPr lang="en-US" sz="1200" b="1" dirty="0">
              <a:solidFill>
                <a:schemeClr val="tx2"/>
              </a:solidFill>
            </a:endParaRPr>
          </a:p>
          <a:p>
            <a:pPr marL="0" indent="0">
              <a:spcBef>
                <a:spcPts val="0"/>
              </a:spcBef>
              <a:spcAft>
                <a:spcPts val="400"/>
              </a:spcAft>
              <a:buNone/>
            </a:pPr>
            <a:r>
              <a:rPr lang="en-US" sz="1400" b="1" dirty="0">
                <a:solidFill>
                  <a:schemeClr val="tx2"/>
                </a:solidFill>
              </a:rPr>
              <a:t>URLs:</a:t>
            </a:r>
          </a:p>
          <a:p>
            <a:pPr marL="0" indent="0">
              <a:spcBef>
                <a:spcPts val="0"/>
              </a:spcBef>
              <a:spcAft>
                <a:spcPts val="400"/>
              </a:spcAft>
              <a:buNone/>
            </a:pPr>
            <a:r>
              <a:rPr lang="en-US" sz="1200" b="1" dirty="0">
                <a:solidFill>
                  <a:schemeClr val="tx2"/>
                </a:solidFill>
              </a:rPr>
              <a:t>Client Deployment Assessment training</a:t>
            </a:r>
          </a:p>
          <a:p>
            <a:pPr marL="0" indent="0">
              <a:spcBef>
                <a:spcPts val="0"/>
              </a:spcBef>
              <a:buNone/>
            </a:pPr>
            <a:r>
              <a:rPr lang="en-US" sz="1200" dirty="0">
                <a:solidFill>
                  <a:schemeClr val="tx2"/>
                </a:solidFill>
              </a:rPr>
              <a:t>https://www.dellemc.com/resources/en-us/auth/asset/training/services/Client-Deployment-Assessment-Training.pptx.external</a:t>
            </a:r>
            <a:r>
              <a:rPr lang="en-US" sz="1400" b="1" dirty="0">
                <a:solidFill>
                  <a:schemeClr val="tx2"/>
                </a:solidFill>
              </a:rPr>
              <a:t> </a:t>
            </a:r>
          </a:p>
          <a:p>
            <a:pPr marL="0" indent="0">
              <a:buNone/>
            </a:pPr>
            <a:r>
              <a:rPr lang="en-US" sz="1200" b="1" dirty="0" err="1">
                <a:solidFill>
                  <a:schemeClr val="tx2"/>
                </a:solidFill>
              </a:rPr>
              <a:t>ProDeploy</a:t>
            </a:r>
            <a:r>
              <a:rPr lang="en-US" sz="1200" b="1" dirty="0">
                <a:solidFill>
                  <a:schemeClr val="tx2"/>
                </a:solidFill>
              </a:rPr>
              <a:t> in the Unified Workspace Digital Playbook</a:t>
            </a:r>
          </a:p>
          <a:p>
            <a:pPr marL="0" indent="0">
              <a:spcBef>
                <a:spcPts val="400"/>
              </a:spcBef>
              <a:buNone/>
            </a:pPr>
            <a:r>
              <a:rPr lang="en-US" sz="1200" dirty="0">
                <a:solidFill>
                  <a:schemeClr val="tx2"/>
                </a:solidFill>
              </a:rPr>
              <a:t>https://www.dellemc.com/resources/en-us/auth/asset/playbooks/products/dell-technologies-cloud/dell-prodeploy-in-the-unified-workspace-playbook.pdf.external</a:t>
            </a:r>
          </a:p>
          <a:p>
            <a:pPr marL="0" indent="0">
              <a:buFont typeface="Arial" panose="020B0604020202020204" pitchFamily="34" charset="0"/>
              <a:buNone/>
            </a:pPr>
            <a:endParaRPr lang="en-US" sz="1200" dirty="0">
              <a:solidFill>
                <a:schemeClr val="tx2"/>
              </a:solidFill>
            </a:endParaRPr>
          </a:p>
        </p:txBody>
      </p:sp>
    </p:spTree>
    <p:extLst>
      <p:ext uri="{BB962C8B-B14F-4D97-AF65-F5344CB8AC3E}">
        <p14:creationId xmlns:p14="http://schemas.microsoft.com/office/powerpoint/2010/main" val="483295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animal&#10;&#10;Description automatically generated">
            <a:extLst>
              <a:ext uri="{FF2B5EF4-FFF2-40B4-BE49-F238E27FC236}">
                <a16:creationId xmlns:a16="http://schemas.microsoft.com/office/drawing/2014/main" id="{659E249C-70F0-4CFF-BDE7-08808CBDE0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27913"/>
            <a:ext cx="9144000" cy="3663640"/>
          </a:xfrm>
          <a:prstGeom prst="rect">
            <a:avLst/>
          </a:prstGeom>
        </p:spPr>
      </p:pic>
      <p:sp>
        <p:nvSpPr>
          <p:cNvPr id="2" name="Title 1">
            <a:extLst>
              <a:ext uri="{FF2B5EF4-FFF2-40B4-BE49-F238E27FC236}">
                <a16:creationId xmlns:a16="http://schemas.microsoft.com/office/drawing/2014/main" id="{4BD44292-CAFE-4365-AA48-213D8D9AC1B2}"/>
              </a:ext>
            </a:extLst>
          </p:cNvPr>
          <p:cNvSpPr>
            <a:spLocks noGrp="1"/>
          </p:cNvSpPr>
          <p:nvPr>
            <p:ph type="title"/>
          </p:nvPr>
        </p:nvSpPr>
        <p:spPr>
          <a:xfrm>
            <a:off x="273671" y="221285"/>
            <a:ext cx="8577263" cy="387798"/>
          </a:xfrm>
        </p:spPr>
        <p:txBody>
          <a:bodyPr/>
          <a:lstStyle/>
          <a:p>
            <a:r>
              <a:rPr lang="en-US" dirty="0"/>
              <a:t>Client deployment co-deliver resources and contacts</a:t>
            </a:r>
          </a:p>
        </p:txBody>
      </p:sp>
      <p:sp>
        <p:nvSpPr>
          <p:cNvPr id="3" name="Content Placeholder 2">
            <a:extLst>
              <a:ext uri="{FF2B5EF4-FFF2-40B4-BE49-F238E27FC236}">
                <a16:creationId xmlns:a16="http://schemas.microsoft.com/office/drawing/2014/main" id="{918E3612-B23C-4DBD-B6B6-2F4CED83ABBF}"/>
              </a:ext>
            </a:extLst>
          </p:cNvPr>
          <p:cNvSpPr>
            <a:spLocks noGrp="1"/>
          </p:cNvSpPr>
          <p:nvPr>
            <p:ph sz="quarter" idx="10"/>
          </p:nvPr>
        </p:nvSpPr>
        <p:spPr>
          <a:xfrm>
            <a:off x="338560" y="1105083"/>
            <a:ext cx="4191001" cy="3314700"/>
          </a:xfrm>
        </p:spPr>
        <p:txBody>
          <a:bodyPr/>
          <a:lstStyle/>
          <a:p>
            <a:pPr marL="0" indent="0">
              <a:spcAft>
                <a:spcPts val="600"/>
              </a:spcAft>
              <a:buNone/>
            </a:pPr>
            <a:r>
              <a:rPr lang="en-US" sz="1600" b="1" dirty="0">
                <a:solidFill>
                  <a:schemeClr val="accent3"/>
                </a:solidFill>
              </a:rPr>
              <a:t>Co-deliver information</a:t>
            </a:r>
          </a:p>
          <a:p>
            <a:pPr marL="0" indent="0">
              <a:spcBef>
                <a:spcPts val="0"/>
              </a:spcBef>
              <a:buClr>
                <a:srgbClr val="00447C"/>
              </a:buClr>
              <a:buNone/>
            </a:pPr>
            <a:r>
              <a:rPr lang="en-US" sz="1200" b="1" dirty="0">
                <a:solidFill>
                  <a:schemeClr val="tx2"/>
                </a:solidFill>
              </a:rPr>
              <a:t>Delivering Deployment Services Knowledge Center</a:t>
            </a:r>
          </a:p>
          <a:p>
            <a:pPr marL="0" indent="0">
              <a:spcBef>
                <a:spcPts val="400"/>
              </a:spcBef>
              <a:buClr>
                <a:srgbClr val="00447C"/>
              </a:buClr>
              <a:buNone/>
            </a:pPr>
            <a:r>
              <a:rPr lang="en-US" sz="1200" dirty="0">
                <a:solidFill>
                  <a:schemeClr val="tx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https://www.dellemc.com/resources/en-us/auth/services/deployment/deployment-services-for-infrastructuresolutions/Delivering_Deployment_Services.htm#sort=relevancy&amp;numberOfResults=25 </a:t>
            </a:r>
            <a:endParaRPr lang="en-US" sz="1200" dirty="0">
              <a:solidFill>
                <a:schemeClr val="tx2"/>
              </a:solidFill>
              <a:latin typeface="Arial" panose="020B0604020202020204" pitchFamily="34" charset="0"/>
              <a:cs typeface="Arial" panose="020B0604020202020204" pitchFamily="34" charset="0"/>
            </a:endParaRPr>
          </a:p>
          <a:p>
            <a:pPr>
              <a:spcBef>
                <a:spcPts val="0"/>
              </a:spcBef>
              <a:buClr>
                <a:srgbClr val="00447C"/>
              </a:buClr>
            </a:pPr>
            <a:endParaRPr lang="en-US" sz="1200" dirty="0">
              <a:solidFill>
                <a:srgbClr val="00447C"/>
              </a:solidFill>
              <a:latin typeface="Arial" panose="020B0604020202020204" pitchFamily="34" charset="0"/>
              <a:cs typeface="Arial" panose="020B0604020202020204" pitchFamily="34" charset="0"/>
            </a:endParaRPr>
          </a:p>
          <a:p>
            <a:pPr marL="0" indent="0">
              <a:spcBef>
                <a:spcPts val="0"/>
              </a:spcBef>
              <a:buClr>
                <a:srgbClr val="00447C"/>
              </a:buClr>
              <a:buNone/>
            </a:pPr>
            <a:r>
              <a:rPr lang="en-US" sz="1200" b="1" dirty="0">
                <a:solidFill>
                  <a:schemeClr val="tx2"/>
                </a:solidFill>
              </a:rPr>
              <a:t>Deployment Services Delivery Guide</a:t>
            </a:r>
          </a:p>
          <a:p>
            <a:pPr marL="0" indent="0">
              <a:spcBef>
                <a:spcPts val="400"/>
              </a:spcBef>
              <a:buClr>
                <a:srgbClr val="00447C"/>
              </a:buClr>
              <a:buNone/>
            </a:pPr>
            <a:r>
              <a:rPr lang="en-US" sz="1200" dirty="0">
                <a:solidFill>
                  <a:schemeClr val="tx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https://www.dellemc.com/resources/en-us/auth/asset/quick-reference-guides/partner/services-delivery-enablement-benefits-and-requirements.pdf </a:t>
            </a:r>
            <a:endParaRPr lang="en-US" sz="1200" dirty="0">
              <a:solidFill>
                <a:schemeClr val="tx2"/>
              </a:solidFill>
              <a:latin typeface="Arial" panose="020B0604020202020204" pitchFamily="34" charset="0"/>
              <a:cs typeface="Arial" panose="020B0604020202020204" pitchFamily="34" charset="0"/>
            </a:endParaRPr>
          </a:p>
          <a:p>
            <a:pPr>
              <a:spcBef>
                <a:spcPts val="0"/>
              </a:spcBef>
              <a:buClr>
                <a:srgbClr val="00447C"/>
              </a:buClr>
            </a:pPr>
            <a:endParaRPr lang="en-US" sz="1400" dirty="0">
              <a:solidFill>
                <a:srgbClr val="00447C"/>
              </a:solidFill>
              <a:cs typeface="Arial" panose="020B0604020202020204" pitchFamily="34" charset="0"/>
            </a:endParaRPr>
          </a:p>
          <a:p>
            <a:pPr marL="0" indent="0">
              <a:spcBef>
                <a:spcPts val="0"/>
              </a:spcBef>
              <a:buClr>
                <a:srgbClr val="00447C"/>
              </a:buClr>
              <a:buNone/>
              <a:defRPr/>
            </a:pPr>
            <a:r>
              <a:rPr lang="en-US" sz="1200" b="1" dirty="0">
                <a:solidFill>
                  <a:schemeClr val="tx2"/>
                </a:solidFill>
              </a:rPr>
              <a:t>Services Delivery Benefits and Requirements guide</a:t>
            </a:r>
          </a:p>
          <a:p>
            <a:pPr marL="0" indent="0">
              <a:spcBef>
                <a:spcPts val="400"/>
              </a:spcBef>
              <a:buClr>
                <a:srgbClr val="00447C"/>
              </a:buClr>
              <a:buNone/>
              <a:defRPr/>
            </a:pPr>
            <a:r>
              <a:rPr lang="en-US" sz="1200" dirty="0">
                <a:solidFill>
                  <a:schemeClr val="tx2"/>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https://www.dellemc.com/resources/en-us/auth/asset/quick-reference-guides/partner/services-delivery-enablement-benefits-and-requirements.pdf</a:t>
            </a:r>
            <a:endParaRPr lang="en-US" sz="1200" dirty="0">
              <a:solidFill>
                <a:schemeClr val="tx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9CAFBBD-4C88-47A8-BE40-9300D968F951}"/>
              </a:ext>
            </a:extLst>
          </p:cNvPr>
          <p:cNvSpPr txBox="1"/>
          <p:nvPr/>
        </p:nvSpPr>
        <p:spPr>
          <a:xfrm>
            <a:off x="-1110181" y="4726074"/>
            <a:ext cx="5873750" cy="123111"/>
          </a:xfrm>
          <a:prstGeom prst="rect">
            <a:avLst/>
          </a:prstGeom>
          <a:noFill/>
        </p:spPr>
        <p:txBody>
          <a:bodyPr wrap="square" lIns="0" tIns="0" rIns="0" bIns="0" rtlCol="0">
            <a:spAutoFit/>
          </a:bodyPr>
          <a:lstStyle/>
          <a:p>
            <a:pPr algn="ctr"/>
            <a:r>
              <a:rPr lang="en-US" sz="800" dirty="0"/>
              <a:t>For best results with links, please copy and paste into a browser </a:t>
            </a:r>
          </a:p>
        </p:txBody>
      </p:sp>
      <p:sp>
        <p:nvSpPr>
          <p:cNvPr id="9" name="Content Placeholder 2">
            <a:extLst>
              <a:ext uri="{FF2B5EF4-FFF2-40B4-BE49-F238E27FC236}">
                <a16:creationId xmlns:a16="http://schemas.microsoft.com/office/drawing/2014/main" id="{80FD3BA6-B861-485B-80ED-C5F681D2912D}"/>
              </a:ext>
            </a:extLst>
          </p:cNvPr>
          <p:cNvSpPr txBox="1">
            <a:spLocks/>
          </p:cNvSpPr>
          <p:nvPr/>
        </p:nvSpPr>
        <p:spPr>
          <a:xfrm>
            <a:off x="4755686" y="1430482"/>
            <a:ext cx="4121822" cy="3314700"/>
          </a:xfrm>
          <a:prstGeom prst="rect">
            <a:avLst/>
          </a:prstGeom>
        </p:spPr>
        <p:txBody>
          <a:bodyPr lIns="0" tIns="0" rIns="0" bIns="0"/>
          <a:lstStyle>
            <a:lvl1pPr marL="171450" indent="-171450" algn="l" defTabSz="685800" rtl="0" eaLnBrk="1" latinLnBrk="0" hangingPunct="1">
              <a:lnSpc>
                <a:spcPct val="100000"/>
              </a:lnSpc>
              <a:spcBef>
                <a:spcPts val="1200"/>
              </a:spcBef>
              <a:buClr>
                <a:srgbClr val="808080"/>
              </a:buClr>
              <a:buFont typeface="Arial" panose="020B0604020202020204" pitchFamily="34" charset="0"/>
              <a:buChar char="•"/>
              <a:defRPr sz="1800" kern="1200">
                <a:solidFill>
                  <a:schemeClr val="bg2"/>
                </a:solidFill>
                <a:latin typeface="+mn-lt"/>
                <a:ea typeface="+mn-ea"/>
                <a:cs typeface="+mn-cs"/>
              </a:defRPr>
            </a:lvl1pPr>
            <a:lvl2pPr marL="514350" indent="-171450" algn="l" defTabSz="685800" rtl="0" eaLnBrk="1" latinLnBrk="0" hangingPunct="1">
              <a:lnSpc>
                <a:spcPct val="100000"/>
              </a:lnSpc>
              <a:spcBef>
                <a:spcPts val="300"/>
              </a:spcBef>
              <a:buClr>
                <a:srgbClr val="808080"/>
              </a:buClr>
              <a:buFont typeface="Arial" panose="020B0604020202020204" pitchFamily="34" charset="0"/>
              <a:buChar char="–"/>
              <a:defRPr sz="1400" kern="1200">
                <a:solidFill>
                  <a:schemeClr val="bg2"/>
                </a:solidFill>
                <a:latin typeface="+mn-lt"/>
                <a:ea typeface="+mn-ea"/>
                <a:cs typeface="+mn-cs"/>
              </a:defRPr>
            </a:lvl2pPr>
            <a:lvl3pPr marL="857250" indent="-171450" algn="l" defTabSz="685800" rtl="0" eaLnBrk="1" latinLnBrk="0" hangingPunct="1">
              <a:lnSpc>
                <a:spcPct val="100000"/>
              </a:lnSpc>
              <a:spcBef>
                <a:spcPts val="300"/>
              </a:spcBef>
              <a:buClr>
                <a:srgbClr val="808080"/>
              </a:buClr>
              <a:buFont typeface="Wingdings" panose="05000000000000000000" pitchFamily="2" charset="2"/>
              <a:buChar char="§"/>
              <a:defRPr sz="11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Clr>
                <a:srgbClr val="808080"/>
              </a:buClr>
              <a:buFont typeface="Arial" panose="020B0604020202020204" pitchFamily="34" charset="0"/>
              <a:buChar char="–"/>
              <a:defRPr sz="1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Clr>
                <a:srgbClr val="808080"/>
              </a:buClr>
              <a:buFont typeface="Arial" panose="020B0604020202020204" pitchFamily="34" charset="0"/>
              <a:buChar char="–"/>
              <a:defRPr sz="1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chemeClr val="tx2"/>
                </a:solidFill>
              </a:rPr>
              <a:t>For questions related to co-deliver, contact the team:</a:t>
            </a:r>
            <a:br>
              <a:rPr lang="en-US" sz="1400" dirty="0">
                <a:solidFill>
                  <a:schemeClr val="tx2"/>
                </a:solidFill>
              </a:rPr>
            </a:br>
            <a:r>
              <a:rPr lang="en-US" sz="1200" u="sng" dirty="0">
                <a:solidFill>
                  <a:schemeClr val="tx2"/>
                </a:solidFill>
                <a:hlinkClick r:id="rId7">
                  <a:extLst>
                    <a:ext uri="{A12FA001-AC4F-418D-AE19-62706E023703}">
                      <ahyp:hlinkClr xmlns:ahyp="http://schemas.microsoft.com/office/drawing/2018/hyperlinkcolor" val="tx"/>
                    </a:ext>
                  </a:extLst>
                </a:hlinkClick>
              </a:rPr>
              <a:t>Open case with Channel Services Helpdesk</a:t>
            </a:r>
            <a:r>
              <a:rPr lang="en-US" sz="1200" dirty="0">
                <a:solidFill>
                  <a:schemeClr val="tx2"/>
                </a:solidFill>
              </a:rPr>
              <a:t> or contact                            your Channel Sales Representative. </a:t>
            </a:r>
          </a:p>
          <a:p>
            <a:pPr marL="0" indent="0">
              <a:spcBef>
                <a:spcPts val="600"/>
              </a:spcBef>
              <a:buFont typeface="Arial" panose="020B0604020202020204" pitchFamily="34" charset="0"/>
              <a:buNone/>
            </a:pPr>
            <a:r>
              <a:rPr lang="en-US" sz="1400" b="1" dirty="0">
                <a:solidFill>
                  <a:schemeClr val="tx2"/>
                </a:solidFill>
              </a:rPr>
              <a:t>URLs:</a:t>
            </a:r>
          </a:p>
          <a:p>
            <a:pPr marL="0" indent="0">
              <a:spcBef>
                <a:spcPts val="300"/>
              </a:spcBef>
              <a:buFont typeface="Arial" panose="020B0604020202020204" pitchFamily="34" charset="0"/>
              <a:buNone/>
            </a:pPr>
            <a:r>
              <a:rPr lang="en-US" sz="1200" b="1" dirty="0">
                <a:solidFill>
                  <a:schemeClr val="tx2"/>
                </a:solidFill>
              </a:rPr>
              <a:t>Customer Facing Find A Partner Tool</a:t>
            </a:r>
            <a:endParaRPr lang="en-US" sz="1400" b="1" dirty="0">
              <a:solidFill>
                <a:schemeClr val="tx2"/>
              </a:solidFill>
            </a:endParaRPr>
          </a:p>
          <a:p>
            <a:pPr marL="0" indent="0">
              <a:spcBef>
                <a:spcPts val="400"/>
              </a:spcBef>
              <a:spcAft>
                <a:spcPts val="600"/>
              </a:spcAft>
              <a:buFont typeface="Arial" panose="020B0604020202020204" pitchFamily="34" charset="0"/>
              <a:buNone/>
            </a:pPr>
            <a:r>
              <a:rPr lang="en-US" sz="1200" dirty="0">
                <a:solidFill>
                  <a:schemeClr val="tx2"/>
                </a:solidFill>
                <a:hlinkClick r:id="rId8">
                  <a:extLst>
                    <a:ext uri="{A12FA001-AC4F-418D-AE19-62706E023703}">
                      <ahyp:hlinkClr xmlns:ahyp="http://schemas.microsoft.com/office/drawing/2018/hyperlinkcolor" val="tx"/>
                    </a:ext>
                  </a:extLst>
                </a:hlinkClick>
              </a:rPr>
              <a:t>https://www.dellemc.com/partner/en-us/partner/find-a-partner.htm</a:t>
            </a:r>
            <a:endParaRPr lang="en-US" sz="1200" dirty="0">
              <a:solidFill>
                <a:schemeClr val="tx2"/>
              </a:solidFill>
            </a:endParaRPr>
          </a:p>
          <a:p>
            <a:pPr marL="0" indent="0">
              <a:spcBef>
                <a:spcPts val="300"/>
              </a:spcBef>
              <a:spcAft>
                <a:spcPts val="400"/>
              </a:spcAft>
              <a:buFont typeface="Arial" panose="020B0604020202020204" pitchFamily="34" charset="0"/>
              <a:buNone/>
            </a:pPr>
            <a:r>
              <a:rPr lang="en-US" sz="1200" b="1" dirty="0">
                <a:solidFill>
                  <a:schemeClr val="tx2"/>
                </a:solidFill>
              </a:rPr>
              <a:t>Certified Partner Program Guide</a:t>
            </a:r>
            <a:endParaRPr lang="en-US" sz="1400" b="1" dirty="0">
              <a:solidFill>
                <a:schemeClr val="tx2"/>
              </a:solidFill>
            </a:endParaRPr>
          </a:p>
          <a:p>
            <a:pPr marL="0" indent="0">
              <a:spcBef>
                <a:spcPts val="0"/>
              </a:spcBef>
              <a:spcAft>
                <a:spcPts val="600"/>
              </a:spcAft>
              <a:buFont typeface="Arial" panose="020B0604020202020204" pitchFamily="34" charset="0"/>
              <a:buNone/>
            </a:pPr>
            <a:r>
              <a:rPr lang="en-US" sz="1200" dirty="0">
                <a:solidFill>
                  <a:schemeClr val="tx2"/>
                </a:solidFill>
                <a:hlinkClick r:id="rId9">
                  <a:extLst>
                    <a:ext uri="{A12FA001-AC4F-418D-AE19-62706E023703}">
                      <ahyp:hlinkClr xmlns:ahyp="http://schemas.microsoft.com/office/drawing/2018/hyperlinkcolor" val="tx"/>
                    </a:ext>
                  </a:extLst>
                </a:hlinkClick>
              </a:rPr>
              <a:t>https://www.dellemc.com/partner/en-us/asset/quick-reference-guides/partner/Partner_Program_Overview.pdf</a:t>
            </a:r>
            <a:endParaRPr lang="en-US" sz="1200" dirty="0">
              <a:solidFill>
                <a:schemeClr val="tx2"/>
              </a:solidFill>
            </a:endParaRPr>
          </a:p>
          <a:p>
            <a:pPr marL="0" indent="0">
              <a:spcBef>
                <a:spcPts val="400"/>
              </a:spcBef>
              <a:buFont typeface="Arial" panose="020B0604020202020204" pitchFamily="34" charset="0"/>
              <a:buNone/>
            </a:pPr>
            <a:r>
              <a:rPr lang="en-US" sz="1200" b="1" dirty="0">
                <a:solidFill>
                  <a:schemeClr val="tx2"/>
                </a:solidFill>
              </a:rPr>
              <a:t>Services Delivery Enablement Matrix</a:t>
            </a:r>
          </a:p>
          <a:p>
            <a:pPr marL="0" indent="0">
              <a:spcBef>
                <a:spcPts val="400"/>
              </a:spcBef>
              <a:buFont typeface="Arial" panose="020B0604020202020204" pitchFamily="34" charset="0"/>
              <a:buNone/>
            </a:pPr>
            <a:r>
              <a:rPr lang="en-US" sz="1200" dirty="0">
                <a:solidFill>
                  <a:schemeClr val="tx2"/>
                </a:solidFill>
                <a:hlinkClick r:id="rId10">
                  <a:extLst>
                    <a:ext uri="{A12FA001-AC4F-418D-AE19-62706E023703}">
                      <ahyp:hlinkClr xmlns:ahyp="http://schemas.microsoft.com/office/drawing/2018/hyperlinkcolor" val="tx"/>
                    </a:ext>
                  </a:extLst>
                </a:hlinkClick>
              </a:rPr>
              <a:t>https://www.dellemc.com/partner/en-us/auth/services/delivering-services.htm</a:t>
            </a:r>
            <a:endParaRPr lang="en-US" sz="1200" dirty="0">
              <a:solidFill>
                <a:schemeClr val="tx2"/>
              </a:solidFill>
            </a:endParaRPr>
          </a:p>
        </p:txBody>
      </p:sp>
    </p:spTree>
    <p:extLst>
      <p:ext uri="{BB962C8B-B14F-4D97-AF65-F5344CB8AC3E}">
        <p14:creationId xmlns:p14="http://schemas.microsoft.com/office/powerpoint/2010/main" val="3813478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animal&#10;&#10;Description automatically generated">
            <a:extLst>
              <a:ext uri="{FF2B5EF4-FFF2-40B4-BE49-F238E27FC236}">
                <a16:creationId xmlns:a16="http://schemas.microsoft.com/office/drawing/2014/main" id="{39528E17-1B1B-4DE5-8525-897EFD33CA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37745"/>
            <a:ext cx="9144000" cy="3815278"/>
          </a:xfrm>
          <a:prstGeom prst="rect">
            <a:avLst/>
          </a:prstGeom>
        </p:spPr>
      </p:pic>
      <p:sp>
        <p:nvSpPr>
          <p:cNvPr id="2" name="Title 1">
            <a:extLst>
              <a:ext uri="{FF2B5EF4-FFF2-40B4-BE49-F238E27FC236}">
                <a16:creationId xmlns:a16="http://schemas.microsoft.com/office/drawing/2014/main" id="{4BD44292-CAFE-4365-AA48-213D8D9AC1B2}"/>
              </a:ext>
            </a:extLst>
          </p:cNvPr>
          <p:cNvSpPr>
            <a:spLocks noGrp="1"/>
          </p:cNvSpPr>
          <p:nvPr>
            <p:ph type="title"/>
          </p:nvPr>
        </p:nvSpPr>
        <p:spPr/>
        <p:txBody>
          <a:bodyPr/>
          <a:lstStyle/>
          <a:p>
            <a:r>
              <a:rPr lang="en-US" dirty="0"/>
              <a:t>Client co-deliver resources and contacts</a:t>
            </a:r>
          </a:p>
        </p:txBody>
      </p:sp>
      <p:sp>
        <p:nvSpPr>
          <p:cNvPr id="3" name="Content Placeholder 2">
            <a:extLst>
              <a:ext uri="{FF2B5EF4-FFF2-40B4-BE49-F238E27FC236}">
                <a16:creationId xmlns:a16="http://schemas.microsoft.com/office/drawing/2014/main" id="{918E3612-B23C-4DBD-B6B6-2F4CED83ABBF}"/>
              </a:ext>
            </a:extLst>
          </p:cNvPr>
          <p:cNvSpPr>
            <a:spLocks noGrp="1"/>
          </p:cNvSpPr>
          <p:nvPr>
            <p:ph sz="quarter" idx="4294967295"/>
          </p:nvPr>
        </p:nvSpPr>
        <p:spPr>
          <a:xfrm>
            <a:off x="198887" y="894744"/>
            <a:ext cx="5638612" cy="3425734"/>
          </a:xfrm>
          <a:prstGeom prst="rect">
            <a:avLst/>
          </a:prstGeom>
        </p:spPr>
        <p:txBody>
          <a:bodyPr/>
          <a:lstStyle/>
          <a:p>
            <a:pPr marL="0" indent="0">
              <a:spcAft>
                <a:spcPts val="400"/>
              </a:spcAft>
              <a:buNone/>
            </a:pPr>
            <a:r>
              <a:rPr lang="en-US" sz="1200" b="1" dirty="0">
                <a:solidFill>
                  <a:schemeClr val="tx2"/>
                </a:solidFill>
              </a:rPr>
              <a:t>For questions related to co-deliver, contact the team:</a:t>
            </a:r>
          </a:p>
          <a:p>
            <a:pPr marL="0" indent="0">
              <a:spcBef>
                <a:spcPts val="0"/>
              </a:spcBef>
              <a:spcAft>
                <a:spcPts val="400"/>
              </a:spcAft>
              <a:buNone/>
            </a:pPr>
            <a:r>
              <a:rPr lang="en-US" sz="1200" u="sng" dirty="0">
                <a:solidFill>
                  <a:schemeClr val="tx2"/>
                </a:solidFill>
                <a:hlinkClick r:id="rId4">
                  <a:extLst>
                    <a:ext uri="{A12FA001-AC4F-418D-AE19-62706E023703}">
                      <ahyp:hlinkClr xmlns:ahyp="http://schemas.microsoft.com/office/drawing/2018/hyperlinkcolor" val="tx"/>
                    </a:ext>
                  </a:extLst>
                </a:hlinkClick>
              </a:rPr>
              <a:t>Open case with Channel Services Helpdesk</a:t>
            </a:r>
            <a:r>
              <a:rPr lang="en-US" sz="1200" dirty="0">
                <a:solidFill>
                  <a:schemeClr val="tx2"/>
                </a:solidFill>
              </a:rPr>
              <a:t> or contact your </a:t>
            </a:r>
            <a:br>
              <a:rPr lang="en-US" sz="1200" dirty="0">
                <a:solidFill>
                  <a:schemeClr val="tx2"/>
                </a:solidFill>
              </a:rPr>
            </a:br>
            <a:r>
              <a:rPr lang="en-US" sz="1200" dirty="0">
                <a:solidFill>
                  <a:schemeClr val="tx2"/>
                </a:solidFill>
              </a:rPr>
              <a:t>Channel Sales Representative. </a:t>
            </a:r>
          </a:p>
          <a:p>
            <a:pPr marL="0" indent="0">
              <a:spcBef>
                <a:spcPts val="600"/>
              </a:spcBef>
              <a:buNone/>
            </a:pPr>
            <a:r>
              <a:rPr lang="en-US" sz="1400" b="1" dirty="0">
                <a:solidFill>
                  <a:schemeClr val="tx2"/>
                </a:solidFill>
              </a:rPr>
              <a:t>URLs:</a:t>
            </a:r>
          </a:p>
          <a:p>
            <a:pPr marL="0" indent="0">
              <a:spcBef>
                <a:spcPts val="300"/>
              </a:spcBef>
              <a:spcAft>
                <a:spcPts val="1200"/>
              </a:spcAft>
              <a:buNone/>
            </a:pPr>
            <a:r>
              <a:rPr lang="en-US" sz="1200" b="1" dirty="0">
                <a:solidFill>
                  <a:schemeClr val="tx2"/>
                </a:solidFill>
              </a:rPr>
              <a:t>Customer Facing Find A Partner Tool</a:t>
            </a:r>
            <a:br>
              <a:rPr lang="en-US" sz="1400" dirty="0">
                <a:solidFill>
                  <a:schemeClr val="tx2"/>
                </a:solidFill>
              </a:rPr>
            </a:br>
            <a:r>
              <a:rPr lang="en-US" sz="1200" dirty="0">
                <a:solidFill>
                  <a:schemeClr val="tx2"/>
                </a:solidFill>
                <a:hlinkClick r:id="rId5">
                  <a:extLst>
                    <a:ext uri="{A12FA001-AC4F-418D-AE19-62706E023703}">
                      <ahyp:hlinkClr xmlns:ahyp="http://schemas.microsoft.com/office/drawing/2018/hyperlinkcolor" val="tx"/>
                    </a:ext>
                  </a:extLst>
                </a:hlinkClick>
              </a:rPr>
              <a:t>https://www.dellemc.com/partner/en-us/partner/find-a-partner.htm</a:t>
            </a:r>
            <a:endParaRPr lang="en-US" sz="1200" dirty="0">
              <a:solidFill>
                <a:schemeClr val="tx2"/>
              </a:solidFill>
            </a:endParaRPr>
          </a:p>
          <a:p>
            <a:pPr marL="0" indent="0">
              <a:spcBef>
                <a:spcPts val="300"/>
              </a:spcBef>
              <a:spcAft>
                <a:spcPts val="300"/>
              </a:spcAft>
              <a:buNone/>
            </a:pPr>
            <a:r>
              <a:rPr lang="en-US" sz="1200" b="1" dirty="0">
                <a:solidFill>
                  <a:schemeClr val="tx2"/>
                </a:solidFill>
              </a:rPr>
              <a:t>Certified Partner Program Guide</a:t>
            </a:r>
            <a:endParaRPr lang="en-US" sz="1400" b="1" dirty="0">
              <a:solidFill>
                <a:schemeClr val="tx2"/>
              </a:solidFill>
            </a:endParaRPr>
          </a:p>
          <a:p>
            <a:pPr marL="0" indent="0">
              <a:spcBef>
                <a:spcPts val="0"/>
              </a:spcBef>
              <a:spcAft>
                <a:spcPts val="1200"/>
              </a:spcAft>
              <a:buNone/>
            </a:pPr>
            <a:r>
              <a:rPr lang="en-US" sz="1200" dirty="0">
                <a:solidFill>
                  <a:schemeClr val="tx2"/>
                </a:solidFill>
                <a:hlinkClick r:id="rId6">
                  <a:extLst>
                    <a:ext uri="{A12FA001-AC4F-418D-AE19-62706E023703}">
                      <ahyp:hlinkClr xmlns:ahyp="http://schemas.microsoft.com/office/drawing/2018/hyperlinkcolor" val="tx"/>
                    </a:ext>
                  </a:extLst>
                </a:hlinkClick>
              </a:rPr>
              <a:t>https://www.dellemc.com/partner/en-us/asset/quick-reference-guides/partner/Partner_Program_Overview.pdf</a:t>
            </a:r>
            <a:endParaRPr lang="en-US" sz="1200" dirty="0">
              <a:solidFill>
                <a:schemeClr val="tx2"/>
              </a:solidFill>
            </a:endParaRPr>
          </a:p>
          <a:p>
            <a:pPr marL="0" indent="0">
              <a:spcBef>
                <a:spcPts val="300"/>
              </a:spcBef>
              <a:buNone/>
            </a:pPr>
            <a:r>
              <a:rPr lang="en-US" sz="1200" b="1" dirty="0">
                <a:solidFill>
                  <a:schemeClr val="tx2"/>
                </a:solidFill>
              </a:rPr>
              <a:t>Services Delivery Enablement Matrix </a:t>
            </a:r>
          </a:p>
          <a:p>
            <a:pPr marL="0" indent="0">
              <a:spcBef>
                <a:spcPts val="400"/>
              </a:spcBef>
              <a:spcAft>
                <a:spcPts val="600"/>
              </a:spcAft>
              <a:buNone/>
            </a:pPr>
            <a:r>
              <a:rPr lang="en-US" sz="1200" dirty="0">
                <a:solidFill>
                  <a:schemeClr val="tx2"/>
                </a:solidFill>
                <a:hlinkClick r:id="rId7">
                  <a:extLst>
                    <a:ext uri="{A12FA001-AC4F-418D-AE19-62706E023703}">
                      <ahyp:hlinkClr xmlns:ahyp="http://schemas.microsoft.com/office/drawing/2018/hyperlinkcolor" val="tx"/>
                    </a:ext>
                  </a:extLst>
                </a:hlinkClick>
              </a:rPr>
              <a:t>https://www.dellemc.com/partner/en-us/auth/services/delivering-services.htm</a:t>
            </a:r>
            <a:endParaRPr lang="en-US" sz="1200" dirty="0">
              <a:solidFill>
                <a:schemeClr val="tx2"/>
              </a:solidFill>
            </a:endParaRPr>
          </a:p>
          <a:p>
            <a:pPr marL="0" indent="0" defTabSz="914400" fontAlgn="base">
              <a:spcBef>
                <a:spcPts val="0"/>
              </a:spcBef>
              <a:spcAft>
                <a:spcPts val="400"/>
              </a:spcAft>
              <a:buClr>
                <a:srgbClr val="F2AF00"/>
              </a:buClr>
              <a:buNone/>
              <a:defRPr/>
            </a:pPr>
            <a:r>
              <a:rPr lang="en-US" sz="1200" b="1" dirty="0">
                <a:solidFill>
                  <a:schemeClr val="tx2"/>
                </a:solidFill>
              </a:rPr>
              <a:t>Dell Technologies Partner Academy training</a:t>
            </a:r>
            <a:r>
              <a:rPr lang="en-US" sz="1400" b="1" dirty="0">
                <a:solidFill>
                  <a:schemeClr val="tx2"/>
                </a:solidFill>
              </a:rPr>
              <a:t>: </a:t>
            </a:r>
          </a:p>
          <a:p>
            <a:pPr defTabSz="914400" fontAlgn="base">
              <a:spcBef>
                <a:spcPts val="0"/>
              </a:spcBef>
              <a:buClr>
                <a:schemeClr val="tx2"/>
              </a:buClr>
              <a:defRPr/>
            </a:pPr>
            <a:r>
              <a:rPr lang="en-US" sz="1200" dirty="0">
                <a:solidFill>
                  <a:schemeClr val="tx2"/>
                </a:solidFill>
              </a:rPr>
              <a:t>Services sales training:</a:t>
            </a:r>
            <a:r>
              <a:rPr lang="en-US" sz="1200" b="1" dirty="0">
                <a:solidFill>
                  <a:srgbClr val="00447C"/>
                </a:solidFill>
              </a:rPr>
              <a:t> </a:t>
            </a:r>
            <a:r>
              <a:rPr lang="en-US" sz="1200" dirty="0">
                <a:solidFill>
                  <a:schemeClr val="tx2"/>
                </a:solidFill>
                <a:hlinkClick r:id="rId8">
                  <a:extLst>
                    <a:ext uri="{A12FA001-AC4F-418D-AE19-62706E023703}">
                      <ahyp:hlinkClr xmlns:ahyp="http://schemas.microsoft.com/office/drawing/2018/hyperlinkcolor" val="tx"/>
                    </a:ext>
                  </a:extLst>
                </a:hlinkClick>
              </a:rPr>
              <a:t>https://education.emc.com/content/emc/en-us/home/bpa_homepage/accelerate-services-resale.html</a:t>
            </a:r>
            <a:endParaRPr lang="en-US" sz="1200" dirty="0">
              <a:solidFill>
                <a:schemeClr val="tx2"/>
              </a:solidFill>
            </a:endParaRPr>
          </a:p>
          <a:p>
            <a:pPr defTabSz="914400" fontAlgn="base">
              <a:buClr>
                <a:schemeClr val="tx2"/>
              </a:buClr>
              <a:defRPr/>
            </a:pPr>
            <a:r>
              <a:rPr lang="en-US" sz="1200" dirty="0">
                <a:solidFill>
                  <a:schemeClr val="tx2"/>
                </a:solidFill>
              </a:rPr>
              <a:t>Services delivery competency training: </a:t>
            </a:r>
            <a:r>
              <a:rPr lang="en-US" sz="1200" dirty="0">
                <a:solidFill>
                  <a:schemeClr val="tx2"/>
                </a:solidFill>
                <a:hlinkClick r:id="rId9">
                  <a:extLst>
                    <a:ext uri="{A12FA001-AC4F-418D-AE19-62706E023703}">
                      <ahyp:hlinkClr xmlns:ahyp="http://schemas.microsoft.com/office/drawing/2018/hyperlinkcolor" val="tx"/>
                    </a:ext>
                  </a:extLst>
                </a:hlinkClick>
              </a:rPr>
              <a:t>https://education.emc.com/content/emc/en-us/home.html</a:t>
            </a:r>
            <a:endParaRPr lang="en-US" sz="1200" dirty="0">
              <a:solidFill>
                <a:schemeClr val="tx2"/>
              </a:solidFill>
            </a:endParaRPr>
          </a:p>
          <a:p>
            <a:pPr marL="0" indent="0" defTabSz="914400" fontAlgn="base">
              <a:spcBef>
                <a:spcPts val="0"/>
              </a:spcBef>
              <a:buClr>
                <a:srgbClr val="F2AF00"/>
              </a:buClr>
              <a:buNone/>
              <a:defRPr/>
            </a:pPr>
            <a:endParaRPr lang="en-US" sz="1200" b="1" dirty="0">
              <a:solidFill>
                <a:srgbClr val="00447C"/>
              </a:solidFill>
            </a:endParaRPr>
          </a:p>
          <a:p>
            <a:pPr marL="0" indent="0">
              <a:spcBef>
                <a:spcPts val="600"/>
              </a:spcBef>
              <a:spcAft>
                <a:spcPts val="600"/>
              </a:spcAft>
              <a:buNone/>
            </a:pPr>
            <a:endParaRPr lang="en-US" sz="1200" dirty="0">
              <a:solidFill>
                <a:srgbClr val="00447C"/>
              </a:solidFill>
            </a:endParaRPr>
          </a:p>
          <a:p>
            <a:pPr marL="0" indent="0">
              <a:buNone/>
            </a:pPr>
            <a:endParaRPr lang="en-US" sz="1200" dirty="0">
              <a:solidFill>
                <a:schemeClr val="tx2"/>
              </a:solidFill>
            </a:endParaRPr>
          </a:p>
          <a:p>
            <a:pPr marL="0" indent="0">
              <a:buNone/>
            </a:pPr>
            <a:endParaRPr lang="en-US" sz="1200" dirty="0">
              <a:solidFill>
                <a:schemeClr val="tx2"/>
              </a:solidFill>
            </a:endParaRPr>
          </a:p>
          <a:p>
            <a:pPr marL="0" indent="0">
              <a:spcBef>
                <a:spcPts val="300"/>
              </a:spcBef>
              <a:spcAft>
                <a:spcPts val="600"/>
              </a:spcAft>
              <a:buNone/>
            </a:pPr>
            <a:endParaRPr lang="en-US" sz="1200" dirty="0">
              <a:solidFill>
                <a:schemeClr val="tx2"/>
              </a:solidFill>
            </a:endParaRPr>
          </a:p>
        </p:txBody>
      </p:sp>
      <p:sp>
        <p:nvSpPr>
          <p:cNvPr id="7" name="TextBox 6">
            <a:extLst>
              <a:ext uri="{FF2B5EF4-FFF2-40B4-BE49-F238E27FC236}">
                <a16:creationId xmlns:a16="http://schemas.microsoft.com/office/drawing/2014/main" id="{D4845761-E143-4B23-9486-A4FD3B8FEFA6}"/>
              </a:ext>
            </a:extLst>
          </p:cNvPr>
          <p:cNvSpPr txBox="1"/>
          <p:nvPr/>
        </p:nvSpPr>
        <p:spPr>
          <a:xfrm>
            <a:off x="-1111876" y="4722733"/>
            <a:ext cx="5873750" cy="123111"/>
          </a:xfrm>
          <a:prstGeom prst="rect">
            <a:avLst/>
          </a:prstGeom>
          <a:noFill/>
        </p:spPr>
        <p:txBody>
          <a:bodyPr wrap="square" lIns="0" tIns="0" rIns="0" bIns="0" rtlCol="0">
            <a:spAutoFit/>
          </a:bodyPr>
          <a:lstStyle/>
          <a:p>
            <a:pPr algn="ctr"/>
            <a:r>
              <a:rPr lang="en-US" sz="800" dirty="0"/>
              <a:t>For best results with links, please copy and paste into a browser </a:t>
            </a:r>
          </a:p>
        </p:txBody>
      </p:sp>
      <p:sp>
        <p:nvSpPr>
          <p:cNvPr id="8" name="Content Placeholder 2">
            <a:extLst>
              <a:ext uri="{FF2B5EF4-FFF2-40B4-BE49-F238E27FC236}">
                <a16:creationId xmlns:a16="http://schemas.microsoft.com/office/drawing/2014/main" id="{B67C44DF-448C-4643-A05D-692FCC813115}"/>
              </a:ext>
            </a:extLst>
          </p:cNvPr>
          <p:cNvSpPr txBox="1">
            <a:spLocks/>
          </p:cNvSpPr>
          <p:nvPr/>
        </p:nvSpPr>
        <p:spPr>
          <a:xfrm>
            <a:off x="4760921" y="918240"/>
            <a:ext cx="4121822" cy="3314700"/>
          </a:xfrm>
          <a:prstGeom prst="rect">
            <a:avLst/>
          </a:prstGeom>
        </p:spPr>
        <p:txBody>
          <a:bodyPr lIns="0" tIns="0" rIns="0" bIns="0"/>
          <a:lstStyle>
            <a:lvl1pPr marL="171450" indent="-171450" algn="l" defTabSz="685800" rtl="0" eaLnBrk="1" latinLnBrk="0" hangingPunct="1">
              <a:lnSpc>
                <a:spcPct val="100000"/>
              </a:lnSpc>
              <a:spcBef>
                <a:spcPts val="1200"/>
              </a:spcBef>
              <a:buClr>
                <a:srgbClr val="808080"/>
              </a:buClr>
              <a:buFont typeface="Arial" panose="020B0604020202020204" pitchFamily="34" charset="0"/>
              <a:buChar char="•"/>
              <a:defRPr sz="1800" kern="1200">
                <a:solidFill>
                  <a:schemeClr val="bg2"/>
                </a:solidFill>
                <a:latin typeface="+mn-lt"/>
                <a:ea typeface="+mn-ea"/>
                <a:cs typeface="+mn-cs"/>
              </a:defRPr>
            </a:lvl1pPr>
            <a:lvl2pPr marL="514350" indent="-171450" algn="l" defTabSz="685800" rtl="0" eaLnBrk="1" latinLnBrk="0" hangingPunct="1">
              <a:lnSpc>
                <a:spcPct val="100000"/>
              </a:lnSpc>
              <a:spcBef>
                <a:spcPts val="300"/>
              </a:spcBef>
              <a:buClr>
                <a:srgbClr val="808080"/>
              </a:buClr>
              <a:buFont typeface="Arial" panose="020B0604020202020204" pitchFamily="34" charset="0"/>
              <a:buChar char="–"/>
              <a:defRPr sz="1400" kern="1200">
                <a:solidFill>
                  <a:schemeClr val="bg2"/>
                </a:solidFill>
                <a:latin typeface="+mn-lt"/>
                <a:ea typeface="+mn-ea"/>
                <a:cs typeface="+mn-cs"/>
              </a:defRPr>
            </a:lvl2pPr>
            <a:lvl3pPr marL="857250" indent="-171450" algn="l" defTabSz="685800" rtl="0" eaLnBrk="1" latinLnBrk="0" hangingPunct="1">
              <a:lnSpc>
                <a:spcPct val="100000"/>
              </a:lnSpc>
              <a:spcBef>
                <a:spcPts val="300"/>
              </a:spcBef>
              <a:buClr>
                <a:srgbClr val="808080"/>
              </a:buClr>
              <a:buFont typeface="Wingdings" panose="05000000000000000000" pitchFamily="2" charset="2"/>
              <a:buChar char="§"/>
              <a:defRPr sz="11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Clr>
                <a:srgbClr val="808080"/>
              </a:buClr>
              <a:buFont typeface="Arial" panose="020B0604020202020204" pitchFamily="34" charset="0"/>
              <a:buChar char="–"/>
              <a:defRPr sz="1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Clr>
                <a:srgbClr val="808080"/>
              </a:buClr>
              <a:buFont typeface="Arial" panose="020B0604020202020204" pitchFamily="34" charset="0"/>
              <a:buChar char="–"/>
              <a:defRPr sz="1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1200" dirty="0">
              <a:solidFill>
                <a:schemeClr val="tx2"/>
              </a:solidFill>
            </a:endParaRPr>
          </a:p>
        </p:txBody>
      </p:sp>
      <p:pic>
        <p:nvPicPr>
          <p:cNvPr id="9" name="Picture 8">
            <a:extLst>
              <a:ext uri="{FF2B5EF4-FFF2-40B4-BE49-F238E27FC236}">
                <a16:creationId xmlns:a16="http://schemas.microsoft.com/office/drawing/2014/main" id="{2A161668-ACBE-45A1-A747-1BA9D998AC5F}"/>
              </a:ext>
            </a:extLst>
          </p:cNvPr>
          <p:cNvPicPr>
            <a:picLocks noChangeAspect="1"/>
          </p:cNvPicPr>
          <p:nvPr/>
        </p:nvPicPr>
        <p:blipFill rotWithShape="1">
          <a:blip r:embed="rId10"/>
          <a:srcRect l="28950" t="-426" r="10788" b="-1"/>
          <a:stretch/>
        </p:blipFill>
        <p:spPr>
          <a:xfrm>
            <a:off x="5708469" y="837745"/>
            <a:ext cx="3435532" cy="3815278"/>
          </a:xfrm>
          <a:prstGeom prst="rect">
            <a:avLst/>
          </a:prstGeom>
        </p:spPr>
      </p:pic>
    </p:spTree>
    <p:extLst>
      <p:ext uri="{BB962C8B-B14F-4D97-AF65-F5344CB8AC3E}">
        <p14:creationId xmlns:p14="http://schemas.microsoft.com/office/powerpoint/2010/main" val="2794931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4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animal&#10;&#10;Description automatically generated">
            <a:extLst>
              <a:ext uri="{FF2B5EF4-FFF2-40B4-BE49-F238E27FC236}">
                <a16:creationId xmlns:a16="http://schemas.microsoft.com/office/drawing/2014/main" id="{B239CBD0-2061-465B-B093-1E452EE967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4846" r="-44846"/>
          <a:stretch/>
        </p:blipFill>
        <p:spPr>
          <a:xfrm>
            <a:off x="0" y="965510"/>
            <a:ext cx="9144000" cy="3702946"/>
          </a:xfrm>
          <a:prstGeom prst="rect">
            <a:avLst/>
          </a:prstGeom>
        </p:spPr>
      </p:pic>
      <p:sp>
        <p:nvSpPr>
          <p:cNvPr id="2" name="Title 1"/>
          <p:cNvSpPr>
            <a:spLocks noGrp="1"/>
          </p:cNvSpPr>
          <p:nvPr>
            <p:ph type="title"/>
          </p:nvPr>
        </p:nvSpPr>
        <p:spPr/>
        <p:txBody>
          <a:bodyPr/>
          <a:lstStyle/>
          <a:p>
            <a:r>
              <a:rPr lang="en-US" dirty="0"/>
              <a:t>Dell Client Deployment Services</a:t>
            </a:r>
          </a:p>
        </p:txBody>
      </p:sp>
      <p:sp>
        <p:nvSpPr>
          <p:cNvPr id="3" name="Subtitle 2">
            <a:extLst>
              <a:ext uri="{FF2B5EF4-FFF2-40B4-BE49-F238E27FC236}">
                <a16:creationId xmlns:a16="http://schemas.microsoft.com/office/drawing/2014/main" id="{F496C8AA-9F26-40B8-BB5D-7CAF39DE8FA6}"/>
              </a:ext>
            </a:extLst>
          </p:cNvPr>
          <p:cNvSpPr>
            <a:spLocks noGrp="1"/>
          </p:cNvSpPr>
          <p:nvPr>
            <p:ph type="subTitle" idx="1"/>
          </p:nvPr>
        </p:nvSpPr>
        <p:spPr>
          <a:xfrm>
            <a:off x="285750" y="628650"/>
            <a:ext cx="8572500" cy="430887"/>
          </a:xfrm>
        </p:spPr>
        <p:txBody>
          <a:bodyPr/>
          <a:lstStyle/>
          <a:p>
            <a:r>
              <a:rPr lang="en-US" dirty="0"/>
              <a:t>Create deployment efficiencies, tailor solutions, and help customers evolve faster, easier </a:t>
            </a:r>
          </a:p>
          <a:p>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3491" t="17239" r="14141" b="952"/>
          <a:stretch/>
        </p:blipFill>
        <p:spPr>
          <a:xfrm>
            <a:off x="4228617" y="965509"/>
            <a:ext cx="4915383" cy="3702946"/>
          </a:xfrm>
          <a:prstGeom prst="rect">
            <a:avLst/>
          </a:prstGeom>
        </p:spPr>
      </p:pic>
      <p:sp>
        <p:nvSpPr>
          <p:cNvPr id="6" name="Subtitle 2"/>
          <p:cNvSpPr txBox="1">
            <a:spLocks/>
          </p:cNvSpPr>
          <p:nvPr/>
        </p:nvSpPr>
        <p:spPr>
          <a:xfrm>
            <a:off x="-326503" y="1731426"/>
            <a:ext cx="8572500" cy="2154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endParaRPr lang="en-US" sz="1400" dirty="0">
              <a:solidFill>
                <a:schemeClr val="bg2"/>
              </a:solidFill>
              <a:latin typeface="Arial" panose="020B0604020202020204" pitchFamily="34" charset="0"/>
            </a:endParaRPr>
          </a:p>
        </p:txBody>
      </p:sp>
      <p:sp>
        <p:nvSpPr>
          <p:cNvPr id="7" name="Content Placeholder 2"/>
          <p:cNvSpPr txBox="1">
            <a:spLocks/>
          </p:cNvSpPr>
          <p:nvPr/>
        </p:nvSpPr>
        <p:spPr>
          <a:xfrm>
            <a:off x="273996" y="1175638"/>
            <a:ext cx="3681414" cy="3143250"/>
          </a:xfrm>
          <a:prstGeom prst="rect">
            <a:avLst/>
          </a:prstGeom>
        </p:spPr>
        <p:txBody>
          <a:bodyPr lIns="0" tIns="0" rIns="0" bIns="0"/>
          <a:lstStyle>
            <a:lvl1pPr marL="171450" indent="-171450" algn="l" defTabSz="685800" rtl="0" eaLnBrk="1" latinLnBrk="0" hangingPunct="1">
              <a:lnSpc>
                <a:spcPct val="100000"/>
              </a:lnSpc>
              <a:spcBef>
                <a:spcPts val="1200"/>
              </a:spcBef>
              <a:buClr>
                <a:srgbClr val="808080"/>
              </a:buClr>
              <a:buFont typeface="Arial" panose="020B0604020202020204" pitchFamily="34" charset="0"/>
              <a:buChar char="•"/>
              <a:defRPr sz="1800" kern="1200">
                <a:solidFill>
                  <a:schemeClr val="bg2"/>
                </a:solidFill>
                <a:latin typeface="+mn-lt"/>
                <a:ea typeface="+mn-ea"/>
                <a:cs typeface="+mn-cs"/>
              </a:defRPr>
            </a:lvl1pPr>
            <a:lvl2pPr marL="514350" indent="-171450" algn="l" defTabSz="685800" rtl="0" eaLnBrk="1" latinLnBrk="0" hangingPunct="1">
              <a:lnSpc>
                <a:spcPct val="100000"/>
              </a:lnSpc>
              <a:spcBef>
                <a:spcPts val="300"/>
              </a:spcBef>
              <a:buClr>
                <a:srgbClr val="808080"/>
              </a:buClr>
              <a:buFont typeface="Arial" panose="020B0604020202020204" pitchFamily="34" charset="0"/>
              <a:buChar char="–"/>
              <a:defRPr sz="1400" kern="1200">
                <a:solidFill>
                  <a:schemeClr val="bg2"/>
                </a:solidFill>
                <a:latin typeface="+mn-lt"/>
                <a:ea typeface="+mn-ea"/>
                <a:cs typeface="+mn-cs"/>
              </a:defRPr>
            </a:lvl2pPr>
            <a:lvl3pPr marL="857250" indent="-171450" algn="l" defTabSz="685800" rtl="0" eaLnBrk="1" latinLnBrk="0" hangingPunct="1">
              <a:lnSpc>
                <a:spcPct val="100000"/>
              </a:lnSpc>
              <a:spcBef>
                <a:spcPts val="300"/>
              </a:spcBef>
              <a:buClr>
                <a:srgbClr val="808080"/>
              </a:buClr>
              <a:buFont typeface="Wingdings" panose="05000000000000000000" pitchFamily="2" charset="2"/>
              <a:buChar char="§"/>
              <a:defRPr sz="11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Clr>
                <a:srgbClr val="808080"/>
              </a:buClr>
              <a:buFont typeface="Arial" panose="020B0604020202020204" pitchFamily="34" charset="0"/>
              <a:buChar char="–"/>
              <a:defRPr sz="1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Clr>
                <a:srgbClr val="808080"/>
              </a:buClr>
              <a:buFont typeface="Arial" panose="020B0604020202020204" pitchFamily="34" charset="0"/>
              <a:buChar char="–"/>
              <a:defRPr sz="1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00"/>
              </a:spcBef>
              <a:buClr>
                <a:schemeClr val="tx2"/>
              </a:buClr>
              <a:buNone/>
            </a:pPr>
            <a:r>
              <a:rPr lang="en-US" sz="1200" b="1" dirty="0">
                <a:solidFill>
                  <a:schemeClr val="tx2"/>
                </a:solidFill>
              </a:rPr>
              <a:t>Dell Technologies helps you meet a broad range of needs with our portfolio of standard deployment services:</a:t>
            </a:r>
          </a:p>
          <a:p>
            <a:pPr>
              <a:spcBef>
                <a:spcPts val="600"/>
              </a:spcBef>
              <a:buClr>
                <a:schemeClr val="tx2"/>
              </a:buClr>
            </a:pPr>
            <a:r>
              <a:rPr lang="en-US" sz="1200" dirty="0">
                <a:solidFill>
                  <a:schemeClr val="tx2"/>
                </a:solidFill>
              </a:rPr>
              <a:t>Save in-house IT teams deployment and system handling time with our factory services </a:t>
            </a:r>
          </a:p>
          <a:p>
            <a:pPr>
              <a:spcBef>
                <a:spcPts val="600"/>
              </a:spcBef>
              <a:buClr>
                <a:schemeClr val="tx2"/>
              </a:buClr>
            </a:pPr>
            <a:r>
              <a:rPr lang="en-US" sz="1200" dirty="0">
                <a:solidFill>
                  <a:schemeClr val="tx2"/>
                </a:solidFill>
              </a:rPr>
              <a:t>Let our team cover on-site installation across your customers multiple global sites</a:t>
            </a:r>
          </a:p>
          <a:p>
            <a:pPr>
              <a:spcBef>
                <a:spcPts val="600"/>
              </a:spcBef>
              <a:buClr>
                <a:schemeClr val="tx2"/>
              </a:buClr>
            </a:pPr>
            <a:r>
              <a:rPr lang="en-US" sz="1200" dirty="0">
                <a:solidFill>
                  <a:schemeClr val="tx2"/>
                </a:solidFill>
              </a:rPr>
              <a:t>Launch day one end-user productivity with Dell Provisioning as a standalone service or via  </a:t>
            </a:r>
            <a:r>
              <a:rPr lang="en-US" sz="1200" dirty="0" err="1">
                <a:solidFill>
                  <a:schemeClr val="tx2"/>
                </a:solidFill>
              </a:rPr>
              <a:t>ProDeploy</a:t>
            </a:r>
            <a:r>
              <a:rPr lang="en-US" sz="1200" dirty="0">
                <a:solidFill>
                  <a:schemeClr val="tx2"/>
                </a:solidFill>
              </a:rPr>
              <a:t> for Client or </a:t>
            </a:r>
            <a:r>
              <a:rPr lang="en-US" sz="1200" dirty="0" err="1">
                <a:solidFill>
                  <a:schemeClr val="tx2"/>
                </a:solidFill>
              </a:rPr>
              <a:t>ProDeploy</a:t>
            </a:r>
            <a:r>
              <a:rPr lang="en-US" sz="1200" dirty="0">
                <a:solidFill>
                  <a:schemeClr val="tx2"/>
                </a:solidFill>
              </a:rPr>
              <a:t> Plus for Client</a:t>
            </a:r>
          </a:p>
          <a:p>
            <a:pPr>
              <a:spcBef>
                <a:spcPts val="600"/>
              </a:spcBef>
              <a:buClr>
                <a:schemeClr val="tx2"/>
              </a:buClr>
            </a:pPr>
            <a:r>
              <a:rPr lang="en-US" sz="1200" dirty="0">
                <a:solidFill>
                  <a:schemeClr val="tx2"/>
                </a:solidFill>
              </a:rPr>
              <a:t>Close a new hardware deal faster, leveraging the resale of legacy systems with Asset Resale and Recycling Services </a:t>
            </a:r>
          </a:p>
          <a:p>
            <a:pPr>
              <a:spcBef>
                <a:spcPts val="600"/>
              </a:spcBef>
              <a:buClr>
                <a:schemeClr val="tx2"/>
              </a:buClr>
            </a:pPr>
            <a:r>
              <a:rPr lang="en-US" sz="1200" dirty="0">
                <a:solidFill>
                  <a:schemeClr val="tx2"/>
                </a:solidFill>
              </a:rPr>
              <a:t>Choose how and when you want to co-deliver deployment services when you have earned the client co-delivery competency</a:t>
            </a:r>
          </a:p>
          <a:p>
            <a:pPr>
              <a:buClr>
                <a:schemeClr val="tx2"/>
              </a:buClr>
            </a:pPr>
            <a:endParaRPr lang="en-US" sz="1400" dirty="0">
              <a:solidFill>
                <a:schemeClr val="tx2"/>
              </a:solidFill>
            </a:endParaRPr>
          </a:p>
          <a:p>
            <a:pPr>
              <a:buClr>
                <a:schemeClr val="tx2"/>
              </a:buClr>
            </a:pPr>
            <a:endParaRPr lang="en-US" sz="1400" dirty="0">
              <a:solidFill>
                <a:schemeClr val="tx2"/>
              </a:solidFill>
            </a:endParaRPr>
          </a:p>
        </p:txBody>
      </p:sp>
    </p:spTree>
    <p:extLst>
      <p:ext uri="{BB962C8B-B14F-4D97-AF65-F5344CB8AC3E}">
        <p14:creationId xmlns:p14="http://schemas.microsoft.com/office/powerpoint/2010/main" val="303545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animal&#10;&#10;Description automatically generated">
            <a:extLst>
              <a:ext uri="{FF2B5EF4-FFF2-40B4-BE49-F238E27FC236}">
                <a16:creationId xmlns:a16="http://schemas.microsoft.com/office/drawing/2014/main" id="{B0D4DB64-330A-4F24-91B5-73D0AE0EF1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59093"/>
            <a:ext cx="9144000" cy="3341954"/>
          </a:xfrm>
          <a:prstGeom prst="rect">
            <a:avLst/>
          </a:prstGeom>
        </p:spPr>
      </p:pic>
      <p:sp>
        <p:nvSpPr>
          <p:cNvPr id="2" name="Title 1"/>
          <p:cNvSpPr>
            <a:spLocks noGrp="1"/>
          </p:cNvSpPr>
          <p:nvPr>
            <p:ph type="title"/>
          </p:nvPr>
        </p:nvSpPr>
        <p:spPr>
          <a:xfrm>
            <a:off x="263805" y="221285"/>
            <a:ext cx="8572500" cy="387798"/>
          </a:xfrm>
        </p:spPr>
        <p:txBody>
          <a:bodyPr/>
          <a:lstStyle/>
          <a:p>
            <a:r>
              <a:rPr lang="en-US" kern="0" dirty="0">
                <a:solidFill>
                  <a:srgbClr val="0076CE"/>
                </a:solidFill>
                <a:cs typeface="Arial" panose="020B0604020202020204" pitchFamily="34" charset="0"/>
              </a:rPr>
              <a:t>Dell Client Deployment Portfolio</a:t>
            </a:r>
          </a:p>
        </p:txBody>
      </p:sp>
      <p:sp>
        <p:nvSpPr>
          <p:cNvPr id="4" name="Rectangle 3">
            <a:extLst>
              <a:ext uri="{FF2B5EF4-FFF2-40B4-BE49-F238E27FC236}">
                <a16:creationId xmlns:a16="http://schemas.microsoft.com/office/drawing/2014/main" id="{C66369DF-790E-4F69-8FC1-75C5DE9F93E5}"/>
              </a:ext>
            </a:extLst>
          </p:cNvPr>
          <p:cNvSpPr/>
          <p:nvPr/>
        </p:nvSpPr>
        <p:spPr>
          <a:xfrm flipV="1">
            <a:off x="321192" y="1676069"/>
            <a:ext cx="8501616" cy="1861301"/>
          </a:xfrm>
          <a:prstGeom prst="rect">
            <a:avLst/>
          </a:prstGeom>
          <a:solidFill>
            <a:schemeClr val="tx2">
              <a:alpha val="99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5" name="Rectangle 4">
            <a:extLst>
              <a:ext uri="{FF2B5EF4-FFF2-40B4-BE49-F238E27FC236}">
                <a16:creationId xmlns:a16="http://schemas.microsoft.com/office/drawing/2014/main" id="{0828094F-55E7-4FF5-9F6F-F4D8D5682972}"/>
              </a:ext>
            </a:extLst>
          </p:cNvPr>
          <p:cNvSpPr/>
          <p:nvPr/>
        </p:nvSpPr>
        <p:spPr>
          <a:xfrm>
            <a:off x="555136" y="1993438"/>
            <a:ext cx="6272198" cy="57941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endParaRPr lang="en-GB" sz="1800" b="1" dirty="0">
              <a:solidFill>
                <a:schemeClr val="tx2"/>
              </a:solidFill>
            </a:endParaRPr>
          </a:p>
        </p:txBody>
      </p:sp>
      <p:pic>
        <p:nvPicPr>
          <p:cNvPr id="6" name="Graphic 34">
            <a:extLst>
              <a:ext uri="{FF2B5EF4-FFF2-40B4-BE49-F238E27FC236}">
                <a16:creationId xmlns:a16="http://schemas.microsoft.com/office/drawing/2014/main" id="{CF5792F5-A048-43EB-97A5-17BB69E861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29842" y="2076697"/>
            <a:ext cx="395201" cy="393668"/>
          </a:xfrm>
          <a:prstGeom prst="rect">
            <a:avLst/>
          </a:prstGeom>
          <a:ln>
            <a:noFill/>
          </a:ln>
        </p:spPr>
      </p:pic>
      <p:sp>
        <p:nvSpPr>
          <p:cNvPr id="8" name="Rectangle 7">
            <a:extLst>
              <a:ext uri="{FF2B5EF4-FFF2-40B4-BE49-F238E27FC236}">
                <a16:creationId xmlns:a16="http://schemas.microsoft.com/office/drawing/2014/main" id="{B1155993-5A0C-42F0-A045-EAEF860B1BA4}"/>
              </a:ext>
            </a:extLst>
          </p:cNvPr>
          <p:cNvSpPr/>
          <p:nvPr/>
        </p:nvSpPr>
        <p:spPr>
          <a:xfrm>
            <a:off x="553795" y="2663100"/>
            <a:ext cx="3302972" cy="542086"/>
          </a:xfrm>
          <a:prstGeom prst="rect">
            <a:avLst/>
          </a:prstGeom>
          <a:solidFill>
            <a:srgbClr val="41B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1B6E6"/>
              </a:solidFill>
            </a:endParaRPr>
          </a:p>
        </p:txBody>
      </p:sp>
      <p:sp>
        <p:nvSpPr>
          <p:cNvPr id="9" name="TextBox 8">
            <a:extLst>
              <a:ext uri="{FF2B5EF4-FFF2-40B4-BE49-F238E27FC236}">
                <a16:creationId xmlns:a16="http://schemas.microsoft.com/office/drawing/2014/main" id="{E43E631D-3922-41B9-8564-9CE2BB16FE1B}"/>
              </a:ext>
            </a:extLst>
          </p:cNvPr>
          <p:cNvSpPr txBox="1"/>
          <p:nvPr/>
        </p:nvSpPr>
        <p:spPr>
          <a:xfrm>
            <a:off x="1170202" y="2810231"/>
            <a:ext cx="2620416" cy="276999"/>
          </a:xfrm>
          <a:prstGeom prst="rect">
            <a:avLst/>
          </a:prstGeom>
          <a:noFill/>
        </p:spPr>
        <p:txBody>
          <a:bodyPr wrap="square" lIns="0" tIns="0" rIns="0" bIns="0" rtlCol="0">
            <a:spAutoFit/>
          </a:bodyPr>
          <a:lstStyle/>
          <a:p>
            <a:r>
              <a:rPr lang="en-US" sz="1800" dirty="0">
                <a:solidFill>
                  <a:schemeClr val="tx2"/>
                </a:solidFill>
              </a:rPr>
              <a:t>Configuration Services</a:t>
            </a:r>
          </a:p>
        </p:txBody>
      </p:sp>
      <p:sp>
        <p:nvSpPr>
          <p:cNvPr id="11" name="Rectangle 10">
            <a:extLst>
              <a:ext uri="{FF2B5EF4-FFF2-40B4-BE49-F238E27FC236}">
                <a16:creationId xmlns:a16="http://schemas.microsoft.com/office/drawing/2014/main" id="{7D963284-F1F0-4C4B-9662-731EC6C68F48}"/>
              </a:ext>
            </a:extLst>
          </p:cNvPr>
          <p:cNvSpPr/>
          <p:nvPr/>
        </p:nvSpPr>
        <p:spPr>
          <a:xfrm>
            <a:off x="3974879" y="2661496"/>
            <a:ext cx="2852455" cy="543690"/>
          </a:xfrm>
          <a:prstGeom prst="rect">
            <a:avLst/>
          </a:prstGeom>
          <a:solidFill>
            <a:srgbClr val="0076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2" name="TextBox 11">
            <a:extLst>
              <a:ext uri="{FF2B5EF4-FFF2-40B4-BE49-F238E27FC236}">
                <a16:creationId xmlns:a16="http://schemas.microsoft.com/office/drawing/2014/main" id="{C5B7CFAB-AED3-408F-81A8-FE470A116C2E}"/>
              </a:ext>
            </a:extLst>
          </p:cNvPr>
          <p:cNvSpPr txBox="1"/>
          <p:nvPr/>
        </p:nvSpPr>
        <p:spPr>
          <a:xfrm>
            <a:off x="4511395" y="2766485"/>
            <a:ext cx="2136393" cy="411651"/>
          </a:xfrm>
          <a:prstGeom prst="rect">
            <a:avLst/>
          </a:prstGeom>
          <a:noFill/>
        </p:spPr>
        <p:txBody>
          <a:bodyPr wrap="square" lIns="0" tIns="0" rIns="0" bIns="0" rtlCol="0">
            <a:spAutoFit/>
          </a:bodyPr>
          <a:lstStyle/>
          <a:p>
            <a:pPr algn="ctr">
              <a:lnSpc>
                <a:spcPts val="1600"/>
              </a:lnSpc>
            </a:pPr>
            <a:r>
              <a:rPr lang="en-US" sz="1800" dirty="0">
                <a:solidFill>
                  <a:schemeClr val="tx2"/>
                </a:solidFill>
              </a:rPr>
              <a:t>Client Installation </a:t>
            </a:r>
          </a:p>
          <a:p>
            <a:pPr algn="ctr">
              <a:lnSpc>
                <a:spcPts val="1600"/>
              </a:lnSpc>
            </a:pPr>
            <a:r>
              <a:rPr lang="en-US" sz="1800" dirty="0">
                <a:solidFill>
                  <a:schemeClr val="tx2"/>
                </a:solidFill>
              </a:rPr>
              <a:t>Services</a:t>
            </a:r>
          </a:p>
        </p:txBody>
      </p:sp>
      <p:pic>
        <p:nvPicPr>
          <p:cNvPr id="14" name="Graphic 30">
            <a:extLst>
              <a:ext uri="{FF2B5EF4-FFF2-40B4-BE49-F238E27FC236}">
                <a16:creationId xmlns:a16="http://schemas.microsoft.com/office/drawing/2014/main" id="{B84AA59D-F720-4C1E-9C99-DD85682914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4959" y="2744286"/>
            <a:ext cx="366657" cy="378111"/>
          </a:xfrm>
          <a:prstGeom prst="rect">
            <a:avLst/>
          </a:prstGeom>
        </p:spPr>
      </p:pic>
      <p:sp>
        <p:nvSpPr>
          <p:cNvPr id="19" name="Rectangle 18">
            <a:extLst>
              <a:ext uri="{FF2B5EF4-FFF2-40B4-BE49-F238E27FC236}">
                <a16:creationId xmlns:a16="http://schemas.microsoft.com/office/drawing/2014/main" id="{551ACED2-E0B2-492B-8B6C-366494A209F8}"/>
              </a:ext>
            </a:extLst>
          </p:cNvPr>
          <p:cNvSpPr/>
          <p:nvPr/>
        </p:nvSpPr>
        <p:spPr>
          <a:xfrm>
            <a:off x="6945446" y="1993438"/>
            <a:ext cx="1644759" cy="1211748"/>
          </a:xfrm>
          <a:prstGeom prst="rect">
            <a:avLst/>
          </a:prstGeom>
          <a:solidFill>
            <a:srgbClr val="004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6" name="TextBox 25">
            <a:extLst>
              <a:ext uri="{FF2B5EF4-FFF2-40B4-BE49-F238E27FC236}">
                <a16:creationId xmlns:a16="http://schemas.microsoft.com/office/drawing/2014/main" id="{C5B7CFAB-AED3-408F-81A8-FE470A116C2E}"/>
              </a:ext>
            </a:extLst>
          </p:cNvPr>
          <p:cNvSpPr txBox="1"/>
          <p:nvPr/>
        </p:nvSpPr>
        <p:spPr>
          <a:xfrm>
            <a:off x="7083618" y="2583768"/>
            <a:ext cx="1762724" cy="553998"/>
          </a:xfrm>
          <a:prstGeom prst="rect">
            <a:avLst/>
          </a:prstGeom>
          <a:noFill/>
        </p:spPr>
        <p:txBody>
          <a:bodyPr wrap="square" lIns="0" tIns="0" rIns="0" bIns="0" rtlCol="0">
            <a:spAutoFit/>
          </a:bodyPr>
          <a:lstStyle/>
          <a:p>
            <a:r>
              <a:rPr lang="en-US" sz="1800" dirty="0">
                <a:solidFill>
                  <a:schemeClr val="tx2"/>
                </a:solidFill>
              </a:rPr>
              <a:t>Asset Resale </a:t>
            </a:r>
          </a:p>
          <a:p>
            <a:r>
              <a:rPr lang="en-US" sz="1800" dirty="0">
                <a:solidFill>
                  <a:schemeClr val="tx2"/>
                </a:solidFill>
              </a:rPr>
              <a:t>&amp; Recycling</a:t>
            </a:r>
          </a:p>
        </p:txBody>
      </p:sp>
      <p:pic>
        <p:nvPicPr>
          <p:cNvPr id="27" name="Graphic 41">
            <a:extLst>
              <a:ext uri="{FF2B5EF4-FFF2-40B4-BE49-F238E27FC236}">
                <a16:creationId xmlns:a16="http://schemas.microsoft.com/office/drawing/2014/main" id="{B28091FA-2420-4C37-97CD-2C6A6CAA4E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9100" y="2110468"/>
            <a:ext cx="405880" cy="405880"/>
          </a:xfrm>
          <a:prstGeom prst="rect">
            <a:avLst/>
          </a:prstGeom>
        </p:spPr>
      </p:pic>
      <p:sp>
        <p:nvSpPr>
          <p:cNvPr id="15" name="Rectangle 14">
            <a:extLst>
              <a:ext uri="{FF2B5EF4-FFF2-40B4-BE49-F238E27FC236}">
                <a16:creationId xmlns:a16="http://schemas.microsoft.com/office/drawing/2014/main" id="{0ACC757E-6B0F-45D7-83FE-FA9CE6025AF4}"/>
              </a:ext>
            </a:extLst>
          </p:cNvPr>
          <p:cNvSpPr/>
          <p:nvPr/>
        </p:nvSpPr>
        <p:spPr>
          <a:xfrm>
            <a:off x="1149394" y="2132282"/>
            <a:ext cx="5619585" cy="369332"/>
          </a:xfrm>
          <a:prstGeom prst="rect">
            <a:avLst/>
          </a:prstGeom>
        </p:spPr>
        <p:txBody>
          <a:bodyPr wrap="square">
            <a:spAutoFit/>
          </a:bodyPr>
          <a:lstStyle/>
          <a:p>
            <a:pPr algn="ctr"/>
            <a:r>
              <a:rPr lang="en-GB" sz="1800" dirty="0" err="1">
                <a:solidFill>
                  <a:schemeClr val="tx2"/>
                </a:solidFill>
              </a:rPr>
              <a:t>ProDeploy</a:t>
            </a:r>
            <a:r>
              <a:rPr lang="en-GB" sz="1800" dirty="0">
                <a:solidFill>
                  <a:schemeClr val="tx2"/>
                </a:solidFill>
              </a:rPr>
              <a:t> Client Suite</a:t>
            </a:r>
            <a:endParaRPr lang="en-US" sz="1800" dirty="0"/>
          </a:p>
        </p:txBody>
      </p:sp>
      <p:pic>
        <p:nvPicPr>
          <p:cNvPr id="33" name="Graphic 32">
            <a:extLst>
              <a:ext uri="{FF2B5EF4-FFF2-40B4-BE49-F238E27FC236}">
                <a16:creationId xmlns:a16="http://schemas.microsoft.com/office/drawing/2014/main" id="{59327012-9D6E-4D34-B91B-B95814084B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11810" y="2745889"/>
            <a:ext cx="374904" cy="374904"/>
          </a:xfrm>
          <a:prstGeom prst="rect">
            <a:avLst/>
          </a:prstGeom>
        </p:spPr>
      </p:pic>
    </p:spTree>
    <p:extLst>
      <p:ext uri="{BB962C8B-B14F-4D97-AF65-F5344CB8AC3E}">
        <p14:creationId xmlns:p14="http://schemas.microsoft.com/office/powerpoint/2010/main" val="3566938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animal&#10;&#10;Description automatically generated">
            <a:extLst>
              <a:ext uri="{FF2B5EF4-FFF2-40B4-BE49-F238E27FC236}">
                <a16:creationId xmlns:a16="http://schemas.microsoft.com/office/drawing/2014/main" id="{BCC4B2E1-BE90-4297-95DB-317F9D58BB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18378"/>
            <a:ext cx="9144000" cy="2349554"/>
          </a:xfrm>
          <a:prstGeom prst="rect">
            <a:avLst/>
          </a:prstGeom>
        </p:spPr>
      </p:pic>
      <p:sp>
        <p:nvSpPr>
          <p:cNvPr id="39" name="Rectangle: Rounded Corners 38">
            <a:extLst>
              <a:ext uri="{FF2B5EF4-FFF2-40B4-BE49-F238E27FC236}">
                <a16:creationId xmlns:a16="http://schemas.microsoft.com/office/drawing/2014/main" id="{516A20C0-0E31-4B25-AF81-7F69CC746555}"/>
              </a:ext>
            </a:extLst>
          </p:cNvPr>
          <p:cNvSpPr/>
          <p:nvPr/>
        </p:nvSpPr>
        <p:spPr>
          <a:xfrm>
            <a:off x="6685686" y="1651944"/>
            <a:ext cx="1940594" cy="818207"/>
          </a:xfrm>
          <a:prstGeom prst="roundRect">
            <a:avLst>
              <a:gd name="adj" fmla="val 7299"/>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F389514A-0AFB-4214-A9CD-38B33F48E7CC}"/>
              </a:ext>
            </a:extLst>
          </p:cNvPr>
          <p:cNvSpPr/>
          <p:nvPr/>
        </p:nvSpPr>
        <p:spPr>
          <a:xfrm flipV="1">
            <a:off x="6682691" y="2347269"/>
            <a:ext cx="1943737" cy="2031819"/>
          </a:xfrm>
          <a:prstGeom prst="rect">
            <a:avLst/>
          </a:prstGeom>
          <a:solidFill>
            <a:schemeClr val="tx2"/>
          </a:solidFill>
          <a:ln w="9525">
            <a:solidFill>
              <a:schemeClr val="accent1"/>
            </a:solidFill>
          </a:ln>
          <a:effectLst/>
        </p:spPr>
        <p:txBody>
          <a:bodyPr wrap="square" rtlCol="0" anchor="t">
            <a:normAutofit/>
          </a:bodyPr>
          <a:lstStyle/>
          <a:p>
            <a:pPr marL="0" marR="0" lvl="0" indent="0" algn="ctr" defTabSz="914400" rtl="0" eaLnBrk="1" fontAlgn="base" latinLnBrk="0" hangingPunct="1">
              <a:lnSpc>
                <a:spcPct val="90000"/>
              </a:lnSpc>
              <a:spcBef>
                <a:spcPts val="100"/>
              </a:spcBef>
              <a:spcAft>
                <a:spcPts val="1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Rectangle: Rounded Corners 20">
            <a:extLst>
              <a:ext uri="{FF2B5EF4-FFF2-40B4-BE49-F238E27FC236}">
                <a16:creationId xmlns:a16="http://schemas.microsoft.com/office/drawing/2014/main" id="{75EB9BC7-98C2-4CA3-A1F7-025FCBF51D06}"/>
              </a:ext>
            </a:extLst>
          </p:cNvPr>
          <p:cNvSpPr/>
          <p:nvPr/>
        </p:nvSpPr>
        <p:spPr>
          <a:xfrm>
            <a:off x="487498" y="1651944"/>
            <a:ext cx="1940594" cy="818207"/>
          </a:xfrm>
          <a:prstGeom prst="roundRect">
            <a:avLst>
              <a:gd name="adj" fmla="val 7299"/>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3674120F-59FD-4783-B338-424D54BFF129}"/>
              </a:ext>
            </a:extLst>
          </p:cNvPr>
          <p:cNvSpPr/>
          <p:nvPr/>
        </p:nvSpPr>
        <p:spPr>
          <a:xfrm flipV="1">
            <a:off x="484503" y="2347269"/>
            <a:ext cx="1943737" cy="2031819"/>
          </a:xfrm>
          <a:prstGeom prst="rect">
            <a:avLst/>
          </a:prstGeom>
          <a:solidFill>
            <a:schemeClr val="tx2"/>
          </a:solidFill>
          <a:ln w="9525">
            <a:solidFill>
              <a:schemeClr val="accent2"/>
            </a:solidFill>
          </a:ln>
          <a:effectLst/>
        </p:spPr>
        <p:txBody>
          <a:bodyPr wrap="square" rtlCol="0" anchor="t">
            <a:normAutofit/>
          </a:bodyPr>
          <a:lstStyle/>
          <a:p>
            <a:pPr marL="0" marR="0" lvl="0" indent="0" algn="ctr" defTabSz="914400" rtl="0" eaLnBrk="1" fontAlgn="base" latinLnBrk="0" hangingPunct="1">
              <a:lnSpc>
                <a:spcPct val="90000"/>
              </a:lnSpc>
              <a:spcBef>
                <a:spcPts val="100"/>
              </a:spcBef>
              <a:spcAft>
                <a:spcPts val="1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73357591-279D-49D6-B604-4642E36BB319}"/>
              </a:ext>
            </a:extLst>
          </p:cNvPr>
          <p:cNvSpPr/>
          <p:nvPr/>
        </p:nvSpPr>
        <p:spPr>
          <a:xfrm>
            <a:off x="155625" y="1186438"/>
            <a:ext cx="2214498" cy="639108"/>
          </a:xfrm>
          <a:prstGeom prst="rect">
            <a:avLst/>
          </a:prstGeom>
          <a:noFill/>
          <a:ln w="9525">
            <a:noFill/>
          </a:ln>
          <a:effectLst/>
        </p:spPr>
        <p:txBody>
          <a:bodyPr wrap="square" tIns="0" rtlCol="0" anchor="ctr">
            <a:noAutofit/>
          </a:bodyPr>
          <a:lstStyle/>
          <a:p>
            <a:pPr marL="0" marR="0" lvl="0" indent="0" algn="ctr" defTabSz="914400" rtl="0" eaLnBrk="1" fontAlgn="base" latinLnBrk="0" hangingPunct="1">
              <a:lnSpc>
                <a:spcPct val="130000"/>
              </a:lnSpc>
              <a:spcBef>
                <a:spcPts val="100"/>
              </a:spcBef>
              <a:spcAft>
                <a:spcPts val="100"/>
              </a:spcAft>
              <a:buClr>
                <a:srgbClr val="0085C3"/>
              </a:buClr>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24FE0F54-941E-4129-BCF1-E50870EA3DB8}"/>
              </a:ext>
            </a:extLst>
          </p:cNvPr>
          <p:cNvSpPr txBox="1"/>
          <p:nvPr/>
        </p:nvSpPr>
        <p:spPr>
          <a:xfrm>
            <a:off x="537620" y="2001868"/>
            <a:ext cx="1869443" cy="190858"/>
          </a:xfrm>
          <a:prstGeom prst="rect">
            <a:avLst/>
          </a:prstGeom>
          <a:noFill/>
        </p:spPr>
        <p:txBody>
          <a:bodyPr wrap="square" tIns="0" rtlCol="0">
            <a:spAutoFit/>
          </a:bodyPr>
          <a:lstStyle/>
          <a:p>
            <a:pPr marL="0" marR="0" lvl="1" indent="0" algn="l" defTabSz="914400" rtl="0" eaLnBrk="1" fontAlgn="base" latinLnBrk="0" hangingPunct="1">
              <a:lnSpc>
                <a:spcPct val="90000"/>
              </a:lnSpc>
              <a:spcBef>
                <a:spcPts val="100"/>
              </a:spcBef>
              <a:spcAft>
                <a:spcPts val="300"/>
              </a:spcAft>
              <a:buClr>
                <a:srgbClr val="000000"/>
              </a:buClr>
              <a:buSzPct val="100000"/>
              <a:buFontTx/>
              <a:buNone/>
              <a:tabLst/>
              <a:defRPr/>
            </a:pPr>
            <a:endParaRPr kumimoji="0" lang="en-US" sz="105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pic>
        <p:nvPicPr>
          <p:cNvPr id="32" name="Graphic 30">
            <a:extLst>
              <a:ext uri="{FF2B5EF4-FFF2-40B4-BE49-F238E27FC236}">
                <a16:creationId xmlns:a16="http://schemas.microsoft.com/office/drawing/2014/main" id="{B84AA59D-F720-4C1E-9C99-DD85682914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76150" y="990030"/>
            <a:ext cx="547136" cy="547136"/>
          </a:xfrm>
          <a:prstGeom prst="rect">
            <a:avLst/>
          </a:prstGeom>
        </p:spPr>
      </p:pic>
      <p:sp>
        <p:nvSpPr>
          <p:cNvPr id="2" name="Title 1">
            <a:extLst>
              <a:ext uri="{FF2B5EF4-FFF2-40B4-BE49-F238E27FC236}">
                <a16:creationId xmlns:a16="http://schemas.microsoft.com/office/drawing/2014/main" id="{BBB80DE7-BA1E-4BA4-BD02-0C6974C63679}"/>
              </a:ext>
            </a:extLst>
          </p:cNvPr>
          <p:cNvSpPr>
            <a:spLocks noGrp="1"/>
          </p:cNvSpPr>
          <p:nvPr>
            <p:ph type="title"/>
          </p:nvPr>
        </p:nvSpPr>
        <p:spPr>
          <a:xfrm>
            <a:off x="263805" y="221285"/>
            <a:ext cx="8572500" cy="387798"/>
          </a:xfrm>
        </p:spPr>
        <p:txBody>
          <a:bodyPr/>
          <a:lstStyle/>
          <a:p>
            <a:r>
              <a:rPr lang="en-US" kern="0" dirty="0">
                <a:solidFill>
                  <a:srgbClr val="0076CE"/>
                </a:solidFill>
                <a:cs typeface="Arial" panose="020B0604020202020204" pitchFamily="34" charset="0"/>
              </a:rPr>
              <a:t>Deployment offers by portfolio area</a:t>
            </a:r>
          </a:p>
        </p:txBody>
      </p:sp>
      <p:sp>
        <p:nvSpPr>
          <p:cNvPr id="6" name="TextBox 5">
            <a:extLst>
              <a:ext uri="{FF2B5EF4-FFF2-40B4-BE49-F238E27FC236}">
                <a16:creationId xmlns:a16="http://schemas.microsoft.com/office/drawing/2014/main" id="{2F705302-E5B7-444B-B0EF-D8950DC8C805}"/>
              </a:ext>
            </a:extLst>
          </p:cNvPr>
          <p:cNvSpPr txBox="1"/>
          <p:nvPr/>
        </p:nvSpPr>
        <p:spPr>
          <a:xfrm>
            <a:off x="622179" y="2505939"/>
            <a:ext cx="1668384" cy="977191"/>
          </a:xfrm>
          <a:prstGeom prst="rect">
            <a:avLst/>
          </a:prstGeom>
          <a:noFill/>
          <a:ln>
            <a:noFill/>
          </a:ln>
        </p:spPr>
        <p:txBody>
          <a:bodyPr wrap="square" lIns="0" tIns="0" rIns="0" bIns="0" rtlCol="0">
            <a:spAutoFit/>
          </a:bodyPr>
          <a:lstStyle/>
          <a:p>
            <a:pPr marL="169863" indent="-169863">
              <a:spcAft>
                <a:spcPts val="300"/>
              </a:spcAft>
              <a:buFont typeface="Arial" panose="020B0604020202020204" pitchFamily="34" charset="0"/>
              <a:buChar char="•"/>
            </a:pPr>
            <a:r>
              <a:rPr lang="en-US" sz="1400" dirty="0">
                <a:solidFill>
                  <a:schemeClr val="bg2"/>
                </a:solidFill>
              </a:rPr>
              <a:t>Basic Deployment</a:t>
            </a:r>
          </a:p>
          <a:p>
            <a:pPr marL="169863" indent="-169863">
              <a:spcAft>
                <a:spcPts val="300"/>
              </a:spcAft>
              <a:buFont typeface="Arial" panose="020B0604020202020204" pitchFamily="34" charset="0"/>
              <a:buChar char="•"/>
            </a:pPr>
            <a:r>
              <a:rPr lang="en-US" sz="1400" dirty="0" err="1">
                <a:solidFill>
                  <a:schemeClr val="bg2"/>
                </a:solidFill>
              </a:rPr>
              <a:t>ProDeploy</a:t>
            </a:r>
            <a:endParaRPr lang="en-US" sz="1400" dirty="0">
              <a:solidFill>
                <a:schemeClr val="bg2"/>
              </a:solidFill>
            </a:endParaRPr>
          </a:p>
          <a:p>
            <a:pPr marL="169863" indent="-169863">
              <a:spcAft>
                <a:spcPts val="300"/>
              </a:spcAft>
              <a:buFont typeface="Arial" panose="020B0604020202020204" pitchFamily="34" charset="0"/>
              <a:buChar char="•"/>
            </a:pPr>
            <a:r>
              <a:rPr lang="en-US" sz="1400" dirty="0" err="1">
                <a:solidFill>
                  <a:schemeClr val="bg2"/>
                </a:solidFill>
              </a:rPr>
              <a:t>ProDeploy</a:t>
            </a:r>
            <a:r>
              <a:rPr lang="en-US" sz="1400" dirty="0">
                <a:solidFill>
                  <a:schemeClr val="bg2"/>
                </a:solidFill>
              </a:rPr>
              <a:t> Plus</a:t>
            </a:r>
          </a:p>
          <a:p>
            <a:pPr marL="169863" indent="-169863">
              <a:spcAft>
                <a:spcPts val="300"/>
              </a:spcAft>
              <a:buFont typeface="Arial" panose="020B0604020202020204" pitchFamily="34" charset="0"/>
              <a:buChar char="•"/>
            </a:pPr>
            <a:endParaRPr lang="en-US" sz="1400" dirty="0">
              <a:solidFill>
                <a:schemeClr val="bg2"/>
              </a:solidFill>
            </a:endParaRPr>
          </a:p>
        </p:txBody>
      </p:sp>
      <p:sp>
        <p:nvSpPr>
          <p:cNvPr id="22" name="TextBox 21">
            <a:extLst>
              <a:ext uri="{FF2B5EF4-FFF2-40B4-BE49-F238E27FC236}">
                <a16:creationId xmlns:a16="http://schemas.microsoft.com/office/drawing/2014/main" id="{BD772762-1401-4951-8921-A52B57EBDACB}"/>
              </a:ext>
            </a:extLst>
          </p:cNvPr>
          <p:cNvSpPr txBox="1"/>
          <p:nvPr/>
        </p:nvSpPr>
        <p:spPr>
          <a:xfrm>
            <a:off x="6853898" y="2505939"/>
            <a:ext cx="1516365" cy="1661993"/>
          </a:xfrm>
          <a:prstGeom prst="rect">
            <a:avLst/>
          </a:prstGeom>
          <a:noFill/>
        </p:spPr>
        <p:txBody>
          <a:bodyPr wrap="square" lIns="0" tIns="0" rIns="0" bIns="0" rtlCol="0">
            <a:spAutoFit/>
          </a:bodyPr>
          <a:lstStyle/>
          <a:p>
            <a:pPr marL="171450" indent="-171450">
              <a:spcAft>
                <a:spcPts val="300"/>
              </a:spcAft>
              <a:buFont typeface="Arial" panose="020B0604020202020204" pitchFamily="34" charset="0"/>
              <a:buChar char="•"/>
            </a:pPr>
            <a:r>
              <a:rPr lang="en-US" sz="1400" dirty="0">
                <a:solidFill>
                  <a:schemeClr val="bg2"/>
                </a:solidFill>
              </a:rPr>
              <a:t>Data Sanitization</a:t>
            </a:r>
          </a:p>
          <a:p>
            <a:pPr marL="171450" indent="-171450">
              <a:spcAft>
                <a:spcPts val="300"/>
              </a:spcAft>
              <a:buFont typeface="Arial" panose="020B0604020202020204" pitchFamily="34" charset="0"/>
              <a:buChar char="•"/>
            </a:pPr>
            <a:r>
              <a:rPr lang="en-US" sz="1400" dirty="0">
                <a:solidFill>
                  <a:schemeClr val="bg2"/>
                </a:solidFill>
              </a:rPr>
              <a:t>Asset Return</a:t>
            </a:r>
          </a:p>
          <a:p>
            <a:pPr marL="171450" indent="-171450">
              <a:spcAft>
                <a:spcPts val="300"/>
              </a:spcAft>
              <a:buFont typeface="Arial" panose="020B0604020202020204" pitchFamily="34" charset="0"/>
              <a:buChar char="•"/>
            </a:pPr>
            <a:r>
              <a:rPr lang="en-US" sz="1400" dirty="0">
                <a:solidFill>
                  <a:schemeClr val="bg2"/>
                </a:solidFill>
              </a:rPr>
              <a:t>Asset Recycling</a:t>
            </a:r>
          </a:p>
          <a:p>
            <a:pPr marL="171450" indent="-171450">
              <a:spcAft>
                <a:spcPts val="300"/>
              </a:spcAft>
              <a:buFont typeface="Arial" panose="020B0604020202020204" pitchFamily="34" charset="0"/>
              <a:buChar char="•"/>
            </a:pPr>
            <a:r>
              <a:rPr lang="en-US" sz="1400" dirty="0">
                <a:solidFill>
                  <a:schemeClr val="bg2"/>
                </a:solidFill>
              </a:rPr>
              <a:t>Asset Resale</a:t>
            </a:r>
          </a:p>
          <a:p>
            <a:pPr marL="171450" indent="-171450">
              <a:buFont typeface="Arial" panose="020B0604020202020204" pitchFamily="34" charset="0"/>
              <a:buChar char="•"/>
            </a:pPr>
            <a:endParaRPr lang="en-US" sz="1400" dirty="0">
              <a:solidFill>
                <a:schemeClr val="bg2"/>
              </a:solidFill>
            </a:endParaRPr>
          </a:p>
          <a:p>
            <a:pPr marL="171450" indent="-171450">
              <a:buFont typeface="Arial" panose="020B0604020202020204" pitchFamily="34" charset="0"/>
              <a:buChar char="•"/>
            </a:pPr>
            <a:endParaRPr lang="en-US" sz="1400" dirty="0">
              <a:solidFill>
                <a:schemeClr val="bg2"/>
              </a:solidFill>
            </a:endParaRPr>
          </a:p>
          <a:p>
            <a:pPr marL="171450" indent="-171450">
              <a:buFont typeface="Arial" panose="020B0604020202020204" pitchFamily="34" charset="0"/>
              <a:buChar char="•"/>
            </a:pPr>
            <a:endParaRPr lang="en-US" sz="1400" dirty="0">
              <a:solidFill>
                <a:schemeClr val="bg2"/>
              </a:solidFill>
            </a:endParaRPr>
          </a:p>
        </p:txBody>
      </p:sp>
      <p:sp>
        <p:nvSpPr>
          <p:cNvPr id="23" name="Rectangle 22">
            <a:extLst>
              <a:ext uri="{FF2B5EF4-FFF2-40B4-BE49-F238E27FC236}">
                <a16:creationId xmlns:a16="http://schemas.microsoft.com/office/drawing/2014/main" id="{D0E91E99-5046-47BA-A241-306260EF81A7}"/>
              </a:ext>
            </a:extLst>
          </p:cNvPr>
          <p:cNvSpPr/>
          <p:nvPr/>
        </p:nvSpPr>
        <p:spPr>
          <a:xfrm>
            <a:off x="501563" y="1721500"/>
            <a:ext cx="1926529" cy="584775"/>
          </a:xfrm>
          <a:prstGeom prst="rect">
            <a:avLst/>
          </a:prstGeom>
        </p:spPr>
        <p:txBody>
          <a:bodyPr wrap="square">
            <a:spAutoFit/>
          </a:bodyPr>
          <a:lstStyle/>
          <a:p>
            <a:pPr algn="ctr"/>
            <a:r>
              <a:rPr lang="en-US" sz="1600" b="1" dirty="0" err="1">
                <a:solidFill>
                  <a:schemeClr val="tx2"/>
                </a:solidFill>
              </a:rPr>
              <a:t>ProDeploy</a:t>
            </a:r>
            <a:r>
              <a:rPr lang="en-US" sz="1600" b="1" dirty="0">
                <a:solidFill>
                  <a:schemeClr val="tx2"/>
                </a:solidFill>
              </a:rPr>
              <a:t> </a:t>
            </a:r>
            <a:br>
              <a:rPr lang="en-US" sz="1600" b="1" dirty="0">
                <a:solidFill>
                  <a:schemeClr val="tx2"/>
                </a:solidFill>
              </a:rPr>
            </a:br>
            <a:r>
              <a:rPr lang="en-US" sz="1600" b="1" dirty="0">
                <a:solidFill>
                  <a:schemeClr val="tx2"/>
                </a:solidFill>
              </a:rPr>
              <a:t>Client Suite</a:t>
            </a:r>
          </a:p>
        </p:txBody>
      </p:sp>
      <p:pic>
        <p:nvPicPr>
          <p:cNvPr id="30" name="Graphic 29">
            <a:extLst>
              <a:ext uri="{FF2B5EF4-FFF2-40B4-BE49-F238E27FC236}">
                <a16:creationId xmlns:a16="http://schemas.microsoft.com/office/drawing/2014/main" id="{40A9FD9C-7C91-409D-A0BC-40A7B8F518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68452" y="990516"/>
            <a:ext cx="457607" cy="457607"/>
          </a:xfrm>
          <a:prstGeom prst="rect">
            <a:avLst/>
          </a:prstGeom>
        </p:spPr>
      </p:pic>
      <p:pic>
        <p:nvPicPr>
          <p:cNvPr id="35" name="Graphic 34">
            <a:extLst>
              <a:ext uri="{FF2B5EF4-FFF2-40B4-BE49-F238E27FC236}">
                <a16:creationId xmlns:a16="http://schemas.microsoft.com/office/drawing/2014/main" id="{CF5792F5-A048-43EB-97A5-17BB69E861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21507" y="884401"/>
            <a:ext cx="626670" cy="626670"/>
          </a:xfrm>
          <a:prstGeom prst="rect">
            <a:avLst/>
          </a:prstGeom>
        </p:spPr>
      </p:pic>
      <p:pic>
        <p:nvPicPr>
          <p:cNvPr id="28" name="Graphic 27">
            <a:extLst>
              <a:ext uri="{FF2B5EF4-FFF2-40B4-BE49-F238E27FC236}">
                <a16:creationId xmlns:a16="http://schemas.microsoft.com/office/drawing/2014/main" id="{BC057087-C664-40DE-A588-79F2BBE331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94576" y="954146"/>
            <a:ext cx="583296" cy="583294"/>
          </a:xfrm>
          <a:prstGeom prst="rect">
            <a:avLst/>
          </a:prstGeom>
        </p:spPr>
      </p:pic>
      <p:sp>
        <p:nvSpPr>
          <p:cNvPr id="34" name="Rectangle: Rounded Corners 33">
            <a:extLst>
              <a:ext uri="{FF2B5EF4-FFF2-40B4-BE49-F238E27FC236}">
                <a16:creationId xmlns:a16="http://schemas.microsoft.com/office/drawing/2014/main" id="{2FCD470C-DE83-483B-8570-D998198F11B1}"/>
              </a:ext>
            </a:extLst>
          </p:cNvPr>
          <p:cNvSpPr/>
          <p:nvPr/>
        </p:nvSpPr>
        <p:spPr>
          <a:xfrm>
            <a:off x="2557188" y="1651944"/>
            <a:ext cx="1940594" cy="818207"/>
          </a:xfrm>
          <a:prstGeom prst="roundRect">
            <a:avLst>
              <a:gd name="adj" fmla="val 7299"/>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8B4AB05E-70BE-4352-85F9-66BF09CDB9EB}"/>
              </a:ext>
            </a:extLst>
          </p:cNvPr>
          <p:cNvSpPr/>
          <p:nvPr/>
        </p:nvSpPr>
        <p:spPr>
          <a:xfrm flipV="1">
            <a:off x="2554193" y="2347269"/>
            <a:ext cx="1943737" cy="2031819"/>
          </a:xfrm>
          <a:prstGeom prst="rect">
            <a:avLst/>
          </a:prstGeom>
          <a:solidFill>
            <a:schemeClr val="tx2"/>
          </a:solidFill>
          <a:ln w="9525">
            <a:solidFill>
              <a:schemeClr val="accent6"/>
            </a:solidFill>
          </a:ln>
          <a:effectLst/>
        </p:spPr>
        <p:txBody>
          <a:bodyPr wrap="square" rtlCol="0" anchor="t">
            <a:normAutofit/>
          </a:bodyPr>
          <a:lstStyle/>
          <a:p>
            <a:pPr marL="0" marR="0" lvl="0" indent="0" algn="ctr" defTabSz="914400" rtl="0" eaLnBrk="1" fontAlgn="base" latinLnBrk="0" hangingPunct="1">
              <a:lnSpc>
                <a:spcPct val="90000"/>
              </a:lnSpc>
              <a:spcBef>
                <a:spcPts val="100"/>
              </a:spcBef>
              <a:spcAft>
                <a:spcPts val="1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103C6CDE-6286-4EEA-8E22-7A1B3776FD3D}"/>
              </a:ext>
            </a:extLst>
          </p:cNvPr>
          <p:cNvSpPr/>
          <p:nvPr/>
        </p:nvSpPr>
        <p:spPr>
          <a:xfrm>
            <a:off x="2567160" y="1737878"/>
            <a:ext cx="1908557" cy="584775"/>
          </a:xfrm>
          <a:prstGeom prst="rect">
            <a:avLst/>
          </a:prstGeom>
        </p:spPr>
        <p:txBody>
          <a:bodyPr wrap="square">
            <a:spAutoFit/>
          </a:bodyPr>
          <a:lstStyle/>
          <a:p>
            <a:pPr algn="ctr"/>
            <a:r>
              <a:rPr lang="en-US" sz="1600" b="1" dirty="0">
                <a:solidFill>
                  <a:schemeClr val="tx2"/>
                </a:solidFill>
              </a:rPr>
              <a:t>Configuration Services</a:t>
            </a:r>
          </a:p>
        </p:txBody>
      </p:sp>
      <p:sp>
        <p:nvSpPr>
          <p:cNvPr id="15" name="TextBox 14">
            <a:extLst>
              <a:ext uri="{FF2B5EF4-FFF2-40B4-BE49-F238E27FC236}">
                <a16:creationId xmlns:a16="http://schemas.microsoft.com/office/drawing/2014/main" id="{8C5EAE47-3092-4A11-8331-6DA2B47747E0}"/>
              </a:ext>
            </a:extLst>
          </p:cNvPr>
          <p:cNvSpPr txBox="1"/>
          <p:nvPr/>
        </p:nvSpPr>
        <p:spPr>
          <a:xfrm>
            <a:off x="2690521" y="2505939"/>
            <a:ext cx="1512170" cy="1446550"/>
          </a:xfrm>
          <a:prstGeom prst="rect">
            <a:avLst/>
          </a:prstGeom>
          <a:noFill/>
        </p:spPr>
        <p:txBody>
          <a:bodyPr wrap="square" lIns="0" tIns="0" rIns="0" bIns="0" rtlCol="0">
            <a:spAutoFit/>
          </a:bodyPr>
          <a:lstStyle/>
          <a:p>
            <a:pPr marL="171450" indent="-171450">
              <a:spcAft>
                <a:spcPts val="300"/>
              </a:spcAft>
              <a:buFont typeface="Arial" panose="020B0604020202020204" pitchFamily="34" charset="0"/>
              <a:buChar char="•"/>
            </a:pPr>
            <a:r>
              <a:rPr lang="en-US" sz="1400" dirty="0">
                <a:solidFill>
                  <a:schemeClr val="bg2"/>
                </a:solidFill>
              </a:rPr>
              <a:t>Asset Tagging and Reporting</a:t>
            </a:r>
          </a:p>
          <a:p>
            <a:pPr marL="171450" indent="-171450">
              <a:spcAft>
                <a:spcPts val="300"/>
              </a:spcAft>
              <a:buFont typeface="Arial" panose="020B0604020202020204" pitchFamily="34" charset="0"/>
              <a:buChar char="•"/>
            </a:pPr>
            <a:r>
              <a:rPr lang="en-US" sz="1400" dirty="0">
                <a:solidFill>
                  <a:schemeClr val="bg2"/>
                </a:solidFill>
              </a:rPr>
              <a:t>BIOS/Settings</a:t>
            </a:r>
          </a:p>
          <a:p>
            <a:pPr marL="171450" indent="-171450">
              <a:spcAft>
                <a:spcPts val="300"/>
              </a:spcAft>
              <a:buFont typeface="Arial" panose="020B0604020202020204" pitchFamily="34" charset="0"/>
              <a:buChar char="•"/>
            </a:pPr>
            <a:r>
              <a:rPr lang="en-US" sz="1400" dirty="0">
                <a:solidFill>
                  <a:schemeClr val="bg2"/>
                </a:solidFill>
              </a:rPr>
              <a:t>Imaging </a:t>
            </a:r>
          </a:p>
          <a:p>
            <a:pPr marL="171450" indent="-171450">
              <a:spcAft>
                <a:spcPts val="300"/>
              </a:spcAft>
              <a:buFont typeface="Arial" panose="020B0604020202020204" pitchFamily="34" charset="0"/>
              <a:buChar char="•"/>
            </a:pPr>
            <a:r>
              <a:rPr lang="en-US" sz="1400" dirty="0">
                <a:solidFill>
                  <a:schemeClr val="bg2"/>
                </a:solidFill>
              </a:rPr>
              <a:t>Dell Provisioning</a:t>
            </a:r>
          </a:p>
          <a:p>
            <a:pPr marL="285750" indent="-285750">
              <a:spcAft>
                <a:spcPts val="300"/>
              </a:spcAft>
              <a:buFont typeface="Arial" panose="020B0604020202020204" pitchFamily="34" charset="0"/>
              <a:buChar char="•"/>
            </a:pPr>
            <a:endParaRPr lang="en-US" sz="1400" dirty="0">
              <a:solidFill>
                <a:schemeClr val="bg2"/>
              </a:solidFill>
            </a:endParaRPr>
          </a:p>
        </p:txBody>
      </p:sp>
      <p:sp>
        <p:nvSpPr>
          <p:cNvPr id="37" name="Rectangle: Rounded Corners 36">
            <a:extLst>
              <a:ext uri="{FF2B5EF4-FFF2-40B4-BE49-F238E27FC236}">
                <a16:creationId xmlns:a16="http://schemas.microsoft.com/office/drawing/2014/main" id="{95591F9A-6F7F-41C4-98D2-581DB45902AA}"/>
              </a:ext>
            </a:extLst>
          </p:cNvPr>
          <p:cNvSpPr/>
          <p:nvPr/>
        </p:nvSpPr>
        <p:spPr>
          <a:xfrm>
            <a:off x="4617351" y="1651944"/>
            <a:ext cx="1940594" cy="818207"/>
          </a:xfrm>
          <a:prstGeom prst="roundRect">
            <a:avLst>
              <a:gd name="adj" fmla="val 7299"/>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DC9D4092-48D5-4D24-9E7C-C92204FC178C}"/>
              </a:ext>
            </a:extLst>
          </p:cNvPr>
          <p:cNvSpPr/>
          <p:nvPr/>
        </p:nvSpPr>
        <p:spPr>
          <a:xfrm flipV="1">
            <a:off x="4614356" y="2347269"/>
            <a:ext cx="1943737" cy="2031819"/>
          </a:xfrm>
          <a:prstGeom prst="rect">
            <a:avLst/>
          </a:prstGeom>
          <a:solidFill>
            <a:schemeClr val="tx2"/>
          </a:solidFill>
          <a:ln w="9525">
            <a:solidFill>
              <a:schemeClr val="bg1"/>
            </a:solidFill>
          </a:ln>
          <a:effectLst/>
        </p:spPr>
        <p:txBody>
          <a:bodyPr wrap="square" rtlCol="0" anchor="t">
            <a:normAutofit/>
          </a:bodyPr>
          <a:lstStyle/>
          <a:p>
            <a:pPr marL="0" marR="0" lvl="0" indent="0" algn="ctr" defTabSz="914400" rtl="0" eaLnBrk="1" fontAlgn="base" latinLnBrk="0" hangingPunct="1">
              <a:lnSpc>
                <a:spcPct val="90000"/>
              </a:lnSpc>
              <a:spcBef>
                <a:spcPts val="100"/>
              </a:spcBef>
              <a:spcAft>
                <a:spcPts val="1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61B86C33-96A7-4BE0-8AF5-09BD7C9E577C}"/>
              </a:ext>
            </a:extLst>
          </p:cNvPr>
          <p:cNvSpPr/>
          <p:nvPr/>
        </p:nvSpPr>
        <p:spPr>
          <a:xfrm>
            <a:off x="4603458" y="1739176"/>
            <a:ext cx="1973557" cy="584775"/>
          </a:xfrm>
          <a:prstGeom prst="rect">
            <a:avLst/>
          </a:prstGeom>
        </p:spPr>
        <p:txBody>
          <a:bodyPr wrap="square">
            <a:spAutoFit/>
          </a:bodyPr>
          <a:lstStyle/>
          <a:p>
            <a:pPr algn="ctr"/>
            <a:r>
              <a:rPr lang="en-US" sz="1600" b="1" dirty="0">
                <a:solidFill>
                  <a:schemeClr val="tx2"/>
                </a:solidFill>
              </a:rPr>
              <a:t>Client Installation </a:t>
            </a:r>
          </a:p>
          <a:p>
            <a:pPr algn="ctr"/>
            <a:r>
              <a:rPr lang="en-US" sz="1600" b="1" dirty="0">
                <a:solidFill>
                  <a:schemeClr val="tx2"/>
                </a:solidFill>
              </a:rPr>
              <a:t>Services</a:t>
            </a:r>
          </a:p>
        </p:txBody>
      </p:sp>
      <p:sp>
        <p:nvSpPr>
          <p:cNvPr id="31" name="TextBox 30">
            <a:extLst>
              <a:ext uri="{FF2B5EF4-FFF2-40B4-BE49-F238E27FC236}">
                <a16:creationId xmlns:a16="http://schemas.microsoft.com/office/drawing/2014/main" id="{2F705302-E5B7-444B-B0EF-D8950DC8C805}"/>
              </a:ext>
            </a:extLst>
          </p:cNvPr>
          <p:cNvSpPr txBox="1"/>
          <p:nvPr/>
        </p:nvSpPr>
        <p:spPr>
          <a:xfrm>
            <a:off x="4716981" y="2505939"/>
            <a:ext cx="1584701" cy="1738938"/>
          </a:xfrm>
          <a:prstGeom prst="rect">
            <a:avLst/>
          </a:prstGeom>
          <a:noFill/>
          <a:ln>
            <a:noFill/>
          </a:ln>
        </p:spPr>
        <p:txBody>
          <a:bodyPr wrap="square" lIns="0" tIns="0" rIns="0" bIns="0" rtlCol="0">
            <a:spAutoFit/>
          </a:bodyPr>
          <a:lstStyle/>
          <a:p>
            <a:pPr marL="171450" indent="-171450">
              <a:spcAft>
                <a:spcPts val="300"/>
              </a:spcAft>
              <a:buFont typeface="Arial" panose="020B0604020202020204" pitchFamily="34" charset="0"/>
              <a:buChar char="•"/>
            </a:pPr>
            <a:r>
              <a:rPr lang="en-US" sz="1400" dirty="0">
                <a:solidFill>
                  <a:schemeClr val="bg2"/>
                </a:solidFill>
              </a:rPr>
              <a:t>Client Installation </a:t>
            </a:r>
          </a:p>
          <a:p>
            <a:pPr marL="171450" indent="-171450">
              <a:spcAft>
                <a:spcPts val="300"/>
              </a:spcAft>
              <a:buFont typeface="Arial" panose="020B0604020202020204" pitchFamily="34" charset="0"/>
              <a:buChar char="•"/>
            </a:pPr>
            <a:r>
              <a:rPr lang="en-US" sz="1400" dirty="0">
                <a:solidFill>
                  <a:schemeClr val="bg2"/>
                </a:solidFill>
              </a:rPr>
              <a:t>Trip Charge</a:t>
            </a:r>
          </a:p>
          <a:p>
            <a:pPr marL="171450" indent="-171450">
              <a:spcAft>
                <a:spcPts val="300"/>
              </a:spcAft>
              <a:buFont typeface="Arial" panose="020B0604020202020204" pitchFamily="34" charset="0"/>
              <a:buChar char="•"/>
            </a:pPr>
            <a:r>
              <a:rPr lang="en-US" sz="1400" dirty="0">
                <a:solidFill>
                  <a:schemeClr val="bg2"/>
                </a:solidFill>
              </a:rPr>
              <a:t>Client Storage </a:t>
            </a:r>
          </a:p>
          <a:p>
            <a:pPr marL="171450" indent="-171450">
              <a:spcAft>
                <a:spcPts val="300"/>
              </a:spcAft>
              <a:buFont typeface="Arial" panose="020B0604020202020204" pitchFamily="34" charset="0"/>
              <a:buChar char="•"/>
            </a:pPr>
            <a:r>
              <a:rPr lang="en-US" sz="1400" dirty="0">
                <a:solidFill>
                  <a:schemeClr val="bg2"/>
                </a:solidFill>
              </a:rPr>
              <a:t>Optional add-ons </a:t>
            </a:r>
          </a:p>
          <a:p>
            <a:pPr marL="171450" indent="-171450">
              <a:spcAft>
                <a:spcPts val="300"/>
              </a:spcAft>
              <a:buFont typeface="Arial" panose="020B0604020202020204" pitchFamily="34" charset="0"/>
              <a:buChar char="•"/>
            </a:pPr>
            <a:endParaRPr lang="en-US" sz="1400" dirty="0">
              <a:solidFill>
                <a:schemeClr val="bg2"/>
              </a:solidFill>
            </a:endParaRPr>
          </a:p>
          <a:p>
            <a:pPr marL="171450" indent="-171450">
              <a:spcAft>
                <a:spcPts val="300"/>
              </a:spcAft>
              <a:buFont typeface="Arial" panose="020B0604020202020204" pitchFamily="34" charset="0"/>
              <a:buChar char="•"/>
            </a:pPr>
            <a:endParaRPr lang="en-US" sz="1400" dirty="0">
              <a:solidFill>
                <a:schemeClr val="bg2"/>
              </a:solidFill>
            </a:endParaRPr>
          </a:p>
          <a:p>
            <a:pPr marL="230188" indent="-230188">
              <a:spcAft>
                <a:spcPts val="300"/>
              </a:spcAft>
              <a:buFont typeface="Arial" panose="020B0604020202020204" pitchFamily="34" charset="0"/>
              <a:buChar char="•"/>
            </a:pPr>
            <a:endParaRPr lang="en-US" sz="1400" dirty="0">
              <a:solidFill>
                <a:schemeClr val="bg2"/>
              </a:solidFill>
            </a:endParaRPr>
          </a:p>
        </p:txBody>
      </p:sp>
      <p:sp>
        <p:nvSpPr>
          <p:cNvPr id="27" name="Rectangle 26">
            <a:extLst>
              <a:ext uri="{FF2B5EF4-FFF2-40B4-BE49-F238E27FC236}">
                <a16:creationId xmlns:a16="http://schemas.microsoft.com/office/drawing/2014/main" id="{5BFE3B3E-8F16-405A-BA04-6C69C7388374}"/>
              </a:ext>
            </a:extLst>
          </p:cNvPr>
          <p:cNvSpPr/>
          <p:nvPr/>
        </p:nvSpPr>
        <p:spPr>
          <a:xfrm>
            <a:off x="6757505" y="1721499"/>
            <a:ext cx="1823810" cy="584775"/>
          </a:xfrm>
          <a:prstGeom prst="rect">
            <a:avLst/>
          </a:prstGeom>
        </p:spPr>
        <p:txBody>
          <a:bodyPr wrap="square">
            <a:spAutoFit/>
          </a:bodyPr>
          <a:lstStyle/>
          <a:p>
            <a:pPr algn="ctr"/>
            <a:r>
              <a:rPr lang="en-US" sz="1600" b="1" dirty="0">
                <a:solidFill>
                  <a:schemeClr val="tx2"/>
                </a:solidFill>
              </a:rPr>
              <a:t>Asset Resale and Recycling</a:t>
            </a:r>
          </a:p>
        </p:txBody>
      </p:sp>
    </p:spTree>
    <p:extLst>
      <p:ext uri="{BB962C8B-B14F-4D97-AF65-F5344CB8AC3E}">
        <p14:creationId xmlns:p14="http://schemas.microsoft.com/office/powerpoint/2010/main" val="378784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A picture containing animal&#10;&#10;Description automatically generated">
            <a:extLst>
              <a:ext uri="{FF2B5EF4-FFF2-40B4-BE49-F238E27FC236}">
                <a16:creationId xmlns:a16="http://schemas.microsoft.com/office/drawing/2014/main" id="{EF6B06A7-7DBC-4918-A0C1-CD85242C8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14478"/>
            <a:ext cx="9144000" cy="3366361"/>
          </a:xfrm>
          <a:prstGeom prst="rect">
            <a:avLst/>
          </a:prstGeom>
        </p:spPr>
      </p:pic>
      <p:grpSp>
        <p:nvGrpSpPr>
          <p:cNvPr id="20" name="Group 19">
            <a:extLst>
              <a:ext uri="{FF2B5EF4-FFF2-40B4-BE49-F238E27FC236}">
                <a16:creationId xmlns:a16="http://schemas.microsoft.com/office/drawing/2014/main" id="{84FD4B6A-A4DC-4356-A462-9D1201983B59}"/>
              </a:ext>
            </a:extLst>
          </p:cNvPr>
          <p:cNvGrpSpPr/>
          <p:nvPr/>
        </p:nvGrpSpPr>
        <p:grpSpPr>
          <a:xfrm>
            <a:off x="6899672" y="1066256"/>
            <a:ext cx="2112264" cy="3663929"/>
            <a:chOff x="6938252" y="1066257"/>
            <a:chExt cx="2112264" cy="3539520"/>
          </a:xfrm>
        </p:grpSpPr>
        <p:sp>
          <p:nvSpPr>
            <p:cNvPr id="49" name="Rectangle 48">
              <a:extLst>
                <a:ext uri="{FF2B5EF4-FFF2-40B4-BE49-F238E27FC236}">
                  <a16:creationId xmlns:a16="http://schemas.microsoft.com/office/drawing/2014/main" id="{102DB670-CFF1-4153-9B30-62D79061A64D}"/>
                </a:ext>
              </a:extLst>
            </p:cNvPr>
            <p:cNvSpPr/>
            <p:nvPr/>
          </p:nvSpPr>
          <p:spPr>
            <a:xfrm flipV="1">
              <a:off x="6938252" y="1777365"/>
              <a:ext cx="2112264" cy="2828412"/>
            </a:xfrm>
            <a:prstGeom prst="rect">
              <a:avLst/>
            </a:prstGeom>
            <a:solidFill>
              <a:schemeClr val="accent1"/>
            </a:solidFill>
            <a:ln w="9525">
              <a:noFill/>
            </a:ln>
            <a:effectLst/>
          </p:spPr>
          <p:txBody>
            <a:bodyPr wrap="square" rtlCol="0" anchor="t">
              <a:normAutofit/>
            </a:bodyPr>
            <a:lstStyle/>
            <a:p>
              <a:pPr marL="0" marR="0" lvl="0" indent="0" algn="ctr" defTabSz="914400" rtl="0" eaLnBrk="1" fontAlgn="base" latinLnBrk="0" hangingPunct="1">
                <a:lnSpc>
                  <a:spcPct val="90000"/>
                </a:lnSpc>
                <a:spcBef>
                  <a:spcPts val="100"/>
                </a:spcBef>
                <a:spcAft>
                  <a:spcPts val="1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0" name="Rectangle: Rounded Corners 49">
              <a:extLst>
                <a:ext uri="{FF2B5EF4-FFF2-40B4-BE49-F238E27FC236}">
                  <a16:creationId xmlns:a16="http://schemas.microsoft.com/office/drawing/2014/main" id="{B59C8C64-C568-4716-A1EF-EEF0DAC7ED5A}"/>
                </a:ext>
              </a:extLst>
            </p:cNvPr>
            <p:cNvSpPr/>
            <p:nvPr/>
          </p:nvSpPr>
          <p:spPr>
            <a:xfrm>
              <a:off x="6938252" y="1066257"/>
              <a:ext cx="2112264" cy="3056444"/>
            </a:xfrm>
            <a:prstGeom prst="roundRect">
              <a:avLst>
                <a:gd name="adj" fmla="val 3521"/>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 name="Group 18">
            <a:extLst>
              <a:ext uri="{FF2B5EF4-FFF2-40B4-BE49-F238E27FC236}">
                <a16:creationId xmlns:a16="http://schemas.microsoft.com/office/drawing/2014/main" id="{E200F3DE-A423-423E-A355-DC1E41FE44AF}"/>
              </a:ext>
            </a:extLst>
          </p:cNvPr>
          <p:cNvGrpSpPr/>
          <p:nvPr/>
        </p:nvGrpSpPr>
        <p:grpSpPr>
          <a:xfrm>
            <a:off x="4790671" y="1066257"/>
            <a:ext cx="2048891" cy="3663930"/>
            <a:chOff x="4827626" y="1066257"/>
            <a:chExt cx="2048891" cy="3539521"/>
          </a:xfrm>
        </p:grpSpPr>
        <p:sp>
          <p:nvSpPr>
            <p:cNvPr id="47" name="Rectangle 46">
              <a:extLst>
                <a:ext uri="{FF2B5EF4-FFF2-40B4-BE49-F238E27FC236}">
                  <a16:creationId xmlns:a16="http://schemas.microsoft.com/office/drawing/2014/main" id="{206939DB-73EE-4237-884E-795DA6D37476}"/>
                </a:ext>
              </a:extLst>
            </p:cNvPr>
            <p:cNvSpPr/>
            <p:nvPr/>
          </p:nvSpPr>
          <p:spPr>
            <a:xfrm flipV="1">
              <a:off x="4827626" y="1777364"/>
              <a:ext cx="2048891" cy="2828414"/>
            </a:xfrm>
            <a:prstGeom prst="rect">
              <a:avLst/>
            </a:prstGeom>
            <a:solidFill>
              <a:schemeClr val="bg1"/>
            </a:solidFill>
            <a:ln w="9525">
              <a:noFill/>
            </a:ln>
            <a:effectLst/>
          </p:spPr>
          <p:txBody>
            <a:bodyPr wrap="square" rtlCol="0" anchor="t">
              <a:normAutofit/>
            </a:bodyPr>
            <a:lstStyle/>
            <a:p>
              <a:pPr marL="0" marR="0" lvl="0" indent="0" algn="ctr" defTabSz="914400" rtl="0" eaLnBrk="1" fontAlgn="base" latinLnBrk="0" hangingPunct="1">
                <a:lnSpc>
                  <a:spcPct val="90000"/>
                </a:lnSpc>
                <a:spcBef>
                  <a:spcPts val="100"/>
                </a:spcBef>
                <a:spcAft>
                  <a:spcPts val="1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8" name="Rectangle: Rounded Corners 47">
              <a:extLst>
                <a:ext uri="{FF2B5EF4-FFF2-40B4-BE49-F238E27FC236}">
                  <a16:creationId xmlns:a16="http://schemas.microsoft.com/office/drawing/2014/main" id="{3F0C4B2E-0953-4747-815E-08615DDCCF08}"/>
                </a:ext>
              </a:extLst>
            </p:cNvPr>
            <p:cNvSpPr/>
            <p:nvPr/>
          </p:nvSpPr>
          <p:spPr>
            <a:xfrm>
              <a:off x="4827626" y="1066257"/>
              <a:ext cx="2048891" cy="3056444"/>
            </a:xfrm>
            <a:prstGeom prst="roundRect">
              <a:avLst>
                <a:gd name="adj" fmla="val 3521"/>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7" name="Group 16">
            <a:extLst>
              <a:ext uri="{FF2B5EF4-FFF2-40B4-BE49-F238E27FC236}">
                <a16:creationId xmlns:a16="http://schemas.microsoft.com/office/drawing/2014/main" id="{3B68273D-23AF-4355-B211-F88ED9B2EC6F}"/>
              </a:ext>
            </a:extLst>
          </p:cNvPr>
          <p:cNvGrpSpPr/>
          <p:nvPr/>
        </p:nvGrpSpPr>
        <p:grpSpPr>
          <a:xfrm>
            <a:off x="2618298" y="1066256"/>
            <a:ext cx="2112264" cy="3663931"/>
            <a:chOff x="2646060" y="1441973"/>
            <a:chExt cx="2112264" cy="3272784"/>
          </a:xfrm>
        </p:grpSpPr>
        <p:sp>
          <p:nvSpPr>
            <p:cNvPr id="45" name="Rectangle 44">
              <a:extLst>
                <a:ext uri="{FF2B5EF4-FFF2-40B4-BE49-F238E27FC236}">
                  <a16:creationId xmlns:a16="http://schemas.microsoft.com/office/drawing/2014/main" id="{1A012EC9-AF59-481A-A7A1-C844A676EB98}"/>
                </a:ext>
              </a:extLst>
            </p:cNvPr>
            <p:cNvSpPr/>
            <p:nvPr/>
          </p:nvSpPr>
          <p:spPr>
            <a:xfrm flipV="1">
              <a:off x="2646060" y="2153082"/>
              <a:ext cx="2112264" cy="2561675"/>
            </a:xfrm>
            <a:prstGeom prst="rect">
              <a:avLst/>
            </a:prstGeom>
            <a:solidFill>
              <a:schemeClr val="accent6"/>
            </a:solidFill>
            <a:ln w="9525">
              <a:noFill/>
            </a:ln>
            <a:effectLst/>
          </p:spPr>
          <p:txBody>
            <a:bodyPr wrap="square" rtlCol="0" anchor="t">
              <a:normAutofit/>
            </a:bodyPr>
            <a:lstStyle/>
            <a:p>
              <a:pPr marL="0" marR="0" lvl="0" indent="0" algn="ctr" defTabSz="914400" rtl="0" eaLnBrk="1" fontAlgn="base" latinLnBrk="0" hangingPunct="1">
                <a:lnSpc>
                  <a:spcPct val="90000"/>
                </a:lnSpc>
                <a:spcBef>
                  <a:spcPts val="100"/>
                </a:spcBef>
                <a:spcAft>
                  <a:spcPts val="1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6" name="Rectangle: Rounded Corners 45">
              <a:extLst>
                <a:ext uri="{FF2B5EF4-FFF2-40B4-BE49-F238E27FC236}">
                  <a16:creationId xmlns:a16="http://schemas.microsoft.com/office/drawing/2014/main" id="{B6E34A93-91FC-498F-AD05-6C6C9888797D}"/>
                </a:ext>
              </a:extLst>
            </p:cNvPr>
            <p:cNvSpPr/>
            <p:nvPr/>
          </p:nvSpPr>
          <p:spPr>
            <a:xfrm>
              <a:off x="2646060" y="1441973"/>
              <a:ext cx="2112264" cy="3056444"/>
            </a:xfrm>
            <a:prstGeom prst="roundRect">
              <a:avLst>
                <a:gd name="adj" fmla="val 3521"/>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4CEE6D65-B0ED-4668-A65E-4D0D371AE244}"/>
              </a:ext>
            </a:extLst>
          </p:cNvPr>
          <p:cNvGrpSpPr/>
          <p:nvPr/>
        </p:nvGrpSpPr>
        <p:grpSpPr>
          <a:xfrm>
            <a:off x="445201" y="1066256"/>
            <a:ext cx="2112988" cy="3663931"/>
            <a:chOff x="483781" y="1066257"/>
            <a:chExt cx="2112988" cy="3539522"/>
          </a:xfrm>
        </p:grpSpPr>
        <p:sp>
          <p:nvSpPr>
            <p:cNvPr id="44" name="Rectangle 43">
              <a:extLst>
                <a:ext uri="{FF2B5EF4-FFF2-40B4-BE49-F238E27FC236}">
                  <a16:creationId xmlns:a16="http://schemas.microsoft.com/office/drawing/2014/main" id="{E8846AE3-C2EB-4BBE-92BB-F9D0495D5053}"/>
                </a:ext>
              </a:extLst>
            </p:cNvPr>
            <p:cNvSpPr/>
            <p:nvPr/>
          </p:nvSpPr>
          <p:spPr>
            <a:xfrm flipV="1">
              <a:off x="483781" y="1777365"/>
              <a:ext cx="2112264" cy="2828414"/>
            </a:xfrm>
            <a:prstGeom prst="rect">
              <a:avLst/>
            </a:prstGeom>
            <a:solidFill>
              <a:schemeClr val="accent2"/>
            </a:solidFill>
            <a:ln w="9525">
              <a:noFill/>
            </a:ln>
            <a:effectLst/>
          </p:spPr>
          <p:txBody>
            <a:bodyPr wrap="square" rtlCol="0" anchor="t">
              <a:normAutofit/>
            </a:bodyPr>
            <a:lstStyle/>
            <a:p>
              <a:pPr marL="0" marR="0" lvl="0" indent="0" algn="ctr" defTabSz="914400" rtl="0" eaLnBrk="1" fontAlgn="base" latinLnBrk="0" hangingPunct="1">
                <a:lnSpc>
                  <a:spcPct val="90000"/>
                </a:lnSpc>
                <a:spcBef>
                  <a:spcPts val="100"/>
                </a:spcBef>
                <a:spcAft>
                  <a:spcPts val="1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7BE5CD77-513C-4BF1-B7E4-02326D8B61C9}"/>
                </a:ext>
              </a:extLst>
            </p:cNvPr>
            <p:cNvSpPr/>
            <p:nvPr/>
          </p:nvSpPr>
          <p:spPr>
            <a:xfrm>
              <a:off x="483781" y="1066257"/>
              <a:ext cx="2112988" cy="3056444"/>
            </a:xfrm>
            <a:prstGeom prst="roundRect">
              <a:avLst>
                <a:gd name="adj" fmla="val 3521"/>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grpSp>
      <p:sp>
        <p:nvSpPr>
          <p:cNvPr id="25" name="Rectangle 24">
            <a:extLst>
              <a:ext uri="{FF2B5EF4-FFF2-40B4-BE49-F238E27FC236}">
                <a16:creationId xmlns:a16="http://schemas.microsoft.com/office/drawing/2014/main" id="{103C6CDE-6286-4EEA-8E22-7A1B3776FD3D}"/>
              </a:ext>
            </a:extLst>
          </p:cNvPr>
          <p:cNvSpPr/>
          <p:nvPr/>
        </p:nvSpPr>
        <p:spPr>
          <a:xfrm>
            <a:off x="3193334" y="1085175"/>
            <a:ext cx="1365813" cy="523220"/>
          </a:xfrm>
          <a:prstGeom prst="rect">
            <a:avLst/>
          </a:prstGeom>
        </p:spPr>
        <p:txBody>
          <a:bodyPr wrap="square">
            <a:spAutoFit/>
          </a:bodyPr>
          <a:lstStyle/>
          <a:p>
            <a:r>
              <a:rPr lang="en-US" sz="1400" b="1" dirty="0">
                <a:solidFill>
                  <a:schemeClr val="tx2"/>
                </a:solidFill>
              </a:rPr>
              <a:t>Configuration Services</a:t>
            </a:r>
          </a:p>
        </p:txBody>
      </p:sp>
      <p:pic>
        <p:nvPicPr>
          <p:cNvPr id="32" name="Graphic 30">
            <a:extLst>
              <a:ext uri="{FF2B5EF4-FFF2-40B4-BE49-F238E27FC236}">
                <a16:creationId xmlns:a16="http://schemas.microsoft.com/office/drawing/2014/main" id="{B84AA59D-F720-4C1E-9C99-DD85682914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49354" y="1170056"/>
            <a:ext cx="366657" cy="366657"/>
          </a:xfrm>
          <a:prstGeom prst="rect">
            <a:avLst/>
          </a:prstGeom>
        </p:spPr>
      </p:pic>
      <p:sp>
        <p:nvSpPr>
          <p:cNvPr id="2" name="Title 1">
            <a:extLst>
              <a:ext uri="{FF2B5EF4-FFF2-40B4-BE49-F238E27FC236}">
                <a16:creationId xmlns:a16="http://schemas.microsoft.com/office/drawing/2014/main" id="{BBB80DE7-BA1E-4BA4-BD02-0C6974C63679}"/>
              </a:ext>
            </a:extLst>
          </p:cNvPr>
          <p:cNvSpPr>
            <a:spLocks noGrp="1"/>
          </p:cNvSpPr>
          <p:nvPr>
            <p:ph type="title"/>
          </p:nvPr>
        </p:nvSpPr>
        <p:spPr>
          <a:xfrm>
            <a:off x="263805" y="221285"/>
            <a:ext cx="8572500" cy="387798"/>
          </a:xfrm>
        </p:spPr>
        <p:txBody>
          <a:bodyPr/>
          <a:lstStyle/>
          <a:p>
            <a:r>
              <a:rPr lang="en-US" dirty="0"/>
              <a:t>Identifying the right complement to your capabilities</a:t>
            </a:r>
          </a:p>
        </p:txBody>
      </p:sp>
      <p:sp>
        <p:nvSpPr>
          <p:cNvPr id="3" name="Subtitle 2">
            <a:extLst>
              <a:ext uri="{FF2B5EF4-FFF2-40B4-BE49-F238E27FC236}">
                <a16:creationId xmlns:a16="http://schemas.microsoft.com/office/drawing/2014/main" id="{7D36FAE0-F848-44E0-9733-4A061DA7A169}"/>
              </a:ext>
            </a:extLst>
          </p:cNvPr>
          <p:cNvSpPr>
            <a:spLocks noGrp="1"/>
          </p:cNvSpPr>
          <p:nvPr>
            <p:ph type="subTitle" idx="1"/>
          </p:nvPr>
        </p:nvSpPr>
        <p:spPr/>
        <p:txBody>
          <a:bodyPr/>
          <a:lstStyle/>
          <a:p>
            <a:r>
              <a:rPr lang="en-US" dirty="0"/>
              <a:t>Earn rebates and enhance tier attainment by adding the right Services</a:t>
            </a:r>
          </a:p>
        </p:txBody>
      </p:sp>
      <p:sp>
        <p:nvSpPr>
          <p:cNvPr id="27" name="Rectangle 26">
            <a:extLst>
              <a:ext uri="{FF2B5EF4-FFF2-40B4-BE49-F238E27FC236}">
                <a16:creationId xmlns:a16="http://schemas.microsoft.com/office/drawing/2014/main" id="{5BFE3B3E-8F16-405A-BA04-6C69C7388374}"/>
              </a:ext>
            </a:extLst>
          </p:cNvPr>
          <p:cNvSpPr/>
          <p:nvPr/>
        </p:nvSpPr>
        <p:spPr>
          <a:xfrm>
            <a:off x="7504819" y="1090759"/>
            <a:ext cx="1661981" cy="523220"/>
          </a:xfrm>
          <a:prstGeom prst="rect">
            <a:avLst/>
          </a:prstGeom>
        </p:spPr>
        <p:txBody>
          <a:bodyPr wrap="square">
            <a:spAutoFit/>
          </a:bodyPr>
          <a:lstStyle/>
          <a:p>
            <a:r>
              <a:rPr lang="en-US" sz="1400" b="1" dirty="0">
                <a:solidFill>
                  <a:schemeClr val="tx2"/>
                </a:solidFill>
              </a:rPr>
              <a:t>Asset Resale </a:t>
            </a:r>
            <a:br>
              <a:rPr lang="en-US" sz="1400" b="1" dirty="0">
                <a:solidFill>
                  <a:schemeClr val="tx2"/>
                </a:solidFill>
              </a:rPr>
            </a:br>
            <a:r>
              <a:rPr lang="en-US" sz="1400" b="1" dirty="0">
                <a:solidFill>
                  <a:schemeClr val="tx2"/>
                </a:solidFill>
              </a:rPr>
              <a:t>and Recycling</a:t>
            </a:r>
          </a:p>
        </p:txBody>
      </p:sp>
      <p:pic>
        <p:nvPicPr>
          <p:cNvPr id="30" name="Graphic 29">
            <a:extLst>
              <a:ext uri="{FF2B5EF4-FFF2-40B4-BE49-F238E27FC236}">
                <a16:creationId xmlns:a16="http://schemas.microsoft.com/office/drawing/2014/main" id="{40A9FD9C-7C91-409D-A0BC-40A7B8F518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16806" y="1159105"/>
            <a:ext cx="332254" cy="332254"/>
          </a:xfrm>
          <a:prstGeom prst="rect">
            <a:avLst/>
          </a:prstGeom>
        </p:spPr>
      </p:pic>
      <p:sp>
        <p:nvSpPr>
          <p:cNvPr id="23" name="Rectangle 22">
            <a:extLst>
              <a:ext uri="{FF2B5EF4-FFF2-40B4-BE49-F238E27FC236}">
                <a16:creationId xmlns:a16="http://schemas.microsoft.com/office/drawing/2014/main" id="{D0E91E99-5046-47BA-A241-306260EF81A7}"/>
              </a:ext>
            </a:extLst>
          </p:cNvPr>
          <p:cNvSpPr/>
          <p:nvPr/>
        </p:nvSpPr>
        <p:spPr>
          <a:xfrm>
            <a:off x="793752" y="1105834"/>
            <a:ext cx="1807786" cy="523220"/>
          </a:xfrm>
          <a:prstGeom prst="rect">
            <a:avLst/>
          </a:prstGeom>
        </p:spPr>
        <p:txBody>
          <a:bodyPr wrap="square">
            <a:spAutoFit/>
          </a:bodyPr>
          <a:lstStyle/>
          <a:p>
            <a:pPr algn="ctr"/>
            <a:r>
              <a:rPr lang="en-US" sz="1400" b="1" dirty="0" err="1">
                <a:solidFill>
                  <a:schemeClr val="tx2"/>
                </a:solidFill>
              </a:rPr>
              <a:t>ProDeploy</a:t>
            </a:r>
            <a:r>
              <a:rPr lang="en-US" sz="1400" b="1" dirty="0">
                <a:solidFill>
                  <a:schemeClr val="tx2"/>
                </a:solidFill>
              </a:rPr>
              <a:t> </a:t>
            </a:r>
            <a:br>
              <a:rPr lang="en-US" sz="1400" b="1" dirty="0">
                <a:solidFill>
                  <a:schemeClr val="tx2"/>
                </a:solidFill>
              </a:rPr>
            </a:br>
            <a:r>
              <a:rPr lang="en-US" sz="1400" b="1" dirty="0">
                <a:solidFill>
                  <a:schemeClr val="tx2"/>
                </a:solidFill>
              </a:rPr>
              <a:t>Client Suite</a:t>
            </a:r>
          </a:p>
        </p:txBody>
      </p:sp>
      <p:sp>
        <p:nvSpPr>
          <p:cNvPr id="24" name="Rectangle 23">
            <a:extLst>
              <a:ext uri="{FF2B5EF4-FFF2-40B4-BE49-F238E27FC236}">
                <a16:creationId xmlns:a16="http://schemas.microsoft.com/office/drawing/2014/main" id="{61B86C33-96A7-4BE0-8AF5-09BD7C9E577C}"/>
              </a:ext>
            </a:extLst>
          </p:cNvPr>
          <p:cNvSpPr/>
          <p:nvPr/>
        </p:nvSpPr>
        <p:spPr>
          <a:xfrm>
            <a:off x="5202091" y="1133652"/>
            <a:ext cx="1723889" cy="523220"/>
          </a:xfrm>
          <a:prstGeom prst="rect">
            <a:avLst/>
          </a:prstGeom>
        </p:spPr>
        <p:txBody>
          <a:bodyPr wrap="square">
            <a:spAutoFit/>
          </a:bodyPr>
          <a:lstStyle/>
          <a:p>
            <a:r>
              <a:rPr lang="en-US" sz="1400" b="1" dirty="0">
                <a:solidFill>
                  <a:schemeClr val="tx2"/>
                </a:solidFill>
              </a:rPr>
              <a:t>Client Installation </a:t>
            </a:r>
          </a:p>
          <a:p>
            <a:r>
              <a:rPr lang="en-US" sz="1400" b="1" dirty="0">
                <a:solidFill>
                  <a:schemeClr val="tx2"/>
                </a:solidFill>
              </a:rPr>
              <a:t>Services</a:t>
            </a:r>
          </a:p>
        </p:txBody>
      </p:sp>
      <p:pic>
        <p:nvPicPr>
          <p:cNvPr id="28" name="Graphic 27">
            <a:extLst>
              <a:ext uri="{FF2B5EF4-FFF2-40B4-BE49-F238E27FC236}">
                <a16:creationId xmlns:a16="http://schemas.microsoft.com/office/drawing/2014/main" id="{BC057087-C664-40DE-A588-79F2BBE331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60332" y="1169799"/>
            <a:ext cx="381368" cy="381368"/>
          </a:xfrm>
          <a:prstGeom prst="rect">
            <a:avLst/>
          </a:prstGeom>
        </p:spPr>
      </p:pic>
      <p:sp>
        <p:nvSpPr>
          <p:cNvPr id="31" name="TextBox 30">
            <a:extLst>
              <a:ext uri="{FF2B5EF4-FFF2-40B4-BE49-F238E27FC236}">
                <a16:creationId xmlns:a16="http://schemas.microsoft.com/office/drawing/2014/main" id="{CC124B3F-B0CD-40B9-9A2F-9711036292BF}"/>
              </a:ext>
            </a:extLst>
          </p:cNvPr>
          <p:cNvSpPr txBox="1"/>
          <p:nvPr/>
        </p:nvSpPr>
        <p:spPr>
          <a:xfrm rot="16200000">
            <a:off x="-452207" y="2096464"/>
            <a:ext cx="1376866" cy="184666"/>
          </a:xfrm>
          <a:prstGeom prst="rect">
            <a:avLst/>
          </a:prstGeom>
          <a:noFill/>
        </p:spPr>
        <p:txBody>
          <a:bodyPr wrap="square" lIns="0" tIns="0" rIns="0" bIns="0" rtlCol="0">
            <a:spAutoFit/>
          </a:bodyPr>
          <a:lstStyle/>
          <a:p>
            <a:pPr algn="ctr"/>
            <a:r>
              <a:rPr lang="en-US" sz="1200" dirty="0">
                <a:solidFill>
                  <a:schemeClr val="tx2"/>
                </a:solidFill>
              </a:rPr>
              <a:t>Partner Need</a:t>
            </a:r>
          </a:p>
        </p:txBody>
      </p:sp>
      <p:sp>
        <p:nvSpPr>
          <p:cNvPr id="34" name="TextBox 33">
            <a:extLst>
              <a:ext uri="{FF2B5EF4-FFF2-40B4-BE49-F238E27FC236}">
                <a16:creationId xmlns:a16="http://schemas.microsoft.com/office/drawing/2014/main" id="{6F09A344-4E3A-4FB9-BC7B-5CBC9D982AF1}"/>
              </a:ext>
            </a:extLst>
          </p:cNvPr>
          <p:cNvSpPr txBox="1"/>
          <p:nvPr/>
        </p:nvSpPr>
        <p:spPr>
          <a:xfrm>
            <a:off x="580778" y="1699622"/>
            <a:ext cx="1828800" cy="1715851"/>
          </a:xfrm>
          <a:prstGeom prst="rect">
            <a:avLst/>
          </a:prstGeom>
          <a:noFill/>
          <a:ln>
            <a:noFill/>
          </a:ln>
        </p:spPr>
        <p:txBody>
          <a:bodyPr wrap="square" lIns="0" tIns="0" rIns="0" bIns="0" rtlCol="0">
            <a:noAutofit/>
          </a:bodyPr>
          <a:lstStyle/>
          <a:p>
            <a:pPr marL="115888" indent="-115888">
              <a:spcAft>
                <a:spcPts val="300"/>
              </a:spcAft>
              <a:buFont typeface="Arial" panose="020B0604020202020204" pitchFamily="34" charset="0"/>
              <a:buChar char="•"/>
            </a:pPr>
            <a:r>
              <a:rPr lang="en-US" sz="1200" dirty="0">
                <a:solidFill>
                  <a:schemeClr val="tx2"/>
                </a:solidFill>
              </a:rPr>
              <a:t>Comprehensive deployment solution</a:t>
            </a:r>
          </a:p>
          <a:p>
            <a:pPr marL="115888" indent="-115888">
              <a:spcAft>
                <a:spcPts val="300"/>
              </a:spcAft>
              <a:buFont typeface="Arial" panose="020B0604020202020204" pitchFamily="34" charset="0"/>
              <a:buChar char="•"/>
            </a:pPr>
            <a:r>
              <a:rPr lang="en-US" sz="1200" dirty="0">
                <a:solidFill>
                  <a:schemeClr val="tx2"/>
                </a:solidFill>
              </a:rPr>
              <a:t>Extend geographic reach</a:t>
            </a:r>
          </a:p>
          <a:p>
            <a:pPr marL="115888" indent="-115888">
              <a:spcAft>
                <a:spcPts val="300"/>
              </a:spcAft>
              <a:buFont typeface="Arial" panose="020B0604020202020204" pitchFamily="34" charset="0"/>
              <a:buChar char="•"/>
            </a:pPr>
            <a:r>
              <a:rPr lang="en-US" sz="1200" dirty="0">
                <a:solidFill>
                  <a:schemeClr val="tx2"/>
                </a:solidFill>
              </a:rPr>
              <a:t>Repeatable capability</a:t>
            </a:r>
          </a:p>
          <a:p>
            <a:pPr marL="115888" indent="-115888">
              <a:spcAft>
                <a:spcPts val="300"/>
              </a:spcAft>
              <a:buFont typeface="Arial" panose="020B0604020202020204" pitchFamily="34" charset="0"/>
              <a:buChar char="•"/>
            </a:pPr>
            <a:r>
              <a:rPr lang="en-US" sz="1200" dirty="0">
                <a:solidFill>
                  <a:schemeClr val="tx2"/>
                </a:solidFill>
              </a:rPr>
              <a:t>Co-delivery opportunity</a:t>
            </a:r>
          </a:p>
          <a:p>
            <a:pPr>
              <a:spcAft>
                <a:spcPts val="300"/>
              </a:spcAft>
            </a:pPr>
            <a:endParaRPr lang="en-US" sz="1200" dirty="0">
              <a:solidFill>
                <a:schemeClr val="tx2"/>
              </a:solidFill>
            </a:endParaRPr>
          </a:p>
        </p:txBody>
      </p:sp>
      <p:sp>
        <p:nvSpPr>
          <p:cNvPr id="36" name="TextBox 35">
            <a:extLst>
              <a:ext uri="{FF2B5EF4-FFF2-40B4-BE49-F238E27FC236}">
                <a16:creationId xmlns:a16="http://schemas.microsoft.com/office/drawing/2014/main" id="{989B82C1-C186-4B61-8E47-447EDE3E45C5}"/>
              </a:ext>
            </a:extLst>
          </p:cNvPr>
          <p:cNvSpPr txBox="1"/>
          <p:nvPr/>
        </p:nvSpPr>
        <p:spPr>
          <a:xfrm>
            <a:off x="2690552" y="1699622"/>
            <a:ext cx="1860879" cy="1070430"/>
          </a:xfrm>
          <a:prstGeom prst="rect">
            <a:avLst/>
          </a:prstGeom>
          <a:noFill/>
          <a:ln>
            <a:noFill/>
          </a:ln>
        </p:spPr>
        <p:txBody>
          <a:bodyPr wrap="square" lIns="0" tIns="0" rIns="0" bIns="0" rtlCol="0">
            <a:noAutofit/>
          </a:bodyPr>
          <a:lstStyle/>
          <a:p>
            <a:pPr marL="115888" indent="-115888">
              <a:spcAft>
                <a:spcPts val="300"/>
              </a:spcAft>
              <a:buFont typeface="Arial" panose="020B0604020202020204" pitchFamily="34" charset="0"/>
              <a:buChar char="•"/>
            </a:pPr>
            <a:r>
              <a:rPr lang="en-US" sz="1200" dirty="0">
                <a:solidFill>
                  <a:schemeClr val="tx2"/>
                </a:solidFill>
              </a:rPr>
              <a:t>Enhance any system sale</a:t>
            </a:r>
          </a:p>
          <a:p>
            <a:pPr marL="115888" indent="-115888">
              <a:spcAft>
                <a:spcPts val="300"/>
              </a:spcAft>
              <a:buFont typeface="Arial" panose="020B0604020202020204" pitchFamily="34" charset="0"/>
              <a:buChar char="•"/>
            </a:pPr>
            <a:r>
              <a:rPr lang="en-US" sz="1200" dirty="0">
                <a:solidFill>
                  <a:schemeClr val="tx2"/>
                </a:solidFill>
              </a:rPr>
              <a:t>Simplify large deployments </a:t>
            </a:r>
          </a:p>
          <a:p>
            <a:pPr marL="115888" indent="-115888">
              <a:spcAft>
                <a:spcPts val="300"/>
              </a:spcAft>
              <a:buFont typeface="Arial" panose="020B0604020202020204" pitchFamily="34" charset="0"/>
              <a:buChar char="•"/>
            </a:pPr>
            <a:r>
              <a:rPr lang="en-US" sz="1200" dirty="0">
                <a:solidFill>
                  <a:schemeClr val="tx2"/>
                </a:solidFill>
              </a:rPr>
              <a:t>Increase efficiency with factory add-ons</a:t>
            </a:r>
          </a:p>
        </p:txBody>
      </p:sp>
      <p:cxnSp>
        <p:nvCxnSpPr>
          <p:cNvPr id="16" name="Straight Connector 15">
            <a:extLst>
              <a:ext uri="{FF2B5EF4-FFF2-40B4-BE49-F238E27FC236}">
                <a16:creationId xmlns:a16="http://schemas.microsoft.com/office/drawing/2014/main" id="{F25CDD03-732E-49DD-ABDF-4D4D18C2D796}"/>
              </a:ext>
            </a:extLst>
          </p:cNvPr>
          <p:cNvCxnSpPr>
            <a:cxnSpLocks/>
          </p:cNvCxnSpPr>
          <p:nvPr/>
        </p:nvCxnSpPr>
        <p:spPr>
          <a:xfrm>
            <a:off x="445201" y="3114140"/>
            <a:ext cx="211226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F6F4FF8-E6E8-48E2-B686-885F360E541F}"/>
              </a:ext>
            </a:extLst>
          </p:cNvPr>
          <p:cNvSpPr txBox="1"/>
          <p:nvPr/>
        </p:nvSpPr>
        <p:spPr>
          <a:xfrm>
            <a:off x="4886211" y="1699622"/>
            <a:ext cx="1828800" cy="1135198"/>
          </a:xfrm>
          <a:prstGeom prst="rect">
            <a:avLst/>
          </a:prstGeom>
          <a:noFill/>
          <a:ln>
            <a:noFill/>
          </a:ln>
        </p:spPr>
        <p:txBody>
          <a:bodyPr wrap="square" lIns="0" tIns="0" rIns="0" bIns="0" rtlCol="0">
            <a:noAutofit/>
          </a:bodyPr>
          <a:lstStyle/>
          <a:p>
            <a:pPr marL="115888" indent="-115888">
              <a:spcAft>
                <a:spcPts val="300"/>
              </a:spcAft>
              <a:buFont typeface="Arial" panose="020B0604020202020204" pitchFamily="34" charset="0"/>
              <a:buChar char="•"/>
            </a:pPr>
            <a:r>
              <a:rPr lang="en-US" sz="1200" dirty="0">
                <a:solidFill>
                  <a:schemeClr val="tx2"/>
                </a:solidFill>
              </a:rPr>
              <a:t>Assistance reaching all customer sites</a:t>
            </a:r>
          </a:p>
          <a:p>
            <a:pPr marL="115888" indent="-115888">
              <a:spcAft>
                <a:spcPts val="300"/>
              </a:spcAft>
              <a:buFont typeface="Arial" panose="020B0604020202020204" pitchFamily="34" charset="0"/>
              <a:buChar char="•"/>
            </a:pPr>
            <a:r>
              <a:rPr lang="en-US" sz="1200" dirty="0">
                <a:solidFill>
                  <a:schemeClr val="tx2"/>
                </a:solidFill>
              </a:rPr>
              <a:t>On-site deployment expertise</a:t>
            </a:r>
          </a:p>
          <a:p>
            <a:pPr marL="115888" indent="-115888">
              <a:spcAft>
                <a:spcPts val="300"/>
              </a:spcAft>
              <a:buFont typeface="Arial" panose="020B0604020202020204" pitchFamily="34" charset="0"/>
              <a:buChar char="•"/>
            </a:pPr>
            <a:r>
              <a:rPr lang="en-US" sz="1200" dirty="0">
                <a:solidFill>
                  <a:schemeClr val="tx2"/>
                </a:solidFill>
              </a:rPr>
              <a:t>Co-delivery opportunity</a:t>
            </a:r>
          </a:p>
          <a:p>
            <a:pPr>
              <a:spcAft>
                <a:spcPts val="300"/>
              </a:spcAft>
            </a:pPr>
            <a:endParaRPr lang="en-US" sz="1200" dirty="0">
              <a:solidFill>
                <a:schemeClr val="tx2"/>
              </a:solidFill>
            </a:endParaRPr>
          </a:p>
        </p:txBody>
      </p:sp>
      <p:sp>
        <p:nvSpPr>
          <p:cNvPr id="38" name="TextBox 37">
            <a:extLst>
              <a:ext uri="{FF2B5EF4-FFF2-40B4-BE49-F238E27FC236}">
                <a16:creationId xmlns:a16="http://schemas.microsoft.com/office/drawing/2014/main" id="{4D15142A-C723-4962-8406-D321548F2873}"/>
              </a:ext>
            </a:extLst>
          </p:cNvPr>
          <p:cNvSpPr txBox="1"/>
          <p:nvPr/>
        </p:nvSpPr>
        <p:spPr>
          <a:xfrm>
            <a:off x="6994728" y="1629143"/>
            <a:ext cx="2042596" cy="1371600"/>
          </a:xfrm>
          <a:prstGeom prst="rect">
            <a:avLst/>
          </a:prstGeom>
          <a:noFill/>
          <a:ln>
            <a:noFill/>
          </a:ln>
        </p:spPr>
        <p:txBody>
          <a:bodyPr wrap="square" lIns="0" tIns="0" rIns="0" bIns="0" rtlCol="0">
            <a:noAutofit/>
          </a:bodyPr>
          <a:lstStyle/>
          <a:p>
            <a:pPr marL="115888" indent="-115888">
              <a:spcAft>
                <a:spcPts val="300"/>
              </a:spcAft>
              <a:buFont typeface="Arial" panose="020B0604020202020204" pitchFamily="34" charset="0"/>
              <a:buChar char="•"/>
            </a:pPr>
            <a:r>
              <a:rPr lang="en-US" sz="1200" dirty="0">
                <a:solidFill>
                  <a:schemeClr val="tx2"/>
                </a:solidFill>
              </a:rPr>
              <a:t>Recycling solutions </a:t>
            </a:r>
            <a:br>
              <a:rPr lang="en-US" sz="1200" dirty="0">
                <a:solidFill>
                  <a:schemeClr val="tx2"/>
                </a:solidFill>
              </a:rPr>
            </a:br>
            <a:r>
              <a:rPr lang="en-US" sz="1200" dirty="0">
                <a:solidFill>
                  <a:schemeClr val="tx2"/>
                </a:solidFill>
              </a:rPr>
              <a:t>that scale</a:t>
            </a:r>
          </a:p>
          <a:p>
            <a:pPr marL="115888" indent="-115888">
              <a:spcAft>
                <a:spcPts val="300"/>
              </a:spcAft>
              <a:buFont typeface="Arial" panose="020B0604020202020204" pitchFamily="34" charset="0"/>
              <a:buChar char="•"/>
            </a:pPr>
            <a:r>
              <a:rPr lang="en-US" sz="1200" dirty="0">
                <a:solidFill>
                  <a:schemeClr val="tx2"/>
                </a:solidFill>
              </a:rPr>
              <a:t>Expertise with global </a:t>
            </a:r>
            <a:br>
              <a:rPr lang="en-US" sz="1200" dirty="0">
                <a:solidFill>
                  <a:schemeClr val="tx2"/>
                </a:solidFill>
              </a:rPr>
            </a:br>
            <a:r>
              <a:rPr lang="en-US" sz="1200" dirty="0">
                <a:solidFill>
                  <a:schemeClr val="tx2"/>
                </a:solidFill>
              </a:rPr>
              <a:t>recycling compliance</a:t>
            </a:r>
          </a:p>
          <a:p>
            <a:pPr marL="115888" indent="-115888">
              <a:spcAft>
                <a:spcPts val="300"/>
              </a:spcAft>
              <a:buFont typeface="Arial" panose="020B0604020202020204" pitchFamily="34" charset="0"/>
              <a:buChar char="•"/>
            </a:pPr>
            <a:r>
              <a:rPr lang="en-US" sz="1200" dirty="0">
                <a:solidFill>
                  <a:schemeClr val="tx2"/>
                </a:solidFill>
              </a:rPr>
              <a:t>Close a new hardware sale </a:t>
            </a:r>
            <a:br>
              <a:rPr lang="en-US" sz="1200" dirty="0">
                <a:solidFill>
                  <a:schemeClr val="tx2"/>
                </a:solidFill>
              </a:rPr>
            </a:br>
            <a:r>
              <a:rPr lang="en-US" sz="1200" dirty="0">
                <a:solidFill>
                  <a:schemeClr val="tx2"/>
                </a:solidFill>
              </a:rPr>
              <a:t>with funds from reselling </a:t>
            </a:r>
            <a:br>
              <a:rPr lang="en-US" sz="1200" dirty="0">
                <a:solidFill>
                  <a:schemeClr val="tx2"/>
                </a:solidFill>
              </a:rPr>
            </a:br>
            <a:r>
              <a:rPr lang="en-US" sz="1200" dirty="0">
                <a:solidFill>
                  <a:schemeClr val="tx2"/>
                </a:solidFill>
              </a:rPr>
              <a:t>old hardware </a:t>
            </a:r>
          </a:p>
          <a:p>
            <a:pPr>
              <a:spcAft>
                <a:spcPts val="300"/>
              </a:spcAft>
            </a:pPr>
            <a:endParaRPr lang="en-US" sz="1200" dirty="0">
              <a:solidFill>
                <a:schemeClr val="tx2"/>
              </a:solidFill>
            </a:endParaRPr>
          </a:p>
          <a:p>
            <a:pPr>
              <a:spcAft>
                <a:spcPts val="300"/>
              </a:spcAft>
            </a:pPr>
            <a:endParaRPr lang="en-US" sz="1200" dirty="0">
              <a:solidFill>
                <a:schemeClr val="tx2"/>
              </a:solidFill>
            </a:endParaRPr>
          </a:p>
        </p:txBody>
      </p:sp>
      <p:sp>
        <p:nvSpPr>
          <p:cNvPr id="39" name="TextBox 38">
            <a:extLst>
              <a:ext uri="{FF2B5EF4-FFF2-40B4-BE49-F238E27FC236}">
                <a16:creationId xmlns:a16="http://schemas.microsoft.com/office/drawing/2014/main" id="{2F705302-E5B7-444B-B0EF-D8950DC8C805}"/>
              </a:ext>
            </a:extLst>
          </p:cNvPr>
          <p:cNvSpPr txBox="1"/>
          <p:nvPr/>
        </p:nvSpPr>
        <p:spPr>
          <a:xfrm>
            <a:off x="546056" y="3233632"/>
            <a:ext cx="1987230" cy="1371600"/>
          </a:xfrm>
          <a:prstGeom prst="rect">
            <a:avLst/>
          </a:prstGeom>
          <a:noFill/>
          <a:ln>
            <a:noFill/>
          </a:ln>
        </p:spPr>
        <p:txBody>
          <a:bodyPr wrap="square" lIns="0" tIns="0" rIns="0" bIns="0" rtlCol="0">
            <a:noAutofit/>
          </a:bodyPr>
          <a:lstStyle/>
          <a:p>
            <a:pPr marL="115888" indent="-115888">
              <a:spcAft>
                <a:spcPts val="300"/>
              </a:spcAft>
              <a:buFont typeface="Arial" panose="020B0604020202020204" pitchFamily="34" charset="0"/>
              <a:buChar char="•"/>
            </a:pPr>
            <a:r>
              <a:rPr lang="en-US" sz="1200" dirty="0">
                <a:solidFill>
                  <a:schemeClr val="tx2"/>
                </a:solidFill>
              </a:rPr>
              <a:t>Deploying more than </a:t>
            </a:r>
            <a:br>
              <a:rPr lang="en-US" sz="1200" dirty="0">
                <a:solidFill>
                  <a:schemeClr val="tx2"/>
                </a:solidFill>
              </a:rPr>
            </a:br>
            <a:r>
              <a:rPr lang="en-US" sz="1200" dirty="0">
                <a:solidFill>
                  <a:schemeClr val="tx2"/>
                </a:solidFill>
              </a:rPr>
              <a:t>25 systems at a time</a:t>
            </a:r>
          </a:p>
          <a:p>
            <a:pPr marL="115888" indent="-115888">
              <a:spcAft>
                <a:spcPts val="300"/>
              </a:spcAft>
              <a:buFont typeface="Arial" panose="020B0604020202020204" pitchFamily="34" charset="0"/>
              <a:buChar char="•"/>
            </a:pPr>
            <a:r>
              <a:rPr lang="en-US" sz="1200" dirty="0">
                <a:solidFill>
                  <a:schemeClr val="tx2"/>
                </a:solidFill>
              </a:rPr>
              <a:t>Frequent deployments</a:t>
            </a:r>
          </a:p>
          <a:p>
            <a:pPr marL="115888" indent="-115888">
              <a:spcAft>
                <a:spcPts val="300"/>
              </a:spcAft>
              <a:buFont typeface="Arial" panose="020B0604020202020204" pitchFamily="34" charset="0"/>
              <a:buChar char="•"/>
            </a:pPr>
            <a:r>
              <a:rPr lang="en-US" sz="1200" dirty="0">
                <a:solidFill>
                  <a:schemeClr val="tx2"/>
                </a:solidFill>
              </a:rPr>
              <a:t>Maintains a dynamic corporate image </a:t>
            </a:r>
          </a:p>
          <a:p>
            <a:pPr marL="115888" indent="-115888">
              <a:spcAft>
                <a:spcPts val="300"/>
              </a:spcAft>
              <a:buFont typeface="Arial" panose="020B0604020202020204" pitchFamily="34" charset="0"/>
              <a:buChar char="•"/>
            </a:pPr>
            <a:r>
              <a:rPr lang="en-US" sz="1200" dirty="0">
                <a:solidFill>
                  <a:schemeClr val="tx2"/>
                </a:solidFill>
              </a:rPr>
              <a:t>Leverages TechDirect </a:t>
            </a:r>
            <a:br>
              <a:rPr lang="en-US" sz="1200" dirty="0">
                <a:solidFill>
                  <a:schemeClr val="tx2"/>
                </a:solidFill>
              </a:rPr>
            </a:br>
            <a:r>
              <a:rPr lang="en-US" sz="1200" dirty="0">
                <a:solidFill>
                  <a:schemeClr val="tx2"/>
                </a:solidFill>
              </a:rPr>
              <a:t>portal  </a:t>
            </a:r>
          </a:p>
        </p:txBody>
      </p:sp>
      <p:sp>
        <p:nvSpPr>
          <p:cNvPr id="40" name="TextBox 39">
            <a:extLst>
              <a:ext uri="{FF2B5EF4-FFF2-40B4-BE49-F238E27FC236}">
                <a16:creationId xmlns:a16="http://schemas.microsoft.com/office/drawing/2014/main" id="{2F6207F6-BB67-41E6-BBEA-B52E73AC078A}"/>
              </a:ext>
            </a:extLst>
          </p:cNvPr>
          <p:cNvSpPr txBox="1"/>
          <p:nvPr/>
        </p:nvSpPr>
        <p:spPr>
          <a:xfrm>
            <a:off x="2690551" y="3233632"/>
            <a:ext cx="1952133" cy="1371600"/>
          </a:xfrm>
          <a:prstGeom prst="rect">
            <a:avLst/>
          </a:prstGeom>
          <a:noFill/>
          <a:ln>
            <a:noFill/>
          </a:ln>
        </p:spPr>
        <p:txBody>
          <a:bodyPr wrap="square" lIns="0" tIns="0" rIns="0" bIns="0" rtlCol="0">
            <a:noAutofit/>
          </a:bodyPr>
          <a:lstStyle/>
          <a:p>
            <a:pPr marL="115888" indent="-115888">
              <a:spcAft>
                <a:spcPts val="300"/>
              </a:spcAft>
              <a:buFont typeface="Arial" panose="020B0604020202020204" pitchFamily="34" charset="0"/>
              <a:buChar char="•"/>
            </a:pPr>
            <a:r>
              <a:rPr lang="en-US" sz="1200" dirty="0">
                <a:solidFill>
                  <a:schemeClr val="tx2"/>
                </a:solidFill>
              </a:rPr>
              <a:t>Specific settings for systems</a:t>
            </a:r>
          </a:p>
          <a:p>
            <a:pPr marL="115888" indent="-115888">
              <a:spcAft>
                <a:spcPts val="300"/>
              </a:spcAft>
              <a:buFont typeface="Arial" panose="020B0604020202020204" pitchFamily="34" charset="0"/>
              <a:buChar char="•"/>
            </a:pPr>
            <a:r>
              <a:rPr lang="en-US" sz="1200" dirty="0">
                <a:solidFill>
                  <a:schemeClr val="tx2"/>
                </a:solidFill>
              </a:rPr>
              <a:t>Integrate new systems </a:t>
            </a:r>
            <a:br>
              <a:rPr lang="en-US" sz="1200" dirty="0">
                <a:solidFill>
                  <a:schemeClr val="tx2"/>
                </a:solidFill>
              </a:rPr>
            </a:br>
            <a:r>
              <a:rPr lang="en-US" sz="1200" dirty="0">
                <a:solidFill>
                  <a:schemeClr val="tx2"/>
                </a:solidFill>
              </a:rPr>
              <a:t>into existing infrastructures faster, easier</a:t>
            </a:r>
          </a:p>
          <a:p>
            <a:pPr marL="115888" indent="-115888">
              <a:spcAft>
                <a:spcPts val="300"/>
              </a:spcAft>
              <a:buFont typeface="Arial" panose="020B0604020202020204" pitchFamily="34" charset="0"/>
              <a:buChar char="•"/>
            </a:pPr>
            <a:endParaRPr lang="en-US" sz="1200" dirty="0">
              <a:solidFill>
                <a:schemeClr val="tx2"/>
              </a:solidFill>
            </a:endParaRPr>
          </a:p>
          <a:p>
            <a:pPr marL="171450" indent="-171450">
              <a:spcAft>
                <a:spcPts val="300"/>
              </a:spcAft>
              <a:buFont typeface="Arial" panose="020B0604020202020204" pitchFamily="34" charset="0"/>
              <a:buChar char="•"/>
            </a:pPr>
            <a:endParaRPr lang="en-US" sz="1200" dirty="0">
              <a:solidFill>
                <a:schemeClr val="tx2"/>
              </a:solidFill>
            </a:endParaRPr>
          </a:p>
        </p:txBody>
      </p:sp>
      <p:sp>
        <p:nvSpPr>
          <p:cNvPr id="41" name="TextBox 40">
            <a:extLst>
              <a:ext uri="{FF2B5EF4-FFF2-40B4-BE49-F238E27FC236}">
                <a16:creationId xmlns:a16="http://schemas.microsoft.com/office/drawing/2014/main" id="{153CE891-AF5D-476B-BDB7-60B91E41C265}"/>
              </a:ext>
            </a:extLst>
          </p:cNvPr>
          <p:cNvSpPr txBox="1"/>
          <p:nvPr/>
        </p:nvSpPr>
        <p:spPr>
          <a:xfrm>
            <a:off x="4886211" y="3233632"/>
            <a:ext cx="1828800" cy="1371600"/>
          </a:xfrm>
          <a:prstGeom prst="rect">
            <a:avLst/>
          </a:prstGeom>
          <a:noFill/>
          <a:ln>
            <a:noFill/>
          </a:ln>
        </p:spPr>
        <p:txBody>
          <a:bodyPr wrap="square" lIns="0" tIns="0" rIns="0" bIns="0" rtlCol="0">
            <a:noAutofit/>
          </a:bodyPr>
          <a:lstStyle/>
          <a:p>
            <a:pPr marL="115888" indent="-115888">
              <a:spcAft>
                <a:spcPts val="300"/>
              </a:spcAft>
              <a:buFont typeface="Arial" panose="020B0604020202020204" pitchFamily="34" charset="0"/>
              <a:buChar char="•"/>
            </a:pPr>
            <a:r>
              <a:rPr lang="en-US" sz="1200" dirty="0">
                <a:solidFill>
                  <a:schemeClr val="tx2"/>
                </a:solidFill>
              </a:rPr>
              <a:t>Onsite PC installation  with peripherals</a:t>
            </a:r>
          </a:p>
          <a:p>
            <a:pPr marL="115888" indent="-115888">
              <a:spcAft>
                <a:spcPts val="300"/>
              </a:spcAft>
              <a:buFont typeface="Arial" panose="020B0604020202020204" pitchFamily="34" charset="0"/>
              <a:buChar char="•"/>
            </a:pPr>
            <a:r>
              <a:rPr lang="en-US" sz="1200" dirty="0">
                <a:solidFill>
                  <a:schemeClr val="tx2"/>
                </a:solidFill>
              </a:rPr>
              <a:t>Rapid deployment of simple, static image</a:t>
            </a:r>
          </a:p>
          <a:p>
            <a:pPr marL="115888" indent="-115888">
              <a:spcAft>
                <a:spcPts val="300"/>
              </a:spcAft>
              <a:buFont typeface="Arial" panose="020B0604020202020204" pitchFamily="34" charset="0"/>
              <a:buChar char="•"/>
            </a:pPr>
            <a:r>
              <a:rPr lang="en-US" sz="1200" dirty="0">
                <a:solidFill>
                  <a:schemeClr val="tx2"/>
                </a:solidFill>
              </a:rPr>
              <a:t>Deploy to one or multiple locations</a:t>
            </a:r>
          </a:p>
        </p:txBody>
      </p:sp>
      <p:sp>
        <p:nvSpPr>
          <p:cNvPr id="42" name="TextBox 41">
            <a:extLst>
              <a:ext uri="{FF2B5EF4-FFF2-40B4-BE49-F238E27FC236}">
                <a16:creationId xmlns:a16="http://schemas.microsoft.com/office/drawing/2014/main" id="{F5CF6132-D4ED-4F89-A606-D6A3EA15001E}"/>
              </a:ext>
            </a:extLst>
          </p:cNvPr>
          <p:cNvSpPr txBox="1"/>
          <p:nvPr/>
        </p:nvSpPr>
        <p:spPr>
          <a:xfrm>
            <a:off x="6994728" y="3233632"/>
            <a:ext cx="1740302" cy="1371600"/>
          </a:xfrm>
          <a:prstGeom prst="rect">
            <a:avLst/>
          </a:prstGeom>
          <a:noFill/>
          <a:ln>
            <a:noFill/>
          </a:ln>
        </p:spPr>
        <p:txBody>
          <a:bodyPr wrap="square" lIns="0" tIns="0" rIns="0" bIns="0" rtlCol="0">
            <a:noAutofit/>
          </a:bodyPr>
          <a:lstStyle/>
          <a:p>
            <a:pPr marL="115888" indent="-115888">
              <a:spcAft>
                <a:spcPts val="300"/>
              </a:spcAft>
              <a:buFont typeface="Arial" panose="020B0604020202020204" pitchFamily="34" charset="0"/>
              <a:buChar char="•"/>
            </a:pPr>
            <a:r>
              <a:rPr lang="en-US" sz="1200" dirty="0">
                <a:solidFill>
                  <a:schemeClr val="tx2"/>
                </a:solidFill>
              </a:rPr>
              <a:t>Return systems at lease end</a:t>
            </a:r>
          </a:p>
          <a:p>
            <a:pPr marL="115888" indent="-115888">
              <a:spcAft>
                <a:spcPts val="300"/>
              </a:spcAft>
              <a:buFont typeface="Arial" panose="020B0604020202020204" pitchFamily="34" charset="0"/>
              <a:buChar char="•"/>
            </a:pPr>
            <a:r>
              <a:rPr lang="en-US" sz="1200" dirty="0">
                <a:solidFill>
                  <a:schemeClr val="tx2"/>
                </a:solidFill>
              </a:rPr>
              <a:t>Properly remove data from legacy systems </a:t>
            </a:r>
          </a:p>
          <a:p>
            <a:pPr marL="115888" indent="-115888">
              <a:spcAft>
                <a:spcPts val="300"/>
              </a:spcAft>
              <a:buFont typeface="Arial" panose="020B0604020202020204" pitchFamily="34" charset="0"/>
              <a:buChar char="•"/>
            </a:pPr>
            <a:r>
              <a:rPr lang="en-US" sz="1200" dirty="0">
                <a:solidFill>
                  <a:schemeClr val="tx2"/>
                </a:solidFill>
              </a:rPr>
              <a:t>Recycle options for legacy systems</a:t>
            </a:r>
          </a:p>
          <a:p>
            <a:pPr marL="171450" indent="-171450">
              <a:spcAft>
                <a:spcPts val="300"/>
              </a:spcAft>
              <a:buFont typeface="Arial" panose="020B0604020202020204" pitchFamily="34" charset="0"/>
              <a:buChar char="•"/>
            </a:pPr>
            <a:endParaRPr lang="en-US" sz="1200" dirty="0">
              <a:solidFill>
                <a:schemeClr val="tx2"/>
              </a:solidFill>
            </a:endParaRPr>
          </a:p>
        </p:txBody>
      </p:sp>
      <p:sp>
        <p:nvSpPr>
          <p:cNvPr id="43" name="TextBox 42">
            <a:extLst>
              <a:ext uri="{FF2B5EF4-FFF2-40B4-BE49-F238E27FC236}">
                <a16:creationId xmlns:a16="http://schemas.microsoft.com/office/drawing/2014/main" id="{0A4B326D-DD96-4876-9165-2A2C83930DEA}"/>
              </a:ext>
            </a:extLst>
          </p:cNvPr>
          <p:cNvSpPr txBox="1"/>
          <p:nvPr/>
        </p:nvSpPr>
        <p:spPr>
          <a:xfrm rot="16200000">
            <a:off x="-398831" y="3733834"/>
            <a:ext cx="1270115" cy="184666"/>
          </a:xfrm>
          <a:prstGeom prst="rect">
            <a:avLst/>
          </a:prstGeom>
          <a:noFill/>
        </p:spPr>
        <p:txBody>
          <a:bodyPr wrap="square" lIns="0" tIns="0" rIns="0" bIns="0" rtlCol="0">
            <a:spAutoFit/>
          </a:bodyPr>
          <a:lstStyle/>
          <a:p>
            <a:pPr algn="ctr"/>
            <a:r>
              <a:rPr lang="en-US" sz="1200" dirty="0">
                <a:solidFill>
                  <a:schemeClr val="tx2"/>
                </a:solidFill>
              </a:rPr>
              <a:t>Customer Need</a:t>
            </a:r>
          </a:p>
        </p:txBody>
      </p:sp>
      <p:pic>
        <p:nvPicPr>
          <p:cNvPr id="35" name="Graphic 34">
            <a:extLst>
              <a:ext uri="{FF2B5EF4-FFF2-40B4-BE49-F238E27FC236}">
                <a16:creationId xmlns:a16="http://schemas.microsoft.com/office/drawing/2014/main" id="{CF5792F5-A048-43EB-97A5-17BB69E861F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8884" y="1123578"/>
            <a:ext cx="395201" cy="395201"/>
          </a:xfrm>
          <a:prstGeom prst="rect">
            <a:avLst/>
          </a:prstGeom>
        </p:spPr>
      </p:pic>
      <p:cxnSp>
        <p:nvCxnSpPr>
          <p:cNvPr id="52" name="Straight Connector 51">
            <a:extLst>
              <a:ext uri="{FF2B5EF4-FFF2-40B4-BE49-F238E27FC236}">
                <a16:creationId xmlns:a16="http://schemas.microsoft.com/office/drawing/2014/main" id="{7CFD206D-CFE7-4D14-AA7A-EB9E2BC6FBCC}"/>
              </a:ext>
            </a:extLst>
          </p:cNvPr>
          <p:cNvCxnSpPr>
            <a:cxnSpLocks/>
          </p:cNvCxnSpPr>
          <p:nvPr/>
        </p:nvCxnSpPr>
        <p:spPr>
          <a:xfrm>
            <a:off x="2618298" y="3114140"/>
            <a:ext cx="211226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A8C6754-C9A9-44F5-B191-BB0C570CC165}"/>
              </a:ext>
            </a:extLst>
          </p:cNvPr>
          <p:cNvCxnSpPr>
            <a:cxnSpLocks/>
          </p:cNvCxnSpPr>
          <p:nvPr/>
        </p:nvCxnSpPr>
        <p:spPr>
          <a:xfrm>
            <a:off x="4790671" y="3114140"/>
            <a:ext cx="204889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7EEA3DF-7BAA-4881-B741-3298C524E046}"/>
              </a:ext>
            </a:extLst>
          </p:cNvPr>
          <p:cNvCxnSpPr>
            <a:cxnSpLocks/>
          </p:cNvCxnSpPr>
          <p:nvPr/>
        </p:nvCxnSpPr>
        <p:spPr>
          <a:xfrm>
            <a:off x="6899672" y="3114140"/>
            <a:ext cx="211226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24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3E11-3364-4F57-AB71-E9ADAF5F3A12}"/>
              </a:ext>
            </a:extLst>
          </p:cNvPr>
          <p:cNvSpPr>
            <a:spLocks noGrp="1"/>
          </p:cNvSpPr>
          <p:nvPr>
            <p:ph type="title"/>
          </p:nvPr>
        </p:nvSpPr>
        <p:spPr>
          <a:xfrm>
            <a:off x="285750" y="2197801"/>
            <a:ext cx="7886700" cy="747897"/>
          </a:xfrm>
        </p:spPr>
        <p:txBody>
          <a:bodyPr/>
          <a:lstStyle/>
          <a:p>
            <a:r>
              <a:rPr lang="en-US" dirty="0"/>
              <a:t>Modern deployment</a:t>
            </a:r>
          </a:p>
        </p:txBody>
      </p:sp>
    </p:spTree>
    <p:extLst>
      <p:ext uri="{BB962C8B-B14F-4D97-AF65-F5344CB8AC3E}">
        <p14:creationId xmlns:p14="http://schemas.microsoft.com/office/powerpoint/2010/main" val="174417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animal&#10;&#10;Description automatically generated">
            <a:extLst>
              <a:ext uri="{FF2B5EF4-FFF2-40B4-BE49-F238E27FC236}">
                <a16:creationId xmlns:a16="http://schemas.microsoft.com/office/drawing/2014/main" id="{EE546C82-4D4F-4F14-B872-C0DD9067CE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59093"/>
            <a:ext cx="9144000" cy="3663640"/>
          </a:xfrm>
          <a:prstGeom prst="rect">
            <a:avLst/>
          </a:prstGeom>
        </p:spPr>
      </p:pic>
      <p:sp>
        <p:nvSpPr>
          <p:cNvPr id="2" name="Title 1"/>
          <p:cNvSpPr>
            <a:spLocks noGrp="1"/>
          </p:cNvSpPr>
          <p:nvPr>
            <p:ph type="title"/>
          </p:nvPr>
        </p:nvSpPr>
        <p:spPr/>
        <p:txBody>
          <a:bodyPr/>
          <a:lstStyle/>
          <a:p>
            <a:r>
              <a:rPr lang="en-US" dirty="0"/>
              <a:t>Modern Deployment</a:t>
            </a:r>
          </a:p>
        </p:txBody>
      </p:sp>
      <p:sp>
        <p:nvSpPr>
          <p:cNvPr id="11" name="Content Placeholder 2"/>
          <p:cNvSpPr>
            <a:spLocks noGrp="1"/>
          </p:cNvSpPr>
          <p:nvPr>
            <p:ph type="subTitle" idx="1"/>
          </p:nvPr>
        </p:nvSpPr>
        <p:spPr>
          <a:xfrm>
            <a:off x="285750" y="1369862"/>
            <a:ext cx="6034027" cy="424213"/>
          </a:xfrm>
        </p:spPr>
        <p:txBody>
          <a:bodyPr/>
          <a:lstStyle/>
          <a:p>
            <a:pPr marL="0" indent="0">
              <a:buNone/>
            </a:pPr>
            <a:r>
              <a:rPr lang="en-US" sz="1400" b="1" dirty="0">
                <a:solidFill>
                  <a:schemeClr val="tx2"/>
                </a:solidFill>
              </a:rPr>
              <a:t>Dell Client Deployment Services give you multiple standard service options for meeting customer needs, </a:t>
            </a:r>
            <a:r>
              <a:rPr lang="en-US" sz="1400" dirty="0">
                <a:solidFill>
                  <a:schemeClr val="tx2"/>
                </a:solidFill>
              </a:rPr>
              <a:t>many with built-in planning support, to help get every customer into their next and best lifecycle of use.</a:t>
            </a:r>
          </a:p>
        </p:txBody>
      </p:sp>
      <p:pic>
        <p:nvPicPr>
          <p:cNvPr id="5" name="Content Placeholder 4"/>
          <p:cNvPicPr>
            <a:picLocks noGrp="1" noChangeAspect="1"/>
          </p:cNvPicPr>
          <p:nvPr>
            <p:ph sz="quarter" idx="4294967295"/>
          </p:nvPr>
        </p:nvPicPr>
        <p:blipFill rotWithShape="1">
          <a:blip r:embed="rId4">
            <a:extLst>
              <a:ext uri="{28A0092B-C50C-407E-A947-70E740481C1C}">
                <a14:useLocalDpi xmlns:a14="http://schemas.microsoft.com/office/drawing/2010/main" val="0"/>
              </a:ext>
            </a:extLst>
          </a:blip>
          <a:srcRect l="17027" r="8607"/>
          <a:stretch/>
        </p:blipFill>
        <p:spPr>
          <a:xfrm>
            <a:off x="6793234" y="875391"/>
            <a:ext cx="2200275" cy="1974850"/>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6643" t="13415" r="25706" b="10181"/>
          <a:stretch/>
        </p:blipFill>
        <p:spPr>
          <a:xfrm>
            <a:off x="6171386" y="2571750"/>
            <a:ext cx="2686864" cy="2022184"/>
          </a:xfrm>
          <a:prstGeom prst="rect">
            <a:avLst/>
          </a:prstGeom>
          <a:effectLst>
            <a:outerShdw blurRad="50800" dist="38100" dir="2700000" algn="tl" rotWithShape="0">
              <a:prstClr val="black">
                <a:alpha val="40000"/>
              </a:prstClr>
            </a:outerShdw>
          </a:effectLst>
        </p:spPr>
      </p:pic>
      <p:sp>
        <p:nvSpPr>
          <p:cNvPr id="12" name="Subtitle 2"/>
          <p:cNvSpPr txBox="1">
            <a:spLocks/>
          </p:cNvSpPr>
          <p:nvPr/>
        </p:nvSpPr>
        <p:spPr>
          <a:xfrm>
            <a:off x="203187" y="584656"/>
            <a:ext cx="8572500" cy="2154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schemeClr val="bg2"/>
                </a:solidFill>
                <a:latin typeface="Arial" panose="020B0604020202020204" pitchFamily="34" charset="0"/>
              </a:rPr>
              <a:t>One customer, yet multiple clouds, locations, environments, and end-user types </a:t>
            </a:r>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32238" t="20247" r="11079" b="22395"/>
          <a:stretch/>
        </p:blipFill>
        <p:spPr>
          <a:xfrm>
            <a:off x="4395301" y="2350074"/>
            <a:ext cx="2226541" cy="1580606"/>
          </a:xfrm>
          <a:prstGeom prst="rect">
            <a:avLst/>
          </a:prstGeom>
          <a:effectLst>
            <a:outerShdw blurRad="50800" dist="38100" dir="2700000" algn="tl" rotWithShape="0">
              <a:prstClr val="black">
                <a:alpha val="40000"/>
              </a:prstClr>
            </a:outerShdw>
          </a:effectLst>
        </p:spPr>
      </p:pic>
      <p:sp>
        <p:nvSpPr>
          <p:cNvPr id="9" name="Content Placeholder 2">
            <a:extLst>
              <a:ext uri="{FF2B5EF4-FFF2-40B4-BE49-F238E27FC236}">
                <a16:creationId xmlns:a16="http://schemas.microsoft.com/office/drawing/2014/main" id="{BFA69C5F-CE69-4CD2-BB51-F2952A5F4277}"/>
              </a:ext>
            </a:extLst>
          </p:cNvPr>
          <p:cNvSpPr txBox="1">
            <a:spLocks/>
          </p:cNvSpPr>
          <p:nvPr/>
        </p:nvSpPr>
        <p:spPr>
          <a:xfrm>
            <a:off x="280985" y="2276846"/>
            <a:ext cx="3747005" cy="1477210"/>
          </a:xfrm>
          <a:prstGeom prst="rect">
            <a:avLst/>
          </a:prstGeom>
        </p:spPr>
        <p:txBody>
          <a:bodyPr lIns="0" tIns="0" rIns="0" bIns="0"/>
          <a:lstStyle>
            <a:lvl1pPr marL="171450" indent="-171450" algn="l" defTabSz="685800" rtl="0" eaLnBrk="1" latinLnBrk="0" hangingPunct="1">
              <a:lnSpc>
                <a:spcPct val="100000"/>
              </a:lnSpc>
              <a:spcBef>
                <a:spcPts val="1200"/>
              </a:spcBef>
              <a:buClr>
                <a:srgbClr val="808080"/>
              </a:buClr>
              <a:buFont typeface="Arial" panose="020B0604020202020204" pitchFamily="34" charset="0"/>
              <a:buChar char="•"/>
              <a:defRPr sz="1800" kern="1200">
                <a:solidFill>
                  <a:schemeClr val="bg2"/>
                </a:solidFill>
                <a:latin typeface="+mn-lt"/>
                <a:ea typeface="+mn-ea"/>
                <a:cs typeface="+mn-cs"/>
              </a:defRPr>
            </a:lvl1pPr>
            <a:lvl2pPr marL="514350" indent="-171450" algn="l" defTabSz="685800" rtl="0" eaLnBrk="1" latinLnBrk="0" hangingPunct="1">
              <a:lnSpc>
                <a:spcPct val="100000"/>
              </a:lnSpc>
              <a:spcBef>
                <a:spcPts val="300"/>
              </a:spcBef>
              <a:buClr>
                <a:srgbClr val="808080"/>
              </a:buClr>
              <a:buFont typeface="Arial" panose="020B0604020202020204" pitchFamily="34" charset="0"/>
              <a:buChar char="–"/>
              <a:defRPr sz="1400" kern="1200">
                <a:solidFill>
                  <a:schemeClr val="bg2"/>
                </a:solidFill>
                <a:latin typeface="+mn-lt"/>
                <a:ea typeface="+mn-ea"/>
                <a:cs typeface="+mn-cs"/>
              </a:defRPr>
            </a:lvl2pPr>
            <a:lvl3pPr marL="857250" indent="-171450" algn="l" defTabSz="685800" rtl="0" eaLnBrk="1" latinLnBrk="0" hangingPunct="1">
              <a:lnSpc>
                <a:spcPct val="100000"/>
              </a:lnSpc>
              <a:spcBef>
                <a:spcPts val="300"/>
              </a:spcBef>
              <a:buClr>
                <a:srgbClr val="808080"/>
              </a:buClr>
              <a:buFont typeface="Wingdings" panose="05000000000000000000" pitchFamily="2" charset="2"/>
              <a:buChar char="§"/>
              <a:defRPr sz="11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Clr>
                <a:srgbClr val="808080"/>
              </a:buClr>
              <a:buFont typeface="Arial" panose="020B0604020202020204" pitchFamily="34" charset="0"/>
              <a:buChar char="–"/>
              <a:defRPr sz="1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Clr>
                <a:srgbClr val="808080"/>
              </a:buClr>
              <a:buFont typeface="Arial" panose="020B0604020202020204" pitchFamily="34" charset="0"/>
              <a:buChar char="–"/>
              <a:defRPr sz="1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solidFill>
                  <a:schemeClr val="tx2"/>
                </a:solidFill>
              </a:rPr>
              <a:t>The critical factor for any business is keeping all workers as productive as possible through any hardware lifecycle transition. </a:t>
            </a:r>
          </a:p>
          <a:p>
            <a:pPr marL="0" indent="0">
              <a:buNone/>
            </a:pPr>
            <a:r>
              <a:rPr lang="en-US" sz="1400" dirty="0">
                <a:solidFill>
                  <a:schemeClr val="tx2"/>
                </a:solidFill>
              </a:rPr>
              <a:t>We can support your team and your customer with a strategically timed series of deployments or onsite installations within the same window of time.</a:t>
            </a:r>
            <a:endParaRPr lang="en-US" sz="1600" dirty="0">
              <a:solidFill>
                <a:schemeClr val="tx2"/>
              </a:solidFill>
            </a:endParaRPr>
          </a:p>
        </p:txBody>
      </p:sp>
    </p:spTree>
    <p:extLst>
      <p:ext uri="{BB962C8B-B14F-4D97-AF65-F5344CB8AC3E}">
        <p14:creationId xmlns:p14="http://schemas.microsoft.com/office/powerpoint/2010/main" val="1250605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animal&#10;&#10;Description automatically generated">
            <a:extLst>
              <a:ext uri="{FF2B5EF4-FFF2-40B4-BE49-F238E27FC236}">
                <a16:creationId xmlns:a16="http://schemas.microsoft.com/office/drawing/2014/main" id="{BE0C347D-B2FA-4F71-B38E-6BBED0855C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109"/>
          <a:stretch/>
        </p:blipFill>
        <p:spPr>
          <a:xfrm>
            <a:off x="0" y="1288646"/>
            <a:ext cx="9144000" cy="3329913"/>
          </a:xfrm>
          <a:prstGeom prst="rect">
            <a:avLst/>
          </a:prstGeom>
        </p:spPr>
      </p:pic>
      <p:sp>
        <p:nvSpPr>
          <p:cNvPr id="3" name="Content Placeholder 2">
            <a:extLst>
              <a:ext uri="{FF2B5EF4-FFF2-40B4-BE49-F238E27FC236}">
                <a16:creationId xmlns:a16="http://schemas.microsoft.com/office/drawing/2014/main" id="{1B523B1E-459C-4FA9-A740-DBFA7822E4D6}"/>
              </a:ext>
            </a:extLst>
          </p:cNvPr>
          <p:cNvSpPr>
            <a:spLocks noGrp="1"/>
          </p:cNvSpPr>
          <p:nvPr>
            <p:ph sz="quarter" idx="10"/>
          </p:nvPr>
        </p:nvSpPr>
        <p:spPr>
          <a:xfrm>
            <a:off x="389813" y="1866403"/>
            <a:ext cx="4305650" cy="2818133"/>
          </a:xfrm>
          <a:noFill/>
          <a:ln w="28575">
            <a:noFill/>
          </a:ln>
        </p:spPr>
        <p:txBody>
          <a:bodyPr anchor="t"/>
          <a:lstStyle/>
          <a:p>
            <a:pPr>
              <a:lnSpc>
                <a:spcPct val="90000"/>
              </a:lnSpc>
              <a:spcBef>
                <a:spcPts val="750"/>
              </a:spcBef>
              <a:spcAft>
                <a:spcPts val="100"/>
              </a:spcAft>
              <a:buClr>
                <a:schemeClr val="tx2"/>
              </a:buClr>
            </a:pPr>
            <a:r>
              <a:rPr lang="en-US" sz="1300" dirty="0">
                <a:solidFill>
                  <a:schemeClr val="tx2"/>
                </a:solidFill>
              </a:rPr>
              <a:t>Load a generic image in factory, limited to a Win 10 OS free of unauthorized software</a:t>
            </a:r>
          </a:p>
          <a:p>
            <a:pPr>
              <a:lnSpc>
                <a:spcPct val="90000"/>
              </a:lnSpc>
              <a:spcBef>
                <a:spcPts val="750"/>
              </a:spcBef>
              <a:spcAft>
                <a:spcPts val="100"/>
              </a:spcAft>
              <a:buClr>
                <a:schemeClr val="tx2"/>
              </a:buClr>
            </a:pPr>
            <a:r>
              <a:rPr lang="en-US" sz="1300" dirty="0">
                <a:solidFill>
                  <a:schemeClr val="tx2"/>
                </a:solidFill>
              </a:rPr>
              <a:t>Pre-configure apps and settings in factory with Workspace ONE and ship to IT or directly to end us</a:t>
            </a:r>
          </a:p>
          <a:p>
            <a:pPr>
              <a:lnSpc>
                <a:spcPct val="90000"/>
              </a:lnSpc>
              <a:spcBef>
                <a:spcPts val="750"/>
              </a:spcBef>
              <a:spcAft>
                <a:spcPts val="100"/>
              </a:spcAft>
              <a:buClr>
                <a:schemeClr val="tx2"/>
              </a:buClr>
            </a:pPr>
            <a:r>
              <a:rPr lang="en-US" sz="1300" dirty="0">
                <a:solidFill>
                  <a:schemeClr val="tx2"/>
                </a:solidFill>
              </a:rPr>
              <a:t>End-user prompted with simple out-of-box setup process </a:t>
            </a:r>
          </a:p>
          <a:p>
            <a:pPr>
              <a:lnSpc>
                <a:spcPct val="90000"/>
              </a:lnSpc>
              <a:spcBef>
                <a:spcPts val="750"/>
              </a:spcBef>
              <a:spcAft>
                <a:spcPts val="100"/>
              </a:spcAft>
              <a:buClr>
                <a:schemeClr val="tx2"/>
              </a:buClr>
            </a:pPr>
            <a:r>
              <a:rPr lang="en-US" sz="1300" dirty="0">
                <a:solidFill>
                  <a:schemeClr val="tx2"/>
                </a:solidFill>
              </a:rPr>
              <a:t>Post-deployment management with Workspace ONE ensures firmware, drivers, OS, policy and apps up to date after a user powers on the device</a:t>
            </a:r>
          </a:p>
          <a:p>
            <a:pPr>
              <a:lnSpc>
                <a:spcPct val="90000"/>
              </a:lnSpc>
              <a:spcBef>
                <a:spcPts val="750"/>
              </a:spcBef>
              <a:spcAft>
                <a:spcPts val="100"/>
              </a:spcAft>
              <a:buClr>
                <a:schemeClr val="tx2"/>
              </a:buClr>
            </a:pPr>
            <a:r>
              <a:rPr lang="en-US" sz="1300" dirty="0">
                <a:solidFill>
                  <a:schemeClr val="tx2"/>
                </a:solidFill>
              </a:rPr>
              <a:t>Apps and management persist during an operating system reset or recovery</a:t>
            </a:r>
          </a:p>
        </p:txBody>
      </p:sp>
      <p:sp>
        <p:nvSpPr>
          <p:cNvPr id="4" name="Content Placeholder 3">
            <a:extLst>
              <a:ext uri="{FF2B5EF4-FFF2-40B4-BE49-F238E27FC236}">
                <a16:creationId xmlns:a16="http://schemas.microsoft.com/office/drawing/2014/main" id="{D76DE8A2-A36F-4956-BE7A-0B206DCBAED5}"/>
              </a:ext>
            </a:extLst>
          </p:cNvPr>
          <p:cNvSpPr>
            <a:spLocks noGrp="1"/>
          </p:cNvSpPr>
          <p:nvPr>
            <p:ph sz="quarter" idx="11"/>
          </p:nvPr>
        </p:nvSpPr>
        <p:spPr>
          <a:xfrm>
            <a:off x="5221870" y="1866403"/>
            <a:ext cx="3420560" cy="2181674"/>
          </a:xfrm>
          <a:noFill/>
          <a:ln w="28575">
            <a:noFill/>
          </a:ln>
        </p:spPr>
        <p:txBody>
          <a:bodyPr/>
          <a:lstStyle/>
          <a:p>
            <a:pPr>
              <a:lnSpc>
                <a:spcPct val="90000"/>
              </a:lnSpc>
              <a:spcBef>
                <a:spcPts val="750"/>
              </a:spcBef>
              <a:spcAft>
                <a:spcPts val="100"/>
              </a:spcAft>
              <a:buClr>
                <a:schemeClr val="tx2"/>
              </a:buClr>
            </a:pPr>
            <a:r>
              <a:rPr lang="en-US" sz="1300" dirty="0">
                <a:solidFill>
                  <a:schemeClr val="tx2"/>
                </a:solidFill>
              </a:rPr>
              <a:t>Launch new systems with a generic image free of unauthorized software </a:t>
            </a:r>
          </a:p>
          <a:p>
            <a:pPr>
              <a:lnSpc>
                <a:spcPct val="90000"/>
              </a:lnSpc>
              <a:spcBef>
                <a:spcPts val="750"/>
              </a:spcBef>
              <a:spcAft>
                <a:spcPts val="100"/>
              </a:spcAft>
              <a:buClr>
                <a:schemeClr val="tx2"/>
              </a:buClr>
            </a:pPr>
            <a:r>
              <a:rPr lang="en-US" sz="1300" dirty="0">
                <a:solidFill>
                  <a:schemeClr val="tx2"/>
                </a:solidFill>
              </a:rPr>
              <a:t>Each new Dell commercial system registers in the cloud, which unlocks your organizations verified and tested version of Windows 10 your organization </a:t>
            </a:r>
          </a:p>
          <a:p>
            <a:pPr>
              <a:lnSpc>
                <a:spcPct val="90000"/>
              </a:lnSpc>
              <a:spcBef>
                <a:spcPts val="750"/>
              </a:spcBef>
              <a:spcAft>
                <a:spcPts val="100"/>
              </a:spcAft>
              <a:buClr>
                <a:schemeClr val="tx2"/>
              </a:buClr>
            </a:pPr>
            <a:r>
              <a:rPr lang="en-US" sz="1300" dirty="0">
                <a:solidFill>
                  <a:schemeClr val="tx2"/>
                </a:solidFill>
              </a:rPr>
              <a:t>Drivers are updated prior to systems being delivered to end users</a:t>
            </a:r>
          </a:p>
        </p:txBody>
      </p:sp>
      <p:sp>
        <p:nvSpPr>
          <p:cNvPr id="2" name="Title 1">
            <a:extLst>
              <a:ext uri="{FF2B5EF4-FFF2-40B4-BE49-F238E27FC236}">
                <a16:creationId xmlns:a16="http://schemas.microsoft.com/office/drawing/2014/main" id="{D0DE38FA-D65B-49F4-8D7E-8373308E9DC6}"/>
              </a:ext>
            </a:extLst>
          </p:cNvPr>
          <p:cNvSpPr>
            <a:spLocks noGrp="1"/>
          </p:cNvSpPr>
          <p:nvPr>
            <p:ph type="title"/>
          </p:nvPr>
        </p:nvSpPr>
        <p:spPr>
          <a:xfrm>
            <a:off x="259041" y="221285"/>
            <a:ext cx="8577263" cy="387798"/>
          </a:xfrm>
        </p:spPr>
        <p:txBody>
          <a:bodyPr/>
          <a:lstStyle/>
          <a:p>
            <a:r>
              <a:rPr lang="en-US" dirty="0"/>
              <a:t>Dell Provisioning</a:t>
            </a:r>
          </a:p>
        </p:txBody>
      </p:sp>
      <p:sp>
        <p:nvSpPr>
          <p:cNvPr id="5" name="Text Placeholder 2">
            <a:extLst>
              <a:ext uri="{FF2B5EF4-FFF2-40B4-BE49-F238E27FC236}">
                <a16:creationId xmlns:a16="http://schemas.microsoft.com/office/drawing/2014/main" id="{A984F38A-FE4A-49EC-A606-4508875733C5}"/>
              </a:ext>
            </a:extLst>
          </p:cNvPr>
          <p:cNvSpPr txBox="1">
            <a:spLocks/>
          </p:cNvSpPr>
          <p:nvPr/>
        </p:nvSpPr>
        <p:spPr>
          <a:xfrm>
            <a:off x="280987" y="2045480"/>
            <a:ext cx="3813342" cy="218167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400" dirty="0">
              <a:solidFill>
                <a:schemeClr val="tx2"/>
              </a:solidFill>
            </a:endParaRPr>
          </a:p>
        </p:txBody>
      </p:sp>
      <p:sp>
        <p:nvSpPr>
          <p:cNvPr id="6" name="Subtitle 2">
            <a:extLst>
              <a:ext uri="{FF2B5EF4-FFF2-40B4-BE49-F238E27FC236}">
                <a16:creationId xmlns:a16="http://schemas.microsoft.com/office/drawing/2014/main" id="{1F3A07E1-438F-4297-A36C-C96930B0AFD7}"/>
              </a:ext>
            </a:extLst>
          </p:cNvPr>
          <p:cNvSpPr txBox="1">
            <a:spLocks/>
          </p:cNvSpPr>
          <p:nvPr/>
        </p:nvSpPr>
        <p:spPr>
          <a:xfrm>
            <a:off x="203187" y="584656"/>
            <a:ext cx="6674692" cy="38779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schemeClr val="bg2"/>
                </a:solidFill>
                <a:latin typeface="Arial" panose="020B0604020202020204" pitchFamily="34" charset="0"/>
              </a:rPr>
              <a:t>A powerful, time and effort-efficient configuration service for customers with established unified endpoint management environments</a:t>
            </a:r>
          </a:p>
        </p:txBody>
      </p:sp>
      <p:sp>
        <p:nvSpPr>
          <p:cNvPr id="13" name="Rectangle 12">
            <a:extLst>
              <a:ext uri="{FF2B5EF4-FFF2-40B4-BE49-F238E27FC236}">
                <a16:creationId xmlns:a16="http://schemas.microsoft.com/office/drawing/2014/main" id="{8628B9F0-FF9C-4153-8E32-458161327C54}"/>
              </a:ext>
            </a:extLst>
          </p:cNvPr>
          <p:cNvSpPr/>
          <p:nvPr/>
        </p:nvSpPr>
        <p:spPr>
          <a:xfrm>
            <a:off x="280985" y="1394991"/>
            <a:ext cx="4062415" cy="338554"/>
          </a:xfrm>
          <a:prstGeom prst="rect">
            <a:avLst/>
          </a:prstGeom>
          <a:noFill/>
        </p:spPr>
        <p:txBody>
          <a:bodyPr wrap="square" anchor="ctr">
            <a:spAutoFit/>
          </a:bodyPr>
          <a:lstStyle/>
          <a:p>
            <a:pPr algn="ctr">
              <a:spcBef>
                <a:spcPts val="1600"/>
              </a:spcBef>
              <a:spcAft>
                <a:spcPts val="1600"/>
              </a:spcAft>
            </a:pPr>
            <a:r>
              <a:rPr lang="en-US" sz="1600" b="1" dirty="0">
                <a:solidFill>
                  <a:schemeClr val="tx2"/>
                </a:solidFill>
              </a:rPr>
              <a:t>VMware Workspace ONE</a:t>
            </a:r>
          </a:p>
        </p:txBody>
      </p:sp>
      <p:sp>
        <p:nvSpPr>
          <p:cNvPr id="14" name="Rectangle 13">
            <a:extLst>
              <a:ext uri="{FF2B5EF4-FFF2-40B4-BE49-F238E27FC236}">
                <a16:creationId xmlns:a16="http://schemas.microsoft.com/office/drawing/2014/main" id="{C163E6B4-536D-4B16-A284-EC29F335FE22}"/>
              </a:ext>
            </a:extLst>
          </p:cNvPr>
          <p:cNvSpPr/>
          <p:nvPr/>
        </p:nvSpPr>
        <p:spPr>
          <a:xfrm>
            <a:off x="4795834" y="1394991"/>
            <a:ext cx="4057649" cy="338554"/>
          </a:xfrm>
          <a:prstGeom prst="rect">
            <a:avLst/>
          </a:prstGeom>
        </p:spPr>
        <p:txBody>
          <a:bodyPr wrap="square">
            <a:spAutoFit/>
          </a:bodyPr>
          <a:lstStyle/>
          <a:p>
            <a:pPr algn="ctr"/>
            <a:r>
              <a:rPr lang="en-US" sz="1600" b="1" dirty="0">
                <a:solidFill>
                  <a:schemeClr val="tx2"/>
                </a:solidFill>
              </a:rPr>
              <a:t>Windows Autopilot</a:t>
            </a:r>
          </a:p>
        </p:txBody>
      </p:sp>
      <p:sp>
        <p:nvSpPr>
          <p:cNvPr id="17" name="Text Placeholder 2">
            <a:extLst>
              <a:ext uri="{FF2B5EF4-FFF2-40B4-BE49-F238E27FC236}">
                <a16:creationId xmlns:a16="http://schemas.microsoft.com/office/drawing/2014/main" id="{008435F5-7AC9-4395-91E1-F4C71D6E2CEA}"/>
              </a:ext>
            </a:extLst>
          </p:cNvPr>
          <p:cNvSpPr txBox="1">
            <a:spLocks/>
          </p:cNvSpPr>
          <p:nvPr/>
        </p:nvSpPr>
        <p:spPr>
          <a:xfrm>
            <a:off x="5137152" y="5147227"/>
            <a:ext cx="4006848" cy="218167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114300">
              <a:spcBef>
                <a:spcPts val="600"/>
              </a:spcBef>
              <a:buClr>
                <a:schemeClr val="tx2"/>
              </a:buClr>
            </a:pPr>
            <a:endParaRPr lang="en-US" sz="1400" kern="0" dirty="0">
              <a:solidFill>
                <a:schemeClr val="tx2"/>
              </a:solidFill>
            </a:endParaRPr>
          </a:p>
          <a:p>
            <a:pPr marL="0" indent="0">
              <a:buNone/>
            </a:pPr>
            <a:endParaRPr lang="en-US" sz="1400" dirty="0">
              <a:solidFill>
                <a:schemeClr val="tx2"/>
              </a:solidFill>
            </a:endParaRPr>
          </a:p>
        </p:txBody>
      </p:sp>
    </p:spTree>
    <p:extLst>
      <p:ext uri="{BB962C8B-B14F-4D97-AF65-F5344CB8AC3E}">
        <p14:creationId xmlns:p14="http://schemas.microsoft.com/office/powerpoint/2010/main" val="274361936"/>
      </p:ext>
    </p:extLst>
  </p:cSld>
  <p:clrMapOvr>
    <a:masterClrMapping/>
  </p:clrMapOvr>
</p:sld>
</file>

<file path=ppt/theme/theme1.xml><?xml version="1.0" encoding="utf-8"?>
<a:theme xmlns:a="http://schemas.openxmlformats.org/drawingml/2006/main" name="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2020 Dell Technologies PPT Template (1)" id="{FCF5D561-6012-43B0-8B7F-DBB755AB474A}" vid="{1CD75C6F-3D3D-41A5-9C59-E7B3AFC951DC}"/>
    </a:ext>
  </a:extLst>
</a:theme>
</file>

<file path=ppt/theme/theme2.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Dell Technologies PPT Template (1)</Template>
  <TotalTime>9793</TotalTime>
  <Words>2854</Words>
  <Application>Microsoft Office PowerPoint</Application>
  <PresentationFormat>On-screen Show (16:9)</PresentationFormat>
  <Paragraphs>394</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Museo Sans For Dell</vt:lpstr>
      <vt:lpstr>Wingdings</vt:lpstr>
      <vt:lpstr>2020 Dell Tech template</vt:lpstr>
      <vt:lpstr>Client Deployment </vt:lpstr>
      <vt:lpstr>The value you’ll get today</vt:lpstr>
      <vt:lpstr>Dell Client Deployment Services</vt:lpstr>
      <vt:lpstr>Dell Client Deployment Portfolio</vt:lpstr>
      <vt:lpstr>Deployment offers by portfolio area</vt:lpstr>
      <vt:lpstr>Identifying the right complement to your capabilities</vt:lpstr>
      <vt:lpstr>Modern deployment</vt:lpstr>
      <vt:lpstr>Modern Deployment</vt:lpstr>
      <vt:lpstr>Dell Provisioning</vt:lpstr>
      <vt:lpstr>ProDeploy in the Unified Workspace</vt:lpstr>
      <vt:lpstr>Tools for Deployment Services</vt:lpstr>
      <vt:lpstr>PowerPoint Presentation</vt:lpstr>
      <vt:lpstr>TechDirect and ProDeploy Client Suite</vt:lpstr>
      <vt:lpstr>Deployment co-delivery</vt:lpstr>
      <vt:lpstr>Utilize services capabilities to match your business</vt:lpstr>
      <vt:lpstr>Winning together with co-delivery</vt:lpstr>
      <vt:lpstr>Co-Delivery options for authorized partners</vt:lpstr>
      <vt:lpstr>Resources</vt:lpstr>
      <vt:lpstr>Client deployment resources</vt:lpstr>
      <vt:lpstr>Client deployment resources</vt:lpstr>
      <vt:lpstr>Client deployment co-deliver resources and contacts</vt:lpstr>
      <vt:lpstr>Client co-deliver resources and contacts</vt:lpstr>
      <vt:lpstr>PowerPoint Presentation</vt:lpstr>
    </vt:vector>
  </TitlesOfParts>
  <Company>Dell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1</dc:title>
  <dc:creator>Weissinger, Sarah</dc:creator>
  <cp:lastModifiedBy>Weissinger, Sarah</cp:lastModifiedBy>
  <cp:revision>143</cp:revision>
  <cp:lastPrinted>2018-09-10T14:53:10Z</cp:lastPrinted>
  <dcterms:created xsi:type="dcterms:W3CDTF">2020-05-19T13:28:58Z</dcterms:created>
  <dcterms:modified xsi:type="dcterms:W3CDTF">2020-07-24T19:55:40Z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e70ee2-0cb4-4d60-aee5-75ef2c4c8a90_Enabled">
    <vt:lpwstr>True</vt:lpwstr>
  </property>
  <property fmtid="{D5CDD505-2E9C-101B-9397-08002B2CF9AE}" pid="3" name="MSIP_Label_7de70ee2-0cb4-4d60-aee5-75ef2c4c8a90_SiteId">
    <vt:lpwstr>945c199a-83a2-4e80-9f8c-5a91be5752dd</vt:lpwstr>
  </property>
  <property fmtid="{D5CDD505-2E9C-101B-9397-08002B2CF9AE}" pid="4" name="MSIP_Label_7de70ee2-0cb4-4d60-aee5-75ef2c4c8a90_Owner">
    <vt:lpwstr>denise.leblanc@emc.com</vt:lpwstr>
  </property>
  <property fmtid="{D5CDD505-2E9C-101B-9397-08002B2CF9AE}" pid="5" name="MSIP_Label_7de70ee2-0cb4-4d60-aee5-75ef2c4c8a90_SetDate">
    <vt:lpwstr>2019-11-21T18:23:02.3023958Z</vt:lpwstr>
  </property>
  <property fmtid="{D5CDD505-2E9C-101B-9397-08002B2CF9AE}" pid="6" name="MSIP_Label_7de70ee2-0cb4-4d60-aee5-75ef2c4c8a90_Name">
    <vt:lpwstr>Internal Use</vt:lpwstr>
  </property>
  <property fmtid="{D5CDD505-2E9C-101B-9397-08002B2CF9AE}" pid="7" name="MSIP_Label_7de70ee2-0cb4-4d60-aee5-75ef2c4c8a90_Application">
    <vt:lpwstr>Microsoft Azure Information Protection</vt:lpwstr>
  </property>
  <property fmtid="{D5CDD505-2E9C-101B-9397-08002B2CF9AE}" pid="8" name="MSIP_Label_7de70ee2-0cb4-4d60-aee5-75ef2c4c8a90_Extended_MSFT_Method">
    <vt:lpwstr>Manual</vt:lpwstr>
  </property>
  <property fmtid="{D5CDD505-2E9C-101B-9397-08002B2CF9AE}" pid="9" name="MSIP_Label_da6fab74-d5af-4af7-a9a4-78d84655a626_Enabled">
    <vt:lpwstr>True</vt:lpwstr>
  </property>
  <property fmtid="{D5CDD505-2E9C-101B-9397-08002B2CF9AE}" pid="10" name="MSIP_Label_da6fab74-d5af-4af7-a9a4-78d84655a626_SiteId">
    <vt:lpwstr>945c199a-83a2-4e80-9f8c-5a91be5752dd</vt:lpwstr>
  </property>
  <property fmtid="{D5CDD505-2E9C-101B-9397-08002B2CF9AE}" pid="11" name="MSIP_Label_da6fab74-d5af-4af7-a9a4-78d84655a626_Owner">
    <vt:lpwstr>denise.leblanc@emc.com</vt:lpwstr>
  </property>
  <property fmtid="{D5CDD505-2E9C-101B-9397-08002B2CF9AE}" pid="12" name="MSIP_Label_da6fab74-d5af-4af7-a9a4-78d84655a626_SetDate">
    <vt:lpwstr>2019-11-21T18:23:02.3023958Z</vt:lpwstr>
  </property>
  <property fmtid="{D5CDD505-2E9C-101B-9397-08002B2CF9AE}" pid="13" name="MSIP_Label_da6fab74-d5af-4af7-a9a4-78d84655a626_Name">
    <vt:lpwstr>Visual Marking</vt:lpwstr>
  </property>
  <property fmtid="{D5CDD505-2E9C-101B-9397-08002B2CF9AE}" pid="14" name="MSIP_Label_da6fab74-d5af-4af7-a9a4-78d84655a626_Application">
    <vt:lpwstr>Microsoft Azure Information Protection</vt:lpwstr>
  </property>
  <property fmtid="{D5CDD505-2E9C-101B-9397-08002B2CF9AE}" pid="15" name="MSIP_Label_da6fab74-d5af-4af7-a9a4-78d84655a626_Parent">
    <vt:lpwstr>7de70ee2-0cb4-4d60-aee5-75ef2c4c8a90</vt:lpwstr>
  </property>
  <property fmtid="{D5CDD505-2E9C-101B-9397-08002B2CF9AE}" pid="16" name="MSIP_Label_da6fab74-d5af-4af7-a9a4-78d84655a626_Extended_MSFT_Method">
    <vt:lpwstr>Manual</vt:lpwstr>
  </property>
  <property fmtid="{D5CDD505-2E9C-101B-9397-08002B2CF9AE}" pid="17" name="aiplabel">
    <vt:lpwstr>Internal Use Visual Marking</vt:lpwstr>
  </property>
</Properties>
</file>