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815" r:id="rId5"/>
    <p:sldMasterId id="2147483891" r:id="rId6"/>
    <p:sldMasterId id="2147483907" r:id="rId7"/>
    <p:sldMasterId id="2147483908" r:id="rId8"/>
    <p:sldMasterId id="2147483928" r:id="rId9"/>
    <p:sldMasterId id="2147483950" r:id="rId10"/>
    <p:sldMasterId id="2147483952" r:id="rId11"/>
  </p:sldMasterIdLst>
  <p:notesMasterIdLst>
    <p:notesMasterId r:id="rId44"/>
  </p:notesMasterIdLst>
  <p:sldIdLst>
    <p:sldId id="2147308826" r:id="rId12"/>
    <p:sldId id="348" r:id="rId13"/>
    <p:sldId id="1380" r:id="rId14"/>
    <p:sldId id="2147309661" r:id="rId15"/>
    <p:sldId id="2147308833" r:id="rId16"/>
    <p:sldId id="2147309663" r:id="rId17"/>
    <p:sldId id="2147309666" r:id="rId18"/>
    <p:sldId id="2147309976" r:id="rId19"/>
    <p:sldId id="2147309973" r:id="rId20"/>
    <p:sldId id="2147309672" r:id="rId21"/>
    <p:sldId id="2147309681" r:id="rId22"/>
    <p:sldId id="2147308835" r:id="rId23"/>
    <p:sldId id="2147309978" r:id="rId24"/>
    <p:sldId id="2147309972" r:id="rId25"/>
    <p:sldId id="2147309983" r:id="rId26"/>
    <p:sldId id="2147309994" r:id="rId27"/>
    <p:sldId id="2147307898" r:id="rId28"/>
    <p:sldId id="2147309993" r:id="rId29"/>
    <p:sldId id="2147309995" r:id="rId30"/>
    <p:sldId id="2147309996" r:id="rId31"/>
    <p:sldId id="2076136698" r:id="rId32"/>
    <p:sldId id="2147309977" r:id="rId33"/>
    <p:sldId id="2147309696" r:id="rId34"/>
    <p:sldId id="2147309697" r:id="rId35"/>
    <p:sldId id="2147309987" r:id="rId36"/>
    <p:sldId id="2147309988" r:id="rId37"/>
    <p:sldId id="2147309989" r:id="rId38"/>
    <p:sldId id="2147309992" r:id="rId39"/>
    <p:sldId id="2147307340" r:id="rId40"/>
    <p:sldId id="2147309275" r:id="rId41"/>
    <p:sldId id="2147310005" r:id="rId42"/>
    <p:sldId id="2147310004" r:id="rId43"/>
  </p:sldIdLst>
  <p:sldSz cx="9144000" cy="5143500" type="screen16x9"/>
  <p:notesSz cx="6934200" cy="92202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78C6727-266E-4E69-8DFA-734457123D2D}">
          <p14:sldIdLst>
            <p14:sldId id="2147308826"/>
            <p14:sldId id="348"/>
            <p14:sldId id="1380"/>
            <p14:sldId id="2147309661"/>
            <p14:sldId id="2147308833"/>
            <p14:sldId id="2147309663"/>
            <p14:sldId id="2147309666"/>
            <p14:sldId id="2147309976"/>
            <p14:sldId id="2147309973"/>
            <p14:sldId id="2147309672"/>
            <p14:sldId id="2147309681"/>
            <p14:sldId id="2147308835"/>
            <p14:sldId id="2147309978"/>
            <p14:sldId id="2147309972"/>
          </p14:sldIdLst>
        </p14:section>
        <p14:section name="Journey Outcomes" id="{C985EC6F-90B3-4E37-91E8-EA0AAEAFCBEB}">
          <p14:sldIdLst>
            <p14:sldId id="2147309983"/>
            <p14:sldId id="2147309994"/>
            <p14:sldId id="2147307898"/>
            <p14:sldId id="2147309993"/>
          </p14:sldIdLst>
        </p14:section>
        <p14:section name="Customer Stories" id="{D84112DF-AD3A-43FE-B105-52C07A64CA06}">
          <p14:sldIdLst>
            <p14:sldId id="2147309995"/>
            <p14:sldId id="2147309996"/>
            <p14:sldId id="2076136698"/>
            <p14:sldId id="2147309977"/>
            <p14:sldId id="2147309696"/>
            <p14:sldId id="2147309697"/>
            <p14:sldId id="2147309987"/>
            <p14:sldId id="2147309988"/>
            <p14:sldId id="2147309989"/>
            <p14:sldId id="2147309992"/>
            <p14:sldId id="2147307340"/>
            <p14:sldId id="2147309275"/>
            <p14:sldId id="2147310005"/>
            <p14:sldId id="2147310004"/>
          </p14:sldIdLst>
        </p14:section>
      </p14:sectionLst>
    </p:ext>
    <p:ext uri="{EFAFB233-063F-42B5-8137-9DF3F51BA10A}">
      <p15:sldGuideLst xmlns:p15="http://schemas.microsoft.com/office/powerpoint/2012/main">
        <p15:guide id="3" orient="horz" pos="2148">
          <p15:clr>
            <a:srgbClr val="A4A3A4"/>
          </p15:clr>
        </p15:guide>
        <p15:guide id="4"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adinelli, Cristina" initials="CC" lastIdx="6" clrIdx="6">
    <p:extLst>
      <p:ext uri="{19B8F6BF-5375-455C-9EA6-DF929625EA0E}">
        <p15:presenceInfo xmlns:p15="http://schemas.microsoft.com/office/powerpoint/2012/main" userId="S::Cristina_Cadinelli@Dell.com::488582c3-e949-4d7d-bbce-96626143cb7b" providerId="AD"/>
      </p:ext>
    </p:extLst>
  </p:cmAuthor>
  <p:cmAuthor id="1" name="Copeland, Ramona" initials="CR" lastIdx="21" clrIdx="0">
    <p:extLst>
      <p:ext uri="{19B8F6BF-5375-455C-9EA6-DF929625EA0E}">
        <p15:presenceInfo xmlns:p15="http://schemas.microsoft.com/office/powerpoint/2012/main" userId="S::Mona.Copeland@emc.com::561092b3-1a72-40ad-8e4d-f90ca4df9024" providerId="AD"/>
      </p:ext>
    </p:extLst>
  </p:cmAuthor>
  <p:cmAuthor id="2" name="Beaupre, Melissa" initials="BM" lastIdx="52" clrIdx="1">
    <p:extLst>
      <p:ext uri="{19B8F6BF-5375-455C-9EA6-DF929625EA0E}">
        <p15:presenceInfo xmlns:p15="http://schemas.microsoft.com/office/powerpoint/2012/main" userId="S::Melissa.Beaupre@emc.com::28893dee-dc45-4d14-9a24-76fa18a86796" providerId="AD"/>
      </p:ext>
    </p:extLst>
  </p:cmAuthor>
  <p:cmAuthor id="3" name="Miller, Adam" initials="MA" lastIdx="9" clrIdx="2">
    <p:extLst>
      <p:ext uri="{19B8F6BF-5375-455C-9EA6-DF929625EA0E}">
        <p15:presenceInfo xmlns:p15="http://schemas.microsoft.com/office/powerpoint/2012/main" userId="S::Adam.Miller2@emc.com::8f797d1f-cba5-42dd-972c-d795840861fa" providerId="AD"/>
      </p:ext>
    </p:extLst>
  </p:cmAuthor>
  <p:cmAuthor id="4" name="Buffo, David" initials="BD" lastIdx="15" clrIdx="3">
    <p:extLst>
      <p:ext uri="{19B8F6BF-5375-455C-9EA6-DF929625EA0E}">
        <p15:presenceInfo xmlns:p15="http://schemas.microsoft.com/office/powerpoint/2012/main" userId="S::david.buffo@emc.com::689a783b-eb70-4cc3-9ee6-9feac293bb69" providerId="AD"/>
      </p:ext>
    </p:extLst>
  </p:cmAuthor>
  <p:cmAuthor id="5" name="Roberts, Matthew" initials="RM" lastIdx="2" clrIdx="4">
    <p:extLst>
      <p:ext uri="{19B8F6BF-5375-455C-9EA6-DF929625EA0E}">
        <p15:presenceInfo xmlns:p15="http://schemas.microsoft.com/office/powerpoint/2012/main" userId="S::Matthew.Roberts@emc.com::648a8a5e-a1a7-4fcd-bbff-9da6a6631ace" providerId="AD"/>
      </p:ext>
    </p:extLst>
  </p:cmAuthor>
  <p:cmAuthor id="6" name="Eidelman, Josh" initials="EJ" lastIdx="4" clrIdx="5">
    <p:extLst>
      <p:ext uri="{19B8F6BF-5375-455C-9EA6-DF929625EA0E}">
        <p15:presenceInfo xmlns:p15="http://schemas.microsoft.com/office/powerpoint/2012/main" userId="S::josh_eidelman@dell.com::9d378769-14a7-42ae-84a4-3984959184b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6CE"/>
    <a:srgbClr val="FF00FF"/>
    <a:srgbClr val="0070C4"/>
    <a:srgbClr val="0065B0"/>
    <a:srgbClr val="0062AC"/>
    <a:srgbClr val="0072C8"/>
    <a:srgbClr val="006BBC"/>
    <a:srgbClr val="0067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059958-768E-440A-9B68-CD345BA86A04}" v="12" dt="2021-09-30T04:38:21.3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908" autoAdjust="0"/>
  </p:normalViewPr>
  <p:slideViewPr>
    <p:cSldViewPr snapToGrid="0">
      <p:cViewPr varScale="1">
        <p:scale>
          <a:sx n="76" d="100"/>
          <a:sy n="76" d="100"/>
        </p:scale>
        <p:origin x="2556" y="84"/>
      </p:cViewPr>
      <p:guideLst>
        <p:guide orient="horz" pos="2148"/>
        <p:guide pos="2880"/>
      </p:guideLst>
    </p:cSldViewPr>
  </p:slideViewPr>
  <p:notesTextViewPr>
    <p:cViewPr>
      <p:scale>
        <a:sx n="1" d="1"/>
        <a:sy n="1" d="1"/>
      </p:scale>
      <p:origin x="0" y="0"/>
    </p:cViewPr>
  </p:notesTextViewPr>
  <p:sorterViewPr>
    <p:cViewPr>
      <p:scale>
        <a:sx n="100" d="100"/>
        <a:sy n="100" d="100"/>
      </p:scale>
      <p:origin x="0" y="-338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heme" Target="theme/theme1.xml"/><Relationship Id="rId8" Type="http://schemas.openxmlformats.org/officeDocument/2006/relationships/slideMaster" Target="slideMasters/slideMaster5.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aupre, Melissa" userId="28893dee-dc45-4d14-9a24-76fa18a86796" providerId="ADAL" clId="{88059958-768E-440A-9B68-CD345BA86A04}"/>
    <pc:docChg chg="undo custSel modSld">
      <pc:chgData name="Beaupre, Melissa" userId="28893dee-dc45-4d14-9a24-76fa18a86796" providerId="ADAL" clId="{88059958-768E-440A-9B68-CD345BA86A04}" dt="2021-09-30T04:41:42.618" v="1400" actId="6549"/>
      <pc:docMkLst>
        <pc:docMk/>
      </pc:docMkLst>
      <pc:sldChg chg="modSp mod addCm delCm modNotesTx">
        <pc:chgData name="Beaupre, Melissa" userId="28893dee-dc45-4d14-9a24-76fa18a86796" providerId="ADAL" clId="{88059958-768E-440A-9B68-CD345BA86A04}" dt="2021-09-30T04:41:42.618" v="1400" actId="6549"/>
        <pc:sldMkLst>
          <pc:docMk/>
          <pc:sldMk cId="3698227890" sldId="2147309995"/>
        </pc:sldMkLst>
        <pc:spChg chg="mod">
          <ac:chgData name="Beaupre, Melissa" userId="28893dee-dc45-4d14-9a24-76fa18a86796" providerId="ADAL" clId="{88059958-768E-440A-9B68-CD345BA86A04}" dt="2021-09-28T15:02:08.060" v="266" actId="21"/>
          <ac:spMkLst>
            <pc:docMk/>
            <pc:sldMk cId="3698227890" sldId="2147309995"/>
            <ac:spMk id="21" creationId="{00000000-0000-0000-0000-000000000000}"/>
          </ac:spMkLst>
        </pc:spChg>
      </pc:sldChg>
      <pc:sldChg chg="modSp mod">
        <pc:chgData name="Beaupre, Melissa" userId="28893dee-dc45-4d14-9a24-76fa18a86796" providerId="ADAL" clId="{88059958-768E-440A-9B68-CD345BA86A04}" dt="2021-09-13T16:36:50.422" v="125" actId="14100"/>
        <pc:sldMkLst>
          <pc:docMk/>
          <pc:sldMk cId="3459418089" sldId="2147310004"/>
        </pc:sldMkLst>
        <pc:graphicFrameChg chg="mod modGraphic">
          <ac:chgData name="Beaupre, Melissa" userId="28893dee-dc45-4d14-9a24-76fa18a86796" providerId="ADAL" clId="{88059958-768E-440A-9B68-CD345BA86A04}" dt="2021-09-13T16:36:33.881" v="123" actId="14100"/>
          <ac:graphicFrameMkLst>
            <pc:docMk/>
            <pc:sldMk cId="3459418089" sldId="2147310004"/>
            <ac:graphicFrameMk id="11" creationId="{DCF4DCFF-6942-4068-A7E1-24F49C7FFC7D}"/>
          </ac:graphicFrameMkLst>
        </pc:graphicFrameChg>
        <pc:graphicFrameChg chg="mod modGraphic">
          <ac:chgData name="Beaupre, Melissa" userId="28893dee-dc45-4d14-9a24-76fa18a86796" providerId="ADAL" clId="{88059958-768E-440A-9B68-CD345BA86A04}" dt="2021-09-13T16:36:38.822" v="124" actId="14100"/>
          <ac:graphicFrameMkLst>
            <pc:docMk/>
            <pc:sldMk cId="3459418089" sldId="2147310004"/>
            <ac:graphicFrameMk id="25" creationId="{E40CBC06-B053-449E-827D-610B03E3F067}"/>
          </ac:graphicFrameMkLst>
        </pc:graphicFrameChg>
        <pc:graphicFrameChg chg="mod modGraphic">
          <ac:chgData name="Beaupre, Melissa" userId="28893dee-dc45-4d14-9a24-76fa18a86796" providerId="ADAL" clId="{88059958-768E-440A-9B68-CD345BA86A04}" dt="2021-09-13T16:36:50.422" v="125" actId="14100"/>
          <ac:graphicFrameMkLst>
            <pc:docMk/>
            <pc:sldMk cId="3459418089" sldId="2147310004"/>
            <ac:graphicFrameMk id="26" creationId="{A6139A23-8E1C-4C2B-8E73-B8D3554DED8A}"/>
          </ac:graphicFrameMkLst>
        </pc:graphicFrameChg>
        <pc:graphicFrameChg chg="mod modGraphic">
          <ac:chgData name="Beaupre, Melissa" userId="28893dee-dc45-4d14-9a24-76fa18a86796" providerId="ADAL" clId="{88059958-768E-440A-9B68-CD345BA86A04}" dt="2021-09-13T16:35:56.315" v="119"/>
          <ac:graphicFrameMkLst>
            <pc:docMk/>
            <pc:sldMk cId="3459418089" sldId="2147310004"/>
            <ac:graphicFrameMk id="27" creationId="{DF3689EB-C95A-4F98-AC6F-C6EA89D1A09E}"/>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27475" y="0"/>
            <a:ext cx="3005138" cy="461963"/>
          </a:xfrm>
          <a:prstGeom prst="rect">
            <a:avLst/>
          </a:prstGeom>
        </p:spPr>
        <p:txBody>
          <a:bodyPr vert="horz" lIns="91440" tIns="45720" rIns="91440" bIns="45720" rtlCol="0"/>
          <a:lstStyle>
            <a:lvl1pPr algn="r">
              <a:defRPr sz="1200"/>
            </a:lvl1pPr>
          </a:lstStyle>
          <a:p>
            <a:fld id="{4481E6AC-A774-42B5-8305-6A14AC57617D}" type="datetimeFigureOut">
              <a:rPr lang="en-US" smtClean="0"/>
              <a:t>9/30/2021</a:t>
            </a:fld>
            <a:endParaRPr lang="en-US"/>
          </a:p>
        </p:txBody>
      </p:sp>
      <p:sp>
        <p:nvSpPr>
          <p:cNvPr id="4" name="Slide Image Placeholder 3"/>
          <p:cNvSpPr>
            <a:spLocks noGrp="1" noRot="1" noChangeAspect="1"/>
          </p:cNvSpPr>
          <p:nvPr>
            <p:ph type="sldImg" idx="2"/>
          </p:nvPr>
        </p:nvSpPr>
        <p:spPr>
          <a:xfrm>
            <a:off x="701675" y="1152525"/>
            <a:ext cx="5530850" cy="3111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3738" y="4437063"/>
            <a:ext cx="5546725" cy="36306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8238"/>
            <a:ext cx="3005138" cy="4619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27475" y="8758238"/>
            <a:ext cx="3005138" cy="461962"/>
          </a:xfrm>
          <a:prstGeom prst="rect">
            <a:avLst/>
          </a:prstGeom>
        </p:spPr>
        <p:txBody>
          <a:bodyPr vert="horz" lIns="91440" tIns="45720" rIns="91440" bIns="45720" rtlCol="0" anchor="b"/>
          <a:lstStyle>
            <a:lvl1pPr algn="r">
              <a:defRPr sz="1200"/>
            </a:lvl1pPr>
          </a:lstStyle>
          <a:p>
            <a:fld id="{4EC6BDC1-A8A7-4346-B67D-EC29F1C8A8FF}" type="slidenum">
              <a:rPr lang="en-US" smtClean="0"/>
              <a:t>‹#›</a:t>
            </a:fld>
            <a:endParaRPr lang="en-US"/>
          </a:p>
        </p:txBody>
      </p:sp>
    </p:spTree>
    <p:extLst>
      <p:ext uri="{BB962C8B-B14F-4D97-AF65-F5344CB8AC3E}">
        <p14:creationId xmlns:p14="http://schemas.microsoft.com/office/powerpoint/2010/main" val="1602558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delltechnologies.com/asset/en-us/services/consulting/customer-stories-case-studies/dell-technologies-goal-customer-story.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rv.roinnovation.com/dell/x/?9d8b0049c8184a7c8ef24b21cb28c2fb"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dg.com/tools-for-marketers/2020-cloud-computing-stud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5432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business benefits to be realized from engaging Dell technologies Consulting are endless. Here are a few specific ways that you can get started with Consulting.</a:t>
            </a:r>
          </a:p>
          <a:p>
            <a:endParaRPr lang="en-US" dirty="0"/>
          </a:p>
          <a:p>
            <a:r>
              <a:rPr lang="en-US" dirty="0"/>
              <a:t>If you want to </a:t>
            </a:r>
            <a:r>
              <a:rPr lang="en-US" sz="1200" dirty="0"/>
              <a:t>create consistently successful employee digital experiences for your workforce? We can help you utilize an experience-centric operating model for IT.</a:t>
            </a:r>
          </a:p>
          <a:p>
            <a:endParaRPr lang="en-US" sz="1200" dirty="0"/>
          </a:p>
          <a:p>
            <a:r>
              <a:rPr lang="en-US" sz="1200" dirty="0"/>
              <a:t>What about modernizing applications and IT operations? We can help you accelerate innovation by harnessing cloud native software and automated operation.</a:t>
            </a:r>
          </a:p>
          <a:p>
            <a:endParaRPr lang="en-US" sz="1200" dirty="0"/>
          </a:p>
          <a:p>
            <a:r>
              <a:rPr lang="en-US" sz="1200" dirty="0"/>
              <a:t>Or what if you could deliver data center resources flexibly? We can help you automate data center resources using our patented, application-centric approach all while decreasing risks and costs.</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Looking to </a:t>
            </a:r>
            <a:r>
              <a:rPr lang="en-US" dirty="0">
                <a:solidFill>
                  <a:schemeClr val="tx2"/>
                </a:solidFill>
              </a:rPr>
              <a:t>increase organizational cyber resilience and build confidence in your ability to recover after a cyber attack? We can help you proactively </a:t>
            </a:r>
            <a:r>
              <a:rPr lang="en-US" dirty="0"/>
              <a:t>implement technologies, which are supported by tested and documented recovery programs, to form a last line of defense for the business.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Our proven processes have allowed us to standardize practices over time, which consistently drive measurable, impactful outcomes, all with accelerated time-to-value. So get started today with targeted outcomes.</a:t>
            </a:r>
          </a:p>
        </p:txBody>
      </p:sp>
      <p:sp>
        <p:nvSpPr>
          <p:cNvPr id="4" name="Slide Number Placeholder 3"/>
          <p:cNvSpPr>
            <a:spLocks noGrp="1"/>
          </p:cNvSpPr>
          <p:nvPr>
            <p:ph type="sldNum" sz="quarter" idx="5"/>
          </p:nvPr>
        </p:nvSpPr>
        <p:spPr/>
        <p:txBody>
          <a:bodyPr/>
          <a:lstStyle/>
          <a:p>
            <a:fld id="{4EC6BDC1-A8A7-4346-B67D-EC29F1C8A8FF}" type="slidenum">
              <a:rPr lang="en-US" smtClean="0"/>
              <a:t>10</a:t>
            </a:fld>
            <a:endParaRPr lang="en-US"/>
          </a:p>
        </p:txBody>
      </p:sp>
    </p:spTree>
    <p:extLst>
      <p:ext uri="{BB962C8B-B14F-4D97-AF65-F5344CB8AC3E}">
        <p14:creationId xmlns:p14="http://schemas.microsoft.com/office/powerpoint/2010/main" val="1152892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bg2"/>
                </a:solidFill>
                <a:effectLst/>
                <a:latin typeface="Arial" panose="020B0604020202020204" pitchFamily="34" charset="0"/>
                <a:ea typeface="+mn-ea"/>
                <a:cs typeface="+mn-cs"/>
              </a:rPr>
              <a:t>With digital business more of a priority now than ever, Dell Technologies Consulting can help you determine how to formulate and execute the roadmap for your digital modernization journey and achieve business outcomes.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kern="1200" dirty="0">
              <a:solidFill>
                <a:schemeClr val="bg2"/>
              </a:solidFill>
              <a:effectLst/>
              <a:latin typeface="Arial" panose="020B0604020202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dirty="0">
                <a:solidFill>
                  <a:srgbClr val="FFFFFF"/>
                </a:solidFill>
                <a:effectLst/>
                <a:latin typeface="Roboto" panose="02000000000000000000" pitchFamily="2" charset="0"/>
              </a:rPr>
              <a:t>Our experts are with you every step of the way from strategy to full-scale implementation. Using</a:t>
            </a:r>
            <a:r>
              <a:rPr lang="en-US" sz="1200" b="0" i="0" u="none" strike="noStrike" kern="1200" dirty="0">
                <a:solidFill>
                  <a:schemeClr val="bg2"/>
                </a:solidFill>
                <a:effectLst/>
                <a:latin typeface="Arial" panose="020B0604020202020204" pitchFamily="34" charset="0"/>
                <a:ea typeface="+mn-ea"/>
                <a:cs typeface="+mn-cs"/>
              </a:rPr>
              <a:t> prescriptive approaches and proven methodologies, combined with Dell Technologies’ portfolio and partner ecosystem, </a:t>
            </a:r>
            <a:r>
              <a:rPr lang="en-US" sz="1200" b="0" i="0" dirty="0">
                <a:solidFill>
                  <a:srgbClr val="FFFFFF"/>
                </a:solidFill>
                <a:effectLst/>
                <a:latin typeface="Roboto" panose="02000000000000000000" pitchFamily="2" charset="0"/>
              </a:rPr>
              <a:t>we help your organization</a:t>
            </a:r>
            <a:r>
              <a:rPr lang="en-US" sz="1200" b="0" i="0" u="none" strike="noStrike" kern="1200" dirty="0">
                <a:solidFill>
                  <a:schemeClr val="bg2"/>
                </a:solidFill>
                <a:effectLst/>
                <a:latin typeface="Arial" panose="020B0604020202020204" pitchFamily="34" charset="0"/>
                <a:ea typeface="+mn-ea"/>
                <a:cs typeface="+mn-cs"/>
              </a:rPr>
              <a:t> </a:t>
            </a:r>
            <a:r>
              <a:rPr lang="en-US" sz="1200" b="0" i="0" dirty="0">
                <a:solidFill>
                  <a:srgbClr val="FFFFFF"/>
                </a:solidFill>
                <a:effectLst/>
                <a:latin typeface="Roboto" panose="02000000000000000000" pitchFamily="2" charset="0"/>
              </a:rPr>
              <a:t>remain agile so you can quickly overcome obstacles and align on a strategy.</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kern="1200" dirty="0">
              <a:solidFill>
                <a:srgbClr val="FFFFFF"/>
              </a:solidFill>
              <a:effectLst/>
              <a:latin typeface="Roboto" panose="02000000000000000000" pitchFamily="2"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bg2"/>
                </a:solidFill>
                <a:effectLst/>
                <a:latin typeface="Arial" panose="020B0604020202020204" pitchFamily="34" charset="0"/>
                <a:ea typeface="+mn-ea"/>
                <a:cs typeface="+mn-cs"/>
              </a:rPr>
              <a:t>From multi-cloud, applications, DevOps and infrastructure transformations, to business resiliency, data center modernization, workforce collaboration and user experiences – we’re here to help. </a:t>
            </a:r>
            <a:r>
              <a:rPr lang="en-US" sz="1200" b="0" i="0" dirty="0">
                <a:solidFill>
                  <a:srgbClr val="FFFFFF"/>
                </a:solidFill>
                <a:effectLst/>
                <a:latin typeface="Roboto" panose="02000000000000000000" pitchFamily="2" charset="0"/>
              </a:rPr>
              <a:t>Feel confident in your organization’s ability to embrace new technologies and achieve business outcomes.</a:t>
            </a:r>
            <a:endParaRPr lang="en-US" sz="1000" b="0" i="0" u="none" strike="noStrike" kern="1200" dirty="0">
              <a:solidFill>
                <a:schemeClr val="bg2"/>
              </a:solidFill>
              <a:effectLst/>
              <a:latin typeface="Arial" panose="020B0604020202020204" pitchFamily="34" charset="0"/>
              <a:ea typeface="+mn-ea"/>
              <a:cs typeface="+mn-cs"/>
            </a:endParaRPr>
          </a:p>
          <a:p>
            <a:pPr fontAlgn="base"/>
            <a:endParaRPr lang="en-US" sz="1000" b="0" i="0" u="none" strike="noStrike" kern="1200" dirty="0">
              <a:solidFill>
                <a:schemeClr val="bg2"/>
              </a:solidFill>
              <a:effectLst/>
              <a:latin typeface="Arial" panose="020B0604020202020204" pitchFamily="34" charset="0"/>
              <a:ea typeface="+mn-ea"/>
              <a:cs typeface="+mn-cs"/>
            </a:endParaRPr>
          </a:p>
          <a:p>
            <a:pPr fontAlgn="base"/>
            <a:endParaRPr lang="en-US" sz="1000" b="0" i="0" u="none" strike="noStrike" kern="1200" dirty="0">
              <a:solidFill>
                <a:schemeClr val="bg2"/>
              </a:solidFill>
              <a:effectLst/>
              <a:latin typeface="Arial" panose="020B0604020202020204" pitchFamily="34" charset="0"/>
              <a:ea typeface="+mn-ea"/>
              <a:cs typeface="+mn-cs"/>
            </a:endParaRPr>
          </a:p>
          <a:p>
            <a:endParaRPr lang="en-US" sz="1000" dirty="0"/>
          </a:p>
        </p:txBody>
      </p:sp>
    </p:spTree>
    <p:extLst>
      <p:ext uri="{BB962C8B-B14F-4D97-AF65-F5344CB8AC3E}">
        <p14:creationId xmlns:p14="http://schemas.microsoft.com/office/powerpoint/2010/main" val="389336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C6BDC1-A8A7-4346-B67D-EC29F1C8A8FF}" type="slidenum">
              <a:rPr lang="en-US" smtClean="0"/>
              <a:t>12</a:t>
            </a:fld>
            <a:endParaRPr lang="en-US"/>
          </a:p>
        </p:txBody>
      </p:sp>
    </p:spTree>
    <p:extLst>
      <p:ext uri="{BB962C8B-B14F-4D97-AF65-F5344CB8AC3E}">
        <p14:creationId xmlns:p14="http://schemas.microsoft.com/office/powerpoint/2010/main" val="2243637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Accelerator Workshops are the first step in your modernization journey. If you’re early in your journey or not sure where to begin, start</a:t>
            </a:r>
            <a:r>
              <a:rPr lang="en-US" sz="1200" b="0" i="0" u="none" strike="noStrike" kern="1200" baseline="0" dirty="0">
                <a:solidFill>
                  <a:schemeClr val="bg2"/>
                </a:solidFill>
                <a:latin typeface="Arial" panose="020B0604020202020204" pitchFamily="34" charset="0"/>
                <a:ea typeface="+mn-ea"/>
                <a:cs typeface="+mn-cs"/>
              </a:rPr>
              <a:t> with a half-day Workshop from Dell Technologies Services and benefit from our best practices and experience working with other customers on what “good” looks like. Our workshops are designed to focus on your key challenges at a high-level to help you achieve clarity for your vision.  Led by our Solution Principals, these workshops are designed to be collaborative and engaging with your key stakeholders to align priorities across the organization and gain clear consensus for the path forward.</a:t>
            </a:r>
          </a:p>
          <a:p>
            <a:endParaRPr kumimoji="0" lang="en-US" sz="1200" b="0" i="0" u="none" strike="noStrike" kern="1200" cap="none" spc="0" normalizeH="0" baseline="0" noProof="0" dirty="0">
              <a:ln>
                <a:noFill/>
              </a:ln>
              <a:solidFill>
                <a:srgbClr val="FFFFFF"/>
              </a:solidFill>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We’ve conducted over 10,000 transformation projects over the years and our Solution Principals will bring that experience to yours. Using our proven As-Is/ To-Be methodology, we assess your current environment and provide an actionable roadmap with recommendations for advancing your initiatives. It’s ideal to target 3-4 hours for this highly interactive workshop, and executive participation is key for a productive session to effectively gain consensus and align priorities. </a:t>
            </a:r>
          </a:p>
        </p:txBody>
      </p:sp>
      <p:sp>
        <p:nvSpPr>
          <p:cNvPr id="4" name="Slide Number Placeholder 3"/>
          <p:cNvSpPr>
            <a:spLocks noGrp="1"/>
          </p:cNvSpPr>
          <p:nvPr>
            <p:ph type="sldNum" sz="quarter" idx="5"/>
          </p:nvPr>
        </p:nvSpPr>
        <p:spPr/>
        <p:txBody>
          <a:bodyPr/>
          <a:lstStyle/>
          <a:p>
            <a:fld id="{4EC6BDC1-A8A7-4346-B67D-EC29F1C8A8FF}" type="slidenum">
              <a:rPr lang="en-US" smtClean="0"/>
              <a:t>14</a:t>
            </a:fld>
            <a:endParaRPr lang="en-US"/>
          </a:p>
        </p:txBody>
      </p:sp>
    </p:spTree>
    <p:extLst>
      <p:ext uri="{BB962C8B-B14F-4D97-AF65-F5344CB8AC3E}">
        <p14:creationId xmlns:p14="http://schemas.microsoft.com/office/powerpoint/2010/main" val="1876588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E70843-1A5B-4491-9935-2961346D5193}" type="slidenum">
              <a:rPr lang="en-US" smtClean="0"/>
              <a:t>15</a:t>
            </a:fld>
            <a:endParaRPr lang="en-US"/>
          </a:p>
        </p:txBody>
      </p:sp>
    </p:spTree>
    <p:extLst>
      <p:ext uri="{BB962C8B-B14F-4D97-AF65-F5344CB8AC3E}">
        <p14:creationId xmlns:p14="http://schemas.microsoft.com/office/powerpoint/2010/main" val="280115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E70843-1A5B-4491-9935-2961346D5193}" type="slidenum">
              <a:rPr lang="en-US" smtClean="0"/>
              <a:t>16</a:t>
            </a:fld>
            <a:endParaRPr lang="en-US"/>
          </a:p>
        </p:txBody>
      </p:sp>
    </p:spTree>
    <p:extLst>
      <p:ext uri="{BB962C8B-B14F-4D97-AF65-F5344CB8AC3E}">
        <p14:creationId xmlns:p14="http://schemas.microsoft.com/office/powerpoint/2010/main" val="4226487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E70843-1A5B-4491-9935-2961346D5193}" type="slidenum">
              <a:rPr lang="en-US" smtClean="0"/>
              <a:t>17</a:t>
            </a:fld>
            <a:endParaRPr lang="en-US"/>
          </a:p>
        </p:txBody>
      </p:sp>
    </p:spTree>
    <p:extLst>
      <p:ext uri="{BB962C8B-B14F-4D97-AF65-F5344CB8AC3E}">
        <p14:creationId xmlns:p14="http://schemas.microsoft.com/office/powerpoint/2010/main" val="3100940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E70843-1A5B-4491-9935-2961346D5193}" type="slidenum">
              <a:rPr lang="en-US" smtClean="0"/>
              <a:t>18</a:t>
            </a:fld>
            <a:endParaRPr lang="en-US"/>
          </a:p>
        </p:txBody>
      </p:sp>
    </p:spTree>
    <p:extLst>
      <p:ext uri="{BB962C8B-B14F-4D97-AF65-F5344CB8AC3E}">
        <p14:creationId xmlns:p14="http://schemas.microsoft.com/office/powerpoint/2010/main" val="1795165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a:latin typeface="Arial" panose="020B0604020202020204" pitchFamily="34" charset="0"/>
                <a:cs typeface="Arial" panose="020B0604020202020204" pitchFamily="34" charset="0"/>
              </a:rPr>
              <a:t>Customer </a:t>
            </a:r>
            <a:r>
              <a:rPr lang="en-US" sz="1100" b="1" dirty="0">
                <a:latin typeface="Arial" panose="020B0604020202020204" pitchFamily="34" charset="0"/>
                <a:cs typeface="Arial" panose="020B0604020202020204" pitchFamily="34" charset="0"/>
              </a:rPr>
              <a:t>description</a:t>
            </a:r>
          </a:p>
          <a:p>
            <a:r>
              <a:rPr lang="en-US" sz="1600" b="0" i="0" dirty="0">
                <a:solidFill>
                  <a:srgbClr val="000000"/>
                </a:solidFill>
                <a:effectLst/>
                <a:latin typeface="Lato" panose="020B0604020202020204" pitchFamily="34" charset="0"/>
              </a:rPr>
              <a:t>Throughout the 43 years since its foundation, GOAL has responded to almost all of the world’s major humanitarian crises since, working with vulnerable communities in more than 60 countries. While GOAL continues to be an agile first-responder to humanitarian crises, it is also committed to working with vulnerable communities to help them survive crises and support them on the road to recovery. GOAL’s purpose is to save lives and empower communities to develop resilience and greater control over their lives and livelihoods. GOAL aims to increase the resilient wellbeing of the world’s poorest people and focuses on those who are excluded or marginalized, particularly those who are vulnerable due to socio-economic status, gender or age. </a:t>
            </a:r>
          </a:p>
          <a:p>
            <a:endParaRPr lang="en-US" sz="1100"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Business needs</a:t>
            </a:r>
          </a:p>
          <a:p>
            <a:r>
              <a:rPr lang="en-US" sz="1600" dirty="0"/>
              <a:t>For 40 years, in 60 countries, GOAL has been on the frontline of humanitarian crises, helping people survive and find pathways out of poverty. A staff of 2,400 in 14 countries rely on IT to collaborate, collect data, manage logistics, analyze and report on how donor funds are spent. By making the best possible use of IT, GOAL can do more, for more.</a:t>
            </a:r>
          </a:p>
          <a:p>
            <a:endParaRPr lang="en-US" sz="1100" b="1"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Solutions at a glance</a:t>
            </a:r>
          </a:p>
          <a:p>
            <a:r>
              <a:rPr lang="en-US" sz="1100" b="0" dirty="0" err="1">
                <a:latin typeface="Arial" panose="020B0604020202020204" pitchFamily="34" charset="0"/>
                <a:cs typeface="Arial" panose="020B0604020202020204" pitchFamily="34" charset="0"/>
              </a:rPr>
              <a:t>ProConsult</a:t>
            </a:r>
            <a:r>
              <a:rPr lang="en-US" sz="1100" b="0" dirty="0">
                <a:latin typeface="Arial" panose="020B0604020202020204" pitchFamily="34" charset="0"/>
                <a:cs typeface="Arial" panose="020B0604020202020204" pitchFamily="34" charset="0"/>
              </a:rPr>
              <a:t> Advisory Services and Employee Experience Measurement Services</a:t>
            </a:r>
          </a:p>
          <a:p>
            <a:r>
              <a:rPr lang="en-US" sz="1600" dirty="0"/>
              <a:t>Employee Experience Measurement (EXM) services made it easy for GOAL to quickly establish a meaningful baseline of user satisfaction with IT services, strategically prioritize where to focus on improvements, and then measure the impact of changes over time.</a:t>
            </a: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Business results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This solution enabled the customer to standardize on a tiered hybrid cloud architecture across countries to achieve efficiency and scale by replicating the solutions across 14 countries. The customer was also able to implement a best-practices action plan to improve user adoption, training, and eLearning content, establish a meaningful baseline of user satisfaction with IT services, and gather worker feedback from their experience with services and tools. All of which resulted in improved global employee satisfaction with IT by nearly 30% and improved global employee satisfaction in all targeted areas by 10+ points.</a:t>
            </a:r>
          </a:p>
          <a:p>
            <a:endParaRPr lang="en-US" sz="1100" dirty="0">
              <a:latin typeface="Arial" panose="020B0604020202020204" pitchFamily="34" charset="0"/>
              <a:cs typeface="Arial" panose="020B0604020202020204" pitchFamily="34" charset="0"/>
            </a:endParaRPr>
          </a:p>
          <a:p>
            <a:pPr fontAlgn="base">
              <a:lnSpc>
                <a:spcPct val="110000"/>
              </a:lnSpc>
              <a:spcBef>
                <a:spcPts val="75"/>
              </a:spcBef>
              <a:spcAft>
                <a:spcPts val="75"/>
              </a:spcAft>
              <a:buClr>
                <a:srgbClr val="0085C3"/>
              </a:buClr>
              <a:defRPr/>
            </a:pPr>
            <a:r>
              <a:rPr lang="en-US" sz="1100" b="1" dirty="0">
                <a:solidFill>
                  <a:srgbClr val="1285C7"/>
                </a:solidFill>
                <a:latin typeface="Arial"/>
                <a:ea typeface="Roboto"/>
                <a:cs typeface="Arial"/>
                <a:hlinkClick r:id="rId3"/>
              </a:rPr>
              <a:t>GOAL</a:t>
            </a:r>
            <a:endParaRPr lang="en-US" sz="1100" b="1" dirty="0">
              <a:solidFill>
                <a:srgbClr val="1285C7"/>
              </a:solidFill>
              <a:latin typeface="Arial"/>
              <a:ea typeface="Roboto"/>
              <a:cs typeface="Arial"/>
            </a:endParaRPr>
          </a:p>
        </p:txBody>
      </p:sp>
      <p:sp>
        <p:nvSpPr>
          <p:cNvPr id="4" name="Slide Number Placeholder 3"/>
          <p:cNvSpPr>
            <a:spLocks noGrp="1"/>
          </p:cNvSpPr>
          <p:nvPr>
            <p:ph type="sldNum" sz="quarter" idx="10"/>
          </p:nvPr>
        </p:nvSpPr>
        <p:spPr/>
        <p:txBody>
          <a:bodyPr/>
          <a:lstStyle/>
          <a:p>
            <a:fld id="{40007106-6D08-415F-9218-FF3EA2AD838D}" type="slidenum">
              <a:rPr lang="en-US" smtClean="0"/>
              <a:t>19</a:t>
            </a:fld>
            <a:endParaRPr lang="en-US"/>
          </a:p>
        </p:txBody>
      </p:sp>
    </p:spTree>
    <p:extLst>
      <p:ext uri="{BB962C8B-B14F-4D97-AF65-F5344CB8AC3E}">
        <p14:creationId xmlns:p14="http://schemas.microsoft.com/office/powerpoint/2010/main" val="3413360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CITIZENS BANK is NOT FOR PUBLIC DISCLOSURE. Estimated date engagement complete: May 2019</a:t>
            </a:r>
          </a:p>
          <a:p>
            <a:r>
              <a:rPr lang="en-US" dirty="0"/>
              <a:t>CSD: Tom </a:t>
            </a:r>
            <a:r>
              <a:rPr lang="en-US" dirty="0" err="1"/>
              <a:t>Wolfinger</a:t>
            </a:r>
            <a:endParaRPr lang="en-US" dirty="0"/>
          </a:p>
          <a:p>
            <a:endParaRPr lang="en-US" dirty="0"/>
          </a:p>
          <a:p>
            <a:r>
              <a:rPr lang="en-US" b="1" dirty="0"/>
              <a:t>Customer Overview</a:t>
            </a:r>
          </a:p>
          <a:p>
            <a:r>
              <a:rPr lang="en-US" dirty="0"/>
              <a:t>Citizens Bank is one of the largest banks in the United States. It operates 1,200+ branches and 3,000+ ATMs across 11 states and employs 17,500+ people</a:t>
            </a:r>
          </a:p>
          <a:p>
            <a:endParaRPr lang="en-US" dirty="0"/>
          </a:p>
          <a:p>
            <a:r>
              <a:rPr lang="en-US" b="1" dirty="0"/>
              <a:t>Challenges</a:t>
            </a:r>
          </a:p>
          <a:p>
            <a:r>
              <a:rPr lang="en-US" dirty="0"/>
              <a:t>Workforce productivity &amp; IT efficiency seriously compromised by outdated laptop and mobile technologies</a:t>
            </a:r>
          </a:p>
          <a:p>
            <a:r>
              <a:rPr lang="en-US" dirty="0"/>
              <a:t>Need technology refresh for ~20,000 devices</a:t>
            </a:r>
          </a:p>
          <a:p>
            <a:r>
              <a:rPr lang="en-US" dirty="0"/>
              <a:t>Renewal of Microsoft Enterprise Licensing Agreement (ELA) in July, 2019</a:t>
            </a:r>
          </a:p>
          <a:p>
            <a:r>
              <a:rPr lang="en-US" dirty="0"/>
              <a:t>Microsoft ends support for Windows 7 in January 2020</a:t>
            </a:r>
          </a:p>
          <a:p>
            <a:r>
              <a:rPr lang="en-US" dirty="0"/>
              <a:t>Unsure what it will take to move users to O365 &amp; manage Windows 10 continuous release</a:t>
            </a:r>
          </a:p>
          <a:p>
            <a:endParaRPr lang="en-US" b="1" dirty="0"/>
          </a:p>
          <a:p>
            <a:r>
              <a:rPr lang="en-US" b="1" dirty="0"/>
              <a:t>Solution: Workforce Transformation / </a:t>
            </a:r>
            <a:r>
              <a:rPr lang="en-US" b="1" dirty="0" err="1"/>
              <a:t>ProConsult</a:t>
            </a:r>
            <a:r>
              <a:rPr lang="en-US" b="1" dirty="0"/>
              <a:t> Advisory Custom</a:t>
            </a:r>
          </a:p>
          <a:p>
            <a:r>
              <a:rPr lang="en-US" dirty="0"/>
              <a:t>12-week customized </a:t>
            </a:r>
            <a:r>
              <a:rPr lang="en-US" dirty="0" err="1"/>
              <a:t>ProConsult</a:t>
            </a:r>
            <a:r>
              <a:rPr lang="en-US" dirty="0"/>
              <a:t> Advisory engagement encompassing AS-IS/TO-BE for workforce transformation planning &amp; RFP development for Phase II implementation in support of Office 365</a:t>
            </a:r>
            <a:endParaRPr lang="en-US" b="0" dirty="0"/>
          </a:p>
          <a:p>
            <a:endParaRPr lang="en-US" b="1" dirty="0"/>
          </a:p>
          <a:p>
            <a:r>
              <a:rPr lang="en-US" b="1" dirty="0"/>
              <a:t>Results</a:t>
            </a:r>
          </a:p>
          <a:p>
            <a:r>
              <a:rPr lang="en-US" b="0" dirty="0"/>
              <a:t>Comprehensive plan, based on accurate assessment of current state, to transform its end user environment to a standard, modern client platform and operating system that aligns to its overall strategic vision and architectural principles―and provides the productivity, messaging and web collaboration capabilities its workforce needs to be productive.</a:t>
            </a:r>
          </a:p>
          <a:p>
            <a:r>
              <a:rPr lang="en-US" b="0" dirty="0"/>
              <a:t>As a result, bank will be better able to: Select the right device technology, Optimize return on its pending Microsoft Enterprise ELA renewal, Move end users off of Windows 7 before end-of-support, Better provision hardware, software and services, Maximize end user productivity and satisfaction, while minimizing end user downtime, Better align end user computing with core business objectives</a:t>
            </a:r>
          </a:p>
          <a:p>
            <a:endParaRPr lang="en-US" b="0" dirty="0"/>
          </a:p>
          <a:p>
            <a:r>
              <a:rPr lang="en-US" b="0" dirty="0"/>
              <a:t>For more information see the Sale Win - https://inside.dell.com/docs/DOC-376048</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07106-6D08-415F-9218-FF3EA2AD83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653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FBAF3960-2684-417E-B933-A3EE5FF39757}" type="slidenum">
              <a:rPr kumimoji="0" lang="en-US" sz="1350" b="0" i="0" u="none" strike="noStrike" kern="1200" cap="none" spc="0" normalizeH="0" baseline="0" noProof="0" smtClean="0">
                <a:ln>
                  <a:noFill/>
                </a:ln>
                <a:solidFill>
                  <a:srgbClr val="444444"/>
                </a:solidFill>
                <a:effectLst/>
                <a:uLnTx/>
                <a:uFillTx/>
                <a:latin typeface="Arial"/>
                <a:ea typeface="+mn-ea"/>
                <a:cs typeface="+mn-cs"/>
              </a:rPr>
              <a:pPr marL="0" marR="0" lvl="0" indent="0" algn="l" defTabSz="685800" rtl="0" eaLnBrk="1" fontAlgn="auto" latinLnBrk="0" hangingPunct="1">
                <a:lnSpc>
                  <a:spcPct val="100000"/>
                </a:lnSpc>
                <a:spcBef>
                  <a:spcPts val="0"/>
                </a:spcBef>
                <a:spcAft>
                  <a:spcPts val="0"/>
                </a:spcAft>
                <a:buClrTx/>
                <a:buSzTx/>
                <a:buFontTx/>
                <a:buNone/>
                <a:tabLst/>
                <a:defRPr/>
              </a:pPr>
              <a:t>2</a:t>
            </a:fld>
            <a:endParaRPr kumimoji="0" lang="en-US" sz="1350" b="0" i="0" u="none" strike="noStrike" kern="1200" cap="none" spc="0" normalizeH="0" baseline="0" noProof="0">
              <a:ln>
                <a:noFill/>
              </a:ln>
              <a:solidFill>
                <a:srgbClr val="444444"/>
              </a:solidFill>
              <a:effectLst/>
              <a:uLnTx/>
              <a:uFillTx/>
              <a:latin typeface="Arial"/>
              <a:ea typeface="+mn-ea"/>
              <a:cs typeface="+mn-cs"/>
            </a:endParaRPr>
          </a:p>
        </p:txBody>
      </p:sp>
    </p:spTree>
    <p:extLst>
      <p:ext uri="{BB962C8B-B14F-4D97-AF65-F5344CB8AC3E}">
        <p14:creationId xmlns:p14="http://schemas.microsoft.com/office/powerpoint/2010/main" val="4252963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dirty="0"/>
              <a:t>CUSTOMER NAME IS NOT FOR PUBLIC DISCLOSURE</a:t>
            </a:r>
          </a:p>
          <a:p>
            <a:endParaRPr lang="en-US" noProof="0" dirty="0"/>
          </a:p>
          <a:p>
            <a:r>
              <a:rPr lang="en-US" noProof="0" dirty="0"/>
              <a:t>Services Account Executive: Guy Brill</a:t>
            </a:r>
          </a:p>
          <a:p>
            <a:endParaRPr lang="en-US" noProof="0" dirty="0"/>
          </a:p>
          <a:p>
            <a:r>
              <a:rPr lang="en-US" b="1" noProof="0" dirty="0"/>
              <a:t>Customer Overview</a:t>
            </a:r>
          </a:p>
          <a:p>
            <a:r>
              <a:rPr lang="en-US" noProof="0" dirty="0"/>
              <a:t>The company is one of the world’s largest metals and mining corporations. It focuses on finding, mining and processing the Earth's mineral resources. They’ve pioneered technological innovations, such as the Mine of the Future™ program and low-CO2 </a:t>
            </a:r>
            <a:r>
              <a:rPr lang="en-US" noProof="0" dirty="0" err="1"/>
              <a:t>aluminium</a:t>
            </a:r>
            <a:r>
              <a:rPr lang="en-US" noProof="0" dirty="0"/>
              <a:t> from hydropower, and they’ve paved the way in areas such as safety, tax transparency and legacy management in the mining industry.</a:t>
            </a:r>
          </a:p>
          <a:p>
            <a:endParaRPr lang="en-US" noProof="0" dirty="0"/>
          </a:p>
          <a:p>
            <a:r>
              <a:rPr lang="en-US" noProof="0" dirty="0"/>
              <a:t>Health and safety is a key priority for the company, with a 'Safety is our value, work is our priority' approach. A safe workplace is essential to the continued success of their business. Technology has allowed the company to significantly improve health and safety, while simultaneously reducing costs, via autonomous mines with driverless trucks, trains and many of their ports being operated from remote command centers. </a:t>
            </a:r>
          </a:p>
          <a:p>
            <a:endParaRPr lang="en-US" noProof="0" dirty="0"/>
          </a:p>
          <a:p>
            <a:r>
              <a:rPr lang="en-US" b="1" noProof="0" dirty="0"/>
              <a:t>Challenges</a:t>
            </a:r>
          </a:p>
          <a:p>
            <a:r>
              <a:rPr lang="en-US" b="0" noProof="0" dirty="0"/>
              <a:t>The company has two mining sites that are the most remote mining sites in the southern hemisphere. Each site had its own operations center to control the mining. In addition to being extremely remote, the sites experience adverse weather conditions that impact mining output, with many days of production per year lost to the adverse weather. Moving the local operations centers to a single centralized location would help resolve some of the issues causing lost production and staff risk, but only 6 weeks were available to make a change.</a:t>
            </a:r>
          </a:p>
          <a:p>
            <a:endParaRPr lang="en-US" noProof="0" dirty="0"/>
          </a:p>
          <a:p>
            <a:r>
              <a:rPr lang="en-US" b="1" noProof="0" dirty="0"/>
              <a:t>Solution</a:t>
            </a:r>
          </a:p>
          <a:p>
            <a:r>
              <a:rPr lang="en-US" b="0" noProof="0" dirty="0"/>
              <a:t>Workforce Transformation / VDI and End User Computing</a:t>
            </a:r>
          </a:p>
          <a:p>
            <a:r>
              <a:rPr lang="en-US" b="0" noProof="0" dirty="0"/>
              <a:t>The Consulting Services team identified the key business requirements that were to be addressed in the engagement, and allowed discussions and the solution to be more about the business and less about the technology. The solution consisted of a centralized, purpose built, Integration Operation Center controlling the remote mines, built in a major city away from the adverse weather conditions. End users are serviced by OptiPlex 7070’s desktops with a combination of Dell 43 Ultra HD 4K Multi Client Monitors and Dell </a:t>
            </a:r>
            <a:r>
              <a:rPr lang="en-US" b="0" noProof="0" dirty="0" err="1"/>
              <a:t>UltraSharp</a:t>
            </a:r>
            <a:r>
              <a:rPr lang="en-US" b="0" noProof="0" dirty="0"/>
              <a:t> 49” flat and curved monitors to suit various business purposes. The remote mine data centers have two active/active stretched clusters of </a:t>
            </a:r>
            <a:r>
              <a:rPr lang="en-US" b="0" noProof="0" dirty="0" err="1"/>
              <a:t>VxRail</a:t>
            </a:r>
            <a:r>
              <a:rPr lang="en-US" b="0" noProof="0" dirty="0"/>
              <a:t> an VDI overlay of VMware Horizon Suite. </a:t>
            </a:r>
          </a:p>
          <a:p>
            <a:endParaRPr lang="en-US" b="0" noProof="0" dirty="0"/>
          </a:p>
          <a:p>
            <a:r>
              <a:rPr lang="en-US" b="1" noProof="0" dirty="0"/>
              <a:t>Expected Results</a:t>
            </a:r>
          </a:p>
          <a:p>
            <a:r>
              <a:rPr lang="en-US" b="0" noProof="0" dirty="0"/>
              <a:t>This solution enables them to remotely monitor the safety and performance of the operations using real-time  technology. The Dell Technologies solution delivers the production critical information to the centralized operations team so they can make decisions that impact operational performance while maintaining the safety of all the workers and greatly reduces the impact of the weather.</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07106-6D08-415F-9218-FF3EA2AD83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688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Customer description</a:t>
            </a:r>
          </a:p>
          <a:p>
            <a:r>
              <a:rPr lang="en-US" sz="1100" dirty="0">
                <a:latin typeface="Arial" panose="020B0604020202020204" pitchFamily="34" charset="0"/>
                <a:cs typeface="Arial" panose="020B0604020202020204" pitchFamily="34" charset="0"/>
              </a:rPr>
              <a:t>Headquartered in Louisville, KY, Baptist Health is the state’s largest, not-for-profit, fully integrated health system, with nine hospitals, 300+ points of care, and more than 3,000 physicians and 20,000 employees serving communities in Kentucky and Southern Indiana. Baptist Health is a faith-based organization with a mission to demonstrate the love of Christ by delivering compassionate and clinically excellent care to meet the needs of its patients.</a:t>
            </a:r>
          </a:p>
          <a:p>
            <a:endParaRPr lang="en-US" sz="1100"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Business needs</a:t>
            </a:r>
          </a:p>
          <a:p>
            <a:r>
              <a:rPr lang="en-US" sz="1100" dirty="0">
                <a:latin typeface="Arial" panose="020B0604020202020204" pitchFamily="34" charset="0"/>
                <a:cs typeface="Arial" panose="020B0604020202020204" pitchFamily="34" charset="0"/>
              </a:rPr>
              <a:t>Accelerated growth through acquisitions and consolidation left Baptist Health with more than 200 siloed applications containing historical patient care and other critical data requiring access for timely reference. Recognizing both the high-cost (software licensing, application support and IT maintenance costs) and high-risk (aging infrastructure, security vulnerabilities, and loss of application expertise) Baptist Health needed an approach to cost-effectively consolidate and retain many years’ worth of data to meet strict healthcare data privacy and retention regulations while making that data readily and easily available to clinicians and caregivers.</a:t>
            </a:r>
            <a:endParaRPr lang="en-US" sz="1100" b="1" dirty="0">
              <a:latin typeface="Arial" panose="020B0604020202020204" pitchFamily="34" charset="0"/>
              <a:cs typeface="Arial" panose="020B0604020202020204" pitchFamily="34" charset="0"/>
            </a:endParaRPr>
          </a:p>
          <a:p>
            <a:endParaRPr lang="en-US" sz="1100" b="1"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Solutions at a glance</a:t>
            </a:r>
          </a:p>
          <a:p>
            <a:r>
              <a:rPr lang="en-US" sz="1100" dirty="0">
                <a:latin typeface="Arial" panose="020B0604020202020204" pitchFamily="34" charset="0"/>
                <a:cs typeface="Arial" panose="020B0604020202020204" pitchFamily="34" charset="0"/>
              </a:rPr>
              <a:t>Dell Technologies created for Baptist Health an application archiving factory solution built on OpenText’s </a:t>
            </a:r>
            <a:r>
              <a:rPr lang="en-US" sz="1100" dirty="0" err="1">
                <a:latin typeface="Arial" panose="020B0604020202020204" pitchFamily="34" charset="0"/>
                <a:cs typeface="Arial" panose="020B0604020202020204" pitchFamily="34" charset="0"/>
              </a:rPr>
              <a:t>InfoArchive</a:t>
            </a:r>
            <a:r>
              <a:rPr lang="en-US" sz="1100" dirty="0">
                <a:latin typeface="Arial" panose="020B0604020202020204" pitchFamily="34" charset="0"/>
                <a:cs typeface="Arial" panose="020B0604020202020204" pitchFamily="34" charset="0"/>
              </a:rPr>
              <a:t>. This solution, built on an XML database structure  (</a:t>
            </a:r>
            <a:r>
              <a:rPr lang="en-US" sz="1100" dirty="0" err="1">
                <a:latin typeface="Arial" panose="020B0604020202020204" pitchFamily="34" charset="0"/>
                <a:cs typeface="Arial" panose="020B0604020202020204" pitchFamily="34" charset="0"/>
              </a:rPr>
              <a:t>xDB</a:t>
            </a:r>
            <a:r>
              <a:rPr lang="en-US" sz="1100" dirty="0">
                <a:latin typeface="Arial" panose="020B0604020202020204" pitchFamily="34" charset="0"/>
                <a:cs typeface="Arial" panose="020B0604020202020204" pitchFamily="34" charset="0"/>
              </a:rPr>
              <a:t>), hosts all archived applications in separate and secure containers protected by LDAP security on a unified, secure platform. This allows users access to only the data they are explicitly authorized to access. A simple, streamlined and standardized way to search and retrieve data enables clinicians and physicians to pull just the data they need through a unified interface or “single pane of glass”. </a:t>
            </a:r>
          </a:p>
          <a:p>
            <a:endParaRPr lang="en-US" sz="1100"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Business results</a:t>
            </a:r>
          </a:p>
          <a:p>
            <a:r>
              <a:rPr lang="en-US" sz="1100" dirty="0">
                <a:latin typeface="Arial" panose="020B0604020202020204" pitchFamily="34" charset="0"/>
                <a:cs typeface="Arial" panose="020B0604020202020204" pitchFamily="34" charset="0"/>
              </a:rPr>
              <a:t>In just over 29 months this process has archived almost 65 legacy Baptist Health applications. This Factory Archive has allowed Baptist Health to eliminate more than 350 servers within their data center, saving millions of dollars in support maintenance, legacy hardware, and licensing costs. More than $18 million in net savings are projected over a 10-year period on initial applications alone. Security vulnerabilities have been significantly reduced and, in many cases, have been eliminated.</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Equally important is the significant impact faster and easier access to data has had on physicians, clinicians and Baptist Health operational personnel. Physicians and clinicians can now access a single pane of glass and pull the patient data from across the spectrum of sources – from medical groups to hospital records. More timely access means more informed and shorter time to diagnose and treat patients. Patients can obtain medical records from the Release of Information team much faster.</a:t>
            </a:r>
          </a:p>
          <a:p>
            <a:endParaRPr lang="en-US"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hlinkClick r:id="rId3"/>
              </a:rPr>
              <a:t>Baptist Health</a:t>
            </a:r>
            <a:endParaRPr lang="en-US" sz="1100" b="1" dirty="0"/>
          </a:p>
        </p:txBody>
      </p:sp>
      <p:sp>
        <p:nvSpPr>
          <p:cNvPr id="4" name="Slide Number Placeholder 3"/>
          <p:cNvSpPr>
            <a:spLocks noGrp="1"/>
          </p:cNvSpPr>
          <p:nvPr>
            <p:ph type="sldNum" sz="quarter" idx="10"/>
          </p:nvPr>
        </p:nvSpPr>
        <p:spPr/>
        <p:txBody>
          <a:bodyPr/>
          <a:lstStyle/>
          <a:p>
            <a:fld id="{40007106-6D08-415F-9218-FF3EA2AD838D}" type="slidenum">
              <a:rPr lang="en-US" smtClean="0"/>
              <a:t>22</a:t>
            </a:fld>
            <a:endParaRPr lang="en-US"/>
          </a:p>
        </p:txBody>
      </p:sp>
    </p:spTree>
    <p:extLst>
      <p:ext uri="{BB962C8B-B14F-4D97-AF65-F5344CB8AC3E}">
        <p14:creationId xmlns:p14="http://schemas.microsoft.com/office/powerpoint/2010/main" val="1459883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CUSTOMER NAME IS NOT FOR PUBLIC DISCLOSURE</a:t>
            </a:r>
            <a:endParaRPr lang="pt-BR" dirty="0"/>
          </a:p>
          <a:p>
            <a:r>
              <a:rPr lang="en-US" dirty="0"/>
              <a:t> </a:t>
            </a:r>
            <a:endParaRPr lang="en-US" dirty="0">
              <a:cs typeface="Calibri"/>
            </a:endParaRPr>
          </a:p>
          <a:p>
            <a:r>
              <a:rPr lang="en-US" dirty="0"/>
              <a:t>Date deal closed: 29th October 2018</a:t>
            </a:r>
            <a:endParaRPr lang="en-US" dirty="0">
              <a:cs typeface="Calibri"/>
            </a:endParaRPr>
          </a:p>
          <a:p>
            <a:r>
              <a:rPr lang="en-US" dirty="0"/>
              <a:t>Date deal expected to complete / complete: 29th March 2019</a:t>
            </a:r>
            <a:endParaRPr lang="en-US" dirty="0">
              <a:cs typeface="Calibri"/>
            </a:endParaRPr>
          </a:p>
          <a:p>
            <a:r>
              <a:rPr lang="en-US" dirty="0"/>
              <a:t>CSD: Adrian Spencer</a:t>
            </a:r>
            <a:endParaRPr lang="en-US" dirty="0">
              <a:cs typeface="Calibri"/>
            </a:endParaRPr>
          </a:p>
          <a:p>
            <a:r>
              <a:rPr lang="en-US" b="1" dirty="0"/>
              <a:t>Customer Overview</a:t>
            </a:r>
            <a:endParaRPr lang="en-US" dirty="0"/>
          </a:p>
          <a:p>
            <a:r>
              <a:rPr lang="en-US" dirty="0"/>
              <a:t>The customer is a global food services and facilities management company.  Their key business application, SAP, was facing a number of technical challenges that posed significant risk to their operations.  These included end-of-life status for the underlying infrastructure (EMC VNX storage), the operating system (AIX) and the database (Oracle).  </a:t>
            </a:r>
          </a:p>
          <a:p>
            <a:r>
              <a:rPr lang="en-US" b="1" dirty="0"/>
              <a:t>Challenges</a:t>
            </a:r>
            <a:endParaRPr lang="en-US" dirty="0"/>
          </a:p>
          <a:p>
            <a:r>
              <a:rPr lang="en-US" dirty="0"/>
              <a:t>The configuration of the SAP application itself was non-standard in parts and inconsistent as a result of business growth.  Due to the SAP application being business critical there could be no data loss or interruption to the business throughout the migration.</a:t>
            </a:r>
            <a:r>
              <a:rPr lang="en-US" b="1" dirty="0"/>
              <a:t> </a:t>
            </a:r>
            <a:endParaRPr lang="en-US" b="1" dirty="0">
              <a:cs typeface="Calibri"/>
            </a:endParaRPr>
          </a:p>
          <a:p>
            <a:r>
              <a:rPr lang="en-US" b="1" dirty="0"/>
              <a:t>Solution</a:t>
            </a:r>
            <a:endParaRPr lang="en-US" dirty="0"/>
          </a:p>
          <a:p>
            <a:r>
              <a:rPr lang="en-US" dirty="0"/>
              <a:t>Application Transformation/ SAP migration</a:t>
            </a:r>
            <a:endParaRPr lang="en-US" dirty="0">
              <a:cs typeface="Calibri"/>
            </a:endParaRPr>
          </a:p>
          <a:p>
            <a:r>
              <a:rPr lang="en-US" dirty="0"/>
              <a:t>Dell’s solution was to re-platform the application to modernized infrastructure using </a:t>
            </a:r>
            <a:r>
              <a:rPr lang="en-US" dirty="0" err="1"/>
              <a:t>VxRail</a:t>
            </a:r>
            <a:r>
              <a:rPr lang="en-US" dirty="0"/>
              <a:t>, VMWare and LINUX, whilst upgrading the database to a supported level so ensuring SAP was in a supported state with lower running costs and using Data Domain. </a:t>
            </a:r>
            <a:endParaRPr lang="en-US" dirty="0">
              <a:cs typeface="Calibri"/>
            </a:endParaRPr>
          </a:p>
          <a:p>
            <a:r>
              <a:rPr lang="en-US" dirty="0"/>
              <a:t> </a:t>
            </a:r>
            <a:endParaRPr lang="en-US" dirty="0">
              <a:cs typeface="Calibri"/>
            </a:endParaRPr>
          </a:p>
          <a:p>
            <a:r>
              <a:rPr lang="en-US" dirty="0"/>
              <a:t>Through a partnership between Dell, Insight and NTT Data, an end-to-end offering including the technology and the services was proposed. The project was under strict time constraints and the migration was completed within 4 months. The outcomes were delivered quickly and with no impact to the business.</a:t>
            </a:r>
            <a:endParaRPr lang="en-US" dirty="0">
              <a:cs typeface="Calibri"/>
            </a:endParaRPr>
          </a:p>
          <a:p>
            <a:endParaRPr lang="en-US" dirty="0"/>
          </a:p>
          <a:p>
            <a:r>
              <a:rPr lang="en-US" b="1" dirty="0"/>
              <a:t>Results</a:t>
            </a:r>
            <a:endParaRPr lang="en-US" dirty="0"/>
          </a:p>
          <a:p>
            <a:r>
              <a:rPr lang="en-US" dirty="0"/>
              <a:t>As a result of the migration the customer has reported a 330% performance improvement. Along with a 40% reduction in time-to-process daily process chains. The platform is processing more that 60,000 messages per week and the backup time has been reduced by 65%. The was an immediate reduction of 25% in the workload for SAP Admins and Sodexo’s carbon footprint was reduced by 70%.</a:t>
            </a:r>
            <a:endParaRPr lang="en-US" dirty="0">
              <a:cs typeface="Calibri"/>
            </a:endParaRPr>
          </a:p>
          <a:p>
            <a:r>
              <a:rPr lang="en-US" dirty="0"/>
              <a:t>“Excellent overall delivery from Dell Technologies. There was solid communication and very good work ethic. The team had a very high level of technical knowledge. The team showed solid Project Governance and excellent Project Management.” – from customer</a:t>
            </a:r>
            <a:endParaRPr lang="en-US" dirty="0">
              <a:cs typeface="Calibri"/>
            </a:endParaRPr>
          </a:p>
          <a:p>
            <a:endParaRPr lang="en-US" sz="11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07106-6D08-415F-9218-FF3EA2AD83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983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CUSTOMER NAME IS NOT FOR PUBLIC DISCLOSURE</a:t>
            </a:r>
          </a:p>
          <a:p>
            <a:endParaRPr lang="en-US" sz="1100"/>
          </a:p>
          <a:p>
            <a:r>
              <a:rPr lang="en-US" sz="1100"/>
              <a:t>Deal closed May 9, 2019</a:t>
            </a:r>
            <a:r>
              <a:rPr lang="en-US" sz="1100" kern="1200">
                <a:solidFill>
                  <a:schemeClr val="bg2"/>
                </a:solidFill>
                <a:effectLst/>
                <a:latin typeface="Arial" panose="020B0604020202020204" pitchFamily="34" charset="0"/>
                <a:ea typeface="+mn-ea"/>
                <a:cs typeface="+mn-cs"/>
              </a:rPr>
              <a:t>. Completion expected: </a:t>
            </a:r>
            <a:r>
              <a:rPr lang="en-US" sz="1100"/>
              <a:t>October, 2</a:t>
            </a:r>
            <a:r>
              <a:rPr lang="en-US" sz="1100" kern="1200">
                <a:solidFill>
                  <a:schemeClr val="bg2"/>
                </a:solidFill>
                <a:effectLst/>
                <a:latin typeface="Arial" panose="020B0604020202020204" pitchFamily="34" charset="0"/>
                <a:ea typeface="+mn-ea"/>
                <a:cs typeface="+mn-cs"/>
              </a:rPr>
              <a:t>019</a:t>
            </a:r>
            <a:endParaRPr lang="en-US" sz="1100"/>
          </a:p>
          <a:p>
            <a:r>
              <a:rPr lang="en-US" sz="1100"/>
              <a:t>CSD: Adam Bateson</a:t>
            </a:r>
            <a:endParaRPr lang="en-US" sz="1100" b="1"/>
          </a:p>
          <a:p>
            <a:pPr>
              <a:spcBef>
                <a:spcPts val="300"/>
              </a:spcBef>
            </a:pPr>
            <a:endParaRPr lang="en-US" sz="1100" b="1"/>
          </a:p>
          <a:p>
            <a:pPr>
              <a:spcBef>
                <a:spcPts val="300"/>
              </a:spcBef>
            </a:pPr>
            <a:r>
              <a:rPr lang="en-US" sz="1100" b="1"/>
              <a:t>Customer Overview</a:t>
            </a:r>
          </a:p>
          <a:p>
            <a:pPr marL="112713" indent="-112713">
              <a:buFont typeface="Arial" panose="020B0604020202020204" pitchFamily="34" charset="0"/>
              <a:buChar char="•"/>
            </a:pPr>
            <a:r>
              <a:rPr lang="en-US" sz="1100"/>
              <a:t>Multinational investment bank and financial services company; 2</a:t>
            </a:r>
            <a:r>
              <a:rPr lang="en-US" sz="1100" baseline="30000"/>
              <a:t>nd</a:t>
            </a:r>
            <a:r>
              <a:rPr lang="en-US" sz="1100"/>
              <a:t> largest banking institution in the U.S.</a:t>
            </a:r>
          </a:p>
          <a:p>
            <a:pPr>
              <a:spcBef>
                <a:spcPts val="300"/>
              </a:spcBef>
            </a:pPr>
            <a:endParaRPr lang="en-US" sz="1100" b="1"/>
          </a:p>
          <a:p>
            <a:pPr>
              <a:spcBef>
                <a:spcPts val="300"/>
              </a:spcBef>
            </a:pPr>
            <a:r>
              <a:rPr lang="en-US" sz="1100" b="1"/>
              <a:t>Challenges</a:t>
            </a:r>
          </a:p>
          <a:p>
            <a:pPr marL="112713" indent="-112713">
              <a:buFont typeface="Arial" panose="020B0604020202020204" pitchFamily="34" charset="0"/>
              <a:buChar char="•"/>
            </a:pPr>
            <a:r>
              <a:rPr lang="en-US" sz="1100"/>
              <a:t>Manual infrastructure lifecycle management &amp; provisioning results in errors &amp; inconsistencies </a:t>
            </a:r>
          </a:p>
          <a:p>
            <a:pPr marL="112713" indent="-112713">
              <a:buFont typeface="Arial" panose="020B0604020202020204" pitchFamily="34" charset="0"/>
              <a:buChar char="•"/>
            </a:pPr>
            <a:r>
              <a:rPr lang="en-US" sz="1100"/>
              <a:t>Provisioning requests taking weeks and even months to fulfill</a:t>
            </a:r>
          </a:p>
          <a:p>
            <a:pPr marL="112713" indent="-112713">
              <a:buFont typeface="Arial" panose="020B0604020202020204" pitchFamily="34" charset="0"/>
              <a:buChar char="•"/>
            </a:pPr>
            <a:r>
              <a:rPr lang="en-US" sz="1100"/>
              <a:t>SLAs not met; high incidence of emergency change orders &amp; trouble tickets </a:t>
            </a:r>
          </a:p>
          <a:p>
            <a:pPr marL="112713" indent="-112713">
              <a:buFont typeface="Arial" panose="020B0604020202020204" pitchFamily="34" charset="0"/>
              <a:buChar char="•"/>
            </a:pPr>
            <a:r>
              <a:rPr lang="en-US" sz="1100"/>
              <a:t>Past attempts at automation only partially successful</a:t>
            </a:r>
          </a:p>
          <a:p>
            <a:pPr marL="112713" indent="-112713">
              <a:buFont typeface="Arial" panose="020B0604020202020204" pitchFamily="34" charset="0"/>
              <a:buChar char="•"/>
            </a:pPr>
            <a:r>
              <a:rPr lang="en-US" sz="1100"/>
              <a:t>Low IT infrastructure team morale, not valued by business and developers </a:t>
            </a:r>
          </a:p>
          <a:p>
            <a:pPr>
              <a:spcBef>
                <a:spcPts val="300"/>
              </a:spcBef>
            </a:pPr>
            <a:endParaRPr lang="en-US" sz="1100" b="1"/>
          </a:p>
          <a:p>
            <a:pPr>
              <a:spcBef>
                <a:spcPts val="300"/>
              </a:spcBef>
            </a:pPr>
            <a:r>
              <a:rPr lang="en-US" sz="1100" b="1"/>
              <a:t>Solution</a:t>
            </a:r>
          </a:p>
          <a:p>
            <a:pPr marL="112713" indent="-112713">
              <a:buFont typeface="Arial" panose="020B0604020202020204" pitchFamily="34" charset="0"/>
              <a:buChar char="•"/>
            </a:pPr>
            <a:r>
              <a:rPr lang="en-US" sz="1100"/>
              <a:t>Dell Technologies Consulting services helped develop &amp; implement automated, best-practices for storage infrastructure lifecycle management and provisioning.  </a:t>
            </a:r>
          </a:p>
          <a:p>
            <a:pPr marL="112713" indent="-112713">
              <a:buFont typeface="Arial" panose="020B0604020202020204" pitchFamily="34" charset="0"/>
              <a:buChar char="•"/>
            </a:pPr>
            <a:r>
              <a:rPr lang="en-US" sz="1100"/>
              <a:t>Worked with bank to select the development platform and toolset</a:t>
            </a:r>
          </a:p>
          <a:p>
            <a:pPr marL="112713" indent="-112713">
              <a:buFont typeface="Arial" panose="020B0604020202020204" pitchFamily="34" charset="0"/>
              <a:buChar char="•"/>
            </a:pPr>
            <a:r>
              <a:rPr lang="en-US" sz="1100"/>
              <a:t>Led on- and offshore Dell Technology Consulting resources and bank teams in a series of agile SCRUM sprints Developed consistent, automated API-driven solution for integrated lifecycle management and self-service provisioning of multivendor backup (NetBackup and Avamar), File (NetApp and Isilon, NAS, Object &amp; Block storage</a:t>
            </a:r>
          </a:p>
          <a:p>
            <a:pPr marL="112713" indent="-112713">
              <a:buFont typeface="Arial" panose="020B0604020202020204" pitchFamily="34" charset="0"/>
              <a:buChar char="•"/>
            </a:pPr>
            <a:r>
              <a:rPr lang="en-US" sz="1100"/>
              <a:t>Worked with storage team to make the shift to modern best practices to leverage the new automation &amp; pipelines for continuous improvement with high code maintainability</a:t>
            </a:r>
            <a:endParaRPr lang="en-US" sz="1100" b="1"/>
          </a:p>
          <a:p>
            <a:pPr>
              <a:spcBef>
                <a:spcPts val="300"/>
              </a:spcBef>
              <a:tabLst>
                <a:tab pos="396875" algn="l"/>
              </a:tabLst>
            </a:pPr>
            <a:endParaRPr lang="en-US" sz="1100" b="1"/>
          </a:p>
          <a:p>
            <a:pPr>
              <a:spcBef>
                <a:spcPts val="300"/>
              </a:spcBef>
              <a:tabLst>
                <a:tab pos="396875" algn="l"/>
              </a:tabLst>
            </a:pPr>
            <a:r>
              <a:rPr lang="en-US" sz="1100" b="1"/>
              <a:t>Results </a:t>
            </a:r>
            <a:r>
              <a:rPr lang="en-US" sz="1100" b="1" i="1"/>
              <a:t>(expected October 2019)</a:t>
            </a:r>
          </a:p>
          <a:p>
            <a:pPr marL="112713" indent="-112713">
              <a:buFont typeface="Arial" panose="020B0604020202020204" pitchFamily="34" charset="0"/>
              <a:buChar char="•"/>
            </a:pPr>
            <a:r>
              <a:rPr lang="en-US" sz="1100"/>
              <a:t>Moved from expert-dependent manual processes to automated end-to-end storage deployment pipeline for zero-touch, self-service provisioning</a:t>
            </a:r>
          </a:p>
          <a:p>
            <a:pPr marL="112713" indent="-112713">
              <a:buFont typeface="Arial" panose="020B0604020202020204" pitchFamily="34" charset="0"/>
              <a:buChar char="•"/>
            </a:pPr>
            <a:r>
              <a:rPr lang="en-US" sz="1100"/>
              <a:t>Reduced time-to-provision—from between 10 and 20 days to just hours</a:t>
            </a:r>
          </a:p>
          <a:p>
            <a:pPr marL="112713" indent="-112713">
              <a:buFont typeface="Arial" panose="020B0604020202020204" pitchFamily="34" charset="0"/>
              <a:buChar char="•"/>
            </a:pPr>
            <a:r>
              <a:rPr lang="en-US" sz="1100"/>
              <a:t>Improved process for onboarding new storage and infrastructure appliances</a:t>
            </a:r>
          </a:p>
          <a:p>
            <a:pPr marL="112713" indent="-112713">
              <a:buFont typeface="Arial" panose="020B0604020202020204" pitchFamily="34" charset="0"/>
              <a:buChar char="•"/>
            </a:pPr>
            <a:r>
              <a:rPr lang="en-US" sz="1100"/>
              <a:t>Intelligent, proactive performance &amp; capacity, resiliency &amp; security management reduces risks &amp; costs through monitoring, reporting &amp; recommendations</a:t>
            </a:r>
          </a:p>
          <a:p>
            <a:pPr marL="112713" indent="-112713">
              <a:buFont typeface="Arial" panose="020B0604020202020204" pitchFamily="34" charset="0"/>
              <a:buChar char="•"/>
            </a:pPr>
            <a:r>
              <a:rPr lang="en-US" sz="1100"/>
              <a:t>Continuous development and deployment pipeline enables quick, easy configuration changes </a:t>
            </a:r>
          </a:p>
          <a:p>
            <a:pPr marL="112713" indent="-112713">
              <a:buFont typeface="Arial" panose="020B0604020202020204" pitchFamily="34" charset="0"/>
              <a:buChar char="•"/>
            </a:pPr>
            <a:r>
              <a:rPr lang="en-US" sz="1100"/>
              <a:t>Faster fulfillment &amp; improved self-serve experience, delivers visible value to bank stakeholders</a:t>
            </a:r>
          </a:p>
          <a:p>
            <a:endParaRPr lang="en-US" sz="1100"/>
          </a:p>
          <a:p>
            <a:pPr marL="0" algn="l" defTabSz="685800" rtl="0" eaLnBrk="1" latinLnBrk="0" hangingPunct="1">
              <a:spcBef>
                <a:spcPts val="300"/>
              </a:spcBef>
            </a:pPr>
            <a:r>
              <a:rPr lang="en-US" sz="1200" b="1" kern="1200">
                <a:solidFill>
                  <a:schemeClr val="bg2"/>
                </a:solidFill>
                <a:latin typeface="Arial" panose="020B0604020202020204" pitchFamily="34" charset="0"/>
                <a:ea typeface="+mn-ea"/>
                <a:cs typeface="+mn-cs"/>
              </a:rPr>
              <a:t>For more information: https://rv.roinnovation.com/dell/x/?6e75e03e73b84cc99646a281331667c4</a:t>
            </a:r>
            <a:endParaRPr lang="en-US"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07106-6D08-415F-9218-FF3EA2AD83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936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t>CUSTOMER NAME IS NOT FOR PUBLIC DISCLOSURE</a:t>
            </a:r>
          </a:p>
          <a:p>
            <a:endParaRPr lang="en-US" sz="1100" b="1">
              <a:latin typeface="Arial" panose="020B0604020202020204" pitchFamily="34" charset="0"/>
              <a:cs typeface="Arial" panose="020B0604020202020204" pitchFamily="34" charset="0"/>
            </a:endParaRPr>
          </a:p>
          <a:p>
            <a:r>
              <a:rPr lang="en-US" sz="1100" b="1">
                <a:latin typeface="Arial" panose="020B0604020202020204" pitchFamily="34" charset="0"/>
                <a:cs typeface="Arial" panose="020B0604020202020204" pitchFamily="34" charset="0"/>
              </a:rPr>
              <a:t>Customer description</a:t>
            </a:r>
          </a:p>
          <a:p>
            <a:pPr marL="112713" indent="-112713">
              <a:buFont typeface="Arial" panose="020B0604020202020204" pitchFamily="34" charset="0"/>
              <a:buChar char="•"/>
            </a:pPr>
            <a:r>
              <a:rPr lang="en-US" sz="1100"/>
              <a:t>American telecommunications conglomerate, one of the largest broadcasting &amp; cable television company in the world</a:t>
            </a:r>
          </a:p>
          <a:p>
            <a:endParaRPr lang="en-US" sz="1100">
              <a:latin typeface="Arial" panose="020B0604020202020204" pitchFamily="34" charset="0"/>
              <a:cs typeface="Arial" panose="020B0604020202020204" pitchFamily="34" charset="0"/>
            </a:endParaRPr>
          </a:p>
          <a:p>
            <a:r>
              <a:rPr lang="en-US" sz="1100" b="1">
                <a:latin typeface="Arial" panose="020B0604020202020204" pitchFamily="34" charset="0"/>
                <a:cs typeface="Arial" panose="020B0604020202020204" pitchFamily="34" charset="0"/>
              </a:rPr>
              <a:t>Business needs</a:t>
            </a:r>
          </a:p>
          <a:p>
            <a:pPr marL="112713" indent="-112713">
              <a:buFont typeface="Arial" panose="020B0604020202020204" pitchFamily="34" charset="0"/>
              <a:buChar char="•"/>
            </a:pPr>
            <a:r>
              <a:rPr lang="en-US" sz="1100"/>
              <a:t>Unsustainable expenses for public cloud (Amazon Web Services (AWS)) </a:t>
            </a:r>
          </a:p>
          <a:p>
            <a:pPr marL="112713" indent="-112713">
              <a:buFont typeface="Arial" panose="020B0604020202020204" pitchFamily="34" charset="0"/>
              <a:buChar char="•"/>
            </a:pPr>
            <a:r>
              <a:rPr lang="en-US" sz="1100"/>
              <a:t>Board-led initiative to build alternative internal private cloud services capability</a:t>
            </a:r>
          </a:p>
          <a:p>
            <a:pPr marL="112713" indent="-112713">
              <a:buFont typeface="Arial" panose="020B0604020202020204" pitchFamily="34" charset="0"/>
              <a:buChar char="•"/>
            </a:pPr>
            <a:r>
              <a:rPr lang="en-US" sz="1100"/>
              <a:t>Businesses demand AWS-like ease-of-use experience, agility, and consumption flexibility </a:t>
            </a:r>
          </a:p>
          <a:p>
            <a:pPr marL="112713" indent="-112713">
              <a:buFont typeface="Arial" panose="020B0604020202020204" pitchFamily="34" charset="0"/>
              <a:buChar char="•"/>
            </a:pPr>
            <a:r>
              <a:rPr lang="en-US" sz="1100"/>
              <a:t>Three previous internal private cloud initiatives failed to deliver level of service business required</a:t>
            </a:r>
          </a:p>
          <a:p>
            <a:endParaRPr lang="en-US" sz="1100" b="1">
              <a:latin typeface="Arial" panose="020B0604020202020204" pitchFamily="34" charset="0"/>
              <a:cs typeface="Arial" panose="020B0604020202020204" pitchFamily="34" charset="0"/>
            </a:endParaRPr>
          </a:p>
          <a:p>
            <a:r>
              <a:rPr lang="en-US" sz="1100" b="1">
                <a:latin typeface="Arial" panose="020B0604020202020204" pitchFamily="34" charset="0"/>
                <a:cs typeface="Arial" panose="020B0604020202020204" pitchFamily="34" charset="0"/>
              </a:rPr>
              <a:t>Solutions at a glance</a:t>
            </a:r>
          </a:p>
          <a:p>
            <a:pPr marL="112713" indent="-112713">
              <a:buFont typeface="Arial" panose="020B0604020202020204" pitchFamily="34" charset="0"/>
              <a:buChar char="•"/>
            </a:pPr>
            <a:r>
              <a:rPr lang="en-US" sz="1100"/>
              <a:t>Under the agreement, Dell will configure and deploy the Dell Technologies Private Cloud  (VMware Cloud Foundation (VCF) on Dell EMC </a:t>
            </a:r>
            <a:r>
              <a:rPr lang="en-US" sz="1100" err="1"/>
              <a:t>VxRail</a:t>
            </a:r>
            <a:r>
              <a:rPr lang="en-US" sz="1100"/>
              <a:t>) dual availability solution in three existing regional customer data centers in the eastern, western, and midwestern U.S. </a:t>
            </a:r>
          </a:p>
          <a:p>
            <a:pPr marL="112713" indent="-112713">
              <a:buFont typeface="Arial" panose="020B0604020202020204" pitchFamily="34" charset="0"/>
              <a:buChar char="•"/>
            </a:pPr>
            <a:r>
              <a:rPr lang="en-US" sz="1100"/>
              <a:t>Dell Technologies Consulting is providing a Transformation Program Office (TPO), with program director and enterprise architect, to oversee and govern all workstreams; Developing a custom portal and user interface (UI) for self-service provisioning; and delivering backend automation from the custom portal</a:t>
            </a:r>
          </a:p>
          <a:p>
            <a:pPr marL="112713" indent="-112713">
              <a:buFont typeface="Arial" panose="020B0604020202020204" pitchFamily="34" charset="0"/>
              <a:buChar char="•"/>
            </a:pPr>
            <a:r>
              <a:rPr lang="en-US" sz="1100"/>
              <a:t>VMware Professional Services is delivering platform design and implementation for the private cloud, including blueprints for IaaS automation and VM lifecycle management</a:t>
            </a:r>
          </a:p>
          <a:p>
            <a:pPr marL="112713" indent="-112713">
              <a:buFont typeface="Arial" panose="020B0604020202020204" pitchFamily="34" charset="0"/>
              <a:buChar char="•"/>
            </a:pPr>
            <a:r>
              <a:rPr lang="en-US" sz="1100"/>
              <a:t>Dell Support and Deployment Services (SDS) is deploying infrastructure in the three data centers</a:t>
            </a:r>
          </a:p>
          <a:p>
            <a:pPr marL="112713" indent="-112713">
              <a:buFont typeface="Arial" panose="020B0604020202020204" pitchFamily="34" charset="0"/>
              <a:buChar char="•"/>
            </a:pPr>
            <a:r>
              <a:rPr lang="en-US" sz="1100"/>
              <a:t>Dell EMC Infrastructure Management Services (IMS) will establish best practices and provide operational support</a:t>
            </a:r>
          </a:p>
          <a:p>
            <a:pPr marL="112713" indent="-112713">
              <a:buFont typeface="Arial" panose="020B0604020202020204" pitchFamily="34" charset="0"/>
              <a:buChar char="•"/>
            </a:pPr>
            <a:r>
              <a:rPr lang="en-US" sz="1100" i="1"/>
              <a:t>(NOTE: Migration of workloads to new platform being handled by internal IT team)</a:t>
            </a:r>
          </a:p>
          <a:p>
            <a:endParaRPr lang="en-US" sz="1100">
              <a:latin typeface="Arial" panose="020B0604020202020204" pitchFamily="34" charset="0"/>
              <a:cs typeface="Arial" panose="020B0604020202020204" pitchFamily="34" charset="0"/>
            </a:endParaRPr>
          </a:p>
          <a:p>
            <a:r>
              <a:rPr lang="en-US" sz="1100" b="1">
                <a:latin typeface="Arial" panose="020B0604020202020204" pitchFamily="34" charset="0"/>
                <a:cs typeface="Arial" panose="020B0604020202020204" pitchFamily="34" charset="0"/>
              </a:rPr>
              <a:t>Expected business results</a:t>
            </a:r>
          </a:p>
          <a:p>
            <a:pPr marL="112713" indent="-112713">
              <a:buFont typeface="Arial" panose="020B0604020202020204" pitchFamily="34" charset="0"/>
              <a:buChar char="•"/>
            </a:pPr>
            <a:r>
              <a:rPr lang="en-US" sz="1100"/>
              <a:t>A fully featured private, on-prem cloud platform delivering public cloud agility and user experience </a:t>
            </a:r>
          </a:p>
          <a:p>
            <a:pPr marL="112713" indent="-112713">
              <a:buFont typeface="Arial" panose="020B0604020202020204" pitchFamily="34" charset="0"/>
              <a:buChar char="•"/>
            </a:pPr>
            <a:r>
              <a:rPr lang="en-US" sz="1100"/>
              <a:t>Automated self-service for requesting and consuming IaaS at 30% savings over the cost of public cloud services</a:t>
            </a:r>
          </a:p>
          <a:p>
            <a:pPr marL="112713" indent="-112713">
              <a:buFont typeface="Arial" panose="020B0604020202020204" pitchFamily="34" charset="0"/>
              <a:buChar char="•"/>
            </a:pPr>
            <a:r>
              <a:rPr lang="en-US" sz="1100"/>
              <a:t>Optimal operational agility &amp; efficiency from Day 1</a:t>
            </a:r>
          </a:p>
          <a:p>
            <a:pPr marL="112713" indent="-112713">
              <a:buFont typeface="Arial" panose="020B0604020202020204" pitchFamily="34" charset="0"/>
              <a:buChar char="•"/>
            </a:pPr>
            <a:r>
              <a:rPr lang="en-US" sz="1100"/>
              <a:t>Shift in IT spend from OPEX to CAPEX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07106-6D08-415F-9218-FF3EA2AD83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190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t>CUSTOMER NAME IS NOT FOR PUBLIC DISCLOSURE</a:t>
            </a:r>
          </a:p>
          <a:p>
            <a:endParaRPr lang="en-US" sz="1100" b="1">
              <a:latin typeface="Arial" panose="020B0604020202020204" pitchFamily="34" charset="0"/>
              <a:cs typeface="Arial" panose="020B0604020202020204" pitchFamily="34" charset="0"/>
            </a:endParaRPr>
          </a:p>
          <a:p>
            <a:r>
              <a:rPr lang="en-US" sz="1100" b="1">
                <a:latin typeface="Arial" panose="020B0604020202020204" pitchFamily="34" charset="0"/>
                <a:cs typeface="Arial" panose="020B0604020202020204" pitchFamily="34" charset="0"/>
              </a:rPr>
              <a:t>Customer description</a:t>
            </a:r>
          </a:p>
          <a:p>
            <a:r>
              <a:rPr lang="en-US" sz="1100"/>
              <a:t>County government home to major commercial and academic hub in US southwest covering approximately 9,200 square miles </a:t>
            </a:r>
            <a:endParaRPr lang="en-US" sz="1100">
              <a:latin typeface="Arial" panose="020B0604020202020204" pitchFamily="34" charset="0"/>
              <a:cs typeface="Arial" panose="020B0604020202020204" pitchFamily="34" charset="0"/>
            </a:endParaRPr>
          </a:p>
          <a:p>
            <a:r>
              <a:rPr lang="en-US" sz="1100" b="1">
                <a:latin typeface="Arial" panose="020B0604020202020204" pitchFamily="34" charset="0"/>
                <a:cs typeface="Arial" panose="020B0604020202020204" pitchFamily="34" charset="0"/>
              </a:rPr>
              <a:t>Business needs</a:t>
            </a:r>
          </a:p>
          <a:p>
            <a:pPr marL="171450" indent="-171450">
              <a:buFont typeface="Arial" panose="020B0604020202020204" pitchFamily="34" charset="0"/>
              <a:buChar char="•"/>
            </a:pPr>
            <a:r>
              <a:rPr lang="en-US" sz="1100"/>
              <a:t>~500 applications running on 5-year-old HPE hardware infrastructure in 2 data centers</a:t>
            </a:r>
          </a:p>
          <a:p>
            <a:pPr marL="171450" indent="-171450">
              <a:buFont typeface="Arial" panose="020B0604020202020204" pitchFamily="34" charset="0"/>
              <a:buChar char="•"/>
            </a:pPr>
            <a:r>
              <a:rPr lang="en-US" sz="1100"/>
              <a:t>Facing $2M in financial penalties if not decommissioned within 6 months</a:t>
            </a:r>
          </a:p>
          <a:p>
            <a:pPr marL="171450" indent="-171450">
              <a:buFont typeface="Arial" panose="020B0604020202020204" pitchFamily="34" charset="0"/>
              <a:buChar char="•"/>
            </a:pPr>
            <a:r>
              <a:rPr lang="en-US" sz="1100"/>
              <a:t>IT department focused on optimizing best-of-breed component technologies</a:t>
            </a:r>
          </a:p>
          <a:p>
            <a:pPr marL="171450" indent="-171450">
              <a:buFont typeface="Arial" panose="020B0604020202020204" pitchFamily="34" charset="0"/>
              <a:buChar char="•"/>
            </a:pPr>
            <a:r>
              <a:rPr lang="en-US" sz="1100"/>
              <a:t>CIO &amp; County leadership looking for greater IT simplicity, agility &amp; efficiency through automation &amp; integration</a:t>
            </a:r>
          </a:p>
          <a:p>
            <a:endParaRPr lang="en-US" sz="1100" b="1">
              <a:latin typeface="Arial" panose="020B0604020202020204" pitchFamily="34" charset="0"/>
              <a:cs typeface="Arial" panose="020B0604020202020204" pitchFamily="34" charset="0"/>
            </a:endParaRPr>
          </a:p>
          <a:p>
            <a:r>
              <a:rPr lang="en-US" sz="1100" b="1">
                <a:latin typeface="Arial" panose="020B0604020202020204" pitchFamily="34" charset="0"/>
                <a:cs typeface="Arial" panose="020B0604020202020204" pitchFamily="34" charset="0"/>
              </a:rPr>
              <a:t>Solutions at a glance</a:t>
            </a:r>
          </a:p>
          <a:p>
            <a:pPr marL="171450" indent="-171450">
              <a:buFont typeface="Arial" panose="020B0604020202020204" pitchFamily="34" charset="0"/>
              <a:buChar char="•"/>
            </a:pPr>
            <a:r>
              <a:rPr lang="en-US" sz="1100"/>
              <a:t>Dell Technology Consulting worked with County to develop Technical Profile / Business Profile of current environment &amp; objectives; strategic roadmap</a:t>
            </a:r>
          </a:p>
          <a:p>
            <a:pPr marL="171450" indent="-171450">
              <a:buFont typeface="Arial" panose="020B0604020202020204" pitchFamily="34" charset="0"/>
              <a:buChar char="•"/>
            </a:pPr>
            <a:r>
              <a:rPr lang="en-US" sz="1100"/>
              <a:t>Brought together teams from across Dell Technologies (Consulting, VMware, Dell EMC, Services) to build &amp; deploy resilient hybrid cloud stack leveraging pre-engineered APEX Hybrid Cloud (VMware Cloud Foundation on Dell EMC </a:t>
            </a:r>
            <a:r>
              <a:rPr lang="en-US" sz="1100" err="1"/>
              <a:t>VxRail</a:t>
            </a:r>
            <a:r>
              <a:rPr lang="en-US" sz="1100"/>
              <a:t> HCI, stretch </a:t>
            </a:r>
            <a:r>
              <a:rPr lang="en-US" sz="1100" err="1"/>
              <a:t>vSAN</a:t>
            </a:r>
            <a:r>
              <a:rPr lang="en-US" sz="1100"/>
              <a:t> on Isilon, IDPA across 2 data centers)</a:t>
            </a:r>
          </a:p>
          <a:p>
            <a:pPr marL="171450" indent="-171450">
              <a:buFont typeface="Arial" panose="020B0604020202020204" pitchFamily="34" charset="0"/>
              <a:buChar char="•"/>
            </a:pPr>
            <a:r>
              <a:rPr lang="en-US" sz="1100"/>
              <a:t>Applied application-centric tools and methodologies to determine migration dependencies, plan &amp; execute migration of 1,500+ VMs</a:t>
            </a:r>
          </a:p>
          <a:p>
            <a:pPr marL="171450" indent="-171450">
              <a:buFont typeface="Arial" panose="020B0604020202020204" pitchFamily="34" charset="0"/>
              <a:buChar char="•"/>
            </a:pPr>
            <a:r>
              <a:rPr lang="en-US" sz="1100"/>
              <a:t>Operationalized private cloud with customized, integrated blueprints to automate the provisioning and configuration of IT assets and implement Day 1 Operating Model for Hyper-converged Infrastructure and Operating Model Transformation </a:t>
            </a:r>
          </a:p>
          <a:p>
            <a:pPr marL="128588" indent="-128588" fontAlgn="base">
              <a:spcBef>
                <a:spcPct val="0"/>
              </a:spcBef>
              <a:spcAft>
                <a:spcPts val="675"/>
              </a:spcAft>
              <a:buFont typeface="Arial" panose="020B0604020202020204" pitchFamily="34" charset="0"/>
              <a:buChar char="•"/>
            </a:pPr>
            <a:endParaRPr lang="en-US" sz="1100">
              <a:solidFill>
                <a:srgbClr val="444444"/>
              </a:solidFill>
              <a:latin typeface="Arial" panose="020B0604020202020204" pitchFamily="34" charset="0"/>
              <a:ea typeface="Roboto" panose="02000000000000000000" pitchFamily="2" charset="0"/>
              <a:cs typeface="Arial" panose="020B0604020202020204" pitchFamily="34" charset="0"/>
            </a:endParaRPr>
          </a:p>
          <a:p>
            <a:endParaRPr lang="en-US" sz="1100">
              <a:latin typeface="Arial" panose="020B0604020202020204" pitchFamily="34" charset="0"/>
              <a:cs typeface="Arial" panose="020B0604020202020204" pitchFamily="34" charset="0"/>
            </a:endParaRPr>
          </a:p>
          <a:p>
            <a:r>
              <a:rPr lang="en-US" sz="1100" b="1">
                <a:latin typeface="Arial" panose="020B0604020202020204" pitchFamily="34" charset="0"/>
                <a:cs typeface="Arial" panose="020B0604020202020204" pitchFamily="34" charset="0"/>
              </a:rPr>
              <a:t>Expected business results</a:t>
            </a:r>
          </a:p>
          <a:p>
            <a:pPr marL="171450" indent="-171450">
              <a:buFont typeface="Arial" panose="020B0604020202020204" pitchFamily="34" charset="0"/>
              <a:buChar char="•"/>
            </a:pPr>
            <a:r>
              <a:rPr lang="en-US" sz="1100"/>
              <a:t>Avoid $2M in financial penalties with on-time, non-disruptive migration to new hyper-converged, hybrid cloud management platform</a:t>
            </a:r>
          </a:p>
          <a:p>
            <a:pPr marL="171450" indent="-171450">
              <a:buFont typeface="Arial" panose="020B0604020202020204" pitchFamily="34" charset="0"/>
              <a:buChar char="•"/>
            </a:pPr>
            <a:r>
              <a:rPr lang="en-US" sz="1100"/>
              <a:t>Day 1 pre-defined private cloud </a:t>
            </a:r>
            <a:r>
              <a:rPr lang="en-US" sz="1100" err="1"/>
              <a:t>ITaaS</a:t>
            </a:r>
            <a:r>
              <a:rPr lang="en-US" sz="1100"/>
              <a:t> (6 IaaS Services (Windows and Linux compute); 10 ITSM Processes </a:t>
            </a:r>
          </a:p>
          <a:p>
            <a:pPr marL="171450" indent="-171450">
              <a:buFont typeface="Arial" panose="020B0604020202020204" pitchFamily="34" charset="0"/>
              <a:buChar char="•"/>
            </a:pPr>
            <a:r>
              <a:rPr lang="en-US" sz="1100"/>
              <a:t>New organizational structure with 17 defined roles, responsibilities and skills for service management, cloud operations &amp; cloud architecture </a:t>
            </a:r>
          </a:p>
          <a:p>
            <a:pPr marL="171450" indent="-171450">
              <a:buFont typeface="Arial" panose="020B0604020202020204" pitchFamily="34" charset="0"/>
              <a:buChar char="•"/>
            </a:pPr>
            <a:r>
              <a:rPr lang="en-US" sz="1100"/>
              <a:t>Single phone number for support across the entire cloud software and hardware stack</a:t>
            </a:r>
          </a:p>
          <a:p>
            <a:pPr marL="342900" marR="0" lvl="0" indent="-342900">
              <a:spcBef>
                <a:spcPts val="0"/>
              </a:spcBef>
              <a:spcAft>
                <a:spcPts val="0"/>
              </a:spcAft>
              <a:buSzPts val="1000"/>
              <a:buFont typeface="Symbol" panose="05050102010706020507" pitchFamily="18" charset="2"/>
              <a:buChar char=""/>
              <a:tabLst>
                <a:tab pos="457200" algn="l"/>
              </a:tabLst>
            </a:pPr>
            <a:endParaRPr lang="en-US" sz="1100">
              <a:latin typeface="Calibri" panose="020F0502020204030204" pitchFamily="34" charset="0"/>
              <a:ea typeface="DengXian" panose="02010600030101010101" pitchFamily="2" charset="-12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07106-6D08-415F-9218-FF3EA2AD83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11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t>CUSTOMER NAME IS NOT FOR PUBLIC DISCLOSURE</a:t>
            </a:r>
          </a:p>
          <a:p>
            <a:endParaRPr lang="en-US" sz="1100" b="1">
              <a:latin typeface="Arial" panose="020B0604020202020204" pitchFamily="34" charset="0"/>
              <a:cs typeface="Arial" panose="020B0604020202020204" pitchFamily="34" charset="0"/>
            </a:endParaRPr>
          </a:p>
          <a:p>
            <a:r>
              <a:rPr lang="en-US" sz="1100" b="1">
                <a:latin typeface="Arial" panose="020B0604020202020204" pitchFamily="34" charset="0"/>
                <a:cs typeface="Arial" panose="020B0604020202020204" pitchFamily="34" charset="0"/>
              </a:rPr>
              <a:t>Customer description</a:t>
            </a:r>
          </a:p>
          <a:p>
            <a:pPr marL="171450" indent="-171450">
              <a:buFont typeface="Arial" panose="020B0604020202020204" pitchFamily="34" charset="0"/>
              <a:buChar char="•"/>
            </a:pPr>
            <a:r>
              <a:rPr lang="en-US" sz="1100"/>
              <a:t>Multinational delivery services company with workforce</a:t>
            </a:r>
          </a:p>
          <a:p>
            <a:pPr marL="171450" indent="-171450">
              <a:buFont typeface="Arial" panose="020B0604020202020204" pitchFamily="34" charset="0"/>
              <a:buChar char="•"/>
            </a:pPr>
            <a:r>
              <a:rPr lang="en-US" sz="1100"/>
              <a:t>Delivers an average 13 million packages a day across 220 countries and territories</a:t>
            </a:r>
          </a:p>
          <a:p>
            <a:pPr marL="171450" indent="-171450">
              <a:buFont typeface="Arial" panose="020B0604020202020204" pitchFamily="34" charset="0"/>
              <a:buChar char="•"/>
            </a:pPr>
            <a:r>
              <a:rPr lang="en-US" sz="1100"/>
              <a:t>Relying on “Pods” of  outdated HPE compute and Cisco networking (with attached Dell EMC storage)      </a:t>
            </a:r>
          </a:p>
          <a:p>
            <a:endParaRPr lang="en-US" sz="1100">
              <a:latin typeface="Arial" panose="020B0604020202020204" pitchFamily="34" charset="0"/>
              <a:cs typeface="Arial" panose="020B0604020202020204" pitchFamily="34" charset="0"/>
            </a:endParaRPr>
          </a:p>
          <a:p>
            <a:r>
              <a:rPr lang="en-US" sz="1100" b="1">
                <a:latin typeface="Arial" panose="020B0604020202020204" pitchFamily="34" charset="0"/>
                <a:cs typeface="Arial" panose="020B0604020202020204" pitchFamily="34" charset="0"/>
              </a:rPr>
              <a:t>Business needs</a:t>
            </a:r>
          </a:p>
          <a:p>
            <a:pPr marL="171450" lvl="0" indent="-171450">
              <a:spcBef>
                <a:spcPts val="0"/>
              </a:spcBef>
              <a:buFont typeface="Arial" panose="020B0604020202020204" pitchFamily="34" charset="0"/>
              <a:buChar char="•"/>
            </a:pPr>
            <a:r>
              <a:rPr lang="en-US" sz="1100"/>
              <a:t>Rapidly changing customer expectations &amp; new competitive challenges</a:t>
            </a:r>
          </a:p>
          <a:p>
            <a:pPr marL="171450" indent="-171450">
              <a:buFont typeface="Arial" panose="020B0604020202020204" pitchFamily="34" charset="0"/>
              <a:buChar char="•"/>
            </a:pPr>
            <a:r>
              <a:rPr lang="en-US" sz="1100"/>
              <a:t>Aging data center infrastructure &amp; technical debt hindering IT in meeting business needs</a:t>
            </a:r>
          </a:p>
          <a:p>
            <a:pPr marL="171450" indent="-171450">
              <a:buFont typeface="Arial" panose="020B0604020202020204" pitchFamily="34" charset="0"/>
              <a:buChar char="•"/>
            </a:pPr>
            <a:r>
              <a:rPr lang="en-US" sz="1100"/>
              <a:t>Compute &amp; network technologies at end of life (EOL)</a:t>
            </a:r>
          </a:p>
          <a:p>
            <a:pPr marL="171450" indent="-171450">
              <a:buFont typeface="Arial" panose="020B0604020202020204" pitchFamily="34" charset="0"/>
              <a:buChar char="•"/>
            </a:pPr>
            <a:r>
              <a:rPr lang="en-US" sz="1100"/>
              <a:t>Struggling to determine what assets existed where; what updates and patches needed to be applied; and how to make changes to components without breaking systems or disrupting the business </a:t>
            </a:r>
          </a:p>
          <a:p>
            <a:endParaRPr lang="en-US" sz="1100" b="1">
              <a:latin typeface="Arial" panose="020B0604020202020204" pitchFamily="34" charset="0"/>
              <a:cs typeface="Arial" panose="020B0604020202020204" pitchFamily="34" charset="0"/>
            </a:endParaRPr>
          </a:p>
          <a:p>
            <a:r>
              <a:rPr lang="en-US" sz="1100" b="1">
                <a:latin typeface="Arial" panose="020B0604020202020204" pitchFamily="34" charset="0"/>
                <a:cs typeface="Arial" panose="020B0604020202020204" pitchFamily="34" charset="0"/>
              </a:rPr>
              <a:t>Solutions at a glance</a:t>
            </a:r>
          </a:p>
          <a:p>
            <a:r>
              <a:rPr lang="en-US" sz="1100" b="0"/>
              <a:t>Phase 1</a:t>
            </a:r>
          </a:p>
          <a:p>
            <a:pPr marL="171450" indent="-171450">
              <a:buFont typeface="Arial" panose="020B0604020202020204" pitchFamily="34" charset="0"/>
              <a:buChar char="•"/>
            </a:pPr>
            <a:r>
              <a:rPr lang="en-US" sz="1100"/>
              <a:t>Automated discovery and inventorying of data center assets</a:t>
            </a:r>
          </a:p>
          <a:p>
            <a:pPr marL="171450" indent="-171450">
              <a:buFont typeface="Arial" panose="020B0604020202020204" pitchFamily="34" charset="0"/>
              <a:buChar char="•"/>
            </a:pPr>
            <a:r>
              <a:rPr lang="en-US" sz="1100"/>
              <a:t>Business requirements analysis and dependency mapping to determine interdependencies for 3,000+ applications, 3,600+ physical servers, 34,000+ virtual servers</a:t>
            </a:r>
          </a:p>
          <a:p>
            <a:pPr marL="0" indent="0">
              <a:buFont typeface="Arial" panose="020B0604020202020204" pitchFamily="34" charset="0"/>
              <a:buNone/>
            </a:pPr>
            <a:r>
              <a:rPr lang="en-US" sz="1100"/>
              <a:t>Phase 2</a:t>
            </a:r>
          </a:p>
          <a:p>
            <a:pPr marL="171450" indent="-171450">
              <a:buFont typeface="Arial" panose="020B0604020202020204" pitchFamily="34" charset="0"/>
              <a:buChar char="•"/>
            </a:pPr>
            <a:r>
              <a:rPr lang="en-US" sz="1100"/>
              <a:t>Program Management Office (PMO) to manage the Dell and non-Dell technologies, people and processes for the build out of co-lo data centers</a:t>
            </a:r>
          </a:p>
          <a:p>
            <a:pPr marL="171450" indent="-171450">
              <a:buFont typeface="Arial" panose="020B0604020202020204" pitchFamily="34" charset="0"/>
              <a:buChar char="•"/>
            </a:pPr>
            <a:r>
              <a:rPr lang="en-US" sz="1100"/>
              <a:t>VMware Validated Design services for design and architecture of the customer's software-designed data center on </a:t>
            </a:r>
            <a:r>
              <a:rPr lang="en-US" sz="1100" err="1"/>
              <a:t>VxRail</a:t>
            </a:r>
            <a:r>
              <a:rPr lang="en-US" sz="1100"/>
              <a:t> for deployment across six instances</a:t>
            </a:r>
          </a:p>
          <a:p>
            <a:pPr marL="171450" indent="-171450">
              <a:buFont typeface="Arial" panose="020B0604020202020204" pitchFamily="34" charset="0"/>
              <a:buChar char="•"/>
            </a:pPr>
            <a:r>
              <a:rPr lang="en-US" sz="1100"/>
              <a:t>Planning and Migration services</a:t>
            </a:r>
          </a:p>
          <a:p>
            <a:endParaRPr lang="en-US" sz="1100">
              <a:latin typeface="Arial" panose="020B0604020202020204" pitchFamily="34" charset="0"/>
              <a:cs typeface="Arial" panose="020B0604020202020204" pitchFamily="34" charset="0"/>
            </a:endParaRPr>
          </a:p>
          <a:p>
            <a:r>
              <a:rPr lang="en-US" sz="1100" b="1">
                <a:latin typeface="Arial" panose="020B0604020202020204" pitchFamily="34" charset="0"/>
                <a:cs typeface="Arial" panose="020B0604020202020204" pitchFamily="34" charset="0"/>
              </a:rPr>
              <a:t>Expected business results</a:t>
            </a:r>
          </a:p>
          <a:p>
            <a:pPr marL="171450" indent="-171450">
              <a:buFont typeface="Arial" panose="020B0604020202020204" pitchFamily="34" charset="0"/>
              <a:buChar char="•"/>
            </a:pPr>
            <a:r>
              <a:rPr lang="en-US" sz="1100"/>
              <a:t>Accurate, up-to-date information for strategic decision making, target architecture design, migration planning &amp; execution</a:t>
            </a:r>
          </a:p>
          <a:p>
            <a:pPr marL="171450" indent="-171450">
              <a:buFont typeface="Arial" panose="020B0604020202020204" pitchFamily="34" charset="0"/>
              <a:buChar char="•"/>
            </a:pPr>
            <a:r>
              <a:rPr lang="en-US" sz="1100"/>
              <a:t>Reduced risk &amp; accelerated transition to modern software-defined, hyperconverged infrastructure with automation &amp; orchestration to meet IT agility &amp; cost-efficiency objectives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07106-6D08-415F-9218-FF3EA2AD83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634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a:latin typeface="Arial" panose="020B0604020202020204" pitchFamily="34" charset="0"/>
                <a:cs typeface="Arial" panose="020B0604020202020204" pitchFamily="34" charset="0"/>
              </a:rPr>
              <a:t>Script:</a:t>
            </a:r>
            <a:endParaRPr lang="en-US" sz="1100" b="0" u="none">
              <a:latin typeface="Arial" panose="020B0604020202020204" pitchFamily="34" charset="0"/>
              <a:cs typeface="Arial" panose="020B0604020202020204" pitchFamily="34" charset="0"/>
            </a:endParaRPr>
          </a:p>
          <a:p>
            <a:endParaRPr lang="en-US" sz="1100" b="0" u="none">
              <a:latin typeface="Arial" panose="020B0604020202020204" pitchFamily="34" charset="0"/>
              <a:cs typeface="Arial" panose="020B0604020202020204" pitchFamily="34" charset="0"/>
            </a:endParaRPr>
          </a:p>
          <a:p>
            <a:r>
              <a:rPr lang="en-US" sz="1100"/>
              <a:t>In order to maintain the highest levels of security, we generally recommend customers do not go public with their cyber recovery capabilities and even reduce the number of people inside the organization aware of all of the preparations in place. This will give them the highest chances possible of a successful recovery. </a:t>
            </a:r>
          </a:p>
          <a:p>
            <a:endParaRPr lang="en-US" sz="1100"/>
          </a:p>
          <a:p>
            <a:r>
              <a:rPr lang="en-US" sz="1100"/>
              <a:t>This global shipping company’s subsidiary was impacted by a debilitating ransomware attack – causing hundreds of millions in losses, the company was de-listed from stock exchanges and public knowledge of the incident tarnished the brand of both the subsidiary and parent company. </a:t>
            </a:r>
          </a:p>
          <a:p>
            <a:endParaRPr lang="en-US" sz="1100" b="1"/>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To help them turn adversity into advantage, Dell worked with them to deliver a t</a:t>
            </a:r>
            <a:r>
              <a:rPr lang="en-US" sz="1100"/>
              <a:t>ailored end-to-end </a:t>
            </a:r>
            <a:r>
              <a:rPr lang="en-US" sz="1100" err="1"/>
              <a:t>PowerProtect</a:t>
            </a:r>
            <a:r>
              <a:rPr lang="en-US" sz="1100"/>
              <a:t> Cyber Recovery solution (hardware, software &amp; services (assess, advise, design, deploy) to meet specific data protection &amp; cyber security needs. In addition to helping the shipping company identify 30 applications to be protected in the cyber recovery vault we also helped them move those applications into the air-gapped recovery vault. </a:t>
            </a:r>
          </a:p>
          <a:p>
            <a:endParaRPr lang="en-US" sz="1100" b="0"/>
          </a:p>
          <a:p>
            <a:pPr marL="0" lvl="0" indent="0">
              <a:buFont typeface="Arial" panose="020B0604020202020204" pitchFamily="34" charset="0"/>
              <a:buNone/>
            </a:pPr>
            <a:r>
              <a:rPr lang="en-US" sz="1100" b="0"/>
              <a:t>Dell Technologies Services enabled the organization to increase their business resilience for the initial set of applications and mitigate the impact of a future attack on those. This critical data is isolated off-network, which keeps gold copies safe and ready for recovery. This repeatable solution is being rolled out globally in an effort to further protect their brand and be more resilient. </a:t>
            </a:r>
          </a:p>
          <a:p>
            <a:pPr marL="0" lvl="0" indent="0">
              <a:buFont typeface="Arial" panose="020B0604020202020204" pitchFamily="34" charset="0"/>
              <a:buNone/>
            </a:pPr>
            <a:endParaRPr lang="en-US" sz="1100" b="0"/>
          </a:p>
          <a:p>
            <a:endParaRPr lang="en-US" sz="1100" b="0" u="none">
              <a:latin typeface="Arial" panose="020B0604020202020204" pitchFamily="34" charset="0"/>
              <a:cs typeface="Arial" panose="020B0604020202020204" pitchFamily="34" charset="0"/>
            </a:endParaRPr>
          </a:p>
          <a:p>
            <a:r>
              <a:rPr lang="en-US" sz="1100" b="1" u="sng">
                <a:latin typeface="Arial" panose="020B0604020202020204" pitchFamily="34" charset="0"/>
                <a:cs typeface="Arial" panose="020B0604020202020204" pitchFamily="34" charset="0"/>
              </a:rPr>
              <a:t>CUSTOMER NAME NOT FOR PUBLIC DISCLOSURE </a:t>
            </a:r>
          </a:p>
          <a:p>
            <a:endParaRPr lang="en-US" sz="1100" b="1" u="sng">
              <a:latin typeface="Arial" panose="020B0604020202020204" pitchFamily="34" charset="0"/>
              <a:cs typeface="Arial" panose="020B0604020202020204" pitchFamily="34" charset="0"/>
            </a:endParaRPr>
          </a:p>
          <a:p>
            <a:endParaRPr lang="en-US" sz="1100" b="0" u="none">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0007106-6D08-415F-9218-FF3EA2AD83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883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a:latin typeface="Arial" panose="020B0604020202020204" pitchFamily="34" charset="0"/>
                <a:cs typeface="Arial" panose="020B0604020202020204" pitchFamily="34" charset="0"/>
              </a:rPr>
              <a:t>Script: </a:t>
            </a:r>
          </a:p>
          <a:p>
            <a:endParaRPr lang="en-US" sz="1100" b="1" u="sng">
              <a:latin typeface="Arial" panose="020B0604020202020204" pitchFamily="34" charset="0"/>
              <a:cs typeface="Arial" panose="020B0604020202020204" pitchFamily="34" charset="0"/>
            </a:endParaRPr>
          </a:p>
          <a:p>
            <a:r>
              <a:rPr lang="en-US" sz="1100"/>
              <a:t>In order to maintain the highest levels of security, we generally recommend customers do not go public with their cyber recovery capabilities and even reduce the number of people inside the organization aware of all of the preparations in place. This will give them the highest chances possible of a successful recovery. </a:t>
            </a:r>
            <a:endParaRPr lang="en-US" sz="1100" b="0" u="none">
              <a:latin typeface="Arial" panose="020B0604020202020204" pitchFamily="34" charset="0"/>
              <a:cs typeface="Arial" panose="020B0604020202020204" pitchFamily="34" charset="0"/>
            </a:endParaRPr>
          </a:p>
          <a:p>
            <a:endParaRPr lang="en-US" sz="1100" b="0" u="none">
              <a:latin typeface="Arial" panose="020B0604020202020204" pitchFamily="34" charset="0"/>
              <a:cs typeface="Arial" panose="020B0604020202020204" pitchFamily="34" charset="0"/>
            </a:endParaRPr>
          </a:p>
          <a:p>
            <a:r>
              <a:rPr lang="en-US" sz="1100" b="0" u="none">
                <a:latin typeface="Arial" panose="020B0604020202020204" pitchFamily="34" charset="0"/>
                <a:cs typeface="Arial" panose="020B0604020202020204" pitchFamily="34" charset="0"/>
              </a:rPr>
              <a:t>This large global bank engaged with Dell Technologies Services to take steps necessary to increase their cyber resilience and comply with new United States Federal Reserve rules for international banks. They weren’t satisfied with the results of their own cyber recovery test and needed to move quickly – they have to display the new capability to the Federal Reserve by the end of this year. </a:t>
            </a:r>
          </a:p>
          <a:p>
            <a:endParaRPr lang="en-US" sz="1100" b="0" u="none">
              <a:latin typeface="Arial" panose="020B0604020202020204" pitchFamily="34" charset="0"/>
              <a:cs typeface="Arial" panose="020B0604020202020204" pitchFamily="34" charset="0"/>
            </a:endParaRPr>
          </a:p>
          <a:p>
            <a:r>
              <a:rPr lang="en-US" sz="1100" b="0" u="none">
                <a:latin typeface="Arial" panose="020B0604020202020204" pitchFamily="34" charset="0"/>
                <a:cs typeface="Arial" panose="020B0604020202020204" pitchFamily="34" charset="0"/>
              </a:rPr>
              <a:t>To enable the bank to achieve their regulatory compliance and leadership goals, Dell delivered a tailored end-to-end Cyber Recovery Solution to meet their requirements for recovery. Dell’s Advisory teams recommended a set of about 30% of their global backup applications and data to protect within the cyber recovery vault. This would enable them to quickly recover their most critical business functions in the event of an attack. They also are taking a phased approach to rolling out this technology in all of their global data centers, but will first prove success with a subset of applications for their regulators. One of the keys to the solution for this bank was that </a:t>
            </a:r>
            <a:r>
              <a:rPr lang="en-US" sz="1200" kern="1200">
                <a:solidFill>
                  <a:schemeClr val="tx1"/>
                </a:solidFill>
                <a:effectLst/>
                <a:latin typeface="+mn-lt"/>
                <a:ea typeface="+mn-ea"/>
                <a:cs typeface="+mn-cs"/>
              </a:rPr>
              <a:t>we architected a flexible services commercial model to enable them to have maximum flexibility with a program of work that would continue to be developed over an extended period of time.</a:t>
            </a:r>
            <a:endParaRPr lang="en-US" sz="1100" b="0" u="none">
              <a:latin typeface="Arial" panose="020B0604020202020204" pitchFamily="34" charset="0"/>
              <a:cs typeface="Arial" panose="020B0604020202020204" pitchFamily="34" charset="0"/>
            </a:endParaRPr>
          </a:p>
          <a:p>
            <a:endParaRPr lang="en-US" sz="1100" b="0" u="none">
              <a:latin typeface="Arial" panose="020B0604020202020204" pitchFamily="34" charset="0"/>
              <a:cs typeface="Arial" panose="020B0604020202020204" pitchFamily="34" charset="0"/>
            </a:endParaRPr>
          </a:p>
          <a:p>
            <a:r>
              <a:rPr lang="en-US" sz="1100" b="0" u="none">
                <a:latin typeface="Arial" panose="020B0604020202020204" pitchFamily="34" charset="0"/>
                <a:cs typeface="Arial" panose="020B0604020202020204" pitchFamily="34" charset="0"/>
              </a:rPr>
              <a:t>With the regulatory concern for recovery as well as a budgetary focus on data protection and cybersecurity within the organization, the bank also decided to complete a larger backup transformation effort focused on many aspects of their data protection and archiving needs. </a:t>
            </a:r>
          </a:p>
          <a:p>
            <a:endParaRPr lang="en-US" sz="1100" b="0" u="none">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sng">
                <a:latin typeface="Arial" panose="020B0604020202020204" pitchFamily="34" charset="0"/>
                <a:cs typeface="Arial" panose="020B0604020202020204" pitchFamily="34" charset="0"/>
              </a:rPr>
              <a:t>CUSTOMER NAME NOT FOR PUBLIC DISCLOSURE</a:t>
            </a:r>
          </a:p>
          <a:p>
            <a:endParaRPr lang="en-US" sz="1100">
              <a:latin typeface="Arial" panose="020B0604020202020204" pitchFamily="34" charset="0"/>
              <a:cs typeface="Arial" panose="020B0604020202020204" pitchFamily="34" charset="0"/>
            </a:endParaRPr>
          </a:p>
          <a:p>
            <a:endParaRPr lang="en-US" sz="1100" b="0" u="none">
              <a:latin typeface="Arial" panose="020B0604020202020204" pitchFamily="34" charset="0"/>
              <a:cs typeface="Arial" panose="020B0604020202020204" pitchFamily="34" charset="0"/>
            </a:endParaRPr>
          </a:p>
          <a:p>
            <a:endParaRPr lang="en-US" sz="1100" b="0" u="none">
              <a:latin typeface="Arial" panose="020B0604020202020204" pitchFamily="34" charset="0"/>
              <a:cs typeface="Arial" panose="020B0604020202020204" pitchFamily="34" charset="0"/>
            </a:endParaRPr>
          </a:p>
          <a:p>
            <a:endParaRPr lang="en-US" sz="1100" b="0" u="none">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0007106-6D08-415F-9218-FF3EA2AD83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518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u="sng">
                <a:latin typeface="Arial" panose="020B0604020202020204" pitchFamily="34" charset="0"/>
                <a:cs typeface="Arial" panose="020B0604020202020204" pitchFamily="34" charset="0"/>
              </a:rPr>
              <a:t>Script:</a:t>
            </a:r>
            <a:endParaRPr lang="en-US" sz="1100" b="0" u="none">
              <a:latin typeface="Arial" panose="020B0604020202020204" pitchFamily="34" charset="0"/>
              <a:cs typeface="Arial" panose="020B0604020202020204" pitchFamily="34" charset="0"/>
            </a:endParaRPr>
          </a:p>
          <a:p>
            <a:endParaRPr lang="en-US" sz="1100" b="0" u="none">
              <a:latin typeface="Arial" panose="020B0604020202020204" pitchFamily="34" charset="0"/>
              <a:cs typeface="Arial" panose="020B0604020202020204" pitchFamily="34" charset="0"/>
            </a:endParaRPr>
          </a:p>
          <a:p>
            <a:endParaRPr lang="en-US" sz="1100" b="0" u="none">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0007106-6D08-415F-9218-FF3EA2AD83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663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dirty="0">
                <a:solidFill>
                  <a:schemeClr val="bg1"/>
                </a:solidFill>
              </a:rPr>
              <a:t>Today, every organization </a:t>
            </a:r>
            <a:r>
              <a:rPr lang="en-US" sz="1100" dirty="0">
                <a:solidFill>
                  <a:srgbClr val="FFFFFF"/>
                </a:solidFill>
              </a:rPr>
              <a:t>must remain agile to move their businesses </a:t>
            </a:r>
            <a:r>
              <a:rPr lang="en-US" sz="1100" b="0" dirty="0">
                <a:solidFill>
                  <a:schemeClr val="accent4"/>
                </a:solidFill>
              </a:rPr>
              <a:t>forward</a:t>
            </a:r>
            <a:r>
              <a:rPr lang="en-US" sz="1100" dirty="0">
                <a:solidFill>
                  <a:srgbClr val="FFFFFF"/>
                </a:solidFill>
              </a:rPr>
              <a:t> and drive continuous innovation.</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100" dirty="0">
              <a:effectLst/>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100" i="1" dirty="0">
                <a:effectLst/>
                <a:ea typeface="Calibri" panose="020F0502020204030204" pitchFamily="34" charset="0"/>
                <a:cs typeface="Arial" panose="020B0604020202020204" pitchFamily="34" charset="0"/>
              </a:rPr>
              <a:t>Create a ‘lean-in’ moment with the customer by having an open dialog on change within their industry while acknowledging the role they’ve had in creating that change.</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100" dirty="0">
              <a:effectLst/>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r>
              <a:rPr lang="en-US" sz="1100" kern="1200" dirty="0">
                <a:solidFill>
                  <a:schemeClr val="tx2"/>
                </a:solidFill>
                <a:effectLst/>
                <a:latin typeface="Arial" panose="020B0604020202020204" pitchFamily="34" charset="0"/>
                <a:ea typeface="+mn-ea"/>
                <a:cs typeface="+mn-cs"/>
              </a:rPr>
              <a:t>Technology has helped define the human experience for centuries.  </a:t>
            </a:r>
            <a:r>
              <a:rPr lang="en-US" sz="1100" dirty="0">
                <a:solidFill>
                  <a:schemeClr val="bg2"/>
                </a:solidFill>
              </a:rPr>
              <a:t>As technologists we have had a profound impact in reshaping the way people work, live and play.  </a:t>
            </a:r>
            <a:r>
              <a:rPr lang="en-US" sz="1100" dirty="0">
                <a:effectLst/>
                <a:ea typeface="Calibri" panose="020F0502020204030204" pitchFamily="34" charset="0"/>
                <a:cs typeface="Arial" panose="020B0604020202020204" pitchFamily="34" charset="0"/>
              </a:rPr>
              <a:t>Over the past decade every industry and government sector, regardless of size or geography, has undergone a digital transformation. </a:t>
            </a:r>
            <a:r>
              <a:rPr lang="en-US" sz="1100" dirty="0">
                <a:solidFill>
                  <a:schemeClr val="bg2"/>
                </a:solidFill>
              </a:rPr>
              <a:t>Just look back 10 years ago – in 2009 you hailed a taxi because ride shares didn’t exist. You booked a hotel because daily and weekly home rentals didn’t really exist.  There was no digital assistant to answer your questions.  I’m sure your own industry looked very different just 10 years ago from the technologies that drive your bossiness to the people you work with now that millennials have become the largest single component of the workforce.  </a:t>
            </a:r>
            <a:r>
              <a:rPr lang="en-US" sz="1100" dirty="0">
                <a:effectLst/>
                <a:ea typeface="Calibri" panose="020F0502020204030204" pitchFamily="34" charset="0"/>
                <a:cs typeface="Arial" panose="020B0604020202020204" pitchFamily="34" charset="0"/>
              </a:rPr>
              <a:t>Today, every organization needs to be a digital organization, powered by data, running in a multi-cloud world. The digital future is now and it’s only going to get more intense.</a:t>
            </a:r>
          </a:p>
          <a:p>
            <a:pPr marL="0" marR="0" lvl="0" indent="0">
              <a:lnSpc>
                <a:spcPct val="107000"/>
              </a:lnSpc>
              <a:spcBef>
                <a:spcPts val="0"/>
              </a:spcBef>
              <a:spcAft>
                <a:spcPts val="800"/>
              </a:spcAft>
              <a:buFont typeface="Arial" panose="020B0604020202020204" pitchFamily="34" charset="0"/>
              <a:buNone/>
              <a:tabLst>
                <a:tab pos="457200" algn="l"/>
              </a:tabLst>
            </a:pPr>
            <a:endParaRPr lang="en-US" sz="1100" dirty="0">
              <a:effectLst/>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en-US" sz="1100" b="1" dirty="0">
                <a:effectLst/>
                <a:ea typeface="Calibri" panose="020F0502020204030204" pitchFamily="34" charset="0"/>
                <a:cs typeface="Arial" panose="020B0604020202020204" pitchFamily="34" charset="0"/>
              </a:rPr>
              <a:t>(Personalize this section for your customer’s industry or government sector by highlighting major shifts in competition, business models, or customer expectations)</a:t>
            </a:r>
            <a:r>
              <a:rPr lang="en-US" sz="1100" dirty="0">
                <a:effectLst/>
                <a:ea typeface="Calibri" panose="020F0502020204030204" pitchFamily="34" charset="0"/>
                <a:cs typeface="Arial" panose="020B0604020202020204" pitchFamily="34" charset="0"/>
              </a:rPr>
              <a:t>.</a:t>
            </a:r>
            <a:endParaRPr lang="en-US" dirty="0"/>
          </a:p>
          <a:p>
            <a:pPr>
              <a:lnSpc>
                <a:spcPct val="107000"/>
              </a:lnSpc>
              <a:spcAft>
                <a:spcPts val="809"/>
              </a:spcAft>
            </a:pPr>
            <a:endParaRPr lang="en-US" dirty="0"/>
          </a:p>
          <a:p>
            <a:endParaRPr lang="en-US" dirty="0"/>
          </a:p>
        </p:txBody>
      </p:sp>
    </p:spTree>
    <p:extLst>
      <p:ext uri="{BB962C8B-B14F-4D97-AF65-F5344CB8AC3E}">
        <p14:creationId xmlns:p14="http://schemas.microsoft.com/office/powerpoint/2010/main" val="4149199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6BDC1-A8A7-4346-B67D-EC29F1C8A8FF}" type="slidenum">
              <a:rPr lang="en-US" smtClean="0"/>
              <a:t>32</a:t>
            </a:fld>
            <a:endParaRPr lang="en-US"/>
          </a:p>
        </p:txBody>
      </p:sp>
    </p:spTree>
    <p:extLst>
      <p:ext uri="{BB962C8B-B14F-4D97-AF65-F5344CB8AC3E}">
        <p14:creationId xmlns:p14="http://schemas.microsoft.com/office/powerpoint/2010/main" val="93983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000" b="0" i="1" u="none" strike="noStrike" kern="1200" dirty="0">
                <a:solidFill>
                  <a:schemeClr val="bg2"/>
                </a:solidFill>
                <a:effectLst/>
                <a:latin typeface="Arial" panose="020B0604020202020204" pitchFamily="34" charset="0"/>
                <a:ea typeface="+mn-ea"/>
                <a:cs typeface="+mn-cs"/>
              </a:rPr>
              <a:t>Create a sense of urgency</a:t>
            </a:r>
            <a:r>
              <a:rPr lang="en-US" sz="1000" b="0" i="1" kern="1200" dirty="0">
                <a:solidFill>
                  <a:schemeClr val="bg2"/>
                </a:solidFill>
                <a:effectLst/>
                <a:latin typeface="Arial" panose="020B0604020202020204" pitchFamily="34" charset="0"/>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000" b="0" i="1" kern="1200" dirty="0">
              <a:solidFill>
                <a:schemeClr val="bg2"/>
              </a:solidFill>
              <a:effectLst/>
              <a:latin typeface="Arial" panose="020B0604020202020204" pitchFamily="34" charset="0"/>
              <a:ea typeface="+mn-ea"/>
              <a:cs typeface="+mn-cs"/>
            </a:endParaRPr>
          </a:p>
          <a:p>
            <a:pPr rtl="0" fontAlgn="base"/>
            <a:r>
              <a:rPr lang="en-US" sz="1000" b="0" i="0" u="none" strike="noStrike" kern="1200" dirty="0">
                <a:solidFill>
                  <a:schemeClr val="bg2"/>
                </a:solidFill>
                <a:effectLst/>
                <a:latin typeface="Arial" panose="020B0604020202020204" pitchFamily="34" charset="0"/>
                <a:ea typeface="+mn-ea"/>
                <a:cs typeface="+mn-cs"/>
              </a:rPr>
              <a:t>The pace of change will only increase over the next decade, enabled by new and emerging technologies. </a:t>
            </a:r>
            <a:r>
              <a:rPr lang="en-US" sz="1000" kern="1200" dirty="0">
                <a:solidFill>
                  <a:schemeClr val="tx2"/>
                </a:solidFill>
                <a:effectLst/>
                <a:latin typeface="Arial" panose="020B0604020202020204" pitchFamily="34" charset="0"/>
                <a:ea typeface="+mn-ea"/>
                <a:cs typeface="+mn-cs"/>
              </a:rPr>
              <a:t>New pressures have forced rapid, broad digital adoption and technology continues to evolve faster than ever.</a:t>
            </a:r>
          </a:p>
          <a:p>
            <a:pPr rtl="0" fontAlgn="base"/>
            <a:endParaRPr lang="en-US" sz="1000" b="0" i="0" kern="1200" dirty="0">
              <a:solidFill>
                <a:schemeClr val="bg2"/>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r>
              <a:rPr lang="en-US" sz="1000" kern="1200" dirty="0">
                <a:solidFill>
                  <a:schemeClr val="bg2"/>
                </a:solidFill>
                <a:effectLst/>
                <a:latin typeface="Arial" panose="020B0604020202020204" pitchFamily="34" charset="0"/>
                <a:ea typeface="+mn-ea"/>
                <a:cs typeface="+mn-cs"/>
              </a:rPr>
              <a:t>Over the next decade, emerging technologies will mature and proliferate ranging from 5G to advances in AI, machine learning, and blockchain.  On its own, each technology has the potential to spark major changes.  In combination, these technologies will redefine how you build and deploy software, how you modernize and simplify your infrastructure, how you inspire your workforce and secure your most critical assets.  They will enable large-scale shifts in our economy and transform whole industries. </a:t>
            </a:r>
            <a:r>
              <a:rPr lang="en-US" sz="1000" dirty="0">
                <a:latin typeface="Arial"/>
                <a:cs typeface="Arial"/>
              </a:rPr>
              <a:t>The evolution of technology creates space for endless opportunity and innovation, but this isn’t without its share of challenges. </a:t>
            </a:r>
            <a:endParaRPr lang="en-US" sz="1000" kern="1200" dirty="0">
              <a:solidFill>
                <a:schemeClr val="bg2"/>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endParaRPr lang="en-US" sz="1000" u="none" kern="1200" dirty="0">
              <a:solidFill>
                <a:schemeClr val="bg2"/>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r>
              <a:rPr lang="en-US" sz="1000" u="none" dirty="0"/>
              <a:t>Let’s take cloud for example. It continues to grow and expand, but many IT organizations are struggling…</a:t>
            </a: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r>
              <a:rPr lang="en-US" sz="1000" u="none" kern="1200" dirty="0">
                <a:solidFill>
                  <a:schemeClr val="bg2"/>
                </a:solidFill>
                <a:effectLst/>
                <a:latin typeface="Arial" panose="020B0604020202020204" pitchFamily="34" charset="0"/>
                <a:ea typeface="+mn-ea"/>
                <a:cs typeface="+mn-cs"/>
              </a:rPr>
              <a:t>The way we work has drastically changed, and organizations must quickly adapt their workforce dynamics to keep pace…</a:t>
            </a:r>
          </a:p>
          <a:p>
            <a:r>
              <a:rPr lang="en-US" sz="1000" u="none" dirty="0"/>
              <a:t>As more and more applications move towards public and private clouds, mistakes in adoption cause many organizations to unknowingly overspend on cloud…</a:t>
            </a:r>
          </a:p>
          <a:p>
            <a:r>
              <a:rPr lang="en-US" sz="1000" u="none" dirty="0"/>
              <a:t>And as we’ve seen increasingly in the headlines, any regular business operations can be deeply impacted by downtime, with most organizations having suffered from a disruptive event.</a:t>
            </a: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endParaRPr lang="en-US" sz="1000" b="0" i="0" u="none" strike="noStrike" kern="1200" dirty="0">
              <a:solidFill>
                <a:schemeClr val="bg2"/>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r>
              <a:rPr lang="en-US" sz="1000" b="0" i="0" u="none" strike="noStrike" kern="1200" dirty="0">
                <a:solidFill>
                  <a:schemeClr val="bg2"/>
                </a:solidFill>
                <a:effectLst/>
                <a:latin typeface="Arial" panose="020B0604020202020204" pitchFamily="34" charset="0"/>
                <a:ea typeface="+mn-ea"/>
                <a:cs typeface="+mn-cs"/>
              </a:rPr>
              <a:t>It’s no wonder that organizations are adopting new technologies as quickly as they can to keep pace. But how do you select the right technology and then use it to implement your digital strategy? </a:t>
            </a: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endParaRPr lang="en-US" sz="1000" b="0" i="0" u="none" strike="noStrike" kern="1200" dirty="0">
              <a:solidFill>
                <a:schemeClr val="bg2"/>
              </a:solidFill>
              <a:effectLst/>
              <a:latin typeface="Arial" panose="020B0604020202020204" pitchFamily="34" charset="0"/>
              <a:ea typeface="+mn-ea"/>
              <a:cs typeface="+mn-cs"/>
            </a:endParaRPr>
          </a:p>
          <a:p>
            <a:r>
              <a:rPr lang="en-US" sz="1000" u="none" dirty="0"/>
              <a:t>(CLOUD PLATFORMS)</a:t>
            </a:r>
          </a:p>
          <a:p>
            <a:pPr>
              <a:spcBef>
                <a:spcPts val="600"/>
              </a:spcBef>
              <a:defRPr/>
            </a:pPr>
            <a:r>
              <a:rPr lang="en-US" sz="1000" u="none" dirty="0"/>
              <a:t>91% </a:t>
            </a:r>
            <a:r>
              <a:rPr lang="en-US" sz="1000" dirty="0">
                <a:solidFill>
                  <a:schemeClr val="bg1"/>
                </a:solidFill>
              </a:rPr>
              <a:t>of surveyed organizations use third parties to help implement cloud services</a:t>
            </a:r>
            <a:endParaRPr lang="en-US" sz="600" dirty="0">
              <a:solidFill>
                <a:schemeClr val="bg1"/>
              </a:solidFill>
            </a:endParaRPr>
          </a:p>
          <a:p>
            <a:r>
              <a:rPr lang="en-US" sz="1200" kern="1200" dirty="0">
                <a:solidFill>
                  <a:schemeClr val="tx1"/>
                </a:solidFill>
                <a:effectLst/>
                <a:latin typeface="+mn-lt"/>
                <a:ea typeface="+mn-ea"/>
                <a:cs typeface="+mn-cs"/>
              </a:rPr>
              <a:t>*ESG Research Insights Paper “The Cloud Complexity Imperative: Why Organizations Must Unify and Simplify the Management of their</a:t>
            </a:r>
          </a:p>
          <a:p>
            <a:r>
              <a:rPr lang="en-US" sz="1200" kern="1200" dirty="0">
                <a:solidFill>
                  <a:schemeClr val="tx1"/>
                </a:solidFill>
                <a:effectLst/>
                <a:latin typeface="+mn-lt"/>
                <a:ea typeface="+mn-ea"/>
                <a:cs typeface="+mn-cs"/>
              </a:rPr>
              <a:t>Sprawling </a:t>
            </a:r>
            <a:r>
              <a:rPr lang="en-US" sz="1200" kern="1200" dirty="0" err="1">
                <a:solidFill>
                  <a:schemeClr val="tx1"/>
                </a:solidFill>
                <a:effectLst/>
                <a:latin typeface="+mn-lt"/>
                <a:ea typeface="+mn-ea"/>
                <a:cs typeface="+mn-cs"/>
              </a:rPr>
              <a:t>Multicloud</a:t>
            </a:r>
            <a:r>
              <a:rPr lang="en-US" sz="1200" kern="1200" dirty="0">
                <a:solidFill>
                  <a:schemeClr val="tx1"/>
                </a:solidFill>
                <a:effectLst/>
                <a:latin typeface="+mn-lt"/>
                <a:ea typeface="+mn-ea"/>
                <a:cs typeface="+mn-cs"/>
              </a:rPr>
              <a:t> Environment” commissioned by Dell Technologies, VMWare and Intel Corporation, February 2020. Results are based</a:t>
            </a:r>
          </a:p>
          <a:p>
            <a:r>
              <a:rPr lang="en-US" sz="1200" kern="1200" dirty="0">
                <a:solidFill>
                  <a:schemeClr val="tx1"/>
                </a:solidFill>
                <a:effectLst/>
                <a:latin typeface="+mn-lt"/>
                <a:ea typeface="+mn-ea"/>
                <a:cs typeface="+mn-cs"/>
              </a:rPr>
              <a:t>on a survey of 1,257 IT decision makers from 11 countries and benchmarking consistent operations management across both public cloud</a:t>
            </a:r>
          </a:p>
          <a:p>
            <a:r>
              <a:rPr lang="en-US" sz="1200" kern="1200" dirty="0">
                <a:solidFill>
                  <a:schemeClr val="tx1"/>
                </a:solidFill>
                <a:effectLst/>
                <a:latin typeface="+mn-lt"/>
                <a:ea typeface="+mn-ea"/>
                <a:cs typeface="+mn-cs"/>
              </a:rPr>
              <a:t>and modern on-premises private cloud infrastructure. Actual results will vary. Full report: https://www.dellemc.com/en-us/cloud/hybrid-cloudcomputing/</a:t>
            </a:r>
          </a:p>
          <a:p>
            <a:r>
              <a:rPr lang="en-US" sz="1200" kern="1200" dirty="0" err="1">
                <a:solidFill>
                  <a:schemeClr val="tx1"/>
                </a:solidFill>
                <a:effectLst/>
                <a:latin typeface="+mn-lt"/>
                <a:ea typeface="+mn-ea"/>
                <a:cs typeface="+mn-cs"/>
              </a:rPr>
              <a:t>index.htm#overlay</a:t>
            </a:r>
            <a:r>
              <a:rPr lang="en-US" sz="1200" kern="1200" dirty="0">
                <a:solidFill>
                  <a:schemeClr val="tx1"/>
                </a:solidFill>
                <a:effectLst/>
                <a:latin typeface="+mn-lt"/>
                <a:ea typeface="+mn-ea"/>
                <a:cs typeface="+mn-cs"/>
              </a:rPr>
              <a:t>=/collaterals/</a:t>
            </a:r>
            <a:r>
              <a:rPr lang="en-US" sz="1200" kern="1200" dirty="0" err="1">
                <a:solidFill>
                  <a:schemeClr val="tx1"/>
                </a:solidFill>
                <a:effectLst/>
                <a:latin typeface="+mn-lt"/>
                <a:ea typeface="+mn-ea"/>
                <a:cs typeface="+mn-cs"/>
              </a:rPr>
              <a:t>unauth</a:t>
            </a:r>
            <a:r>
              <a:rPr lang="en-US" sz="1200" kern="1200" dirty="0">
                <a:solidFill>
                  <a:schemeClr val="tx1"/>
                </a:solidFill>
                <a:effectLst/>
                <a:latin typeface="+mn-lt"/>
                <a:ea typeface="+mn-ea"/>
                <a:cs typeface="+mn-cs"/>
              </a:rPr>
              <a:t>/analyst-reports/solutions/cloud-complexity-imperative.pdf</a:t>
            </a:r>
          </a:p>
          <a:p>
            <a:endParaRPr lang="en-US" sz="1000" u="none" dirty="0"/>
          </a:p>
          <a:p>
            <a:r>
              <a:rPr lang="en-US" sz="1000" u="none" dirty="0"/>
              <a:t>55% of organizations currently use multiple public clouds; 21% sat they use 3 or more:  IDG’s 2020 Cloud Computing Study, June 8, 2020.</a:t>
            </a:r>
          </a:p>
          <a:p>
            <a:r>
              <a:rPr lang="en-US" sz="1000" u="none" dirty="0"/>
              <a:t>See IDC summary: </a:t>
            </a:r>
            <a:r>
              <a:rPr lang="en-US" sz="1000" dirty="0">
                <a:hlinkClick r:id="rId3"/>
              </a:rPr>
              <a:t>https://www.idg.com/tools-for-marketers/2020-cloud-computing-study/</a:t>
            </a:r>
            <a:endParaRPr lang="en-US" sz="1000" u="none" dirty="0"/>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endParaRPr lang="en-US" sz="1000" b="0" i="0" u="none" strike="noStrike" kern="1200" dirty="0">
              <a:solidFill>
                <a:schemeClr val="bg2"/>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r>
              <a:rPr lang="en-US" sz="1000" dirty="0"/>
              <a:t>49% managing technical debt (large legacy environment): Gartner Research Circle I&amp;O Executive Leader Survey 2019 (n=71)</a:t>
            </a: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endParaRPr lang="en-US" sz="1000" b="0" i="0" u="none" strike="noStrike" kern="1200" dirty="0">
              <a:solidFill>
                <a:schemeClr val="bg2"/>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r>
              <a:rPr lang="en-US" sz="1000" b="0" i="0" u="none" strike="noStrike" kern="1200" dirty="0">
                <a:solidFill>
                  <a:schemeClr val="bg2"/>
                </a:solidFill>
                <a:effectLst/>
                <a:latin typeface="Arial" panose="020B0604020202020204" pitchFamily="34" charset="0"/>
                <a:ea typeface="+mn-ea"/>
                <a:cs typeface="+mn-cs"/>
              </a:rPr>
              <a:t>(MODERN WORKFORCE EXPERIENCE)</a:t>
            </a:r>
          </a:p>
          <a:p>
            <a:r>
              <a:rPr lang="en-US" sz="1000" u="none" dirty="0"/>
              <a:t>Gartner Employee Experience Insights – “Level of employee experience satisfaction”</a:t>
            </a:r>
          </a:p>
          <a:p>
            <a:r>
              <a:rPr lang="en-US" sz="1000" u="none" dirty="0"/>
              <a:t>https://www.gartner.com/en/human-resources/insights/employee-experience</a:t>
            </a:r>
          </a:p>
          <a:p>
            <a:endParaRPr lang="en-US" sz="1000" u="none" dirty="0"/>
          </a:p>
          <a:p>
            <a:r>
              <a:rPr lang="en-US" sz="1000" i="0" u="none" dirty="0"/>
              <a:t>Forrester Research Business Technologies Global Priorities &amp; Journey Survey, 2019, n=2208.</a:t>
            </a:r>
          </a:p>
          <a:p>
            <a:endParaRPr lang="en-US" sz="1000" i="0" u="none" dirty="0"/>
          </a:p>
          <a:p>
            <a:r>
              <a:rPr lang="en-US" sz="1000" i="0" u="none" dirty="0"/>
              <a:t>(DATA &amp; APPS)</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69% of cloud strategies include migrating existing apps to cloud environments Forrester Analytics Global Business Technographics Infrastructure Survey 2018, as cited in Forrester Webinar “Modernize Your Core Business Applications with Cloud in 2020” with Dave </a:t>
            </a:r>
            <a:r>
              <a:rPr lang="en-US" sz="1000" dirty="0" err="1"/>
              <a:t>Bartoletti</a:t>
            </a:r>
            <a:r>
              <a:rPr lang="en-US" sz="1000" dirty="0"/>
              <a:t> and John R. </a:t>
            </a:r>
            <a:r>
              <a:rPr lang="en-US" sz="1000" dirty="0" err="1"/>
              <a:t>Rymer</a:t>
            </a:r>
            <a:r>
              <a:rPr lang="en-US" sz="1000" dirty="0"/>
              <a:t>, November 21, 2019.</a:t>
            </a:r>
          </a:p>
          <a:p>
            <a:endParaRPr lang="en-US" sz="1000" i="0" u="none"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000" dirty="0"/>
              <a:t>Through 2024, 80% of companies unaware of mistakes made by organizations in their cloud adoption will overspend in cloud by 20% to 50%: Gartner “Lessons Learned from the Most Common Mistakes Made by Cloud Infrastructure Adopters” by Miguel Angel </a:t>
            </a:r>
            <a:r>
              <a:rPr lang="en-US" sz="1000" dirty="0" err="1"/>
              <a:t>Borrega</a:t>
            </a:r>
            <a:r>
              <a:rPr lang="en-US" sz="1000" dirty="0"/>
              <a:t>, May 8, 2020 G007244079</a:t>
            </a:r>
          </a:p>
          <a:p>
            <a:endParaRPr lang="en-US" sz="1000" i="0" u="none" dirty="0"/>
          </a:p>
          <a:p>
            <a:r>
              <a:rPr lang="en-US" sz="1000" i="0" u="none" dirty="0"/>
              <a:t>(BUSINESS RESILIENCY)</a:t>
            </a:r>
          </a:p>
          <a:p>
            <a:endParaRPr lang="en-US" sz="1000" i="0" u="none" dirty="0"/>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r>
              <a:rPr lang="en-US" sz="1000" b="0" i="0" kern="1200" dirty="0">
                <a:solidFill>
                  <a:schemeClr val="bg2"/>
                </a:solidFill>
                <a:effectLst/>
                <a:latin typeface="Arial" panose="020B0604020202020204" pitchFamily="34" charset="0"/>
                <a:ea typeface="+mn-ea"/>
                <a:cs typeface="+mn-cs"/>
              </a:rPr>
              <a:t>80% </a:t>
            </a:r>
            <a:r>
              <a:rPr lang="en-US" sz="1000" dirty="0">
                <a:solidFill>
                  <a:schemeClr val="accent6"/>
                </a:solidFill>
              </a:rPr>
              <a:t>Existing data  protection solution(s) will not be able to meet all future business  challenges</a:t>
            </a:r>
            <a:endParaRPr kumimoji="0" lang="en-US" sz="1000" b="0" i="0" u="none" strike="noStrike" kern="1200" cap="none" spc="0" normalizeH="0" baseline="0" noProof="0" dirty="0">
              <a:ln>
                <a:noFill/>
              </a:ln>
              <a:solidFill>
                <a:schemeClr val="accent6"/>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r>
              <a:rPr kumimoji="0" lang="en-US" sz="1000" b="0" i="0" u="none" strike="noStrike" kern="1200" cap="none" spc="0" normalizeH="0" baseline="0" noProof="0" dirty="0">
                <a:ln>
                  <a:noFill/>
                </a:ln>
                <a:solidFill>
                  <a:schemeClr val="tx2"/>
                </a:solidFill>
                <a:effectLst/>
                <a:uLnTx/>
                <a:uFillTx/>
                <a:latin typeface="Arial"/>
                <a:ea typeface="+mn-ea"/>
                <a:cs typeface="+mn-cs"/>
              </a:rPr>
              <a:t>54% YoY increase in total cost of downtime in the last 12 months </a:t>
            </a: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r>
              <a:rPr kumimoji="0" lang="en-US" sz="1000" b="0" i="0" u="none" strike="noStrike" kern="1200" cap="none" spc="0" normalizeH="0" baseline="0" noProof="0" dirty="0">
                <a:ln>
                  <a:noFill/>
                </a:ln>
                <a:solidFill>
                  <a:schemeClr val="tx2"/>
                </a:solidFill>
                <a:effectLst/>
                <a:uLnTx/>
                <a:uFillTx/>
                <a:latin typeface="Arial"/>
                <a:ea typeface="+mn-ea"/>
                <a:cs typeface="+mn-cs"/>
              </a:rPr>
              <a:t>Both from </a:t>
            </a:r>
            <a:r>
              <a:rPr kumimoji="0" lang="en-US" sz="1000" b="0" i="0" u="none" strike="noStrike" kern="1200" cap="none" spc="0" normalizeH="0" baseline="0" noProof="0" dirty="0" err="1">
                <a:ln>
                  <a:noFill/>
                </a:ln>
                <a:solidFill>
                  <a:schemeClr val="tx2"/>
                </a:solidFill>
                <a:effectLst/>
                <a:uLnTx/>
                <a:uFillTx/>
                <a:latin typeface="Arial"/>
                <a:ea typeface="+mn-ea"/>
                <a:cs typeface="+mn-cs"/>
              </a:rPr>
              <a:t>Vanson</a:t>
            </a:r>
            <a:r>
              <a:rPr kumimoji="0" lang="en-US" sz="1000" b="0" i="0" u="none" strike="noStrike" kern="1200" cap="none" spc="0" normalizeH="0" baseline="0" noProof="0" dirty="0">
                <a:ln>
                  <a:noFill/>
                </a:ln>
                <a:solidFill>
                  <a:schemeClr val="tx2"/>
                </a:solidFill>
                <a:effectLst/>
                <a:uLnTx/>
                <a:uFillTx/>
                <a:latin typeface="Arial"/>
                <a:ea typeface="+mn-ea"/>
                <a:cs typeface="+mn-cs"/>
              </a:rPr>
              <a:t> </a:t>
            </a:r>
            <a:r>
              <a:rPr kumimoji="0" lang="en-US" sz="1000" b="0" i="0" u="none" strike="noStrike" kern="1200" cap="none" spc="0" normalizeH="0" baseline="0" noProof="0" dirty="0" err="1">
                <a:ln>
                  <a:noFill/>
                </a:ln>
                <a:solidFill>
                  <a:schemeClr val="tx2"/>
                </a:solidFill>
                <a:effectLst/>
                <a:uLnTx/>
                <a:uFillTx/>
                <a:latin typeface="Arial"/>
                <a:ea typeface="+mn-ea"/>
                <a:cs typeface="+mn-cs"/>
              </a:rPr>
              <a:t>Bourne</a:t>
            </a:r>
            <a:r>
              <a:rPr kumimoji="0" lang="en-US" sz="1000" b="0" i="0" u="none" strike="noStrike" kern="1200" cap="none" spc="0" normalizeH="0" baseline="0" noProof="0" dirty="0">
                <a:ln>
                  <a:noFill/>
                </a:ln>
                <a:solidFill>
                  <a:schemeClr val="tx2"/>
                </a:solidFill>
                <a:effectLst/>
                <a:uLnTx/>
                <a:uFillTx/>
                <a:latin typeface="Arial"/>
                <a:ea typeface="+mn-ea"/>
                <a:cs typeface="+mn-cs"/>
              </a:rPr>
              <a:t>/Dell Technologies Global Data Protection Index: www.delltechnologies.com/gdpi </a:t>
            </a:r>
            <a:endParaRPr kumimoji="0" lang="en-US" sz="1000" b="1" i="0" u="none" strike="noStrike" kern="1200" cap="none" spc="0" normalizeH="0" baseline="0" noProof="0" dirty="0">
              <a:ln>
                <a:noFill/>
              </a:ln>
              <a:solidFill>
                <a:schemeClr val="tx2"/>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endParaRPr lang="en-US" sz="1000" b="0" i="0" kern="1200" dirty="0">
              <a:solidFill>
                <a:schemeClr val="bg2"/>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2814733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9640">
              <a:defRPr/>
            </a:pPr>
            <a:r>
              <a:rPr lang="en-US" sz="1100" dirty="0">
                <a:latin typeface="Arial"/>
                <a:cs typeface="Arial"/>
              </a:rPr>
              <a:t>Implementing the right strategy requires a holistic approach to both developing and executing business and IT strategies.</a:t>
            </a:r>
          </a:p>
          <a:p>
            <a:pPr defTabSz="689640">
              <a:defRPr/>
            </a:pPr>
            <a:endParaRPr lang="en-US" sz="1100" dirty="0">
              <a:latin typeface="Arial"/>
              <a:cs typeface="Arial"/>
            </a:endParaRPr>
          </a:p>
          <a:p>
            <a:pPr defTabSz="689640">
              <a:defRPr/>
            </a:pPr>
            <a:r>
              <a:rPr lang="en-US" sz="1100" dirty="0">
                <a:latin typeface="Arial"/>
                <a:cs typeface="Arial"/>
              </a:rPr>
              <a:t>It’s no secret that technology unlocks new paths forward, each with distinct risks and rewards. Despite any potential challenges, and how unclear the road ahead might seem, it’s critical to quickly embrace change and build a sound foundation for your modernization journey. This is necessary to ensure the strength of your business as it grows and adapts. In order to stay ahead, it requires agility, scale, and an evolving workforce. </a:t>
            </a:r>
          </a:p>
          <a:p>
            <a:pPr defTabSz="689640">
              <a:defRPr/>
            </a:pPr>
            <a:endParaRPr lang="en-US" sz="1100" dirty="0">
              <a:latin typeface="Arial"/>
              <a:cs typeface="Arial"/>
            </a:endParaRPr>
          </a:p>
          <a:p>
            <a:pPr defTabSz="689640">
              <a:defRPr/>
            </a:pPr>
            <a:r>
              <a:rPr lang="en-US" sz="1100" dirty="0">
                <a:latin typeface="Arial"/>
                <a:cs typeface="Arial"/>
              </a:rPr>
              <a:t>The depth and breadth of our expertise can help plan and build technology solutions that meet your goals. Our services increase agility as you optimize technology that can extend from edge to data center and cloud. Our intelligence empowers you to bridge IT to your business, opening new opportunities to outperform on every dimension – from increasing operational efficiency to improving customer experience.</a:t>
            </a:r>
          </a:p>
          <a:p>
            <a:pPr defTabSz="689640">
              <a:defRPr/>
            </a:pPr>
            <a:endParaRPr lang="en-US" sz="1100" dirty="0">
              <a:latin typeface="Arial"/>
              <a:cs typeface="Arial"/>
            </a:endParaRPr>
          </a:p>
          <a:p>
            <a:r>
              <a:rPr lang="en-US" dirty="0"/>
              <a:t>From start to finish, we define the roadmap of connected activities needed to execute on your strategy. </a:t>
            </a:r>
          </a:p>
        </p:txBody>
      </p:sp>
    </p:spTree>
    <p:extLst>
      <p:ext uri="{BB962C8B-B14F-4D97-AF65-F5344CB8AC3E}">
        <p14:creationId xmlns:p14="http://schemas.microsoft.com/office/powerpoint/2010/main" val="2241744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By aligning our proven methodologies to measurable outcomes you’re looking to achieve, we enable the full realization of your technical and business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solidFill>
                  <a:srgbClr val="444444"/>
                </a:solidFill>
                <a:effectLst/>
                <a:latin typeface="Roboto" panose="02000000000000000000" pitchFamily="2" charset="0"/>
              </a:rPr>
              <a:t>We focus our efforts on addressing transformations that are encompassed by four main areas – the most common areas we see our customers facing challenges with. Using our outcome focused approach, our services accelerate your ability to effectively deliver cloud platforms, workforce experiences, data and applications, and achieve a resilient business.</a:t>
            </a:r>
            <a:endParaRPr lang="en-US" sz="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tx1">
                  <a:lumMod val="20000"/>
                  <a:lumOff val="80000"/>
                </a:schemeClr>
              </a:solidFill>
              <a:latin typeface="Arial" panose="020B060402020202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lumMod val="20000"/>
                    <a:lumOff val="80000"/>
                  </a:schemeClr>
                </a:solidFill>
                <a:latin typeface="Arial" panose="020B0604020202020204" pitchFamily="34" charset="0"/>
                <a:cs typeface="Arial"/>
              </a:rPr>
              <a:t>But don’t just take our word for it – In 2020, Forrester conducted a study of IT decision makers worldwide, which highlighted the top benefits achieved from organizations who engage consulting services to help with their modernization initiatives: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lumMod val="20000"/>
                    <a:lumOff val="80000"/>
                  </a:schemeClr>
                </a:solidFill>
                <a:latin typeface="Arial" panose="020B0604020202020204" pitchFamily="34" charset="0"/>
                <a:cs typeface="Arial"/>
              </a:rPr>
              <a:t>-61% said the services helped their organization optimize operational efficiency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lumMod val="20000"/>
                    <a:lumOff val="80000"/>
                  </a:schemeClr>
                </a:solidFill>
                <a:latin typeface="Arial" panose="020B0604020202020204" pitchFamily="34" charset="0"/>
                <a:cs typeface="Arial"/>
              </a:rPr>
              <a:t>-58% said the services aided in reducing business risk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lumMod val="20000"/>
                    <a:lumOff val="80000"/>
                  </a:schemeClr>
                </a:solidFill>
                <a:latin typeface="Arial" panose="020B0604020202020204" pitchFamily="34" charset="0"/>
                <a:cs typeface="Arial"/>
              </a:rPr>
              <a:t>-55% said the services establish specific roles and processes leading to the organization’s overall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tx1">
                  <a:lumMod val="20000"/>
                  <a:lumOff val="80000"/>
                </a:schemeClr>
              </a:solidFill>
              <a:latin typeface="Arial" panose="020B060402020202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lumMod val="20000"/>
                    <a:lumOff val="80000"/>
                  </a:schemeClr>
                </a:solidFill>
                <a:latin typeface="Arial" panose="020B0604020202020204" pitchFamily="34" charset="0"/>
                <a:cs typeface="Arial"/>
              </a:rPr>
              <a:t>Base: 661 global IT decision makers responsible for infrastructure services, client solution services, managed services or IaaS/PaaS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20000"/>
                    <a:lumOff val="80000"/>
                  </a:schemeClr>
                </a:solidFill>
                <a:latin typeface="Arial"/>
                <a:cs typeface="Arial"/>
              </a:rPr>
              <a:t>Source: A commissioned study conducted by Forrester Consulting on behalf of Dell, December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tx1">
                  <a:lumMod val="20000"/>
                  <a:lumOff val="80000"/>
                </a:schemeClr>
              </a:solidFill>
              <a:latin typeface="Arial" panose="020B0604020202020204" pitchFamily="34" charset="0"/>
              <a:cs typeface="Arial"/>
            </a:endParaRPr>
          </a:p>
          <a:p>
            <a:endParaRPr lang="en-US" sz="1000" dirty="0"/>
          </a:p>
        </p:txBody>
      </p:sp>
    </p:spTree>
    <p:extLst>
      <p:ext uri="{BB962C8B-B14F-4D97-AF65-F5344CB8AC3E}">
        <p14:creationId xmlns:p14="http://schemas.microsoft.com/office/powerpoint/2010/main" val="362739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to presenter: </a:t>
            </a:r>
            <a:r>
              <a:rPr lang="en-US" sz="1200" kern="1200" dirty="0">
                <a:solidFill>
                  <a:schemeClr val="tx1"/>
                </a:solidFill>
                <a:effectLst/>
                <a:latin typeface="+mn-lt"/>
                <a:ea typeface="+mn-ea"/>
                <a:cs typeface="+mn-cs"/>
              </a:rPr>
              <a:t>click magnifying glass for some specific outcomes relative to the phases of each journey, located on slides 16-19. </a:t>
            </a:r>
            <a:r>
              <a:rPr lang="en-US" sz="1200" b="0" kern="1200" dirty="0">
                <a:solidFill>
                  <a:schemeClr val="tx1"/>
                </a:solidFill>
                <a:effectLst/>
                <a:latin typeface="+mn-lt"/>
                <a:ea typeface="+mn-ea"/>
                <a:cs typeface="+mn-cs"/>
              </a:rPr>
              <a:t>Choose which outcomes to speak to based on customer’s needs. For more detailed information, see the Additional Resources on slide 32 for specific content related to each journey.</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44444"/>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Roboto" panose="02000000000000000000" pitchFamily="2" charset="0"/>
              </a:rPr>
              <a:t>Our experts know what it takes to harmonize business and IT needs, which is why we’ve tailored our</a:t>
            </a:r>
            <a:r>
              <a:rPr lang="en-US" sz="1200" kern="1200" dirty="0">
                <a:solidFill>
                  <a:schemeClr val="tx1"/>
                </a:solidFill>
                <a:effectLst/>
                <a:latin typeface="+mn-lt"/>
                <a:ea typeface="+mn-ea"/>
                <a:cs typeface="+mn-cs"/>
              </a:rPr>
              <a:t> areas of expertise to align to your desired outcomes. We discuss our portfolio relative to four customer journeys.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Modern Workforce Experience: </a:t>
            </a:r>
            <a:r>
              <a:rPr lang="en-US" sz="1200" b="0" i="1" dirty="0"/>
              <a:t>Empower your workforce with modern technologies that optimize experiences and simplify the consumption of IT services</a:t>
            </a:r>
          </a:p>
          <a:p>
            <a:pPr marL="214313" indent="-214313" defTabSz="342884">
              <a:spcBef>
                <a:spcPts val="450"/>
              </a:spcBef>
              <a:buFont typeface="Courier New" panose="02070309020205020404" pitchFamily="49" charset="0"/>
              <a:buChar char="o"/>
              <a:defRPr/>
            </a:pPr>
            <a:r>
              <a:rPr lang="en-US" sz="1200" b="0" dirty="0"/>
              <a:t>Digital Employee Experience</a:t>
            </a:r>
          </a:p>
          <a:p>
            <a:pPr marL="214313" indent="-214313" defTabSz="342884">
              <a:spcBef>
                <a:spcPts val="450"/>
              </a:spcBef>
              <a:buFont typeface="Courier New" panose="02070309020205020404" pitchFamily="49" charset="0"/>
              <a:buChar char="o"/>
              <a:defRPr/>
            </a:pPr>
            <a:r>
              <a:rPr lang="en-US" sz="1200" b="0" dirty="0"/>
              <a:t>Productivity and Business Apps</a:t>
            </a:r>
          </a:p>
          <a:p>
            <a:pPr marL="214313" indent="-214313" defTabSz="342884">
              <a:spcBef>
                <a:spcPts val="450"/>
              </a:spcBef>
              <a:buFont typeface="Courier New" panose="02070309020205020404" pitchFamily="49" charset="0"/>
              <a:buChar char="o"/>
              <a:defRPr/>
            </a:pPr>
            <a:r>
              <a:rPr lang="en-US" sz="1200" b="0" dirty="0"/>
              <a:t>Digital Services Management with ServiceNow</a:t>
            </a:r>
          </a:p>
          <a:p>
            <a:pPr marL="214313" indent="-214313" defTabSz="342884">
              <a:spcBef>
                <a:spcPts val="450"/>
              </a:spcBef>
              <a:buFont typeface="Courier New" panose="02070309020205020404" pitchFamily="49" charset="0"/>
              <a:buChar char="o"/>
              <a:defRPr/>
            </a:pPr>
            <a:r>
              <a:rPr lang="en-US" sz="1200" b="0" dirty="0"/>
              <a:t>Virtual Desktops and Apps </a:t>
            </a:r>
          </a:p>
          <a:p>
            <a:pPr marL="0" indent="0" defTabSz="342884">
              <a:spcBef>
                <a:spcPts val="450"/>
              </a:spcBef>
              <a:buFont typeface="Courier New" panose="02070309020205020404" pitchFamily="49" charset="0"/>
              <a:buNone/>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Data &amp; Applications: </a:t>
            </a:r>
            <a:r>
              <a:rPr lang="en-US" sz="1200" b="0" i="1" dirty="0"/>
              <a:t>Gain a competitive edge using modern data and application patterns and technologies</a:t>
            </a:r>
          </a:p>
          <a:p>
            <a:pPr marL="214313" indent="-214313" defTabSz="342884">
              <a:spcBef>
                <a:spcPts val="450"/>
              </a:spcBef>
              <a:buFont typeface="Courier New" panose="02070309020205020404" pitchFamily="49" charset="0"/>
              <a:buChar char="o"/>
              <a:defRPr/>
            </a:pPr>
            <a:r>
              <a:rPr lang="en-US" sz="1200" b="0" dirty="0"/>
              <a:t>Application Modernization </a:t>
            </a:r>
          </a:p>
          <a:p>
            <a:pPr marL="214313" indent="-214313" defTabSz="342884">
              <a:spcBef>
                <a:spcPts val="450"/>
              </a:spcBef>
              <a:buFont typeface="Courier New" panose="02070309020205020404" pitchFamily="49" charset="0"/>
              <a:buChar char="o"/>
              <a:defRPr/>
            </a:pPr>
            <a:r>
              <a:rPr lang="en-US" sz="1200" b="0" dirty="0"/>
              <a:t>Data and Application Migration</a:t>
            </a:r>
          </a:p>
          <a:p>
            <a:pPr marL="214313" indent="-214313" defTabSz="342884">
              <a:spcBef>
                <a:spcPts val="450"/>
              </a:spcBef>
              <a:buFont typeface="Courier New" panose="02070309020205020404" pitchFamily="49" charset="0"/>
              <a:buChar char="o"/>
              <a:defRPr/>
            </a:pPr>
            <a:r>
              <a:rPr lang="en-US" sz="1200" b="0" dirty="0"/>
              <a:t>Application Portfolio Optimization</a:t>
            </a:r>
          </a:p>
          <a:p>
            <a:pPr marL="0" indent="0" defTabSz="342884">
              <a:spcBef>
                <a:spcPts val="450"/>
              </a:spcBef>
              <a:buFont typeface="Courier New" panose="02070309020205020404" pitchFamily="49" charset="0"/>
              <a:buNone/>
              <a:defRPr/>
            </a:pPr>
            <a:endParaRPr lang="en-US" sz="1200"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Cloud Platforms: </a:t>
            </a:r>
            <a:r>
              <a:rPr lang="en-US" sz="1200" b="0" i="1" dirty="0"/>
              <a:t>Optimize cloud infrastructure services to cost-effectively drive business growth</a:t>
            </a:r>
          </a:p>
          <a:p>
            <a:pPr marL="214313" indent="-214313" defTabSz="342884">
              <a:spcBef>
                <a:spcPts val="450"/>
              </a:spcBef>
              <a:buFont typeface="Courier New" panose="02070309020205020404" pitchFamily="49" charset="0"/>
              <a:buChar char="o"/>
              <a:defRPr/>
            </a:pPr>
            <a:r>
              <a:rPr lang="en-US" sz="1200" b="0" dirty="0"/>
              <a:t>Data Center Modernization</a:t>
            </a:r>
          </a:p>
          <a:p>
            <a:pPr marL="214313" indent="-214313" defTabSz="342884">
              <a:spcBef>
                <a:spcPts val="450"/>
              </a:spcBef>
              <a:buFont typeface="Courier New" panose="02070309020205020404" pitchFamily="49" charset="0"/>
              <a:buChar char="o"/>
              <a:defRPr/>
            </a:pPr>
            <a:r>
              <a:rPr lang="en-US" sz="1200" b="0" dirty="0"/>
              <a:t>Data and Application Platforms </a:t>
            </a:r>
          </a:p>
          <a:p>
            <a:pPr marL="214313" indent="-214313" defTabSz="342884">
              <a:spcBef>
                <a:spcPts val="450"/>
              </a:spcBef>
              <a:buFont typeface="Courier New" panose="02070309020205020404" pitchFamily="49" charset="0"/>
              <a:buChar char="o"/>
              <a:defRPr/>
            </a:pPr>
            <a:r>
              <a:rPr lang="en-US" sz="1200" b="0" dirty="0"/>
              <a:t>Platform Automation (IaC)</a:t>
            </a:r>
          </a:p>
          <a:p>
            <a:pPr marL="214313" indent="-214313" defTabSz="342884">
              <a:spcBef>
                <a:spcPts val="450"/>
              </a:spcBef>
              <a:buFont typeface="Courier New" panose="02070309020205020404" pitchFamily="49" charset="0"/>
              <a:buChar char="o"/>
              <a:defRPr/>
            </a:pPr>
            <a:r>
              <a:rPr lang="en-US" sz="1200" b="0" dirty="0"/>
              <a:t>Operating Model and DevOps</a:t>
            </a:r>
          </a:p>
          <a:p>
            <a:pPr marL="0" indent="0" defTabSz="342884">
              <a:spcBef>
                <a:spcPts val="450"/>
              </a:spcBef>
              <a:buFont typeface="Courier New" panose="02070309020205020404" pitchFamily="49" charset="0"/>
              <a:buNone/>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Business Resiliency: </a:t>
            </a:r>
            <a:r>
              <a:rPr lang="en-US" sz="1200" b="0" i="1" dirty="0"/>
              <a:t>Implement a strategy to reduce business interruptions and achieve a non-stop digital business </a:t>
            </a:r>
          </a:p>
          <a:p>
            <a:pPr marL="214313" indent="-214313" defTabSz="342884">
              <a:spcBef>
                <a:spcPts val="450"/>
              </a:spcBef>
              <a:buFont typeface="Courier New" panose="02070309020205020404" pitchFamily="49" charset="0"/>
              <a:buChar char="o"/>
              <a:defRPr/>
            </a:pPr>
            <a:r>
              <a:rPr lang="en-US" sz="1200" b="0" dirty="0">
                <a:latin typeface="Arial"/>
              </a:rPr>
              <a:t>Cyber Recovery</a:t>
            </a:r>
          </a:p>
          <a:p>
            <a:pPr marL="214313" indent="-214313" defTabSz="342884">
              <a:spcBef>
                <a:spcPts val="450"/>
              </a:spcBef>
              <a:buFont typeface="Courier New" panose="02070309020205020404" pitchFamily="49" charset="0"/>
              <a:buChar char="o"/>
              <a:defRPr/>
            </a:pPr>
            <a:r>
              <a:rPr lang="en-US" sz="1200" b="0" dirty="0">
                <a:latin typeface="Arial"/>
              </a:rPr>
              <a:t>Cybersecurity</a:t>
            </a:r>
          </a:p>
          <a:p>
            <a:pPr marL="214313" indent="-214313" defTabSz="342884">
              <a:spcBef>
                <a:spcPts val="450"/>
              </a:spcBef>
              <a:buFont typeface="Courier New" panose="02070309020205020404" pitchFamily="49" charset="0"/>
              <a:buChar char="o"/>
              <a:defRPr/>
            </a:pPr>
            <a:r>
              <a:rPr lang="en-US" sz="1200" b="0" dirty="0">
                <a:latin typeface="Arial"/>
              </a:rPr>
              <a:t>Application Continuity</a:t>
            </a:r>
          </a:p>
          <a:p>
            <a:pPr marL="214313" indent="-214313" defTabSz="342884">
              <a:spcBef>
                <a:spcPts val="450"/>
              </a:spcBef>
              <a:buFont typeface="Courier New" panose="02070309020205020404" pitchFamily="49" charset="0"/>
              <a:buChar char="o"/>
              <a:defRPr/>
            </a:pPr>
            <a:r>
              <a:rPr lang="en-US" sz="1200" b="0" dirty="0">
                <a:latin typeface="Arial"/>
              </a:rPr>
              <a:t>Data Protection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dirty="0"/>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788135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to presenter: </a:t>
            </a:r>
            <a:r>
              <a:rPr lang="en-US" sz="1200" b="0" kern="1200" dirty="0">
                <a:solidFill>
                  <a:schemeClr val="tx1"/>
                </a:solidFill>
                <a:effectLst/>
                <a:latin typeface="+mn-lt"/>
                <a:ea typeface="+mn-ea"/>
                <a:cs typeface="+mn-cs"/>
              </a:rPr>
              <a:t>click the </a:t>
            </a:r>
            <a:r>
              <a:rPr lang="en-US" sz="1200" kern="1200" dirty="0">
                <a:solidFill>
                  <a:schemeClr val="tx1"/>
                </a:solidFill>
                <a:effectLst/>
                <a:latin typeface="+mn-lt"/>
                <a:ea typeface="+mn-ea"/>
                <a:cs typeface="+mn-cs"/>
              </a:rPr>
              <a:t>magnifying glass for more details on customer engagement located on slides 20-31. </a:t>
            </a:r>
            <a:r>
              <a:rPr lang="en-US" sz="1200" b="0" kern="1200" dirty="0">
                <a:solidFill>
                  <a:schemeClr val="tx1"/>
                </a:solidFill>
                <a:effectLst/>
                <a:latin typeface="+mn-lt"/>
                <a:ea typeface="+mn-ea"/>
                <a:cs typeface="+mn-cs"/>
              </a:rPr>
              <a:t>Choose which stories to present based on customer’s interests and needs.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see how we drive real change for our customers. </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255224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So now that you’re ready for modernization in your organization, you need to create and implement a plan for beneficial and lasting 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Our </a:t>
            </a:r>
            <a:r>
              <a:rPr lang="en-US" sz="1800" dirty="0" err="1"/>
              <a:t>ProConsult</a:t>
            </a:r>
            <a:r>
              <a:rPr lang="en-US" sz="1800" dirty="0"/>
              <a:t> Advisory S</a:t>
            </a:r>
            <a:r>
              <a:rPr lang="en-US" sz="1800" dirty="0">
                <a:solidFill>
                  <a:schemeClr val="tx2"/>
                </a:solidFill>
                <a:latin typeface="Arial" panose="020B0604020202020204" pitchFamily="34" charset="0"/>
              </a:rPr>
              <a:t>ervices are just what you need to make your goals a reality. </a:t>
            </a:r>
            <a:r>
              <a:rPr lang="en-US" sz="1800" dirty="0" err="1">
                <a:solidFill>
                  <a:schemeClr val="tx2"/>
                </a:solidFill>
                <a:latin typeface="Arial" panose="020B0604020202020204" pitchFamily="34" charset="0"/>
              </a:rPr>
              <a:t>ProConsult</a:t>
            </a:r>
            <a:r>
              <a:rPr lang="en-US" sz="1800" dirty="0">
                <a:solidFill>
                  <a:schemeClr val="tx2"/>
                </a:solidFill>
                <a:latin typeface="Arial" panose="020B0604020202020204" pitchFamily="34" charset="0"/>
              </a:rPr>
              <a:t> Advisory is an end-to-end transformational engagement that will </a:t>
            </a:r>
            <a:r>
              <a:rPr lang="en-US" sz="1800" dirty="0">
                <a:solidFill>
                  <a:schemeClr val="bg2"/>
                </a:solidFill>
              </a:rPr>
              <a:t>help you achieve your goals more reliably and with lower risk, in just 6 weeks or less. We meet you wherever you are at in your journey to establish the foundation for ongoing and sustainable success in your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chemeClr val="bg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2"/>
                </a:solidFill>
              </a:rPr>
              <a:t>We start by gathering consensus and assessing your company’s current AS-IS state.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2"/>
                </a:solidFill>
              </a:rPr>
              <a:t>We then align priorities amongst cross-functional teams to create a single vision and guiding principles.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2"/>
                </a:solidFill>
              </a:rPr>
              <a:t>Once there is alignment with a clear vision of the desired business outcome, we define and deliver a prioritized plan for transitioning from your AS-IS environment to your future TO-BE state.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2"/>
                </a:solidFill>
              </a:rPr>
              <a:t>By leveraging our years of best practices and IT expertise, you can expect to </a:t>
            </a:r>
            <a:r>
              <a:rPr lang="en-US" sz="1800" dirty="0"/>
              <a:t>immediately prepare to execute on these findings and recommendations,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Which will ultimately a</a:t>
            </a:r>
            <a:r>
              <a:rPr lang="en-US" sz="1800" dirty="0">
                <a:solidFill>
                  <a:schemeClr val="tx2"/>
                </a:solidFill>
              </a:rPr>
              <a:t>ccelerate time-to-value by achieving your desired outcomes faster. </a:t>
            </a:r>
            <a:r>
              <a:rPr lang="en-US" sz="1200" kern="1200" dirty="0">
                <a:solidFill>
                  <a:schemeClr val="tx1"/>
                </a:solidFill>
                <a:effectLst/>
                <a:latin typeface="+mn-lt"/>
                <a:ea typeface="+mn-ea"/>
                <a:cs typeface="+mn-cs"/>
              </a:rPr>
              <a:t>We are consistently accountable to our customers by using these methodologies to understand business and technology challenges and provide excellent solutions that progress the business.</a:t>
            </a:r>
          </a:p>
          <a:p>
            <a:endParaRPr lang="en-US" sz="1000" dirty="0"/>
          </a:p>
        </p:txBody>
      </p:sp>
    </p:spTree>
    <p:extLst>
      <p:ext uri="{BB962C8B-B14F-4D97-AF65-F5344CB8AC3E}">
        <p14:creationId xmlns:p14="http://schemas.microsoft.com/office/powerpoint/2010/main" val="5352413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1.jpe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3.jpeg"/><Relationship Id="rId1" Type="http://schemas.openxmlformats.org/officeDocument/2006/relationships/slideMaster" Target="../slideMasters/slideMaster6.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2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6.xml"/><Relationship Id="rId1" Type="http://schemas.openxmlformats.org/officeDocument/2006/relationships/tags" Target="../tags/tag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49A41B-9CF1-4CD6-B1E3-F736C63833B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08751" y="4373774"/>
            <a:ext cx="2706624" cy="351861"/>
          </a:xfrm>
          <a:prstGeom prst="rect">
            <a:avLst/>
          </a:prstGeom>
        </p:spPr>
      </p:pic>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85750" y="2057400"/>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3524326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vider">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effectLst/>
                <a:latin typeface="Arial" panose="020B0604020202020204" pitchFamily="34" charset="0"/>
              </a:defRPr>
            </a:lvl1pPr>
          </a:lstStyle>
          <a:p>
            <a:r>
              <a:rPr lang="en-US"/>
              <a:t>Click to edit Master title style</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1197449497"/>
      </p:ext>
    </p:extLst>
  </p:cSld>
  <p:clrMapOvr>
    <a:masterClrMapping/>
  </p:clrMapOvr>
  <p:extLst>
    <p:ext uri="{DCECCB84-F9BA-43D5-87BE-67443E8EF086}">
      <p15:sldGuideLst xmlns:p15="http://schemas.microsoft.com/office/powerpoint/2012/main">
        <p15:guide id="1" orient="horz" pos="2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38416549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End logo slide">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ED6EC7-6D3E-4027-A733-9B78EBA486D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6378" y="2254304"/>
            <a:ext cx="5093208" cy="660231"/>
          </a:xfrm>
          <a:prstGeom prst="rect">
            <a:avLst/>
          </a:prstGeom>
        </p:spPr>
      </p:pic>
      <p:sp>
        <p:nvSpPr>
          <p:cNvPr id="2" name="Title 1">
            <a:extLst>
              <a:ext uri="{FF2B5EF4-FFF2-40B4-BE49-F238E27FC236}">
                <a16:creationId xmlns:a16="http://schemas.microsoft.com/office/drawing/2014/main" id="{DB40B410-C7E4-4036-89E5-3C58E91B269B}"/>
              </a:ext>
            </a:extLst>
          </p:cNvPr>
          <p:cNvSpPr>
            <a:spLocks noGrp="1"/>
          </p:cNvSpPr>
          <p:nvPr>
            <p:ph type="title"/>
          </p:nvPr>
        </p:nvSpPr>
        <p:spPr>
          <a:xfrm>
            <a:off x="628650" y="-342900"/>
            <a:ext cx="7886700" cy="296862"/>
          </a:xfrm>
          <a:prstGeom prst="rect">
            <a:avLst/>
          </a:prstGeom>
        </p:spPr>
        <p:txBody>
          <a:bodyPr/>
          <a:lstStyle>
            <a:lvl1pPr algn="ctr">
              <a:defRPr sz="1800"/>
            </a:lvl1pPr>
          </a:lstStyle>
          <a:p>
            <a:r>
              <a:rPr lang="en-US"/>
              <a:t>Click to edit Master title style</a:t>
            </a:r>
          </a:p>
        </p:txBody>
      </p:sp>
    </p:spTree>
    <p:extLst>
      <p:ext uri="{BB962C8B-B14F-4D97-AF65-F5344CB8AC3E}">
        <p14:creationId xmlns:p14="http://schemas.microsoft.com/office/powerpoint/2010/main" val="173365029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lang="en-US" sz="5400" dirty="0">
                <a:solidFill>
                  <a:schemeClr val="tx2"/>
                </a:solidFill>
                <a:effectLst>
                  <a:glow rad="635000">
                    <a:schemeClr val="bg2">
                      <a:alpha val="20000"/>
                    </a:schemeClr>
                  </a:glow>
                </a:effectLst>
                <a:latin typeface="Arial" panose="020B0604020202020204" pitchFamily="34" charset="0"/>
              </a:defRPr>
            </a:lvl1pPr>
          </a:lstStyle>
          <a:p>
            <a:pPr lvl="0"/>
            <a:r>
              <a:rPr lang="en-US"/>
              <a:t>Click to edit Master title style</a:t>
            </a:r>
          </a:p>
        </p:txBody>
      </p:sp>
      <p:pic>
        <p:nvPicPr>
          <p:cNvPr id="4" name="Picture 3" descr="Dell Technologies logo"/>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866444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15">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42B8813-4489-B946-AC93-E3AC70828445}"/>
              </a:ext>
            </a:extLst>
          </p:cNvPr>
          <p:cNvSpPr/>
          <p:nvPr userDrawn="1"/>
        </p:nvSpPr>
        <p:spPr>
          <a:xfrm>
            <a:off x="1371" y="0"/>
            <a:ext cx="9142629" cy="3430719"/>
          </a:xfrm>
          <a:prstGeom prst="rect">
            <a:avLst/>
          </a:prstGeom>
          <a:gradFill>
            <a:gsLst>
              <a:gs pos="0">
                <a:schemeClr val="accent6"/>
              </a:gs>
              <a:gs pos="26000">
                <a:schemeClr val="bg1"/>
              </a:gs>
              <a:gs pos="100000">
                <a:schemeClr val="accent1"/>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cxnSp>
        <p:nvCxnSpPr>
          <p:cNvPr id="22" name="Straight Connector 21">
            <a:extLst>
              <a:ext uri="{FF2B5EF4-FFF2-40B4-BE49-F238E27FC236}">
                <a16:creationId xmlns:a16="http://schemas.microsoft.com/office/drawing/2014/main" id="{40F8B22D-4175-664E-8D93-6C992F063198}"/>
              </a:ext>
            </a:extLst>
          </p:cNvPr>
          <p:cNvCxnSpPr/>
          <p:nvPr/>
        </p:nvCxnSpPr>
        <p:spPr>
          <a:xfrm>
            <a:off x="3075120" y="1433418"/>
            <a:ext cx="0" cy="164882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E9B13BC-CF14-C64B-B474-CDC5B975A767}"/>
              </a:ext>
            </a:extLst>
          </p:cNvPr>
          <p:cNvCxnSpPr/>
          <p:nvPr userDrawn="1"/>
        </p:nvCxnSpPr>
        <p:spPr>
          <a:xfrm>
            <a:off x="6068880" y="1433418"/>
            <a:ext cx="0" cy="164882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C51624DD-4971-6F4B-9EA0-5C6BA36F9858}"/>
              </a:ext>
            </a:extLst>
          </p:cNvPr>
          <p:cNvSpPr>
            <a:spLocks noGrp="1"/>
          </p:cNvSpPr>
          <p:nvPr userDrawn="1">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sp>
        <p:nvSpPr>
          <p:cNvPr id="33" name="Text Placeholder 26">
            <a:extLst>
              <a:ext uri="{FF2B5EF4-FFF2-40B4-BE49-F238E27FC236}">
                <a16:creationId xmlns:a16="http://schemas.microsoft.com/office/drawing/2014/main" id="{3937DECF-72F7-1346-9695-1439B39002ED}"/>
              </a:ext>
            </a:extLst>
          </p:cNvPr>
          <p:cNvSpPr>
            <a:spLocks noGrp="1"/>
          </p:cNvSpPr>
          <p:nvPr userDrawn="1">
            <p:ph type="body" sz="quarter" idx="11" hasCustomPrompt="1"/>
          </p:nvPr>
        </p:nvSpPr>
        <p:spPr>
          <a:xfrm>
            <a:off x="285750" y="1474921"/>
            <a:ext cx="2360830" cy="1565823"/>
          </a:xfrm>
          <a:prstGeom prst="rect">
            <a:avLst/>
          </a:prstGeom>
        </p:spPr>
        <p:txBody>
          <a:bodyPr anchor="ctr"/>
          <a:lstStyle>
            <a:lvl1pPr marL="7938" marR="0" indent="-7938" algn="ctr" defTabSz="685800" rtl="0" eaLnBrk="1" fontAlgn="auto" latinLnBrk="0" hangingPunct="1">
              <a:lnSpc>
                <a:spcPct val="90000"/>
              </a:lnSpc>
              <a:spcBef>
                <a:spcPts val="750"/>
              </a:spcBef>
              <a:spcAft>
                <a:spcPts val="1200"/>
              </a:spcAft>
              <a:buClrTx/>
              <a:buSzTx/>
              <a:buFont typeface="Arial" panose="020B0604020202020204" pitchFamily="34" charset="0"/>
              <a:buNone/>
              <a:tabLst/>
              <a:defRPr sz="2000" b="1">
                <a:solidFill>
                  <a:schemeClr val="tx2"/>
                </a:solidFill>
              </a:defRPr>
            </a:lvl1pPr>
            <a:lvl2pPr marL="11113" marR="0" indent="-3175" algn="ctr" defTabSz="685800" rtl="0" eaLnBrk="1" fontAlgn="auto" latinLnBrk="0" hangingPunct="1">
              <a:lnSpc>
                <a:spcPct val="90000"/>
              </a:lnSpc>
              <a:spcBef>
                <a:spcPts val="375"/>
              </a:spcBef>
              <a:spcAft>
                <a:spcPts val="0"/>
              </a:spcAft>
              <a:buClrTx/>
              <a:buSzTx/>
              <a:buFont typeface="Arial" panose="020B0604020202020204" pitchFamily="34" charset="0"/>
              <a:buNone/>
              <a:tabLst/>
              <a:defRPr sz="1400">
                <a:solidFill>
                  <a:schemeClr val="tx2"/>
                </a:solidFill>
              </a:defRPr>
            </a:lvl2pPr>
            <a:lvl3pPr marL="685800" indent="0" algn="ctr">
              <a:buNone/>
              <a:defRPr sz="1400"/>
            </a:lvl3pPr>
            <a:lvl4pPr marL="1028700" indent="0" algn="ctr">
              <a:buNone/>
              <a:defRPr sz="1400"/>
            </a:lvl4pPr>
            <a:lvl5pPr marL="1371600" indent="0" algn="ctr">
              <a:buNone/>
              <a:defRPr sz="1400"/>
            </a:lvl5pPr>
          </a:lstStyle>
          <a:p>
            <a:pPr lvl="0"/>
            <a:r>
              <a:rPr lang="en-US"/>
              <a:t>Click to edit Master title style</a:t>
            </a:r>
          </a:p>
          <a:p>
            <a:pPr marL="11113" marR="0" lvl="1" indent="-3175" algn="ctr"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lang="en-US"/>
              <a:t>Click to edit Master title style</a:t>
            </a:r>
          </a:p>
        </p:txBody>
      </p:sp>
      <p:sp>
        <p:nvSpPr>
          <p:cNvPr id="39" name="Text Placeholder 26">
            <a:extLst>
              <a:ext uri="{FF2B5EF4-FFF2-40B4-BE49-F238E27FC236}">
                <a16:creationId xmlns:a16="http://schemas.microsoft.com/office/drawing/2014/main" id="{B5E271D3-4ECB-E647-8397-DE916DE0292D}"/>
              </a:ext>
            </a:extLst>
          </p:cNvPr>
          <p:cNvSpPr>
            <a:spLocks noGrp="1"/>
          </p:cNvSpPr>
          <p:nvPr userDrawn="1">
            <p:ph type="body" sz="quarter" idx="12" hasCustomPrompt="1"/>
          </p:nvPr>
        </p:nvSpPr>
        <p:spPr>
          <a:xfrm>
            <a:off x="3391585" y="1474921"/>
            <a:ext cx="2360830" cy="1565823"/>
          </a:xfrm>
          <a:prstGeom prst="rect">
            <a:avLst/>
          </a:prstGeom>
        </p:spPr>
        <p:txBody>
          <a:bodyPr anchor="ctr"/>
          <a:lstStyle>
            <a:lvl1pPr marL="7938" marR="0" indent="-7938" algn="ctr" defTabSz="685800" rtl="0" eaLnBrk="1" fontAlgn="auto" latinLnBrk="0" hangingPunct="1">
              <a:lnSpc>
                <a:spcPct val="90000"/>
              </a:lnSpc>
              <a:spcBef>
                <a:spcPts val="750"/>
              </a:spcBef>
              <a:spcAft>
                <a:spcPts val="1200"/>
              </a:spcAft>
              <a:buClrTx/>
              <a:buSzTx/>
              <a:buFont typeface="Arial" panose="020B0604020202020204" pitchFamily="34" charset="0"/>
              <a:buNone/>
              <a:tabLst/>
              <a:defRPr sz="2000" b="1">
                <a:solidFill>
                  <a:schemeClr val="tx2"/>
                </a:solidFill>
              </a:defRPr>
            </a:lvl1pPr>
            <a:lvl2pPr marL="11113" marR="0" indent="-3175" algn="ctr" defTabSz="685800" rtl="0" eaLnBrk="1" fontAlgn="auto" latinLnBrk="0" hangingPunct="1">
              <a:lnSpc>
                <a:spcPct val="90000"/>
              </a:lnSpc>
              <a:spcBef>
                <a:spcPts val="375"/>
              </a:spcBef>
              <a:spcAft>
                <a:spcPts val="0"/>
              </a:spcAft>
              <a:buClrTx/>
              <a:buSzTx/>
              <a:buFont typeface="Arial" panose="020B0604020202020204" pitchFamily="34" charset="0"/>
              <a:buNone/>
              <a:tabLst/>
              <a:defRPr sz="1400">
                <a:solidFill>
                  <a:schemeClr val="tx2"/>
                </a:solidFill>
              </a:defRPr>
            </a:lvl2pPr>
            <a:lvl3pPr marL="685800" indent="0" algn="ctr">
              <a:buNone/>
              <a:defRPr sz="1400"/>
            </a:lvl3pPr>
            <a:lvl4pPr marL="1028700" indent="0" algn="ctr">
              <a:buNone/>
              <a:defRPr sz="1400"/>
            </a:lvl4pPr>
            <a:lvl5pPr marL="1371600" indent="0" algn="ctr">
              <a:buNone/>
              <a:defRPr sz="1400"/>
            </a:lvl5pPr>
          </a:lstStyle>
          <a:p>
            <a:pPr lvl="0"/>
            <a:r>
              <a:rPr lang="en-US"/>
              <a:t>Click to edit Master title style</a:t>
            </a:r>
          </a:p>
          <a:p>
            <a:pPr marL="11113" marR="0" lvl="1" indent="-3175" algn="ctr"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lang="en-US"/>
              <a:t>Click to edit Master title style</a:t>
            </a:r>
          </a:p>
        </p:txBody>
      </p:sp>
      <p:sp>
        <p:nvSpPr>
          <p:cNvPr id="40" name="Text Placeholder 26">
            <a:extLst>
              <a:ext uri="{FF2B5EF4-FFF2-40B4-BE49-F238E27FC236}">
                <a16:creationId xmlns:a16="http://schemas.microsoft.com/office/drawing/2014/main" id="{84FB9A53-C278-DA4A-9653-CA20E21D8790}"/>
              </a:ext>
            </a:extLst>
          </p:cNvPr>
          <p:cNvSpPr>
            <a:spLocks noGrp="1"/>
          </p:cNvSpPr>
          <p:nvPr userDrawn="1">
            <p:ph type="body" sz="quarter" idx="13" hasCustomPrompt="1"/>
          </p:nvPr>
        </p:nvSpPr>
        <p:spPr>
          <a:xfrm>
            <a:off x="6497420" y="1474921"/>
            <a:ext cx="2360830" cy="1565823"/>
          </a:xfrm>
          <a:prstGeom prst="rect">
            <a:avLst/>
          </a:prstGeom>
        </p:spPr>
        <p:txBody>
          <a:bodyPr anchor="ctr"/>
          <a:lstStyle>
            <a:lvl1pPr marL="7938" marR="0" indent="-7938" algn="ctr" defTabSz="685800" rtl="0" eaLnBrk="1" fontAlgn="auto" latinLnBrk="0" hangingPunct="1">
              <a:lnSpc>
                <a:spcPct val="90000"/>
              </a:lnSpc>
              <a:spcBef>
                <a:spcPts val="750"/>
              </a:spcBef>
              <a:spcAft>
                <a:spcPts val="1200"/>
              </a:spcAft>
              <a:buClrTx/>
              <a:buSzTx/>
              <a:buFont typeface="Arial" panose="020B0604020202020204" pitchFamily="34" charset="0"/>
              <a:buNone/>
              <a:tabLst/>
              <a:defRPr sz="2000" b="1">
                <a:solidFill>
                  <a:schemeClr val="tx2"/>
                </a:solidFill>
              </a:defRPr>
            </a:lvl1pPr>
            <a:lvl2pPr marL="11113" marR="0" indent="-3175" algn="ctr" defTabSz="685800" rtl="0" eaLnBrk="1" fontAlgn="auto" latinLnBrk="0" hangingPunct="1">
              <a:lnSpc>
                <a:spcPct val="90000"/>
              </a:lnSpc>
              <a:spcBef>
                <a:spcPts val="375"/>
              </a:spcBef>
              <a:spcAft>
                <a:spcPts val="0"/>
              </a:spcAft>
              <a:buClrTx/>
              <a:buSzTx/>
              <a:buFont typeface="Arial" panose="020B0604020202020204" pitchFamily="34" charset="0"/>
              <a:buNone/>
              <a:tabLst/>
              <a:defRPr sz="1400">
                <a:solidFill>
                  <a:schemeClr val="tx2"/>
                </a:solidFill>
              </a:defRPr>
            </a:lvl2pPr>
            <a:lvl3pPr marL="685800" indent="0" algn="ctr">
              <a:buNone/>
              <a:defRPr sz="1400"/>
            </a:lvl3pPr>
            <a:lvl4pPr marL="1028700" indent="0" algn="ctr">
              <a:buNone/>
              <a:defRPr sz="1400"/>
            </a:lvl4pPr>
            <a:lvl5pPr marL="1371600" indent="0" algn="ctr">
              <a:buNone/>
              <a:defRPr sz="1400"/>
            </a:lvl5pPr>
          </a:lstStyle>
          <a:p>
            <a:pPr lvl="0"/>
            <a:r>
              <a:rPr lang="en-US"/>
              <a:t>Click to edit Master title style</a:t>
            </a:r>
          </a:p>
          <a:p>
            <a:pPr marL="11113" marR="0" lvl="1" indent="-3175" algn="ctr"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lang="en-US"/>
              <a:t>Click to edit Master title style</a:t>
            </a:r>
          </a:p>
        </p:txBody>
      </p:sp>
      <p:sp>
        <p:nvSpPr>
          <p:cNvPr id="41" name="Text Placeholder 26">
            <a:extLst>
              <a:ext uri="{FF2B5EF4-FFF2-40B4-BE49-F238E27FC236}">
                <a16:creationId xmlns:a16="http://schemas.microsoft.com/office/drawing/2014/main" id="{B88F4482-5AF4-3A46-9D08-8A1E3A16CAA2}"/>
              </a:ext>
            </a:extLst>
          </p:cNvPr>
          <p:cNvSpPr>
            <a:spLocks noGrp="1"/>
          </p:cNvSpPr>
          <p:nvPr>
            <p:ph type="body" sz="quarter" idx="14" hasCustomPrompt="1"/>
          </p:nvPr>
        </p:nvSpPr>
        <p:spPr>
          <a:xfrm>
            <a:off x="285750" y="3562350"/>
            <a:ext cx="2360830" cy="1194845"/>
          </a:xfrm>
          <a:prstGeom prst="rect">
            <a:avLst/>
          </a:prstGeom>
        </p:spPr>
        <p:txBody>
          <a:bodyPr anchor="t"/>
          <a:lstStyle>
            <a:lvl1pPr marL="7938" marR="0" indent="-7938"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a:solidFill>
                  <a:schemeClr val="tx1"/>
                </a:solidFill>
              </a:defRPr>
            </a:lvl1pPr>
            <a:lvl2pPr marL="11113" marR="0" indent="-3175" algn="ctr" defTabSz="685800" rtl="0" eaLnBrk="1" fontAlgn="auto" latinLnBrk="0" hangingPunct="1">
              <a:lnSpc>
                <a:spcPct val="90000"/>
              </a:lnSpc>
              <a:spcBef>
                <a:spcPts val="375"/>
              </a:spcBef>
              <a:spcAft>
                <a:spcPts val="0"/>
              </a:spcAft>
              <a:buClrTx/>
              <a:buSzTx/>
              <a:buFont typeface="Arial" panose="020B0604020202020204" pitchFamily="34" charset="0"/>
              <a:buNone/>
              <a:tabLst/>
              <a:defRPr sz="1600" b="0">
                <a:solidFill>
                  <a:schemeClr val="tx1"/>
                </a:solidFill>
              </a:defRPr>
            </a:lvl2pPr>
            <a:lvl3pPr marL="685800" indent="0" algn="ctr">
              <a:buNone/>
              <a:defRPr sz="1400"/>
            </a:lvl3pPr>
            <a:lvl4pPr marL="1028700" indent="0" algn="ctr">
              <a:buNone/>
              <a:defRPr sz="1400"/>
            </a:lvl4pPr>
            <a:lvl5pPr marL="1371600" indent="0" algn="ctr">
              <a:buNone/>
              <a:defRPr sz="1400"/>
            </a:lvl5pPr>
          </a:lstStyle>
          <a:p>
            <a:pPr lvl="0"/>
            <a:r>
              <a:rPr lang="en-US"/>
              <a:t>Click to edit Master title style</a:t>
            </a:r>
          </a:p>
        </p:txBody>
      </p:sp>
      <p:sp>
        <p:nvSpPr>
          <p:cNvPr id="42" name="Text Placeholder 26">
            <a:extLst>
              <a:ext uri="{FF2B5EF4-FFF2-40B4-BE49-F238E27FC236}">
                <a16:creationId xmlns:a16="http://schemas.microsoft.com/office/drawing/2014/main" id="{C73FABD4-3BE5-E84B-8833-3537782F8904}"/>
              </a:ext>
            </a:extLst>
          </p:cNvPr>
          <p:cNvSpPr>
            <a:spLocks noGrp="1"/>
          </p:cNvSpPr>
          <p:nvPr>
            <p:ph type="body" sz="quarter" idx="15" hasCustomPrompt="1"/>
          </p:nvPr>
        </p:nvSpPr>
        <p:spPr>
          <a:xfrm>
            <a:off x="3391585" y="3562350"/>
            <a:ext cx="2360830" cy="1194845"/>
          </a:xfrm>
          <a:prstGeom prst="rect">
            <a:avLst/>
          </a:prstGeom>
        </p:spPr>
        <p:txBody>
          <a:bodyPr anchor="t"/>
          <a:lstStyle>
            <a:lvl1pPr marL="7938" marR="0" indent="-7938"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a:solidFill>
                  <a:schemeClr val="tx1"/>
                </a:solidFill>
              </a:defRPr>
            </a:lvl1pPr>
            <a:lvl2pPr marL="11113" marR="0" indent="-3175" algn="ctr" defTabSz="685800" rtl="0" eaLnBrk="1" fontAlgn="auto" latinLnBrk="0" hangingPunct="1">
              <a:lnSpc>
                <a:spcPct val="90000"/>
              </a:lnSpc>
              <a:spcBef>
                <a:spcPts val="375"/>
              </a:spcBef>
              <a:spcAft>
                <a:spcPts val="0"/>
              </a:spcAft>
              <a:buClrTx/>
              <a:buSzTx/>
              <a:buFont typeface="Arial" panose="020B0604020202020204" pitchFamily="34" charset="0"/>
              <a:buNone/>
              <a:tabLst/>
              <a:defRPr sz="1600" b="0">
                <a:solidFill>
                  <a:schemeClr val="tx1"/>
                </a:solidFill>
              </a:defRPr>
            </a:lvl2pPr>
            <a:lvl3pPr marL="685800" indent="0" algn="ctr">
              <a:buNone/>
              <a:defRPr sz="1400"/>
            </a:lvl3pPr>
            <a:lvl4pPr marL="1028700" indent="0" algn="ctr">
              <a:buNone/>
              <a:defRPr sz="1400"/>
            </a:lvl4pPr>
            <a:lvl5pPr marL="1371600" indent="0" algn="ctr">
              <a:buNone/>
              <a:defRPr sz="1400"/>
            </a:lvl5pPr>
          </a:lstStyle>
          <a:p>
            <a:pPr lvl="0"/>
            <a:r>
              <a:rPr lang="en-US"/>
              <a:t>Click to edit Master title style</a:t>
            </a:r>
          </a:p>
        </p:txBody>
      </p:sp>
      <p:sp>
        <p:nvSpPr>
          <p:cNvPr id="43" name="Text Placeholder 26">
            <a:extLst>
              <a:ext uri="{FF2B5EF4-FFF2-40B4-BE49-F238E27FC236}">
                <a16:creationId xmlns:a16="http://schemas.microsoft.com/office/drawing/2014/main" id="{00E07BA2-CB90-704E-A11D-9B6A5FE87A5A}"/>
              </a:ext>
            </a:extLst>
          </p:cNvPr>
          <p:cNvSpPr>
            <a:spLocks noGrp="1"/>
          </p:cNvSpPr>
          <p:nvPr>
            <p:ph type="body" sz="quarter" idx="16" hasCustomPrompt="1"/>
          </p:nvPr>
        </p:nvSpPr>
        <p:spPr>
          <a:xfrm>
            <a:off x="6497420" y="3562350"/>
            <a:ext cx="2360830" cy="1194845"/>
          </a:xfrm>
          <a:prstGeom prst="rect">
            <a:avLst/>
          </a:prstGeom>
        </p:spPr>
        <p:txBody>
          <a:bodyPr anchor="t"/>
          <a:lstStyle>
            <a:lvl1pPr marL="7938" marR="0" indent="-7938"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600" b="0">
                <a:solidFill>
                  <a:schemeClr val="tx1"/>
                </a:solidFill>
              </a:defRPr>
            </a:lvl1pPr>
            <a:lvl2pPr marL="11113" marR="0" indent="-3175" algn="ctr" defTabSz="685800" rtl="0" eaLnBrk="1" fontAlgn="auto" latinLnBrk="0" hangingPunct="1">
              <a:lnSpc>
                <a:spcPct val="90000"/>
              </a:lnSpc>
              <a:spcBef>
                <a:spcPts val="375"/>
              </a:spcBef>
              <a:spcAft>
                <a:spcPts val="0"/>
              </a:spcAft>
              <a:buClrTx/>
              <a:buSzTx/>
              <a:buFont typeface="Arial" panose="020B0604020202020204" pitchFamily="34" charset="0"/>
              <a:buNone/>
              <a:tabLst/>
              <a:defRPr sz="1600" b="0">
                <a:solidFill>
                  <a:schemeClr val="tx1"/>
                </a:solidFill>
              </a:defRPr>
            </a:lvl2pPr>
            <a:lvl3pPr marL="685800" indent="0" algn="ctr">
              <a:buNone/>
              <a:defRPr sz="1400"/>
            </a:lvl3pPr>
            <a:lvl4pPr marL="1028700" indent="0" algn="ctr">
              <a:buNone/>
              <a:defRPr sz="1400"/>
            </a:lvl4pPr>
            <a:lvl5pPr marL="1371600" indent="0" algn="ctr">
              <a:buNone/>
              <a:defRPr sz="1400"/>
            </a:lvl5pPr>
          </a:lstStyle>
          <a:p>
            <a:pPr lvl="0"/>
            <a:r>
              <a:rPr lang="en-US"/>
              <a:t>Click to edit Master title style</a:t>
            </a:r>
          </a:p>
        </p:txBody>
      </p:sp>
    </p:spTree>
    <p:extLst>
      <p:ext uri="{BB962C8B-B14F-4D97-AF65-F5344CB8AC3E}">
        <p14:creationId xmlns:p14="http://schemas.microsoft.com/office/powerpoint/2010/main" val="8033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Cover 1">
    <p:bg>
      <p:bgPr>
        <a:gradFill flip="none" rotWithShape="1">
          <a:gsLst>
            <a:gs pos="0">
              <a:schemeClr val="accent6"/>
            </a:gs>
            <a:gs pos="26000">
              <a:schemeClr val="bg1"/>
            </a:gs>
            <a:gs pos="100000">
              <a:schemeClr val="accent1"/>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2057400"/>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5" name="Picture 4" descr="Dell Technologies logo">
            <a:extLs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8751" y="4373774"/>
            <a:ext cx="2706624" cy="351861"/>
          </a:xfrm>
          <a:prstGeom prst="rect">
            <a:avLst/>
          </a:prstGeom>
        </p:spPr>
      </p:pic>
    </p:spTree>
    <p:extLst>
      <p:ext uri="{BB962C8B-B14F-4D97-AF65-F5344CB8AC3E}">
        <p14:creationId xmlns:p14="http://schemas.microsoft.com/office/powerpoint/2010/main" val="126960818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85750" y="2057400"/>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descr="Dell Technologies logo">
            <a:extLst>
              <a:ext uri="{FF2B5EF4-FFF2-40B4-BE49-F238E27FC236}">
                <a16:creationId xmlns:a16="http://schemas.microsoft.com/office/drawing/2014/main" id="{8A49A41B-9CF1-4CD6-B1E3-F736C63833B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08751" y="4373774"/>
            <a:ext cx="2706624" cy="351861"/>
          </a:xfrm>
          <a:prstGeom prst="rect">
            <a:avLst/>
          </a:prstGeom>
        </p:spPr>
      </p:pic>
    </p:spTree>
    <p:extLst>
      <p:ext uri="{BB962C8B-B14F-4D97-AF65-F5344CB8AC3E}">
        <p14:creationId xmlns:p14="http://schemas.microsoft.com/office/powerpoint/2010/main" val="209171374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v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85750" y="2057400"/>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descr="Dell Technologies logo">
            <a:extLst>
              <a:ext uri="{FF2B5EF4-FFF2-40B4-BE49-F238E27FC236}">
                <a16:creationId xmlns:a16="http://schemas.microsoft.com/office/drawing/2014/main" id="{8A49A41B-9CF1-4CD6-B1E3-F736C63833B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08751" y="4373774"/>
            <a:ext cx="2706624" cy="351861"/>
          </a:xfrm>
          <a:prstGeom prst="rect">
            <a:avLst/>
          </a:prstGeom>
        </p:spPr>
      </p:pic>
    </p:spTree>
    <p:extLst>
      <p:ext uri="{BB962C8B-B14F-4D97-AF65-F5344CB8AC3E}">
        <p14:creationId xmlns:p14="http://schemas.microsoft.com/office/powerpoint/2010/main" val="419946293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v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85750" y="2057400"/>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descr="Dell Technologies logo">
            <a:extLst>
              <a:ext uri="{FF2B5EF4-FFF2-40B4-BE49-F238E27FC236}">
                <a16:creationId xmlns:a16="http://schemas.microsoft.com/office/drawing/2014/main" id="{8A49A41B-9CF1-4CD6-B1E3-F736C63833B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08751" y="4373774"/>
            <a:ext cx="2706624" cy="351861"/>
          </a:xfrm>
          <a:prstGeom prst="rect">
            <a:avLst/>
          </a:prstGeom>
        </p:spPr>
      </p:pic>
    </p:spTree>
    <p:extLst>
      <p:ext uri="{BB962C8B-B14F-4D97-AF65-F5344CB8AC3E}">
        <p14:creationId xmlns:p14="http://schemas.microsoft.com/office/powerpoint/2010/main" val="338003883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3DA7F653-F411-4F6A-9040-1401B05C2AE5}"/>
              </a:ext>
            </a:extLst>
          </p:cNvPr>
          <p:cNvPicPr>
            <a:picLocks noChangeAspect="1"/>
          </p:cNvPicPr>
          <p:nvPr userDrawn="1"/>
        </p:nvPicPr>
        <p:blipFill rotWithShape="1">
          <a:blip r:embed="rId2"/>
          <a:srcRect l="15792" t="27650" r="15700" b="4089"/>
          <a:stretch/>
        </p:blipFill>
        <p:spPr>
          <a:xfrm flipH="1">
            <a:off x="-1" y="0"/>
            <a:ext cx="9143999" cy="5143500"/>
          </a:xfrm>
          <a:prstGeom prst="rect">
            <a:avLst/>
          </a:prstGeom>
        </p:spPr>
      </p:pic>
      <p:pic>
        <p:nvPicPr>
          <p:cNvPr id="4" name="Picture 3">
            <a:extLst>
              <a:ext uri="{FF2B5EF4-FFF2-40B4-BE49-F238E27FC236}">
                <a16:creationId xmlns:a16="http://schemas.microsoft.com/office/drawing/2014/main" id="{7BA03AA1-C44B-4864-B211-86BBC6EF5D3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08751" y="4373774"/>
            <a:ext cx="2706624" cy="351861"/>
          </a:xfrm>
          <a:prstGeom prst="rect">
            <a:avLst/>
          </a:prstGeom>
        </p:spPr>
      </p:pic>
    </p:spTree>
    <p:extLst>
      <p:ext uri="{BB962C8B-B14F-4D97-AF65-F5344CB8AC3E}">
        <p14:creationId xmlns:p14="http://schemas.microsoft.com/office/powerpoint/2010/main" val="235401420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1102282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41806"/>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10594228"/>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285750" y="1200150"/>
            <a:ext cx="8572500" cy="3314700"/>
          </a:xfrm>
          <a:prstGeom prst="rect">
            <a:avLst/>
          </a:prstGeom>
        </p:spPr>
        <p:txBody>
          <a:bodyPr lIns="0" tIns="0" rIns="0" bIns="0"/>
          <a:lstStyle>
            <a:lvl1pPr marL="171450" indent="-171450">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100" indent="-114300">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8484578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41806"/>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Content Placeholder 2"/>
          <p:cNvSpPr>
            <a:spLocks noGrp="1"/>
          </p:cNvSpPr>
          <p:nvPr>
            <p:ph idx="10"/>
          </p:nvPr>
        </p:nvSpPr>
        <p:spPr>
          <a:xfrm>
            <a:off x="285750" y="1200150"/>
            <a:ext cx="8572500" cy="3314700"/>
          </a:xfrm>
          <a:prstGeom prst="rect">
            <a:avLst/>
          </a:prstGeom>
        </p:spPr>
        <p:txBody>
          <a:bodyPr lIns="0" tIns="0" rIns="0" bIns="0"/>
          <a:lstStyle>
            <a:lvl1pPr marL="171450" indent="-171450">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100" indent="-114300">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7421697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10" name="Content Placeholder 9"/>
          <p:cNvSpPr>
            <a:spLocks noGrp="1"/>
          </p:cNvSpPr>
          <p:nvPr>
            <p:ph sz="quarter" idx="10"/>
          </p:nvPr>
        </p:nvSpPr>
        <p:spPr>
          <a:xfrm>
            <a:off x="28575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1"/>
          </p:nvPr>
        </p:nvSpPr>
        <p:spPr>
          <a:xfrm>
            <a:off x="480060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6079980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4" name="Content Placeholder 3">
            <a:extLst>
              <a:ext uri="{FF2B5EF4-FFF2-40B4-BE49-F238E27FC236}">
                <a16:creationId xmlns:a16="http://schemas.microsoft.com/office/drawing/2014/main" id="{C1F1CEAD-C06E-4DD6-958D-A69C28387D94}"/>
              </a:ext>
            </a:extLst>
          </p:cNvPr>
          <p:cNvSpPr>
            <a:spLocks noGrp="1"/>
          </p:cNvSpPr>
          <p:nvPr>
            <p:ph sz="quarter" idx="13"/>
          </p:nvPr>
        </p:nvSpPr>
        <p:spPr>
          <a:xfrm>
            <a:off x="285750" y="971550"/>
            <a:ext cx="4057650" cy="3943350"/>
          </a:xfrm>
          <a:prstGeom prst="rect">
            <a:avLst/>
          </a:prstGeom>
        </p:spPr>
        <p:txBody>
          <a:bodyPr lIns="0" tIns="0" rIns="0" bIns="91440"/>
          <a:lstStyle>
            <a:lvl1pPr marL="0" indent="0">
              <a:lnSpc>
                <a:spcPct val="100000"/>
              </a:lnSpc>
              <a:spcBef>
                <a:spcPts val="1800"/>
              </a:spcBef>
              <a:buNone/>
              <a:defRPr sz="2000" baseline="0">
                <a:solidFill>
                  <a:schemeClr val="bg1"/>
                </a:solidFill>
              </a:defRPr>
            </a:lvl1pPr>
            <a:lvl2pPr marL="173038" indent="-173038">
              <a:lnSpc>
                <a:spcPct val="100000"/>
              </a:lnSpc>
              <a:spcBef>
                <a:spcPts val="1200"/>
              </a:spcBef>
              <a:buClr>
                <a:srgbClr val="808080"/>
              </a:buClr>
              <a:defRPr>
                <a:solidFill>
                  <a:schemeClr val="bg2"/>
                </a:solidFill>
              </a:defRPr>
            </a:lvl2pPr>
            <a:lvl3pPr marL="514350" indent="-173038">
              <a:lnSpc>
                <a:spcPct val="100000"/>
              </a:lnSpc>
              <a:spcBef>
                <a:spcPts val="300"/>
              </a:spcBef>
              <a:buClr>
                <a:srgbClr val="808080"/>
              </a:buClr>
              <a:buFont typeface="Arial" panose="020B0604020202020204" pitchFamily="34" charset="0"/>
              <a:buChar char="–"/>
              <a:defRPr sz="1400">
                <a:solidFill>
                  <a:schemeClr val="bg2"/>
                </a:solidFill>
              </a:defRPr>
            </a:lvl3pPr>
            <a:lvl4pPr marL="855663" indent="-168275">
              <a:lnSpc>
                <a:spcPct val="100000"/>
              </a:lnSpc>
              <a:spcBef>
                <a:spcPts val="300"/>
              </a:spcBef>
              <a:buClr>
                <a:srgbClr val="808080"/>
              </a:buClr>
              <a:buFont typeface="Wingdings" panose="05000000000000000000" pitchFamily="2" charset="2"/>
              <a:buChar char="§"/>
              <a:defRPr sz="11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A0C49344-5A94-4BB8-B1F8-EC9EB43874D0}"/>
              </a:ext>
            </a:extLst>
          </p:cNvPr>
          <p:cNvSpPr>
            <a:spLocks noGrp="1"/>
          </p:cNvSpPr>
          <p:nvPr>
            <p:ph sz="quarter" idx="14"/>
          </p:nvPr>
        </p:nvSpPr>
        <p:spPr>
          <a:xfrm>
            <a:off x="4800600" y="971550"/>
            <a:ext cx="4057650" cy="3943350"/>
          </a:xfrm>
          <a:prstGeom prst="rect">
            <a:avLst/>
          </a:prstGeom>
        </p:spPr>
        <p:txBody>
          <a:bodyPr lIns="0" tIns="0" rIns="0" bIns="91440"/>
          <a:lstStyle>
            <a:lvl1pPr marL="0" indent="0">
              <a:lnSpc>
                <a:spcPct val="100000"/>
              </a:lnSpc>
              <a:spcBef>
                <a:spcPts val="1800"/>
              </a:spcBef>
              <a:buNone/>
              <a:defRPr sz="2000" baseline="0">
                <a:solidFill>
                  <a:schemeClr val="bg1"/>
                </a:solidFill>
              </a:defRPr>
            </a:lvl1pPr>
            <a:lvl2pPr marL="173038" indent="-173038">
              <a:lnSpc>
                <a:spcPct val="100000"/>
              </a:lnSpc>
              <a:spcBef>
                <a:spcPts val="1200"/>
              </a:spcBef>
              <a:buClr>
                <a:srgbClr val="808080"/>
              </a:buClr>
              <a:defRPr>
                <a:solidFill>
                  <a:schemeClr val="bg2"/>
                </a:solidFill>
              </a:defRPr>
            </a:lvl2pPr>
            <a:lvl3pPr marL="514350" indent="-173038">
              <a:lnSpc>
                <a:spcPct val="100000"/>
              </a:lnSpc>
              <a:spcBef>
                <a:spcPts val="300"/>
              </a:spcBef>
              <a:buClr>
                <a:srgbClr val="808080"/>
              </a:buClr>
              <a:buFont typeface="Arial" panose="020B0604020202020204" pitchFamily="34" charset="0"/>
              <a:buChar char="–"/>
              <a:defRPr sz="1400">
                <a:solidFill>
                  <a:schemeClr val="bg2"/>
                </a:solidFill>
              </a:defRPr>
            </a:lvl3pPr>
            <a:lvl4pPr marL="855663" indent="-168275">
              <a:lnSpc>
                <a:spcPct val="100000"/>
              </a:lnSpc>
              <a:spcBef>
                <a:spcPts val="300"/>
              </a:spcBef>
              <a:buClr>
                <a:srgbClr val="808080"/>
              </a:buClr>
              <a:buFont typeface="Wingdings" panose="05000000000000000000" pitchFamily="2" charset="2"/>
              <a:buChar char="§"/>
              <a:defRPr sz="11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9538427"/>
      </p:ext>
    </p:extLst>
  </p:cSld>
  <p:clrMapOvr>
    <a:masterClrMapping/>
  </p:clrMapOvr>
  <p:extLst>
    <p:ext uri="{DCECCB84-F9BA-43D5-87BE-67443E8EF086}">
      <p15:sldGuideLst xmlns:p15="http://schemas.microsoft.com/office/powerpoint/2012/main">
        <p15:guide id="1" orient="horz" pos="90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9" name="Content Placeholder 9"/>
          <p:cNvSpPr>
            <a:spLocks noGrp="1"/>
          </p:cNvSpPr>
          <p:nvPr>
            <p:ph sz="quarter" idx="13"/>
          </p:nvPr>
        </p:nvSpPr>
        <p:spPr>
          <a:xfrm>
            <a:off x="285750" y="971550"/>
            <a:ext cx="2686050" cy="3543300"/>
          </a:xfrm>
          <a:prstGeom prst="rect">
            <a:avLst/>
          </a:prstGeom>
        </p:spPr>
        <p:txBody>
          <a:bodyPr lIns="0" tIns="0" rIns="0" bIns="0"/>
          <a:lstStyle>
            <a:lvl1pPr marL="0" indent="0">
              <a:lnSpc>
                <a:spcPct val="100000"/>
              </a:lnSpc>
              <a:spcBef>
                <a:spcPts val="1200"/>
              </a:spcBef>
              <a:buClr>
                <a:srgbClr val="808080"/>
              </a:buClr>
              <a:buNone/>
              <a:defRPr sz="1800">
                <a:solidFill>
                  <a:schemeClr val="bg1"/>
                </a:solidFill>
              </a:defRPr>
            </a:lvl1pPr>
            <a:lvl2pPr marL="171450" indent="-171450">
              <a:lnSpc>
                <a:spcPct val="100000"/>
              </a:lnSpc>
              <a:spcBef>
                <a:spcPts val="1200"/>
              </a:spcBef>
              <a:buClr>
                <a:srgbClr val="808080"/>
              </a:buClr>
              <a:buFont typeface="Arial" panose="020B0604020202020204" pitchFamily="34" charset="0"/>
              <a:buChar char="•"/>
              <a:defRPr sz="1600">
                <a:solidFill>
                  <a:schemeClr val="bg2"/>
                </a:solidFill>
              </a:defRPr>
            </a:lvl2pPr>
            <a:lvl3pPr marL="514350" indent="-171450">
              <a:lnSpc>
                <a:spcPct val="100000"/>
              </a:lnSpc>
              <a:spcBef>
                <a:spcPts val="300"/>
              </a:spcBef>
              <a:buClr>
                <a:srgbClr val="808080"/>
              </a:buClr>
              <a:buFont typeface="Arial" panose="020B0604020202020204" pitchFamily="34" charset="0"/>
              <a:buChar char="–"/>
              <a:defRPr sz="12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0" name="Content Placeholder 9"/>
          <p:cNvSpPr>
            <a:spLocks noGrp="1"/>
          </p:cNvSpPr>
          <p:nvPr>
            <p:ph sz="quarter" idx="11"/>
          </p:nvPr>
        </p:nvSpPr>
        <p:spPr>
          <a:xfrm>
            <a:off x="3228975" y="971550"/>
            <a:ext cx="2686050" cy="3543300"/>
          </a:xfrm>
          <a:prstGeom prst="rect">
            <a:avLst/>
          </a:prstGeom>
        </p:spPr>
        <p:txBody>
          <a:bodyPr lIns="0" tIns="0" rIns="0" bIns="0"/>
          <a:lstStyle>
            <a:lvl1pPr marL="0" indent="0">
              <a:lnSpc>
                <a:spcPct val="100000"/>
              </a:lnSpc>
              <a:spcBef>
                <a:spcPts val="1200"/>
              </a:spcBef>
              <a:buClr>
                <a:srgbClr val="808080"/>
              </a:buClr>
              <a:buNone/>
              <a:defRPr sz="1800">
                <a:solidFill>
                  <a:schemeClr val="bg1"/>
                </a:solidFill>
              </a:defRPr>
            </a:lvl1pPr>
            <a:lvl2pPr marL="171450" indent="-171450">
              <a:lnSpc>
                <a:spcPct val="100000"/>
              </a:lnSpc>
              <a:spcBef>
                <a:spcPts val="1200"/>
              </a:spcBef>
              <a:buClr>
                <a:srgbClr val="808080"/>
              </a:buClr>
              <a:buFont typeface="Arial" panose="020B0604020202020204" pitchFamily="34" charset="0"/>
              <a:buChar char="•"/>
              <a:defRPr sz="1600">
                <a:solidFill>
                  <a:schemeClr val="bg2"/>
                </a:solidFill>
              </a:defRPr>
            </a:lvl2pPr>
            <a:lvl3pPr marL="514350" indent="-171450">
              <a:lnSpc>
                <a:spcPct val="100000"/>
              </a:lnSpc>
              <a:spcBef>
                <a:spcPts val="300"/>
              </a:spcBef>
              <a:buClr>
                <a:srgbClr val="808080"/>
              </a:buClr>
              <a:buFont typeface="Arial" panose="020B0604020202020204" pitchFamily="34" charset="0"/>
              <a:buChar char="–"/>
              <a:defRPr sz="12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4"/>
          </p:nvPr>
        </p:nvSpPr>
        <p:spPr>
          <a:xfrm>
            <a:off x="6172200" y="971550"/>
            <a:ext cx="2686050" cy="3543300"/>
          </a:xfrm>
          <a:prstGeom prst="rect">
            <a:avLst/>
          </a:prstGeom>
        </p:spPr>
        <p:txBody>
          <a:bodyPr lIns="0" tIns="0" rIns="0" bIns="0"/>
          <a:lstStyle>
            <a:lvl1pPr marL="0" indent="0">
              <a:lnSpc>
                <a:spcPct val="100000"/>
              </a:lnSpc>
              <a:spcBef>
                <a:spcPts val="1200"/>
              </a:spcBef>
              <a:buClr>
                <a:srgbClr val="808080"/>
              </a:buClr>
              <a:buNone/>
              <a:defRPr sz="1800">
                <a:solidFill>
                  <a:schemeClr val="bg1"/>
                </a:solidFill>
              </a:defRPr>
            </a:lvl1pPr>
            <a:lvl2pPr marL="171450" indent="-171450">
              <a:lnSpc>
                <a:spcPct val="100000"/>
              </a:lnSpc>
              <a:spcBef>
                <a:spcPts val="1200"/>
              </a:spcBef>
              <a:buClr>
                <a:srgbClr val="808080"/>
              </a:buClr>
              <a:buFont typeface="Arial" panose="020B0604020202020204" pitchFamily="34" charset="0"/>
              <a:buChar char="•"/>
              <a:defRPr sz="1600">
                <a:solidFill>
                  <a:schemeClr val="bg2"/>
                </a:solidFill>
              </a:defRPr>
            </a:lvl2pPr>
            <a:lvl3pPr marL="514350" indent="-171450">
              <a:lnSpc>
                <a:spcPct val="100000"/>
              </a:lnSpc>
              <a:spcBef>
                <a:spcPts val="300"/>
              </a:spcBef>
              <a:buClr>
                <a:srgbClr val="808080"/>
              </a:buClr>
              <a:buFont typeface="Arial" panose="020B0604020202020204" pitchFamily="34" charset="0"/>
              <a:buChar char="–"/>
              <a:defRPr sz="12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23711074"/>
      </p:ext>
    </p:extLst>
  </p:cSld>
  <p:clrMapOvr>
    <a:masterClrMapping/>
  </p:clrMapOvr>
  <p:extLst>
    <p:ext uri="{DCECCB84-F9BA-43D5-87BE-67443E8EF086}">
      <p15:sldGuideLst xmlns:p15="http://schemas.microsoft.com/office/powerpoint/2012/main">
        <p15:guide id="1" orient="horz" pos="9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21CDB-95CE-458B-A911-027A05894B80}"/>
              </a:ext>
            </a:extLst>
          </p:cNvPr>
          <p:cNvSpPr>
            <a:spLocks noGrp="1"/>
          </p:cNvSpPr>
          <p:nvPr>
            <p:ph type="title"/>
          </p:nvPr>
        </p:nvSpPr>
        <p:spPr>
          <a:xfrm>
            <a:off x="628650" y="-342900"/>
            <a:ext cx="7886700" cy="296862"/>
          </a:xfrm>
          <a:prstGeom prst="rect">
            <a:avLst/>
          </a:prstGeom>
        </p:spPr>
        <p:txBody>
          <a:bodyPr/>
          <a:lstStyle>
            <a:lvl1pPr algn="ctr">
              <a:defRPr sz="1800"/>
            </a:lvl1pPr>
          </a:lstStyle>
          <a:p>
            <a:r>
              <a:rPr lang="en-US"/>
              <a:t>Click to edit Master title style</a:t>
            </a:r>
          </a:p>
        </p:txBody>
      </p:sp>
    </p:spTree>
    <p:extLst>
      <p:ext uri="{BB962C8B-B14F-4D97-AF65-F5344CB8AC3E}">
        <p14:creationId xmlns:p14="http://schemas.microsoft.com/office/powerpoint/2010/main" val="36291638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1">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p>
        </p:txBody>
      </p:sp>
      <p:pic>
        <p:nvPicPr>
          <p:cNvPr id="4" name="Picture 3" descr="Dell Technologies logo"/>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137745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effectLst>
                  <a:glow rad="635000">
                    <a:schemeClr val="bg2">
                      <a:alpha val="20000"/>
                    </a:schemeClr>
                  </a:glow>
                </a:effectLst>
                <a:latin typeface="Arial" panose="020B0604020202020204" pitchFamily="34" charset="0"/>
              </a:defRPr>
            </a:lvl1pPr>
          </a:lstStyle>
          <a:p>
            <a:r>
              <a:rPr lang="en-US"/>
              <a:t>Click to edit Master title style</a:t>
            </a:r>
          </a:p>
        </p:txBody>
      </p:sp>
      <p:pic>
        <p:nvPicPr>
          <p:cNvPr id="4" name="Picture 3" descr="Dell Technologies logo"/>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055900115"/>
      </p:ext>
    </p:extLst>
  </p:cSld>
  <p:clrMapOvr>
    <a:masterClrMapping/>
  </p:clrMapOvr>
  <p:extLst>
    <p:ext uri="{DCECCB84-F9BA-43D5-87BE-67443E8EF086}">
      <p15:sldGuideLst xmlns:p15="http://schemas.microsoft.com/office/powerpoint/2012/main">
        <p15:guide id="1" orient="horz" pos="25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lang="en-US" sz="5400" dirty="0">
                <a:solidFill>
                  <a:schemeClr val="tx2"/>
                </a:solidFill>
                <a:effectLst>
                  <a:glow rad="635000">
                    <a:schemeClr val="bg2">
                      <a:alpha val="20000"/>
                    </a:schemeClr>
                  </a:glow>
                </a:effectLst>
                <a:latin typeface="Arial" panose="020B0604020202020204" pitchFamily="34" charset="0"/>
              </a:defRPr>
            </a:lvl1pPr>
          </a:lstStyle>
          <a:p>
            <a:pPr lvl="0"/>
            <a:r>
              <a:rPr lang="en-US"/>
              <a:t>Click to edit Master title style</a:t>
            </a:r>
          </a:p>
        </p:txBody>
      </p:sp>
      <p:pic>
        <p:nvPicPr>
          <p:cNvPr id="4" name="Picture 3" descr="Dell Technologies logo"/>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474662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41806"/>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40949754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lang="en-US" sz="5400" dirty="0">
                <a:solidFill>
                  <a:schemeClr val="tx2"/>
                </a:solidFill>
                <a:effectLst>
                  <a:glow rad="635000">
                    <a:schemeClr val="bg2">
                      <a:alpha val="20000"/>
                    </a:schemeClr>
                  </a:glow>
                </a:effectLst>
                <a:latin typeface="Arial" panose="020B0604020202020204" pitchFamily="34" charset="0"/>
              </a:defRPr>
            </a:lvl1pPr>
          </a:lstStyle>
          <a:p>
            <a:pPr lvl="0"/>
            <a:r>
              <a:rPr lang="en-US"/>
              <a:t>Click to edit Master title style</a:t>
            </a:r>
          </a:p>
        </p:txBody>
      </p:sp>
      <p:pic>
        <p:nvPicPr>
          <p:cNvPr id="4" name="Picture 3" descr="Dell Technologies logo"/>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296133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4" name="Picture 3" descr="Dell Technologies logo"/>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3" name="Title 1">
            <a:extLst>
              <a:ext uri="{FF2B5EF4-FFF2-40B4-BE49-F238E27FC236}">
                <a16:creationId xmlns:a16="http://schemas.microsoft.com/office/drawing/2014/main" id="{7926025D-69CA-46ED-B6D1-60EE56CC5A3E}"/>
              </a:ext>
            </a:extLst>
          </p:cNvPr>
          <p:cNvSpPr>
            <a:spLocks noGrp="1"/>
          </p:cNvSpPr>
          <p:nvPr>
            <p:ph type="title"/>
          </p:nvPr>
        </p:nvSpPr>
        <p:spPr>
          <a:xfrm>
            <a:off x="628650" y="-342900"/>
            <a:ext cx="7886700" cy="296862"/>
          </a:xfrm>
          <a:prstGeom prst="rect">
            <a:avLst/>
          </a:prstGeom>
        </p:spPr>
        <p:txBody>
          <a:bodyPr/>
          <a:lstStyle>
            <a:lvl1pPr algn="ctr">
              <a:defRPr sz="1800"/>
            </a:lvl1pPr>
          </a:lstStyle>
          <a:p>
            <a:r>
              <a:rPr lang="en-US"/>
              <a:t>Click to edit Master title style</a:t>
            </a:r>
          </a:p>
        </p:txBody>
      </p:sp>
    </p:spTree>
    <p:extLst>
      <p:ext uri="{BB962C8B-B14F-4D97-AF65-F5344CB8AC3E}">
        <p14:creationId xmlns:p14="http://schemas.microsoft.com/office/powerpoint/2010/main" val="1753656097"/>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End logo slide">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2163DCD-94C5-4DA3-8934-227D0773EAFF}"/>
              </a:ext>
            </a:extLst>
          </p:cNvPr>
          <p:cNvSpPr>
            <a:spLocks noGrp="1"/>
          </p:cNvSpPr>
          <p:nvPr>
            <p:ph type="title" hasCustomPrompt="1"/>
          </p:nvPr>
        </p:nvSpPr>
        <p:spPr>
          <a:xfrm>
            <a:off x="628650" y="-342900"/>
            <a:ext cx="7886700" cy="296862"/>
          </a:xfrm>
          <a:prstGeom prst="rect">
            <a:avLst/>
          </a:prstGeom>
        </p:spPr>
        <p:txBody>
          <a:bodyPr/>
          <a:lstStyle>
            <a:lvl1pPr algn="ctr">
              <a:defRPr sz="1800"/>
            </a:lvl1pPr>
          </a:lstStyle>
          <a:p>
            <a:r>
              <a:rPr lang="en-US"/>
              <a:t>End logo slide</a:t>
            </a:r>
          </a:p>
        </p:txBody>
      </p:sp>
      <p:pic>
        <p:nvPicPr>
          <p:cNvPr id="5" name="Picture 4" descr="Dell Technologies logo">
            <a:extLst>
              <a:ext uri="{FF2B5EF4-FFF2-40B4-BE49-F238E27FC236}">
                <a16:creationId xmlns:a16="http://schemas.microsoft.com/office/drawing/2014/main" id="{6CED6EC7-6D3E-4027-A733-9B78EBA486D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26378" y="2254304"/>
            <a:ext cx="5093208" cy="660231"/>
          </a:xfrm>
          <a:prstGeom prst="rect">
            <a:avLst/>
          </a:prstGeom>
        </p:spPr>
      </p:pic>
    </p:spTree>
    <p:extLst>
      <p:ext uri="{BB962C8B-B14F-4D97-AF65-F5344CB8AC3E}">
        <p14:creationId xmlns:p14="http://schemas.microsoft.com/office/powerpoint/2010/main" val="216535701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ue bar top">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3083B9-B011-4088-9915-EA423CD7E4CE}"/>
              </a:ext>
              <a:ext uri="{C183D7F6-B498-43B3-948B-1728B52AA6E4}">
                <adec:decorative xmlns:adec="http://schemas.microsoft.com/office/drawing/2017/decorative" val="1"/>
              </a:ext>
            </a:extLst>
          </p:cNvPr>
          <p:cNvSpPr/>
          <p:nvPr userDrawn="1"/>
        </p:nvSpPr>
        <p:spPr>
          <a:xfrm>
            <a:off x="0" y="0"/>
            <a:ext cx="9144000" cy="1200150"/>
          </a:xfrm>
          <a:prstGeom prst="rect">
            <a:avLst/>
          </a:prstGeom>
          <a:gradFill>
            <a:gsLst>
              <a:gs pos="0">
                <a:schemeClr val="accent6"/>
              </a:gs>
              <a:gs pos="26000">
                <a:schemeClr val="bg1"/>
              </a:gs>
              <a:gs pos="100000">
                <a:schemeClr val="accent1"/>
              </a:gs>
            </a:gsLst>
            <a:lin ang="36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6" name="Title 1">
            <a:extLst>
              <a:ext uri="{FF2B5EF4-FFF2-40B4-BE49-F238E27FC236}">
                <a16:creationId xmlns:a16="http://schemas.microsoft.com/office/drawing/2014/main" id="{406380C4-5271-4906-B38E-E23B3CA3967A}"/>
              </a:ext>
            </a:extLst>
          </p:cNvPr>
          <p:cNvSpPr>
            <a:spLocks noGrp="1"/>
          </p:cNvSpPr>
          <p:nvPr>
            <p:ph type="title"/>
          </p:nvPr>
        </p:nvSpPr>
        <p:spPr>
          <a:xfrm>
            <a:off x="285750" y="406176"/>
            <a:ext cx="8572500" cy="387798"/>
          </a:xfrm>
          <a:prstGeom prst="rect">
            <a:avLst/>
          </a:prstGeom>
        </p:spPr>
        <p:txBody>
          <a:bodyPr wrap="square" lIns="0" tIns="0" rIns="0" bIns="0" anchor="ctr" anchorCtr="0">
            <a:spAutoFit/>
          </a:bodyPr>
          <a:lstStyle>
            <a:lvl1pPr>
              <a:defRPr sz="2800">
                <a:solidFill>
                  <a:schemeClr val="tx2"/>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446231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Plan by segm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grpSp>
        <p:nvGrpSpPr>
          <p:cNvPr id="3" name="Group 2">
            <a:extLst>
              <a:ext uri="{FF2B5EF4-FFF2-40B4-BE49-F238E27FC236}">
                <a16:creationId xmlns:a16="http://schemas.microsoft.com/office/drawing/2014/main" id="{234DEFB3-9903-4AA3-9C00-CB6B02DEDBE9}"/>
              </a:ext>
              <a:ext uri="{C183D7F6-B498-43B3-948B-1728B52AA6E4}">
                <adec:decorative xmlns:adec="http://schemas.microsoft.com/office/drawing/2017/decorative" val="1"/>
              </a:ext>
            </a:extLst>
          </p:cNvPr>
          <p:cNvGrpSpPr/>
          <p:nvPr userDrawn="1"/>
        </p:nvGrpSpPr>
        <p:grpSpPr>
          <a:xfrm>
            <a:off x="0" y="857250"/>
            <a:ext cx="9144000" cy="1200150"/>
            <a:chOff x="0" y="804862"/>
            <a:chExt cx="9144000" cy="1200150"/>
          </a:xfrm>
        </p:grpSpPr>
        <p:sp>
          <p:nvSpPr>
            <p:cNvPr id="9" name="Rectangle 8">
              <a:extLst>
                <a:ext uri="{FF2B5EF4-FFF2-40B4-BE49-F238E27FC236}">
                  <a16:creationId xmlns:a16="http://schemas.microsoft.com/office/drawing/2014/main" id="{EF347D35-F780-47CE-9073-D9AAD2199B00}"/>
                </a:ext>
              </a:extLst>
            </p:cNvPr>
            <p:cNvSpPr/>
            <p:nvPr userDrawn="1"/>
          </p:nvSpPr>
          <p:spPr>
            <a:xfrm>
              <a:off x="0" y="804862"/>
              <a:ext cx="9144000" cy="1200150"/>
            </a:xfrm>
            <a:prstGeom prst="rect">
              <a:avLst/>
            </a:prstGeom>
            <a:gradFill>
              <a:gsLst>
                <a:gs pos="0">
                  <a:schemeClr val="accent6"/>
                </a:gs>
                <a:gs pos="26000">
                  <a:schemeClr val="bg1"/>
                </a:gs>
                <a:gs pos="100000">
                  <a:schemeClr val="accent1"/>
                </a:gs>
              </a:gsLst>
              <a:lin ang="36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grpSp>
          <p:nvGrpSpPr>
            <p:cNvPr id="17" name="Group 16"/>
            <p:cNvGrpSpPr/>
            <p:nvPr userDrawn="1"/>
          </p:nvGrpSpPr>
          <p:grpSpPr>
            <a:xfrm>
              <a:off x="0" y="804862"/>
              <a:ext cx="9144000" cy="1195388"/>
              <a:chOff x="0" y="1200150"/>
              <a:chExt cx="9144000" cy="2743200"/>
            </a:xfrm>
          </p:grpSpPr>
          <p:cxnSp>
            <p:nvCxnSpPr>
              <p:cNvPr id="18" name="Straight Connector 17"/>
              <p:cNvCxnSpPr/>
              <p:nvPr/>
            </p:nvCxnSpPr>
            <p:spPr>
              <a:xfrm>
                <a:off x="0" y="1200150"/>
                <a:ext cx="9144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3943350"/>
                <a:ext cx="9144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27" name="Subtitle 2"/>
          <p:cNvSpPr>
            <a:spLocks noGrp="1"/>
          </p:cNvSpPr>
          <p:nvPr>
            <p:ph type="subTitle" idx="1"/>
          </p:nvPr>
        </p:nvSpPr>
        <p:spPr>
          <a:xfrm>
            <a:off x="285750" y="800100"/>
            <a:ext cx="1314450" cy="1314450"/>
          </a:xfrm>
          <a:prstGeom prst="ellipse">
            <a:avLst/>
          </a:prstGeom>
          <a:gradFill>
            <a:gsLst>
              <a:gs pos="50000">
                <a:schemeClr val="accent3"/>
              </a:gs>
              <a:gs pos="100000">
                <a:schemeClr val="accent4"/>
              </a:gs>
              <a:gs pos="0">
                <a:schemeClr val="accent3">
                  <a:lumMod val="60000"/>
                  <a:lumOff val="40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lvl1pPr marL="0" indent="0" algn="ctr">
              <a:lnSpc>
                <a:spcPct val="100000"/>
              </a:lnSpc>
              <a:spcBef>
                <a:spcPts val="0"/>
              </a:spcBef>
              <a:buNone/>
              <a:defRPr lang="en-US" sz="1200" baseline="0" dirty="0">
                <a:solidFill>
                  <a:schemeClr val="bg2"/>
                </a:solidFill>
              </a:defRPr>
            </a:lvl1pPr>
          </a:lstStyle>
          <a:p>
            <a:pPr marL="0" lvl="0" indent="0" algn="ctr"/>
            <a:r>
              <a:rPr lang="en-US"/>
              <a:t>Click to edit Master subtitle style</a:t>
            </a:r>
          </a:p>
        </p:txBody>
      </p:sp>
      <p:sp>
        <p:nvSpPr>
          <p:cNvPr id="11" name="Content Placeholder 9">
            <a:extLst>
              <a:ext uri="{FF2B5EF4-FFF2-40B4-BE49-F238E27FC236}">
                <a16:creationId xmlns:a16="http://schemas.microsoft.com/office/drawing/2014/main" id="{120A03CF-5AF9-433E-97EB-7EB2D04B0E1F}"/>
              </a:ext>
            </a:extLst>
          </p:cNvPr>
          <p:cNvSpPr>
            <a:spLocks noGrp="1"/>
          </p:cNvSpPr>
          <p:nvPr>
            <p:ph sz="quarter" idx="17"/>
          </p:nvPr>
        </p:nvSpPr>
        <p:spPr>
          <a:xfrm>
            <a:off x="1943100" y="862012"/>
            <a:ext cx="6915150" cy="1195388"/>
          </a:xfrm>
          <a:prstGeom prst="rect">
            <a:avLst/>
          </a:prstGeom>
        </p:spPr>
        <p:txBody>
          <a:bodyPr lIns="0" tIns="0" rIns="0" bIns="0" anchor="ctr" anchorCtr="0"/>
          <a:lstStyle>
            <a:lvl1pPr marL="115888" indent="-115888">
              <a:lnSpc>
                <a:spcPct val="100000"/>
              </a:lnSpc>
              <a:spcBef>
                <a:spcPts val="600"/>
              </a:spcBef>
              <a:buClrTx/>
              <a:buFont typeface="Arial" panose="020B0604020202020204" pitchFamily="34" charset="0"/>
              <a:buChar char="•"/>
              <a:defRPr sz="1400">
                <a:solidFill>
                  <a:schemeClr val="tx2"/>
                </a:solidFill>
                <a:latin typeface="+mn-lt"/>
              </a:defRPr>
            </a:lvl1pPr>
            <a:lvl2pPr marL="341313" indent="-111125">
              <a:lnSpc>
                <a:spcPct val="100000"/>
              </a:lnSpc>
              <a:spcBef>
                <a:spcPts val="200"/>
              </a:spcBef>
              <a:buClrTx/>
              <a:buFont typeface="Arial" panose="020B0604020202020204" pitchFamily="34" charset="0"/>
              <a:buChar char="–"/>
              <a:tabLst/>
              <a:defRPr sz="1100">
                <a:solidFill>
                  <a:schemeClr val="tx2"/>
                </a:solidFill>
                <a:latin typeface="+mn-lt"/>
              </a:defRPr>
            </a:lvl2pPr>
            <a:lvl3pPr marL="341313" indent="-111125">
              <a:lnSpc>
                <a:spcPct val="100000"/>
              </a:lnSpc>
              <a:spcBef>
                <a:spcPts val="300"/>
              </a:spcBef>
              <a:buClrTx/>
              <a:buFont typeface="Arial" panose="020B0604020202020204" pitchFamily="34" charset="0"/>
              <a:buChar char="–"/>
              <a:defRPr sz="900">
                <a:solidFill>
                  <a:schemeClr val="tx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73694147"/>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ake-aways">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grpSp>
        <p:nvGrpSpPr>
          <p:cNvPr id="4" name="Group 3">
            <a:extLst>
              <a:ext uri="{FF2B5EF4-FFF2-40B4-BE49-F238E27FC236}">
                <a16:creationId xmlns:a16="http://schemas.microsoft.com/office/drawing/2014/main" id="{8BA668FF-432D-4551-993A-98DB5EC234F7}"/>
              </a:ext>
              <a:ext uri="{C183D7F6-B498-43B3-948B-1728B52AA6E4}">
                <adec:decorative xmlns:adec="http://schemas.microsoft.com/office/drawing/2017/decorative" val="1"/>
              </a:ext>
            </a:extLst>
          </p:cNvPr>
          <p:cNvGrpSpPr/>
          <p:nvPr userDrawn="1"/>
        </p:nvGrpSpPr>
        <p:grpSpPr>
          <a:xfrm>
            <a:off x="0" y="857250"/>
            <a:ext cx="9144000" cy="1200150"/>
            <a:chOff x="0" y="857250"/>
            <a:chExt cx="9144000" cy="1200150"/>
          </a:xfrm>
        </p:grpSpPr>
        <p:sp>
          <p:nvSpPr>
            <p:cNvPr id="3" name="Rectangle 2">
              <a:extLst>
                <a:ext uri="{FF2B5EF4-FFF2-40B4-BE49-F238E27FC236}">
                  <a16:creationId xmlns:a16="http://schemas.microsoft.com/office/drawing/2014/main" id="{87A2476B-64D1-45B7-AA07-32FE961E9546}"/>
                </a:ext>
              </a:extLst>
            </p:cNvPr>
            <p:cNvSpPr/>
            <p:nvPr userDrawn="1"/>
          </p:nvSpPr>
          <p:spPr>
            <a:xfrm>
              <a:off x="0" y="857250"/>
              <a:ext cx="9144000" cy="1200150"/>
            </a:xfrm>
            <a:prstGeom prst="rect">
              <a:avLst/>
            </a:prstGeom>
            <a:gradFill>
              <a:gsLst>
                <a:gs pos="0">
                  <a:schemeClr val="accent6"/>
                </a:gs>
                <a:gs pos="26000">
                  <a:schemeClr val="bg1"/>
                </a:gs>
                <a:gs pos="100000">
                  <a:schemeClr val="accent1"/>
                </a:gs>
              </a:gsLst>
              <a:lin ang="36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grpSp>
          <p:nvGrpSpPr>
            <p:cNvPr id="14" name="Group 13">
              <a:extLst>
                <a:ext uri="{FF2B5EF4-FFF2-40B4-BE49-F238E27FC236}">
                  <a16:creationId xmlns:a16="http://schemas.microsoft.com/office/drawing/2014/main" id="{8D81FD89-071E-449D-BB10-FE354A652CDA}"/>
                </a:ext>
              </a:extLst>
            </p:cNvPr>
            <p:cNvGrpSpPr/>
            <p:nvPr userDrawn="1"/>
          </p:nvGrpSpPr>
          <p:grpSpPr>
            <a:xfrm>
              <a:off x="0" y="858650"/>
              <a:ext cx="9144000" cy="1198750"/>
              <a:chOff x="0" y="1200150"/>
              <a:chExt cx="9144000" cy="2743200"/>
            </a:xfrm>
          </p:grpSpPr>
          <p:cxnSp>
            <p:nvCxnSpPr>
              <p:cNvPr id="16" name="Straight Connector 15">
                <a:extLst>
                  <a:ext uri="{FF2B5EF4-FFF2-40B4-BE49-F238E27FC236}">
                    <a16:creationId xmlns:a16="http://schemas.microsoft.com/office/drawing/2014/main" id="{16F4AB35-AA0F-420F-B7CD-78A67FEF1F81}"/>
                  </a:ext>
                </a:extLst>
              </p:cNvPr>
              <p:cNvCxnSpPr/>
              <p:nvPr/>
            </p:nvCxnSpPr>
            <p:spPr>
              <a:xfrm>
                <a:off x="0" y="1200150"/>
                <a:ext cx="9144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42FAAA-23C1-42CF-90AC-EC94B3FFD1F2}"/>
                  </a:ext>
                </a:extLst>
              </p:cNvPr>
              <p:cNvCxnSpPr/>
              <p:nvPr/>
            </p:nvCxnSpPr>
            <p:spPr>
              <a:xfrm>
                <a:off x="0" y="3943350"/>
                <a:ext cx="9144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25" name="Subtitle 2">
            <a:extLst>
              <a:ext uri="{FF2B5EF4-FFF2-40B4-BE49-F238E27FC236}">
                <a16:creationId xmlns:a16="http://schemas.microsoft.com/office/drawing/2014/main" id="{9332587A-4AEE-42F8-853F-7DCE38F6973A}"/>
              </a:ext>
            </a:extLst>
          </p:cNvPr>
          <p:cNvSpPr>
            <a:spLocks noGrp="1"/>
          </p:cNvSpPr>
          <p:nvPr>
            <p:ph type="subTitle" idx="1"/>
          </p:nvPr>
        </p:nvSpPr>
        <p:spPr>
          <a:xfrm>
            <a:off x="285750" y="800100"/>
            <a:ext cx="1314450" cy="1314450"/>
          </a:xfrm>
          <a:prstGeom prst="ellipse">
            <a:avLst/>
          </a:prstGeom>
          <a:gradFill>
            <a:gsLst>
              <a:gs pos="50000">
                <a:schemeClr val="accent3"/>
              </a:gs>
              <a:gs pos="100000">
                <a:schemeClr val="accent4"/>
              </a:gs>
              <a:gs pos="0">
                <a:schemeClr val="accent3">
                  <a:lumMod val="60000"/>
                  <a:lumOff val="40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lvl1pPr marL="0" indent="0" algn="ctr">
              <a:lnSpc>
                <a:spcPct val="100000"/>
              </a:lnSpc>
              <a:spcBef>
                <a:spcPts val="0"/>
              </a:spcBef>
              <a:buNone/>
              <a:defRPr lang="en-US" sz="1400" baseline="0" dirty="0">
                <a:solidFill>
                  <a:schemeClr val="bg2"/>
                </a:solidFill>
              </a:defRPr>
            </a:lvl1pPr>
          </a:lstStyle>
          <a:p>
            <a:pPr marL="0" lvl="0" indent="0" algn="ctr"/>
            <a:r>
              <a:rPr lang="en-US"/>
              <a:t>Click to edit Master subtitle style</a:t>
            </a:r>
          </a:p>
        </p:txBody>
      </p:sp>
      <p:sp>
        <p:nvSpPr>
          <p:cNvPr id="23" name="Content Placeholder 9">
            <a:extLst>
              <a:ext uri="{FF2B5EF4-FFF2-40B4-BE49-F238E27FC236}">
                <a16:creationId xmlns:a16="http://schemas.microsoft.com/office/drawing/2014/main" id="{1A4D566A-D186-4850-B508-4D560444F7D5}"/>
              </a:ext>
            </a:extLst>
          </p:cNvPr>
          <p:cNvSpPr>
            <a:spLocks noGrp="1"/>
          </p:cNvSpPr>
          <p:nvPr>
            <p:ph sz="quarter" idx="17"/>
          </p:nvPr>
        </p:nvSpPr>
        <p:spPr>
          <a:xfrm>
            <a:off x="1943100" y="915100"/>
            <a:ext cx="6915150" cy="1084450"/>
          </a:xfrm>
          <a:prstGeom prst="rect">
            <a:avLst/>
          </a:prstGeom>
        </p:spPr>
        <p:txBody>
          <a:bodyPr lIns="0" tIns="0" rIns="0" bIns="0" anchor="ctr" anchorCtr="0"/>
          <a:lstStyle>
            <a:lvl1pPr marL="115888" indent="-115888">
              <a:lnSpc>
                <a:spcPct val="100000"/>
              </a:lnSpc>
              <a:spcBef>
                <a:spcPts val="400"/>
              </a:spcBef>
              <a:buClrTx/>
              <a:buFont typeface="Arial" panose="020B0604020202020204" pitchFamily="34" charset="0"/>
              <a:buChar char="•"/>
              <a:defRPr sz="1400">
                <a:solidFill>
                  <a:schemeClr val="tx2"/>
                </a:solidFill>
                <a:latin typeface="+mn-lt"/>
              </a:defRPr>
            </a:lvl1pPr>
            <a:lvl2pPr marL="341313" indent="-111125">
              <a:lnSpc>
                <a:spcPct val="100000"/>
              </a:lnSpc>
              <a:spcBef>
                <a:spcPts val="200"/>
              </a:spcBef>
              <a:buClrTx/>
              <a:buFont typeface="Arial" panose="020B0604020202020204" pitchFamily="34" charset="0"/>
              <a:buChar char="–"/>
              <a:tabLst/>
              <a:defRPr sz="1100">
                <a:solidFill>
                  <a:schemeClr val="tx2"/>
                </a:solidFill>
                <a:latin typeface="+mn-lt"/>
              </a:defRPr>
            </a:lvl2pPr>
            <a:lvl3pPr marL="341313" indent="-111125">
              <a:lnSpc>
                <a:spcPct val="100000"/>
              </a:lnSpc>
              <a:spcBef>
                <a:spcPts val="300"/>
              </a:spcBef>
              <a:buClrTx/>
              <a:buFont typeface="Arial" panose="020B0604020202020204" pitchFamily="34" charset="0"/>
              <a:buChar char="–"/>
              <a:defRPr sz="900">
                <a:solidFill>
                  <a:schemeClr val="tx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p:txBody>
      </p:sp>
      <p:sp>
        <p:nvSpPr>
          <p:cNvPr id="22" name="Content Placeholder 9"/>
          <p:cNvSpPr>
            <a:spLocks noGrp="1"/>
          </p:cNvSpPr>
          <p:nvPr>
            <p:ph sz="quarter" idx="13"/>
          </p:nvPr>
        </p:nvSpPr>
        <p:spPr>
          <a:xfrm>
            <a:off x="286744" y="2343150"/>
            <a:ext cx="3942356" cy="2286000"/>
          </a:xfrm>
          <a:prstGeom prst="rect">
            <a:avLst/>
          </a:prstGeom>
        </p:spPr>
        <p:txBody>
          <a:bodyPr lIns="0" tIns="0" rIns="0" bIns="0"/>
          <a:lstStyle>
            <a:lvl1pPr marL="0" indent="0">
              <a:lnSpc>
                <a:spcPct val="100000"/>
              </a:lnSpc>
              <a:spcBef>
                <a:spcPts val="1200"/>
              </a:spcBef>
              <a:buClr>
                <a:srgbClr val="808080"/>
              </a:buClr>
              <a:buNone/>
              <a:defRPr sz="1400">
                <a:solidFill>
                  <a:schemeClr val="bg1"/>
                </a:solidFill>
                <a:latin typeface="+mn-lt"/>
              </a:defRPr>
            </a:lvl1pPr>
            <a:lvl2pPr marL="115888" indent="-115888">
              <a:lnSpc>
                <a:spcPct val="100000"/>
              </a:lnSpc>
              <a:spcBef>
                <a:spcPts val="600"/>
              </a:spcBef>
              <a:buClr>
                <a:srgbClr val="808080"/>
              </a:buClr>
              <a:buFont typeface="Arial" panose="020B0604020202020204" pitchFamily="34" charset="0"/>
              <a:buChar char="•"/>
              <a:defRPr sz="1200">
                <a:solidFill>
                  <a:schemeClr val="bg2"/>
                </a:solidFill>
                <a:latin typeface="+mn-lt"/>
              </a:defRPr>
            </a:lvl2pPr>
            <a:lvl3pPr marL="341313" indent="-111125">
              <a:lnSpc>
                <a:spcPct val="100000"/>
              </a:lnSpc>
              <a:spcBef>
                <a:spcPts val="300"/>
              </a:spcBef>
              <a:buClr>
                <a:srgbClr val="808080"/>
              </a:buClr>
              <a:buFont typeface="Arial" panose="020B0604020202020204" pitchFamily="34" charset="0"/>
              <a:buChar char="–"/>
              <a:defRPr sz="10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24" name="Content Placeholder 9"/>
          <p:cNvSpPr>
            <a:spLocks noGrp="1"/>
          </p:cNvSpPr>
          <p:nvPr>
            <p:ph sz="quarter" idx="14"/>
          </p:nvPr>
        </p:nvSpPr>
        <p:spPr>
          <a:xfrm>
            <a:off x="4914900" y="2343150"/>
            <a:ext cx="3942356" cy="2286000"/>
          </a:xfrm>
          <a:prstGeom prst="rect">
            <a:avLst/>
          </a:prstGeom>
        </p:spPr>
        <p:txBody>
          <a:bodyPr lIns="0" tIns="0" rIns="0" bIns="0"/>
          <a:lstStyle>
            <a:lvl1pPr marL="0" indent="0">
              <a:lnSpc>
                <a:spcPct val="100000"/>
              </a:lnSpc>
              <a:spcBef>
                <a:spcPts val="1200"/>
              </a:spcBef>
              <a:buClr>
                <a:srgbClr val="808080"/>
              </a:buClr>
              <a:buNone/>
              <a:defRPr sz="1400">
                <a:solidFill>
                  <a:schemeClr val="bg1"/>
                </a:solidFill>
                <a:latin typeface="+mn-lt"/>
              </a:defRPr>
            </a:lvl1pPr>
            <a:lvl2pPr marL="115888" indent="-115888">
              <a:lnSpc>
                <a:spcPct val="100000"/>
              </a:lnSpc>
              <a:spcBef>
                <a:spcPts val="300"/>
              </a:spcBef>
              <a:buClr>
                <a:srgbClr val="808080"/>
              </a:buClr>
              <a:buFont typeface="Arial" panose="020B0604020202020204" pitchFamily="34" charset="0"/>
              <a:buChar char="•"/>
              <a:defRPr sz="1200">
                <a:solidFill>
                  <a:schemeClr val="bg2"/>
                </a:solidFill>
                <a:latin typeface="+mn-lt"/>
              </a:defRPr>
            </a:lvl2pPr>
            <a:lvl3pPr marL="401638" indent="-115888">
              <a:lnSpc>
                <a:spcPct val="100000"/>
              </a:lnSpc>
              <a:spcBef>
                <a:spcPts val="300"/>
              </a:spcBef>
              <a:buClr>
                <a:srgbClr val="808080"/>
              </a:buClr>
              <a:buFont typeface="Arial" panose="020B0604020202020204" pitchFamily="34" charset="0"/>
              <a:buChar char="–"/>
              <a:defRPr sz="10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8277081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Priorities">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4" name="Content Placeholder 3"/>
          <p:cNvSpPr>
            <a:spLocks noGrp="1"/>
          </p:cNvSpPr>
          <p:nvPr>
            <p:ph sz="quarter" idx="18"/>
          </p:nvPr>
        </p:nvSpPr>
        <p:spPr>
          <a:xfrm>
            <a:off x="285750" y="685800"/>
            <a:ext cx="8577072" cy="215444"/>
          </a:xfrm>
          <a:prstGeom prst="rect">
            <a:avLst/>
          </a:prstGeom>
        </p:spPr>
        <p:txBody>
          <a:bodyPr wrap="square" lIns="0" tIns="0" rIns="0" bIns="0">
            <a:spAutoFit/>
          </a:bodyPr>
          <a:lstStyle>
            <a:lvl1pPr marL="171450" indent="-171450">
              <a:buNone/>
              <a:defRPr lang="en-US" sz="1400" dirty="0">
                <a:solidFill>
                  <a:schemeClr val="bg2"/>
                </a:solidFill>
                <a:latin typeface="Arial" panose="020B0604020202020204" pitchFamily="34" charset="0"/>
              </a:defRPr>
            </a:lvl1pPr>
          </a:lstStyle>
          <a:p>
            <a:pPr marL="0" lvl="0" indent="0">
              <a:lnSpc>
                <a:spcPct val="100000"/>
              </a:lnSpc>
              <a:spcBef>
                <a:spcPts val="0"/>
              </a:spcBef>
            </a:pPr>
            <a:r>
              <a:rPr lang="en-US"/>
              <a:t>Click to edit Master text styles</a:t>
            </a:r>
          </a:p>
        </p:txBody>
      </p:sp>
      <p:grpSp>
        <p:nvGrpSpPr>
          <p:cNvPr id="3" name="Group 2">
            <a:extLst>
              <a:ext uri="{FF2B5EF4-FFF2-40B4-BE49-F238E27FC236}">
                <a16:creationId xmlns:a16="http://schemas.microsoft.com/office/drawing/2014/main" id="{151DE9E1-48B9-4FBD-AA9C-6F77B6051958}"/>
              </a:ext>
              <a:ext uri="{C183D7F6-B498-43B3-948B-1728B52AA6E4}">
                <adec:decorative xmlns:adec="http://schemas.microsoft.com/office/drawing/2017/decorative" val="1"/>
              </a:ext>
            </a:extLst>
          </p:cNvPr>
          <p:cNvGrpSpPr/>
          <p:nvPr userDrawn="1"/>
        </p:nvGrpSpPr>
        <p:grpSpPr>
          <a:xfrm>
            <a:off x="0" y="1143000"/>
            <a:ext cx="9144000" cy="1200150"/>
            <a:chOff x="0" y="1143000"/>
            <a:chExt cx="9144000" cy="1200150"/>
          </a:xfrm>
        </p:grpSpPr>
        <p:sp>
          <p:nvSpPr>
            <p:cNvPr id="10" name="Rectangle 9">
              <a:extLst>
                <a:ext uri="{FF2B5EF4-FFF2-40B4-BE49-F238E27FC236}">
                  <a16:creationId xmlns:a16="http://schemas.microsoft.com/office/drawing/2014/main" id="{73CAD44F-BAEB-4849-92E7-37EE9466D2BD}"/>
                </a:ext>
                <a:ext uri="{C183D7F6-B498-43B3-948B-1728B52AA6E4}">
                  <adec:decorative xmlns:adec="http://schemas.microsoft.com/office/drawing/2017/decorative" val="1"/>
                </a:ext>
              </a:extLst>
            </p:cNvPr>
            <p:cNvSpPr/>
            <p:nvPr userDrawn="1"/>
          </p:nvSpPr>
          <p:spPr>
            <a:xfrm>
              <a:off x="0" y="1143000"/>
              <a:ext cx="9144000" cy="1200150"/>
            </a:xfrm>
            <a:prstGeom prst="rect">
              <a:avLst/>
            </a:prstGeom>
            <a:gradFill>
              <a:gsLst>
                <a:gs pos="0">
                  <a:schemeClr val="accent6"/>
                </a:gs>
                <a:gs pos="26000">
                  <a:schemeClr val="bg1"/>
                </a:gs>
                <a:gs pos="100000">
                  <a:schemeClr val="accent1"/>
                </a:gs>
              </a:gsLst>
              <a:lin ang="36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grpSp>
          <p:nvGrpSpPr>
            <p:cNvPr id="17" name="Group 16"/>
            <p:cNvGrpSpPr/>
            <p:nvPr userDrawn="1"/>
          </p:nvGrpSpPr>
          <p:grpSpPr>
            <a:xfrm>
              <a:off x="0" y="1144400"/>
              <a:ext cx="9144000" cy="1198750"/>
              <a:chOff x="0" y="1200150"/>
              <a:chExt cx="9144000" cy="2743200"/>
            </a:xfrm>
          </p:grpSpPr>
          <p:cxnSp>
            <p:nvCxnSpPr>
              <p:cNvPr id="18" name="Straight Connector 17"/>
              <p:cNvCxnSpPr/>
              <p:nvPr/>
            </p:nvCxnSpPr>
            <p:spPr>
              <a:xfrm>
                <a:off x="0" y="1200150"/>
                <a:ext cx="9144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3943350"/>
                <a:ext cx="9144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sp>
        <p:nvSpPr>
          <p:cNvPr id="27" name="Subtitle 2"/>
          <p:cNvSpPr>
            <a:spLocks noGrp="1"/>
          </p:cNvSpPr>
          <p:nvPr>
            <p:ph type="subTitle" idx="1"/>
          </p:nvPr>
        </p:nvSpPr>
        <p:spPr>
          <a:xfrm>
            <a:off x="285750" y="1085850"/>
            <a:ext cx="1314450" cy="1314450"/>
          </a:xfrm>
          <a:prstGeom prst="ellipse">
            <a:avLst/>
          </a:prstGeom>
          <a:gradFill>
            <a:gsLst>
              <a:gs pos="50000">
                <a:schemeClr val="accent3"/>
              </a:gs>
              <a:gs pos="100000">
                <a:schemeClr val="accent4"/>
              </a:gs>
              <a:gs pos="0">
                <a:schemeClr val="accent3">
                  <a:lumMod val="60000"/>
                  <a:lumOff val="40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lvl1pPr marL="0" indent="0" algn="ctr">
              <a:lnSpc>
                <a:spcPct val="100000"/>
              </a:lnSpc>
              <a:spcBef>
                <a:spcPts val="0"/>
              </a:spcBef>
              <a:buNone/>
              <a:defRPr lang="en-US" sz="1400" baseline="0" dirty="0">
                <a:solidFill>
                  <a:schemeClr val="bg2"/>
                </a:solidFill>
              </a:defRPr>
            </a:lvl1pPr>
          </a:lstStyle>
          <a:p>
            <a:pPr marL="0" lvl="0" indent="0" algn="ctr"/>
            <a:r>
              <a:rPr lang="en-US"/>
              <a:t>Click to edit Master subtitle style</a:t>
            </a:r>
          </a:p>
        </p:txBody>
      </p:sp>
      <p:sp>
        <p:nvSpPr>
          <p:cNvPr id="21" name="Content Placeholder 9"/>
          <p:cNvSpPr>
            <a:spLocks noGrp="1"/>
          </p:cNvSpPr>
          <p:nvPr>
            <p:ph sz="quarter" idx="17"/>
          </p:nvPr>
        </p:nvSpPr>
        <p:spPr>
          <a:xfrm>
            <a:off x="1943100" y="1201550"/>
            <a:ext cx="6915150" cy="1084450"/>
          </a:xfrm>
          <a:prstGeom prst="rect">
            <a:avLst/>
          </a:prstGeom>
        </p:spPr>
        <p:txBody>
          <a:bodyPr lIns="0" tIns="0" rIns="0" bIns="0" anchor="ctr" anchorCtr="0"/>
          <a:lstStyle>
            <a:lvl1pPr marL="115888" indent="-115888">
              <a:lnSpc>
                <a:spcPct val="100000"/>
              </a:lnSpc>
              <a:spcBef>
                <a:spcPts val="400"/>
              </a:spcBef>
              <a:buClrTx/>
              <a:buFont typeface="Arial" panose="020B0604020202020204" pitchFamily="34" charset="0"/>
              <a:buChar char="•"/>
              <a:defRPr sz="1200">
                <a:solidFill>
                  <a:schemeClr val="tx2"/>
                </a:solidFill>
                <a:latin typeface="+mn-lt"/>
              </a:defRPr>
            </a:lvl1pPr>
            <a:lvl2pPr marL="341313" indent="-111125">
              <a:lnSpc>
                <a:spcPct val="100000"/>
              </a:lnSpc>
              <a:spcBef>
                <a:spcPts val="200"/>
              </a:spcBef>
              <a:buClrTx/>
              <a:buFont typeface="Arial" panose="020B0604020202020204" pitchFamily="34" charset="0"/>
              <a:buChar char="–"/>
              <a:tabLst/>
              <a:defRPr sz="1050">
                <a:solidFill>
                  <a:schemeClr val="tx2"/>
                </a:solidFill>
                <a:latin typeface="+mn-lt"/>
              </a:defRPr>
            </a:lvl2pPr>
            <a:lvl3pPr marL="341313" indent="-111125">
              <a:lnSpc>
                <a:spcPct val="100000"/>
              </a:lnSpc>
              <a:spcBef>
                <a:spcPts val="300"/>
              </a:spcBef>
              <a:buClrTx/>
              <a:buFont typeface="Arial" panose="020B0604020202020204" pitchFamily="34" charset="0"/>
              <a:buChar char="–"/>
              <a:defRPr sz="900">
                <a:solidFill>
                  <a:schemeClr val="tx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40975052"/>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234">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12" name="Rectangle 11">
            <a:extLst>
              <a:ext uri="{FF2B5EF4-FFF2-40B4-BE49-F238E27FC236}">
                <a16:creationId xmlns:a16="http://schemas.microsoft.com/office/drawing/2014/main" id="{76D80EA6-8FC8-4405-8BB5-0F2F8690B845}"/>
              </a:ext>
              <a:ext uri="{C183D7F6-B498-43B3-948B-1728B52AA6E4}">
                <adec:decorative xmlns:adec="http://schemas.microsoft.com/office/drawing/2017/decorative" val="1"/>
              </a:ext>
            </a:extLst>
          </p:cNvPr>
          <p:cNvSpPr/>
          <p:nvPr userDrawn="1"/>
        </p:nvSpPr>
        <p:spPr>
          <a:xfrm flipH="1">
            <a:off x="1314450" y="1028700"/>
            <a:ext cx="7029450" cy="914400"/>
          </a:xfrm>
          <a:prstGeom prst="rect">
            <a:avLst/>
          </a:prstGeom>
          <a:gradFill>
            <a:gsLst>
              <a:gs pos="0">
                <a:schemeClr val="accent6"/>
              </a:gs>
              <a:gs pos="40000">
                <a:schemeClr val="bg1"/>
              </a:gs>
              <a:gs pos="100000">
                <a:schemeClr val="accent1"/>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53" name="Oval 52"/>
          <p:cNvSpPr>
            <a:spLocks noChangeAspect="1"/>
          </p:cNvSpPr>
          <p:nvPr userDrawn="1"/>
        </p:nvSpPr>
        <p:spPr>
          <a:xfrm>
            <a:off x="857250" y="1030200"/>
            <a:ext cx="912114" cy="912114"/>
          </a:xfrm>
          <a:prstGeom prst="ellipse">
            <a:avLst/>
          </a:prstGeom>
          <a:gradFill>
            <a:gsLst>
              <a:gs pos="50000">
                <a:schemeClr val="accent3"/>
              </a:gs>
              <a:gs pos="100000">
                <a:schemeClr val="accent4"/>
              </a:gs>
              <a:gs pos="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a:solidFill>
                  <a:schemeClr val="bg2"/>
                </a:solidFill>
              </a:rPr>
              <a:t>1</a:t>
            </a:r>
          </a:p>
        </p:txBody>
      </p:sp>
      <p:sp>
        <p:nvSpPr>
          <p:cNvPr id="8" name="Content Placeholder 9"/>
          <p:cNvSpPr>
            <a:spLocks noGrp="1"/>
          </p:cNvSpPr>
          <p:nvPr>
            <p:ph sz="quarter" idx="17"/>
          </p:nvPr>
        </p:nvSpPr>
        <p:spPr>
          <a:xfrm>
            <a:off x="1943100" y="1029057"/>
            <a:ext cx="6400800" cy="914400"/>
          </a:xfrm>
          <a:prstGeom prst="rect">
            <a:avLst/>
          </a:prstGeom>
        </p:spPr>
        <p:txBody>
          <a:bodyPr lIns="0" tIns="0" rIns="0" bIns="0" anchor="ctr" anchorCtr="0"/>
          <a:lstStyle>
            <a:lvl1pPr marL="0" indent="0">
              <a:lnSpc>
                <a:spcPct val="100000"/>
              </a:lnSpc>
              <a:spcBef>
                <a:spcPts val="400"/>
              </a:spcBef>
              <a:buClrTx/>
              <a:buFont typeface="Arial" panose="020B0604020202020204" pitchFamily="34" charset="0"/>
              <a:buNone/>
              <a:defRPr sz="1800">
                <a:solidFill>
                  <a:schemeClr val="tx2"/>
                </a:solidFill>
                <a:latin typeface="+mn-lt"/>
              </a:defRPr>
            </a:lvl1pPr>
            <a:lvl2pPr marL="341313" indent="-111125">
              <a:lnSpc>
                <a:spcPct val="100000"/>
              </a:lnSpc>
              <a:spcBef>
                <a:spcPts val="200"/>
              </a:spcBef>
              <a:buClrTx/>
              <a:buFont typeface="Arial" panose="020B0604020202020204" pitchFamily="34" charset="0"/>
              <a:buChar char="•"/>
              <a:tabLst/>
              <a:defRPr sz="1400">
                <a:solidFill>
                  <a:schemeClr val="tx2"/>
                </a:solidFill>
                <a:latin typeface="+mn-lt"/>
              </a:defRPr>
            </a:lvl2pPr>
            <a:lvl3pPr marL="341313" indent="-111125">
              <a:lnSpc>
                <a:spcPct val="100000"/>
              </a:lnSpc>
              <a:spcBef>
                <a:spcPts val="300"/>
              </a:spcBef>
              <a:buClrTx/>
              <a:buFont typeface="Arial" panose="020B0604020202020204" pitchFamily="34" charset="0"/>
              <a:buChar char="–"/>
              <a:defRPr sz="900">
                <a:solidFill>
                  <a:schemeClr val="tx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p:txBody>
      </p:sp>
      <p:sp>
        <p:nvSpPr>
          <p:cNvPr id="14" name="Rectangle 13">
            <a:extLst>
              <a:ext uri="{FF2B5EF4-FFF2-40B4-BE49-F238E27FC236}">
                <a16:creationId xmlns:a16="http://schemas.microsoft.com/office/drawing/2014/main" id="{B02122A0-9057-446F-8F83-7183AAC97C80}"/>
              </a:ext>
              <a:ext uri="{C183D7F6-B498-43B3-948B-1728B52AA6E4}">
                <adec:decorative xmlns:adec="http://schemas.microsoft.com/office/drawing/2017/decorative" val="1"/>
              </a:ext>
            </a:extLst>
          </p:cNvPr>
          <p:cNvSpPr/>
          <p:nvPr userDrawn="1"/>
        </p:nvSpPr>
        <p:spPr>
          <a:xfrm flipH="1">
            <a:off x="1314450" y="2171700"/>
            <a:ext cx="7029450" cy="914400"/>
          </a:xfrm>
          <a:prstGeom prst="rect">
            <a:avLst/>
          </a:prstGeom>
          <a:gradFill>
            <a:gsLst>
              <a:gs pos="0">
                <a:schemeClr val="accent6"/>
              </a:gs>
              <a:gs pos="40000">
                <a:schemeClr val="bg1"/>
              </a:gs>
              <a:gs pos="100000">
                <a:schemeClr val="accent1"/>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45" name="Oval 44">
            <a:extLst>
              <a:ext uri="{FF2B5EF4-FFF2-40B4-BE49-F238E27FC236}">
                <a16:creationId xmlns:a16="http://schemas.microsoft.com/office/drawing/2014/main" id="{6DF87A3A-2455-4908-8A98-EA026C97A8A3}"/>
              </a:ext>
            </a:extLst>
          </p:cNvPr>
          <p:cNvSpPr>
            <a:spLocks noChangeAspect="1"/>
          </p:cNvSpPr>
          <p:nvPr userDrawn="1"/>
        </p:nvSpPr>
        <p:spPr>
          <a:xfrm>
            <a:off x="857250" y="2172486"/>
            <a:ext cx="912114" cy="912114"/>
          </a:xfrm>
          <a:prstGeom prst="ellipse">
            <a:avLst/>
          </a:prstGeom>
          <a:gradFill>
            <a:gsLst>
              <a:gs pos="50000">
                <a:schemeClr val="accent3"/>
              </a:gs>
              <a:gs pos="100000">
                <a:schemeClr val="accent4"/>
              </a:gs>
              <a:gs pos="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a:solidFill>
                  <a:schemeClr val="bg2"/>
                </a:solidFill>
              </a:rPr>
              <a:t>2</a:t>
            </a:r>
          </a:p>
        </p:txBody>
      </p:sp>
      <p:sp>
        <p:nvSpPr>
          <p:cNvPr id="52" name="Content Placeholder 9">
            <a:extLst>
              <a:ext uri="{FF2B5EF4-FFF2-40B4-BE49-F238E27FC236}">
                <a16:creationId xmlns:a16="http://schemas.microsoft.com/office/drawing/2014/main" id="{889D1083-1BD7-4414-BCB3-D51733A463F3}"/>
              </a:ext>
            </a:extLst>
          </p:cNvPr>
          <p:cNvSpPr>
            <a:spLocks noGrp="1"/>
          </p:cNvSpPr>
          <p:nvPr>
            <p:ph sz="quarter" idx="18"/>
          </p:nvPr>
        </p:nvSpPr>
        <p:spPr>
          <a:xfrm>
            <a:off x="1943100" y="2171343"/>
            <a:ext cx="6400800" cy="914400"/>
          </a:xfrm>
          <a:prstGeom prst="rect">
            <a:avLst/>
          </a:prstGeom>
        </p:spPr>
        <p:txBody>
          <a:bodyPr lIns="0" tIns="0" rIns="0" bIns="0" anchor="ctr" anchorCtr="0"/>
          <a:lstStyle>
            <a:lvl1pPr marL="0" indent="0">
              <a:lnSpc>
                <a:spcPct val="100000"/>
              </a:lnSpc>
              <a:spcBef>
                <a:spcPts val="400"/>
              </a:spcBef>
              <a:buClrTx/>
              <a:buFont typeface="Arial" panose="020B0604020202020204" pitchFamily="34" charset="0"/>
              <a:buNone/>
              <a:defRPr sz="1800">
                <a:solidFill>
                  <a:schemeClr val="tx2"/>
                </a:solidFill>
                <a:latin typeface="+mn-lt"/>
              </a:defRPr>
            </a:lvl1pPr>
            <a:lvl2pPr marL="341313" indent="-111125">
              <a:lnSpc>
                <a:spcPct val="100000"/>
              </a:lnSpc>
              <a:spcBef>
                <a:spcPts val="200"/>
              </a:spcBef>
              <a:buClrTx/>
              <a:buFont typeface="Arial" panose="020B0604020202020204" pitchFamily="34" charset="0"/>
              <a:buChar char="•"/>
              <a:tabLst/>
              <a:defRPr sz="1400">
                <a:solidFill>
                  <a:schemeClr val="tx2"/>
                </a:solidFill>
                <a:latin typeface="+mn-lt"/>
              </a:defRPr>
            </a:lvl2pPr>
            <a:lvl3pPr marL="341313" indent="-111125">
              <a:lnSpc>
                <a:spcPct val="100000"/>
              </a:lnSpc>
              <a:spcBef>
                <a:spcPts val="300"/>
              </a:spcBef>
              <a:buClrTx/>
              <a:buFont typeface="Arial" panose="020B0604020202020204" pitchFamily="34" charset="0"/>
              <a:buChar char="–"/>
              <a:defRPr sz="900">
                <a:solidFill>
                  <a:schemeClr val="tx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p:txBody>
      </p:sp>
      <p:sp>
        <p:nvSpPr>
          <p:cNvPr id="13" name="Rectangle 12">
            <a:extLst>
              <a:ext uri="{FF2B5EF4-FFF2-40B4-BE49-F238E27FC236}">
                <a16:creationId xmlns:a16="http://schemas.microsoft.com/office/drawing/2014/main" id="{8BF2F136-708F-4975-A108-C7FD7B89926D}"/>
              </a:ext>
              <a:ext uri="{C183D7F6-B498-43B3-948B-1728B52AA6E4}">
                <adec:decorative xmlns:adec="http://schemas.microsoft.com/office/drawing/2017/decorative" val="1"/>
              </a:ext>
            </a:extLst>
          </p:cNvPr>
          <p:cNvSpPr/>
          <p:nvPr userDrawn="1"/>
        </p:nvSpPr>
        <p:spPr>
          <a:xfrm flipH="1">
            <a:off x="1314450" y="3314700"/>
            <a:ext cx="7029450" cy="914400"/>
          </a:xfrm>
          <a:prstGeom prst="rect">
            <a:avLst/>
          </a:prstGeom>
          <a:gradFill>
            <a:gsLst>
              <a:gs pos="0">
                <a:schemeClr val="accent6"/>
              </a:gs>
              <a:gs pos="40000">
                <a:schemeClr val="bg1"/>
              </a:gs>
              <a:gs pos="100000">
                <a:schemeClr val="accent1"/>
              </a:gs>
            </a:gsLst>
            <a:lin ang="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58" name="Oval 57">
            <a:extLst>
              <a:ext uri="{FF2B5EF4-FFF2-40B4-BE49-F238E27FC236}">
                <a16:creationId xmlns:a16="http://schemas.microsoft.com/office/drawing/2014/main" id="{E9E156D1-8A25-4CD8-8C29-6D8CDBC9FD67}"/>
              </a:ext>
            </a:extLst>
          </p:cNvPr>
          <p:cNvSpPr>
            <a:spLocks noChangeAspect="1"/>
          </p:cNvSpPr>
          <p:nvPr userDrawn="1"/>
        </p:nvSpPr>
        <p:spPr>
          <a:xfrm>
            <a:off x="857250" y="3315486"/>
            <a:ext cx="912114" cy="912114"/>
          </a:xfrm>
          <a:prstGeom prst="ellipse">
            <a:avLst/>
          </a:prstGeom>
          <a:gradFill>
            <a:gsLst>
              <a:gs pos="50000">
                <a:schemeClr val="accent3"/>
              </a:gs>
              <a:gs pos="100000">
                <a:schemeClr val="accent4"/>
              </a:gs>
              <a:gs pos="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a:solidFill>
                  <a:schemeClr val="bg2"/>
                </a:solidFill>
              </a:rPr>
              <a:t>3</a:t>
            </a:r>
          </a:p>
        </p:txBody>
      </p:sp>
      <p:sp>
        <p:nvSpPr>
          <p:cNvPr id="59" name="Content Placeholder 9">
            <a:extLst>
              <a:ext uri="{FF2B5EF4-FFF2-40B4-BE49-F238E27FC236}">
                <a16:creationId xmlns:a16="http://schemas.microsoft.com/office/drawing/2014/main" id="{D67C4B42-9AEF-4553-836F-730C9CF32F30}"/>
              </a:ext>
            </a:extLst>
          </p:cNvPr>
          <p:cNvSpPr>
            <a:spLocks noGrp="1"/>
          </p:cNvSpPr>
          <p:nvPr>
            <p:ph sz="quarter" idx="19"/>
          </p:nvPr>
        </p:nvSpPr>
        <p:spPr>
          <a:xfrm>
            <a:off x="1943100" y="3314343"/>
            <a:ext cx="6400800" cy="914400"/>
          </a:xfrm>
          <a:prstGeom prst="rect">
            <a:avLst/>
          </a:prstGeom>
        </p:spPr>
        <p:txBody>
          <a:bodyPr lIns="0" tIns="0" rIns="0" bIns="0" anchor="ctr" anchorCtr="0"/>
          <a:lstStyle>
            <a:lvl1pPr marL="0" indent="0">
              <a:lnSpc>
                <a:spcPct val="100000"/>
              </a:lnSpc>
              <a:spcBef>
                <a:spcPts val="400"/>
              </a:spcBef>
              <a:buClrTx/>
              <a:buFont typeface="Arial" panose="020B0604020202020204" pitchFamily="34" charset="0"/>
              <a:buNone/>
              <a:defRPr sz="1800">
                <a:solidFill>
                  <a:schemeClr val="tx2"/>
                </a:solidFill>
                <a:latin typeface="+mn-lt"/>
              </a:defRPr>
            </a:lvl1pPr>
            <a:lvl2pPr marL="341313" indent="-111125">
              <a:lnSpc>
                <a:spcPct val="100000"/>
              </a:lnSpc>
              <a:spcBef>
                <a:spcPts val="200"/>
              </a:spcBef>
              <a:buClrTx/>
              <a:buFont typeface="Arial" panose="020B0604020202020204" pitchFamily="34" charset="0"/>
              <a:buChar char="•"/>
              <a:tabLst/>
              <a:defRPr sz="1400">
                <a:solidFill>
                  <a:schemeClr val="tx2"/>
                </a:solidFill>
                <a:latin typeface="+mn-lt"/>
              </a:defRPr>
            </a:lvl2pPr>
            <a:lvl3pPr marL="341313" indent="-111125">
              <a:lnSpc>
                <a:spcPct val="100000"/>
              </a:lnSpc>
              <a:spcBef>
                <a:spcPts val="300"/>
              </a:spcBef>
              <a:buClrTx/>
              <a:buFont typeface="Arial" panose="020B0604020202020204" pitchFamily="34" charset="0"/>
              <a:buChar char="–"/>
              <a:defRPr sz="900">
                <a:solidFill>
                  <a:schemeClr val="tx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26023313"/>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ide ba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F8D389B-B336-4554-9ECA-CB06E1B44981}"/>
              </a:ext>
            </a:extLst>
          </p:cNvPr>
          <p:cNvSpPr>
            <a:spLocks noGrp="1"/>
          </p:cNvSpPr>
          <p:nvPr>
            <p:ph type="title"/>
          </p:nvPr>
        </p:nvSpPr>
        <p:spPr>
          <a:xfrm>
            <a:off x="304800" y="285750"/>
            <a:ext cx="2209800" cy="1163395"/>
          </a:xfrm>
          <a:prstGeom prst="rect">
            <a:avLst/>
          </a:prstGeom>
        </p:spPr>
        <p:txBody>
          <a:bodyPr wrap="square" lIns="0" tIns="0" rIns="0" bIns="0" anchor="t" anchorCtr="0">
            <a:spAutoFit/>
          </a:bodyPr>
          <a:lstStyle>
            <a:lvl1pPr algn="l">
              <a:defRPr sz="2800">
                <a:solidFill>
                  <a:schemeClr val="tx2"/>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0311041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Reference process">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456AB87-3F67-404A-8C57-AB411F5111AF}"/>
              </a:ext>
              <a:ext uri="{C183D7F6-B498-43B3-948B-1728B52AA6E4}">
                <adec:decorative xmlns:adec="http://schemas.microsoft.com/office/drawing/2017/decorative" val="1"/>
              </a:ext>
            </a:extLst>
          </p:cNvPr>
          <p:cNvGrpSpPr/>
          <p:nvPr userDrawn="1"/>
        </p:nvGrpSpPr>
        <p:grpSpPr>
          <a:xfrm>
            <a:off x="-7471" y="0"/>
            <a:ext cx="9151471" cy="2114550"/>
            <a:chOff x="-7471" y="0"/>
            <a:chExt cx="9151471" cy="211455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71" y="0"/>
              <a:ext cx="9144000" cy="2111433"/>
            </a:xfrm>
            <a:prstGeom prst="rect">
              <a:avLst/>
            </a:prstGeom>
          </p:spPr>
        </p:pic>
        <p:cxnSp>
          <p:nvCxnSpPr>
            <p:cNvPr id="19" name="Straight Connector 18"/>
            <p:cNvCxnSpPr/>
            <p:nvPr/>
          </p:nvCxnSpPr>
          <p:spPr>
            <a:xfrm>
              <a:off x="0" y="2114550"/>
              <a:ext cx="9144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285750" y="342900"/>
            <a:ext cx="3257550" cy="775597"/>
          </a:xfrm>
          <a:prstGeom prst="rect">
            <a:avLst/>
          </a:prstGeom>
        </p:spPr>
        <p:txBody>
          <a:bodyPr wrap="square" lIns="0" tIns="0" rIns="0" bIns="0" anchor="b" anchorCtr="0">
            <a:spAutoFit/>
          </a:bodyPr>
          <a:lstStyle>
            <a:lvl1pPr>
              <a:defRPr sz="2800">
                <a:solidFill>
                  <a:schemeClr val="tx2"/>
                </a:solidFill>
                <a:latin typeface="Arial" panose="020B0604020202020204" pitchFamily="34" charset="0"/>
              </a:defRPr>
            </a:lvl1pPr>
          </a:lstStyle>
          <a:p>
            <a:r>
              <a:rPr lang="en-US"/>
              <a:t>Click to edit Master title style</a:t>
            </a:r>
          </a:p>
        </p:txBody>
      </p:sp>
      <p:sp>
        <p:nvSpPr>
          <p:cNvPr id="14" name="Content Placeholder 3"/>
          <p:cNvSpPr>
            <a:spLocks noGrp="1"/>
          </p:cNvSpPr>
          <p:nvPr>
            <p:ph sz="quarter" idx="18"/>
          </p:nvPr>
        </p:nvSpPr>
        <p:spPr>
          <a:xfrm>
            <a:off x="285750" y="1257300"/>
            <a:ext cx="3257550" cy="215444"/>
          </a:xfrm>
          <a:prstGeom prst="rect">
            <a:avLst/>
          </a:prstGeom>
        </p:spPr>
        <p:txBody>
          <a:bodyPr wrap="square" lIns="0" tIns="0" rIns="0" bIns="0">
            <a:spAutoFit/>
          </a:bodyPr>
          <a:lstStyle>
            <a:lvl1pPr marL="0" indent="0">
              <a:buNone/>
              <a:defRPr lang="en-US" sz="1400" dirty="0">
                <a:solidFill>
                  <a:schemeClr val="tx2"/>
                </a:solidFill>
                <a:latin typeface="Arial" panose="020B0604020202020204" pitchFamily="34" charset="0"/>
              </a:defRPr>
            </a:lvl1pPr>
          </a:lstStyle>
          <a:p>
            <a:pPr marL="0" lvl="0" indent="0">
              <a:lnSpc>
                <a:spcPct val="100000"/>
              </a:lnSpc>
              <a:spcBef>
                <a:spcPts val="0"/>
              </a:spcBef>
            </a:pPr>
            <a:r>
              <a:rPr lang="en-US"/>
              <a:t>Click to edit Master text styles</a:t>
            </a:r>
          </a:p>
        </p:txBody>
      </p:sp>
    </p:spTree>
    <p:extLst>
      <p:ext uri="{BB962C8B-B14F-4D97-AF65-F5344CB8AC3E}">
        <p14:creationId xmlns:p14="http://schemas.microsoft.com/office/powerpoint/2010/main" val="252963428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285750" y="1200150"/>
            <a:ext cx="8572500" cy="3314700"/>
          </a:xfrm>
          <a:prstGeom prst="rect">
            <a:avLst/>
          </a:prstGeom>
        </p:spPr>
        <p:txBody>
          <a:bodyPr lIns="0" tIns="0" rIns="0" bIns="0"/>
          <a:lstStyle>
            <a:lvl1pPr marL="171450" indent="-171450">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100" indent="-114300">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4902775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 columns 3 chart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16" name="Content Placeholder 9"/>
          <p:cNvSpPr>
            <a:spLocks noGrp="1"/>
          </p:cNvSpPr>
          <p:nvPr userDrawn="1">
            <p:ph sz="quarter" idx="13"/>
          </p:nvPr>
        </p:nvSpPr>
        <p:spPr>
          <a:xfrm>
            <a:off x="286744" y="857250"/>
            <a:ext cx="4056656" cy="2114550"/>
          </a:xfrm>
          <a:prstGeom prst="rect">
            <a:avLst/>
          </a:prstGeom>
        </p:spPr>
        <p:txBody>
          <a:bodyPr lIns="0" tIns="0" rIns="0" bIns="0"/>
          <a:lstStyle>
            <a:lvl1pPr marL="0" indent="0">
              <a:lnSpc>
                <a:spcPct val="100000"/>
              </a:lnSpc>
              <a:spcBef>
                <a:spcPts val="1200"/>
              </a:spcBef>
              <a:buClr>
                <a:srgbClr val="808080"/>
              </a:buClr>
              <a:buNone/>
              <a:defRPr sz="1800">
                <a:solidFill>
                  <a:schemeClr val="bg1"/>
                </a:solidFill>
                <a:latin typeface="+mn-lt"/>
              </a:defRPr>
            </a:lvl1pPr>
            <a:lvl2pPr marL="173038" indent="-173038">
              <a:lnSpc>
                <a:spcPct val="100000"/>
              </a:lnSpc>
              <a:spcBef>
                <a:spcPts val="600"/>
              </a:spcBef>
              <a:buClr>
                <a:srgbClr val="808080"/>
              </a:buClr>
              <a:buFont typeface="Arial" panose="020B0604020202020204" pitchFamily="34" charset="0"/>
              <a:buChar char="•"/>
              <a:defRPr sz="1600">
                <a:solidFill>
                  <a:schemeClr val="bg2"/>
                </a:solidFill>
                <a:latin typeface="+mn-lt"/>
              </a:defRPr>
            </a:lvl2pPr>
            <a:lvl3pPr marL="460375" indent="-169863">
              <a:lnSpc>
                <a:spcPct val="100000"/>
              </a:lnSpc>
              <a:spcBef>
                <a:spcPts val="300"/>
              </a:spcBef>
              <a:buClr>
                <a:srgbClr val="808080"/>
              </a:buClr>
              <a:buFont typeface="Arial" panose="020B0604020202020204" pitchFamily="34" charset="0"/>
              <a:buChar char="–"/>
              <a:defRPr sz="12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0" name="Content Placeholder 9"/>
          <p:cNvSpPr>
            <a:spLocks noGrp="1"/>
          </p:cNvSpPr>
          <p:nvPr>
            <p:ph sz="quarter" idx="14"/>
          </p:nvPr>
        </p:nvSpPr>
        <p:spPr>
          <a:xfrm>
            <a:off x="4800600" y="857250"/>
            <a:ext cx="4056656" cy="2114550"/>
          </a:xfrm>
          <a:prstGeom prst="rect">
            <a:avLst/>
          </a:prstGeom>
        </p:spPr>
        <p:txBody>
          <a:bodyPr lIns="0" tIns="0" rIns="0" bIns="0"/>
          <a:lstStyle>
            <a:lvl1pPr marL="0" indent="0">
              <a:lnSpc>
                <a:spcPct val="100000"/>
              </a:lnSpc>
              <a:spcBef>
                <a:spcPts val="1200"/>
              </a:spcBef>
              <a:buClr>
                <a:srgbClr val="808080"/>
              </a:buClr>
              <a:buNone/>
              <a:defRPr sz="1800">
                <a:solidFill>
                  <a:schemeClr val="bg1"/>
                </a:solidFill>
                <a:latin typeface="+mn-lt"/>
              </a:defRPr>
            </a:lvl1pPr>
            <a:lvl2pPr marL="173038" indent="-173038">
              <a:lnSpc>
                <a:spcPct val="100000"/>
              </a:lnSpc>
              <a:spcBef>
                <a:spcPts val="600"/>
              </a:spcBef>
              <a:buClr>
                <a:srgbClr val="808080"/>
              </a:buClr>
              <a:buFont typeface="Arial" panose="020B0604020202020204" pitchFamily="34" charset="0"/>
              <a:buChar char="•"/>
              <a:defRPr sz="1600">
                <a:solidFill>
                  <a:schemeClr val="bg2"/>
                </a:solidFill>
                <a:latin typeface="+mn-lt"/>
              </a:defRPr>
            </a:lvl2pPr>
            <a:lvl3pPr marL="460375" indent="-169863">
              <a:lnSpc>
                <a:spcPct val="100000"/>
              </a:lnSpc>
              <a:spcBef>
                <a:spcPts val="300"/>
              </a:spcBef>
              <a:buClr>
                <a:srgbClr val="808080"/>
              </a:buClr>
              <a:buFont typeface="Arial" panose="020B0604020202020204" pitchFamily="34" charset="0"/>
              <a:buChar char="–"/>
              <a:defRPr sz="12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20" name="Rectangle 19">
            <a:extLst>
              <a:ext uri="{C183D7F6-B498-43B3-948B-1728B52AA6E4}">
                <adec:decorative xmlns:adec="http://schemas.microsoft.com/office/drawing/2017/decorative" val="1"/>
              </a:ext>
            </a:extLst>
          </p:cNvPr>
          <p:cNvSpPr/>
          <p:nvPr userDrawn="1"/>
        </p:nvSpPr>
        <p:spPr>
          <a:xfrm>
            <a:off x="285750" y="3086100"/>
            <a:ext cx="8572500" cy="16002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a:solidFill>
                <a:schemeClr val="bg2"/>
              </a:solidFill>
            </a:endParaRPr>
          </a:p>
        </p:txBody>
      </p:sp>
      <p:sp>
        <p:nvSpPr>
          <p:cNvPr id="22" name="Content Placeholder 9"/>
          <p:cNvSpPr>
            <a:spLocks noGrp="1"/>
          </p:cNvSpPr>
          <p:nvPr>
            <p:ph sz="quarter" idx="15"/>
          </p:nvPr>
        </p:nvSpPr>
        <p:spPr>
          <a:xfrm>
            <a:off x="400050" y="3200400"/>
            <a:ext cx="1543050" cy="1371600"/>
          </a:xfrm>
          <a:prstGeom prst="rect">
            <a:avLst/>
          </a:prstGeom>
        </p:spPr>
        <p:txBody>
          <a:bodyPr lIns="0" tIns="0" rIns="0" bIns="0" anchor="ctr" anchorCtr="0"/>
          <a:lstStyle>
            <a:lvl1pPr marL="0" indent="0">
              <a:lnSpc>
                <a:spcPct val="100000"/>
              </a:lnSpc>
              <a:spcBef>
                <a:spcPts val="1200"/>
              </a:spcBef>
              <a:buClr>
                <a:srgbClr val="808080"/>
              </a:buClr>
              <a:buNone/>
              <a:defRPr sz="1800">
                <a:solidFill>
                  <a:schemeClr val="bg1"/>
                </a:solidFill>
                <a:latin typeface="+mn-lt"/>
              </a:defRPr>
            </a:lvl1pPr>
            <a:lvl2pPr marL="173038" indent="-173038">
              <a:lnSpc>
                <a:spcPct val="100000"/>
              </a:lnSpc>
              <a:spcBef>
                <a:spcPts val="600"/>
              </a:spcBef>
              <a:buClr>
                <a:srgbClr val="808080"/>
              </a:buClr>
              <a:buFont typeface="Arial" panose="020B0604020202020204" pitchFamily="34" charset="0"/>
              <a:buChar char="•"/>
              <a:defRPr sz="1600">
                <a:solidFill>
                  <a:schemeClr val="bg2"/>
                </a:solidFill>
                <a:latin typeface="+mn-lt"/>
              </a:defRPr>
            </a:lvl2pPr>
            <a:lvl3pPr marL="460375" indent="-169863">
              <a:lnSpc>
                <a:spcPct val="100000"/>
              </a:lnSpc>
              <a:spcBef>
                <a:spcPts val="300"/>
              </a:spcBef>
              <a:buClr>
                <a:srgbClr val="808080"/>
              </a:buClr>
              <a:buFont typeface="Arial" panose="020B0604020202020204" pitchFamily="34" charset="0"/>
              <a:buChar char="–"/>
              <a:defRPr sz="12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a:t>
            </a:r>
          </a:p>
        </p:txBody>
      </p:sp>
      <p:sp>
        <p:nvSpPr>
          <p:cNvPr id="6" name="Chart Placeholder 5"/>
          <p:cNvSpPr>
            <a:spLocks noGrp="1"/>
          </p:cNvSpPr>
          <p:nvPr>
            <p:ph type="chart" sz="quarter" idx="16"/>
          </p:nvPr>
        </p:nvSpPr>
        <p:spPr>
          <a:xfrm>
            <a:off x="2114550" y="3200400"/>
            <a:ext cx="2057400" cy="1371600"/>
          </a:xfrm>
          <a:prstGeom prst="rect">
            <a:avLst/>
          </a:prstGeom>
        </p:spPr>
        <p:txBody>
          <a:bodyPr lIns="0" tIns="0" rIns="0" bIns="0" anchor="t" anchorCtr="0"/>
          <a:lstStyle>
            <a:lvl1pPr marL="0" indent="0" algn="ctr">
              <a:buNone/>
              <a:defRPr sz="1200">
                <a:solidFill>
                  <a:schemeClr val="bg2"/>
                </a:solidFill>
              </a:defRPr>
            </a:lvl1pPr>
          </a:lstStyle>
          <a:p>
            <a:endParaRPr lang="en-US"/>
          </a:p>
        </p:txBody>
      </p:sp>
      <p:sp>
        <p:nvSpPr>
          <p:cNvPr id="23" name="Chart Placeholder 5"/>
          <p:cNvSpPr>
            <a:spLocks noGrp="1"/>
          </p:cNvSpPr>
          <p:nvPr>
            <p:ph type="chart" sz="quarter" idx="17"/>
          </p:nvPr>
        </p:nvSpPr>
        <p:spPr>
          <a:xfrm>
            <a:off x="4400550" y="3200400"/>
            <a:ext cx="2057400" cy="1371600"/>
          </a:xfrm>
          <a:prstGeom prst="rect">
            <a:avLst/>
          </a:prstGeom>
        </p:spPr>
        <p:txBody>
          <a:bodyPr lIns="0" tIns="0" rIns="0" bIns="0" anchor="t" anchorCtr="0"/>
          <a:lstStyle>
            <a:lvl1pPr marL="0" indent="0" algn="ctr">
              <a:buNone/>
              <a:defRPr sz="1200">
                <a:solidFill>
                  <a:schemeClr val="bg2"/>
                </a:solidFill>
              </a:defRPr>
            </a:lvl1pPr>
          </a:lstStyle>
          <a:p>
            <a:endParaRPr lang="en-US"/>
          </a:p>
        </p:txBody>
      </p:sp>
      <p:sp>
        <p:nvSpPr>
          <p:cNvPr id="24" name="Chart Placeholder 5"/>
          <p:cNvSpPr>
            <a:spLocks noGrp="1"/>
          </p:cNvSpPr>
          <p:nvPr>
            <p:ph type="chart" sz="quarter" idx="18"/>
          </p:nvPr>
        </p:nvSpPr>
        <p:spPr>
          <a:xfrm>
            <a:off x="6686550" y="3200400"/>
            <a:ext cx="2057400" cy="1371600"/>
          </a:xfrm>
          <a:prstGeom prst="rect">
            <a:avLst/>
          </a:prstGeom>
        </p:spPr>
        <p:txBody>
          <a:bodyPr lIns="0" tIns="0" rIns="0" bIns="0" anchor="t" anchorCtr="0"/>
          <a:lstStyle>
            <a:lvl1pPr marL="0" indent="0" algn="ctr">
              <a:buNone/>
              <a:defRPr sz="1200">
                <a:solidFill>
                  <a:schemeClr val="bg2"/>
                </a:solidFill>
              </a:defRPr>
            </a:lvl1pPr>
          </a:lstStyle>
          <a:p>
            <a:endParaRPr lang="en-US"/>
          </a:p>
        </p:txBody>
      </p:sp>
    </p:spTree>
    <p:extLst>
      <p:ext uri="{BB962C8B-B14F-4D97-AF65-F5344CB8AC3E}">
        <p14:creationId xmlns:p14="http://schemas.microsoft.com/office/powerpoint/2010/main" val="3620723016"/>
      </p:ext>
    </p:extLst>
  </p:cSld>
  <p:clrMapOvr>
    <a:masterClrMapping/>
  </p:clrMapOvr>
  <p:extLst>
    <p:ext uri="{DCECCB84-F9BA-43D5-87BE-67443E8EF086}">
      <p15:sldGuideLst xmlns:p15="http://schemas.microsoft.com/office/powerpoint/2012/main">
        <p15:guide id="1" orient="horz" pos="97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Exec summary">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85800"/>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Content Placeholder 6"/>
          <p:cNvSpPr>
            <a:spLocks noGrp="1"/>
          </p:cNvSpPr>
          <p:nvPr>
            <p:ph sz="quarter" idx="10"/>
          </p:nvPr>
        </p:nvSpPr>
        <p:spPr>
          <a:xfrm>
            <a:off x="285750" y="1085850"/>
            <a:ext cx="4171950" cy="285750"/>
          </a:xfrm>
          <a:prstGeom prst="rect">
            <a:avLst/>
          </a:prstGeom>
          <a:solidFill>
            <a:schemeClr val="bg1"/>
          </a:solidFill>
          <a:ln w="12700">
            <a:solidFill>
              <a:schemeClr val="bg1"/>
            </a:solidFill>
          </a:ln>
        </p:spPr>
        <p:txBody>
          <a:bodyPr lIns="0" tIns="0" rIns="0" bIns="0" anchor="ctr" anchorCtr="0"/>
          <a:lstStyle>
            <a:lvl1pPr marL="0" indent="0" algn="ctr">
              <a:lnSpc>
                <a:spcPct val="100000"/>
              </a:lnSpc>
              <a:spcBef>
                <a:spcPts val="0"/>
              </a:spcBef>
              <a:buNone/>
              <a:defRPr sz="1200" cap="all" baseline="0">
                <a:solidFill>
                  <a:schemeClr val="tx2"/>
                </a:solidFill>
              </a:defRPr>
            </a:lvl1pPr>
            <a:lvl2pPr marL="342900" indent="0">
              <a:buNone/>
              <a:defRPr>
                <a:solidFill>
                  <a:schemeClr val="tx2"/>
                </a:solidFill>
              </a:defRPr>
            </a:lvl2pPr>
            <a:lvl3pPr marL="685800" indent="0">
              <a:buNone/>
              <a:defRPr>
                <a:solidFill>
                  <a:schemeClr val="tx2"/>
                </a:solidFill>
              </a:defRPr>
            </a:lvl3pPr>
            <a:lvl4pPr marL="1028700" indent="0">
              <a:buNone/>
              <a:defRPr>
                <a:solidFill>
                  <a:schemeClr val="tx2"/>
                </a:solidFill>
              </a:defRPr>
            </a:lvl4pPr>
            <a:lvl5pPr marL="1371600" indent="0">
              <a:buNone/>
              <a:defRPr>
                <a:solidFill>
                  <a:schemeClr val="tx2"/>
                </a:solidFill>
              </a:defRPr>
            </a:lvl5pPr>
          </a:lstStyle>
          <a:p>
            <a:pPr lvl="0"/>
            <a:r>
              <a:rPr lang="en-US"/>
              <a:t>Click to edit Master text styles</a:t>
            </a:r>
          </a:p>
        </p:txBody>
      </p:sp>
      <p:sp>
        <p:nvSpPr>
          <p:cNvPr id="14" name="Content Placeholder 9"/>
          <p:cNvSpPr>
            <a:spLocks noGrp="1"/>
          </p:cNvSpPr>
          <p:nvPr>
            <p:ph sz="quarter" idx="12"/>
          </p:nvPr>
        </p:nvSpPr>
        <p:spPr>
          <a:xfrm>
            <a:off x="285750" y="1371600"/>
            <a:ext cx="4171950" cy="1428750"/>
          </a:xfrm>
          <a:prstGeom prst="rect">
            <a:avLst/>
          </a:prstGeom>
          <a:ln w="12700">
            <a:solidFill>
              <a:schemeClr val="bg2"/>
            </a:solidFill>
          </a:ln>
        </p:spPr>
        <p:txBody>
          <a:bodyPr lIns="91440" tIns="91440" rIns="91440" bIns="0"/>
          <a:lstStyle>
            <a:lvl1pPr marL="114300" indent="-114300">
              <a:lnSpc>
                <a:spcPct val="100000"/>
              </a:lnSpc>
              <a:spcBef>
                <a:spcPts val="600"/>
              </a:spcBef>
              <a:buClr>
                <a:srgbClr val="808080"/>
              </a:buClr>
              <a:defRPr sz="1200">
                <a:solidFill>
                  <a:schemeClr val="bg2"/>
                </a:solidFill>
              </a:defRPr>
            </a:lvl1pPr>
            <a:lvl2pPr marL="346075" indent="-117475">
              <a:lnSpc>
                <a:spcPct val="100000"/>
              </a:lnSpc>
              <a:spcBef>
                <a:spcPts val="300"/>
              </a:spcBef>
              <a:buClr>
                <a:srgbClr val="808080"/>
              </a:buClr>
              <a:buFont typeface="Arial" panose="020B0604020202020204" pitchFamily="34" charset="0"/>
              <a:buChar char="–"/>
              <a:defRPr sz="1000">
                <a:solidFill>
                  <a:schemeClr val="bg2"/>
                </a:solidFill>
              </a:defRPr>
            </a:lvl2pPr>
            <a:lvl3pPr marL="574675" indent="-117475">
              <a:lnSpc>
                <a:spcPct val="100000"/>
              </a:lnSpc>
              <a:spcBef>
                <a:spcPts val="0"/>
              </a:spcBef>
              <a:buClr>
                <a:srgbClr val="808080"/>
              </a:buClr>
              <a:buFont typeface="Wingdings" panose="05000000000000000000" pitchFamily="2" charset="2"/>
              <a:buChar char="§"/>
              <a:defRPr sz="8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8" name="Content Placeholder 6"/>
          <p:cNvSpPr>
            <a:spLocks noGrp="1"/>
          </p:cNvSpPr>
          <p:nvPr>
            <p:ph sz="quarter" idx="11"/>
          </p:nvPr>
        </p:nvSpPr>
        <p:spPr>
          <a:xfrm>
            <a:off x="4686300" y="1085850"/>
            <a:ext cx="4171950" cy="285750"/>
          </a:xfrm>
          <a:prstGeom prst="rect">
            <a:avLst/>
          </a:prstGeom>
          <a:solidFill>
            <a:schemeClr val="bg1"/>
          </a:solidFill>
          <a:ln w="12700">
            <a:solidFill>
              <a:schemeClr val="bg1"/>
            </a:solidFill>
          </a:ln>
        </p:spPr>
        <p:txBody>
          <a:bodyPr lIns="0" tIns="0" rIns="0" bIns="0" anchor="ctr" anchorCtr="0"/>
          <a:lstStyle>
            <a:lvl1pPr marL="0" indent="0" algn="ctr">
              <a:lnSpc>
                <a:spcPct val="100000"/>
              </a:lnSpc>
              <a:spcBef>
                <a:spcPts val="0"/>
              </a:spcBef>
              <a:buNone/>
              <a:defRPr sz="1200" cap="all" baseline="0">
                <a:solidFill>
                  <a:schemeClr val="tx2"/>
                </a:solidFill>
              </a:defRPr>
            </a:lvl1pPr>
            <a:lvl2pPr marL="342900" indent="0">
              <a:buNone/>
              <a:defRPr>
                <a:solidFill>
                  <a:schemeClr val="tx2"/>
                </a:solidFill>
              </a:defRPr>
            </a:lvl2pPr>
            <a:lvl3pPr marL="685800" indent="0">
              <a:buNone/>
              <a:defRPr>
                <a:solidFill>
                  <a:schemeClr val="tx2"/>
                </a:solidFill>
              </a:defRPr>
            </a:lvl3pPr>
            <a:lvl4pPr marL="1028700" indent="0">
              <a:buNone/>
              <a:defRPr>
                <a:solidFill>
                  <a:schemeClr val="tx2"/>
                </a:solidFill>
              </a:defRPr>
            </a:lvl4pPr>
            <a:lvl5pPr marL="1371600" indent="0">
              <a:buNone/>
              <a:defRPr>
                <a:solidFill>
                  <a:schemeClr val="tx2"/>
                </a:solidFill>
              </a:defRPr>
            </a:lvl5pPr>
          </a:lstStyle>
          <a:p>
            <a:pPr lvl="0"/>
            <a:r>
              <a:rPr lang="en-US"/>
              <a:t>Click to edit Master text styles</a:t>
            </a:r>
          </a:p>
        </p:txBody>
      </p:sp>
      <p:sp>
        <p:nvSpPr>
          <p:cNvPr id="22" name="Content Placeholder 9"/>
          <p:cNvSpPr>
            <a:spLocks noGrp="1"/>
          </p:cNvSpPr>
          <p:nvPr>
            <p:ph sz="quarter" idx="20"/>
          </p:nvPr>
        </p:nvSpPr>
        <p:spPr>
          <a:xfrm>
            <a:off x="4686300" y="1371600"/>
            <a:ext cx="4171950" cy="1428750"/>
          </a:xfrm>
          <a:prstGeom prst="rect">
            <a:avLst/>
          </a:prstGeom>
          <a:ln w="12700">
            <a:solidFill>
              <a:schemeClr val="bg2"/>
            </a:solidFill>
          </a:ln>
        </p:spPr>
        <p:txBody>
          <a:bodyPr lIns="91440" tIns="91440" rIns="91440" bIns="0"/>
          <a:lstStyle>
            <a:lvl1pPr marL="114300" indent="-114300">
              <a:lnSpc>
                <a:spcPct val="100000"/>
              </a:lnSpc>
              <a:spcBef>
                <a:spcPts val="600"/>
              </a:spcBef>
              <a:buClr>
                <a:srgbClr val="808080"/>
              </a:buClr>
              <a:defRPr sz="1200">
                <a:solidFill>
                  <a:schemeClr val="bg2"/>
                </a:solidFill>
              </a:defRPr>
            </a:lvl1pPr>
            <a:lvl2pPr marL="346075" indent="-117475">
              <a:lnSpc>
                <a:spcPct val="100000"/>
              </a:lnSpc>
              <a:spcBef>
                <a:spcPts val="300"/>
              </a:spcBef>
              <a:buClr>
                <a:srgbClr val="808080"/>
              </a:buClr>
              <a:buFont typeface="Arial" panose="020B0604020202020204" pitchFamily="34" charset="0"/>
              <a:buChar char="–"/>
              <a:defRPr sz="1000">
                <a:solidFill>
                  <a:schemeClr val="bg2"/>
                </a:solidFill>
              </a:defRPr>
            </a:lvl2pPr>
            <a:lvl3pPr marL="574675" indent="-117475">
              <a:lnSpc>
                <a:spcPct val="100000"/>
              </a:lnSpc>
              <a:spcBef>
                <a:spcPts val="0"/>
              </a:spcBef>
              <a:buClr>
                <a:srgbClr val="808080"/>
              </a:buClr>
              <a:buFont typeface="Wingdings" panose="05000000000000000000" pitchFamily="2" charset="2"/>
              <a:buChar char="§"/>
              <a:defRPr sz="8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8" name="Content Placeholder 6"/>
          <p:cNvSpPr>
            <a:spLocks noGrp="1"/>
          </p:cNvSpPr>
          <p:nvPr>
            <p:ph sz="quarter" idx="16"/>
          </p:nvPr>
        </p:nvSpPr>
        <p:spPr>
          <a:xfrm>
            <a:off x="285750" y="2971800"/>
            <a:ext cx="4171950" cy="285750"/>
          </a:xfrm>
          <a:prstGeom prst="rect">
            <a:avLst/>
          </a:prstGeom>
          <a:solidFill>
            <a:schemeClr val="bg1"/>
          </a:solidFill>
          <a:ln w="12700">
            <a:solidFill>
              <a:schemeClr val="bg1"/>
            </a:solidFill>
          </a:ln>
        </p:spPr>
        <p:txBody>
          <a:bodyPr lIns="0" tIns="0" rIns="0" bIns="0" anchor="ctr" anchorCtr="0"/>
          <a:lstStyle>
            <a:lvl1pPr marL="0" indent="0" algn="ctr">
              <a:lnSpc>
                <a:spcPct val="100000"/>
              </a:lnSpc>
              <a:spcBef>
                <a:spcPts val="0"/>
              </a:spcBef>
              <a:buNone/>
              <a:defRPr sz="1200" cap="all" baseline="0">
                <a:solidFill>
                  <a:schemeClr val="tx2"/>
                </a:solidFill>
              </a:defRPr>
            </a:lvl1pPr>
            <a:lvl2pPr marL="342900" indent="0">
              <a:buNone/>
              <a:defRPr>
                <a:solidFill>
                  <a:schemeClr val="tx2"/>
                </a:solidFill>
              </a:defRPr>
            </a:lvl2pPr>
            <a:lvl3pPr marL="685800" indent="0">
              <a:buNone/>
              <a:defRPr>
                <a:solidFill>
                  <a:schemeClr val="tx2"/>
                </a:solidFill>
              </a:defRPr>
            </a:lvl3pPr>
            <a:lvl4pPr marL="1028700" indent="0">
              <a:buNone/>
              <a:defRPr>
                <a:solidFill>
                  <a:schemeClr val="tx2"/>
                </a:solidFill>
              </a:defRPr>
            </a:lvl4pPr>
            <a:lvl5pPr marL="1371600" indent="0">
              <a:buNone/>
              <a:defRPr>
                <a:solidFill>
                  <a:schemeClr val="tx2"/>
                </a:solidFill>
              </a:defRPr>
            </a:lvl5pPr>
          </a:lstStyle>
          <a:p>
            <a:pPr lvl="0"/>
            <a:r>
              <a:rPr lang="en-US"/>
              <a:t>Click to edit Master text styles</a:t>
            </a:r>
          </a:p>
        </p:txBody>
      </p:sp>
      <p:sp>
        <p:nvSpPr>
          <p:cNvPr id="20" name="Content Placeholder 9"/>
          <p:cNvSpPr>
            <a:spLocks noGrp="1"/>
          </p:cNvSpPr>
          <p:nvPr>
            <p:ph sz="quarter" idx="18"/>
          </p:nvPr>
        </p:nvSpPr>
        <p:spPr>
          <a:xfrm>
            <a:off x="285750" y="3257550"/>
            <a:ext cx="4171950" cy="1428750"/>
          </a:xfrm>
          <a:prstGeom prst="rect">
            <a:avLst/>
          </a:prstGeom>
          <a:ln w="12700">
            <a:solidFill>
              <a:schemeClr val="bg2"/>
            </a:solidFill>
          </a:ln>
        </p:spPr>
        <p:txBody>
          <a:bodyPr lIns="91440" tIns="91440" rIns="91440" bIns="0"/>
          <a:lstStyle>
            <a:lvl1pPr marL="114300" indent="-114300">
              <a:lnSpc>
                <a:spcPct val="100000"/>
              </a:lnSpc>
              <a:spcBef>
                <a:spcPts val="600"/>
              </a:spcBef>
              <a:buClr>
                <a:srgbClr val="808080"/>
              </a:buClr>
              <a:defRPr sz="1200">
                <a:solidFill>
                  <a:schemeClr val="bg2"/>
                </a:solidFill>
              </a:defRPr>
            </a:lvl1pPr>
            <a:lvl2pPr marL="346075" indent="-117475">
              <a:lnSpc>
                <a:spcPct val="100000"/>
              </a:lnSpc>
              <a:spcBef>
                <a:spcPts val="300"/>
              </a:spcBef>
              <a:buClr>
                <a:srgbClr val="808080"/>
              </a:buClr>
              <a:buFont typeface="Arial" panose="020B0604020202020204" pitchFamily="34" charset="0"/>
              <a:buChar char="–"/>
              <a:defRPr sz="1000">
                <a:solidFill>
                  <a:schemeClr val="bg2"/>
                </a:solidFill>
              </a:defRPr>
            </a:lvl2pPr>
            <a:lvl3pPr marL="574675" indent="-117475">
              <a:lnSpc>
                <a:spcPct val="100000"/>
              </a:lnSpc>
              <a:spcBef>
                <a:spcPts val="0"/>
              </a:spcBef>
              <a:buClr>
                <a:srgbClr val="808080"/>
              </a:buClr>
              <a:buFont typeface="Wingdings" panose="05000000000000000000" pitchFamily="2" charset="2"/>
              <a:buChar char="§"/>
              <a:defRPr sz="8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9" name="Content Placeholder 6"/>
          <p:cNvSpPr>
            <a:spLocks noGrp="1"/>
          </p:cNvSpPr>
          <p:nvPr>
            <p:ph sz="quarter" idx="17"/>
          </p:nvPr>
        </p:nvSpPr>
        <p:spPr>
          <a:xfrm>
            <a:off x="4686300" y="2971800"/>
            <a:ext cx="4171950" cy="285750"/>
          </a:xfrm>
          <a:prstGeom prst="rect">
            <a:avLst/>
          </a:prstGeom>
          <a:solidFill>
            <a:schemeClr val="bg1"/>
          </a:solidFill>
          <a:ln w="12700">
            <a:solidFill>
              <a:schemeClr val="bg1"/>
            </a:solidFill>
          </a:ln>
        </p:spPr>
        <p:txBody>
          <a:bodyPr lIns="0" tIns="0" rIns="0" bIns="0" anchor="ctr" anchorCtr="0"/>
          <a:lstStyle>
            <a:lvl1pPr marL="0" indent="0" algn="ctr">
              <a:lnSpc>
                <a:spcPct val="100000"/>
              </a:lnSpc>
              <a:spcBef>
                <a:spcPts val="0"/>
              </a:spcBef>
              <a:buNone/>
              <a:defRPr sz="1200" cap="all" baseline="0">
                <a:solidFill>
                  <a:schemeClr val="tx2"/>
                </a:solidFill>
              </a:defRPr>
            </a:lvl1pPr>
            <a:lvl2pPr marL="342900" indent="0">
              <a:buNone/>
              <a:defRPr>
                <a:solidFill>
                  <a:schemeClr val="tx2"/>
                </a:solidFill>
              </a:defRPr>
            </a:lvl2pPr>
            <a:lvl3pPr marL="685800" indent="0">
              <a:buNone/>
              <a:defRPr>
                <a:solidFill>
                  <a:schemeClr val="tx2"/>
                </a:solidFill>
              </a:defRPr>
            </a:lvl3pPr>
            <a:lvl4pPr marL="1028700" indent="0">
              <a:buNone/>
              <a:defRPr>
                <a:solidFill>
                  <a:schemeClr val="tx2"/>
                </a:solidFill>
              </a:defRPr>
            </a:lvl4pPr>
            <a:lvl5pPr marL="1371600" indent="0">
              <a:buNone/>
              <a:defRPr>
                <a:solidFill>
                  <a:schemeClr val="tx2"/>
                </a:solidFill>
              </a:defRPr>
            </a:lvl5pPr>
          </a:lstStyle>
          <a:p>
            <a:pPr lvl="0"/>
            <a:r>
              <a:rPr lang="en-US"/>
              <a:t>Click to edit Master text styles</a:t>
            </a:r>
          </a:p>
        </p:txBody>
      </p:sp>
      <p:sp>
        <p:nvSpPr>
          <p:cNvPr id="21" name="Content Placeholder 9"/>
          <p:cNvSpPr>
            <a:spLocks noGrp="1"/>
          </p:cNvSpPr>
          <p:nvPr>
            <p:ph sz="quarter" idx="19"/>
          </p:nvPr>
        </p:nvSpPr>
        <p:spPr>
          <a:xfrm>
            <a:off x="4686300" y="3257550"/>
            <a:ext cx="4171950" cy="1428750"/>
          </a:xfrm>
          <a:prstGeom prst="rect">
            <a:avLst/>
          </a:prstGeom>
          <a:ln w="12700">
            <a:solidFill>
              <a:schemeClr val="bg2"/>
            </a:solidFill>
          </a:ln>
        </p:spPr>
        <p:txBody>
          <a:bodyPr lIns="91440" tIns="91440" rIns="91440" bIns="0"/>
          <a:lstStyle>
            <a:lvl1pPr marL="114300" indent="-114300">
              <a:lnSpc>
                <a:spcPct val="100000"/>
              </a:lnSpc>
              <a:spcBef>
                <a:spcPts val="600"/>
              </a:spcBef>
              <a:buClr>
                <a:srgbClr val="808080"/>
              </a:buClr>
              <a:defRPr sz="1200">
                <a:solidFill>
                  <a:schemeClr val="bg2"/>
                </a:solidFill>
              </a:defRPr>
            </a:lvl1pPr>
            <a:lvl2pPr marL="346075" indent="-117475">
              <a:lnSpc>
                <a:spcPct val="100000"/>
              </a:lnSpc>
              <a:spcBef>
                <a:spcPts val="300"/>
              </a:spcBef>
              <a:buClr>
                <a:srgbClr val="808080"/>
              </a:buClr>
              <a:buFont typeface="Arial" panose="020B0604020202020204" pitchFamily="34" charset="0"/>
              <a:buChar char="–"/>
              <a:defRPr sz="1000">
                <a:solidFill>
                  <a:schemeClr val="bg2"/>
                </a:solidFill>
              </a:defRPr>
            </a:lvl2pPr>
            <a:lvl3pPr marL="574675" indent="-117475">
              <a:lnSpc>
                <a:spcPct val="100000"/>
              </a:lnSpc>
              <a:spcBef>
                <a:spcPts val="0"/>
              </a:spcBef>
              <a:buClr>
                <a:srgbClr val="808080"/>
              </a:buClr>
              <a:buFont typeface="Wingdings" panose="05000000000000000000" pitchFamily="2" charset="2"/>
              <a:buChar char="§"/>
              <a:defRPr sz="8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77469834"/>
      </p:ext>
    </p:extLst>
  </p:cSld>
  <p:clrMapOvr>
    <a:masterClrMapping/>
  </p:clrMapOvr>
  <p:extLst>
    <p:ext uri="{DCECCB84-F9BA-43D5-87BE-67443E8EF086}">
      <p15:sldGuideLst xmlns:p15="http://schemas.microsoft.com/office/powerpoint/2012/main">
        <p15:guide id="1" orient="horz" pos="43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Reference">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285750" y="971550"/>
            <a:ext cx="4000500" cy="3200400"/>
          </a:xfrm>
          <a:prstGeom prst="rect">
            <a:avLst/>
          </a:prstGeom>
        </p:spPr>
        <p:txBody>
          <a:bodyPr lIns="0" tIns="0" rIns="0" bIns="0"/>
          <a:lstStyle>
            <a:lvl1pPr marL="0" indent="0">
              <a:lnSpc>
                <a:spcPct val="100000"/>
              </a:lnSpc>
              <a:spcBef>
                <a:spcPts val="1800"/>
              </a:spcBef>
              <a:buClr>
                <a:srgbClr val="808080"/>
              </a:buClr>
              <a:buFont typeface="Arial" panose="020B0604020202020204" pitchFamily="34" charset="0"/>
              <a:buNone/>
              <a:defRPr sz="1800" baseline="0">
                <a:solidFill>
                  <a:schemeClr val="bg1"/>
                </a:solidFill>
                <a:latin typeface="Arial" panose="020B0604020202020204" pitchFamily="34" charset="0"/>
              </a:defRPr>
            </a:lvl1pPr>
            <a:lvl2pPr marL="173038" indent="-173038">
              <a:lnSpc>
                <a:spcPct val="100000"/>
              </a:lnSpc>
              <a:spcBef>
                <a:spcPts val="800"/>
              </a:spcBef>
              <a:buClr>
                <a:srgbClr val="808080"/>
              </a:buClr>
              <a:buFont typeface="Arial" panose="020B0604020202020204" pitchFamily="34" charset="0"/>
              <a:buChar char="•"/>
              <a:defRPr sz="1600">
                <a:solidFill>
                  <a:schemeClr val="bg2"/>
                </a:solidFill>
                <a:latin typeface="Arial" panose="020B0604020202020204" pitchFamily="34" charset="0"/>
              </a:defRPr>
            </a:lvl2pPr>
            <a:lvl3pPr marL="514350" indent="-227013">
              <a:lnSpc>
                <a:spcPct val="100000"/>
              </a:lnSpc>
              <a:spcBef>
                <a:spcPts val="300"/>
              </a:spcBef>
              <a:buClr>
                <a:srgbClr val="808080"/>
              </a:buClr>
              <a:buFont typeface="Arial" panose="020B0604020202020204" pitchFamily="34" charset="0"/>
              <a:buChar char="–"/>
              <a:defRPr sz="1200">
                <a:solidFill>
                  <a:schemeClr val="bg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
        <p:nvSpPr>
          <p:cNvPr id="8" name="Content Placeholder 2"/>
          <p:cNvSpPr>
            <a:spLocks noGrp="1"/>
          </p:cNvSpPr>
          <p:nvPr>
            <p:ph idx="10"/>
          </p:nvPr>
        </p:nvSpPr>
        <p:spPr>
          <a:xfrm>
            <a:off x="2286000" y="4286250"/>
            <a:ext cx="4572000" cy="571500"/>
          </a:xfrm>
          <a:prstGeom prst="rect">
            <a:avLst/>
          </a:prstGeom>
          <a:noFill/>
        </p:spPr>
        <p:txBody>
          <a:bodyPr lIns="0" tIns="0" rIns="0" bIns="0"/>
          <a:lstStyle>
            <a:lvl1pPr marL="0" indent="0" algn="ctr">
              <a:lnSpc>
                <a:spcPct val="100000"/>
              </a:lnSpc>
              <a:spcBef>
                <a:spcPts val="300"/>
              </a:spcBef>
              <a:buClr>
                <a:srgbClr val="808080"/>
              </a:buClr>
              <a:buFont typeface="Arial" panose="020B0604020202020204" pitchFamily="34" charset="0"/>
              <a:buNone/>
              <a:defRPr sz="1200" baseline="0">
                <a:solidFill>
                  <a:schemeClr val="bg1"/>
                </a:solidFill>
                <a:latin typeface="Arial" panose="020B0604020202020204" pitchFamily="34" charset="0"/>
              </a:defRPr>
            </a:lvl1pPr>
            <a:lvl2pPr marL="0" indent="0" algn="ctr">
              <a:lnSpc>
                <a:spcPct val="100000"/>
              </a:lnSpc>
              <a:spcBef>
                <a:spcPts val="300"/>
              </a:spcBef>
              <a:buClr>
                <a:srgbClr val="808080"/>
              </a:buClr>
              <a:buFont typeface="Arial" panose="020B0604020202020204" pitchFamily="34" charset="0"/>
              <a:buNone/>
              <a:defRPr sz="1100">
                <a:solidFill>
                  <a:schemeClr val="bg2"/>
                </a:solidFill>
                <a:latin typeface="Arial" panose="020B0604020202020204" pitchFamily="34" charset="0"/>
              </a:defRPr>
            </a:lvl2pPr>
            <a:lvl3pPr marL="514350" indent="-227013">
              <a:lnSpc>
                <a:spcPct val="100000"/>
              </a:lnSpc>
              <a:spcBef>
                <a:spcPts val="300"/>
              </a:spcBef>
              <a:buClr>
                <a:srgbClr val="808080"/>
              </a:buClr>
              <a:buFont typeface="Arial" panose="020B0604020202020204" pitchFamily="34" charset="0"/>
              <a:buChar char="–"/>
              <a:defRPr sz="1200">
                <a:solidFill>
                  <a:schemeClr val="bg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p:txBody>
      </p:sp>
      <p:grpSp>
        <p:nvGrpSpPr>
          <p:cNvPr id="4" name="Group 3">
            <a:extLst>
              <a:ext uri="{FF2B5EF4-FFF2-40B4-BE49-F238E27FC236}">
                <a16:creationId xmlns:a16="http://schemas.microsoft.com/office/drawing/2014/main" id="{F62C63BB-3D29-4BE4-8949-6932B672AA9B}"/>
              </a:ext>
              <a:ext uri="{C183D7F6-B498-43B3-948B-1728B52AA6E4}">
                <adec:decorative xmlns:adec="http://schemas.microsoft.com/office/drawing/2017/decorative" val="1"/>
              </a:ext>
            </a:extLst>
          </p:cNvPr>
          <p:cNvGrpSpPr/>
          <p:nvPr userDrawn="1"/>
        </p:nvGrpSpPr>
        <p:grpSpPr>
          <a:xfrm>
            <a:off x="3743325" y="3714750"/>
            <a:ext cx="1657350" cy="514350"/>
            <a:chOff x="3743325" y="3714750"/>
            <a:chExt cx="1657350" cy="514350"/>
          </a:xfrm>
        </p:grpSpPr>
        <p:sp>
          <p:nvSpPr>
            <p:cNvPr id="10" name="Freeform 90"/>
            <p:cNvSpPr>
              <a:spLocks noChangeAspect="1" noEditPoints="1"/>
            </p:cNvSpPr>
            <p:nvPr userDrawn="1"/>
          </p:nvSpPr>
          <p:spPr bwMode="auto">
            <a:xfrm>
              <a:off x="4206240" y="3714750"/>
              <a:ext cx="731520" cy="454212"/>
            </a:xfrm>
            <a:custGeom>
              <a:avLst/>
              <a:gdLst>
                <a:gd name="T0" fmla="*/ 149 w 256"/>
                <a:gd name="T1" fmla="*/ 18 h 158"/>
                <a:gd name="T2" fmla="*/ 196 w 256"/>
                <a:gd name="T3" fmla="*/ 73 h 158"/>
                <a:gd name="T4" fmla="*/ 197 w 256"/>
                <a:gd name="T5" fmla="*/ 89 h 158"/>
                <a:gd name="T6" fmla="*/ 212 w 256"/>
                <a:gd name="T7" fmla="*/ 90 h 158"/>
                <a:gd name="T8" fmla="*/ 239 w 256"/>
                <a:gd name="T9" fmla="*/ 115 h 158"/>
                <a:gd name="T10" fmla="*/ 213 w 256"/>
                <a:gd name="T11" fmla="*/ 140 h 158"/>
                <a:gd name="T12" fmla="*/ 46 w 256"/>
                <a:gd name="T13" fmla="*/ 140 h 158"/>
                <a:gd name="T14" fmla="*/ 17 w 256"/>
                <a:gd name="T15" fmla="*/ 111 h 158"/>
                <a:gd name="T16" fmla="*/ 38 w 256"/>
                <a:gd name="T17" fmla="*/ 82 h 158"/>
                <a:gd name="T18" fmla="*/ 49 w 256"/>
                <a:gd name="T19" fmla="*/ 79 h 158"/>
                <a:gd name="T20" fmla="*/ 51 w 256"/>
                <a:gd name="T21" fmla="*/ 68 h 158"/>
                <a:gd name="T22" fmla="*/ 83 w 256"/>
                <a:gd name="T23" fmla="*/ 46 h 158"/>
                <a:gd name="T24" fmla="*/ 93 w 256"/>
                <a:gd name="T25" fmla="*/ 47 h 158"/>
                <a:gd name="T26" fmla="*/ 105 w 256"/>
                <a:gd name="T27" fmla="*/ 48 h 158"/>
                <a:gd name="T28" fmla="*/ 110 w 256"/>
                <a:gd name="T29" fmla="*/ 38 h 158"/>
                <a:gd name="T30" fmla="*/ 149 w 256"/>
                <a:gd name="T31" fmla="*/ 18 h 158"/>
                <a:gd name="T32" fmla="*/ 149 w 256"/>
                <a:gd name="T33" fmla="*/ 0 h 158"/>
                <a:gd name="T34" fmla="*/ 95 w 256"/>
                <a:gd name="T35" fmla="*/ 30 h 158"/>
                <a:gd name="T36" fmla="*/ 83 w 256"/>
                <a:gd name="T37" fmla="*/ 29 h 158"/>
                <a:gd name="T38" fmla="*/ 34 w 256"/>
                <a:gd name="T39" fmla="*/ 65 h 158"/>
                <a:gd name="T40" fmla="*/ 0 w 256"/>
                <a:gd name="T41" fmla="*/ 111 h 158"/>
                <a:gd name="T42" fmla="*/ 46 w 256"/>
                <a:gd name="T43" fmla="*/ 158 h 158"/>
                <a:gd name="T44" fmla="*/ 214 w 256"/>
                <a:gd name="T45" fmla="*/ 158 h 158"/>
                <a:gd name="T46" fmla="*/ 256 w 256"/>
                <a:gd name="T47" fmla="*/ 115 h 158"/>
                <a:gd name="T48" fmla="*/ 214 w 256"/>
                <a:gd name="T49" fmla="*/ 73 h 158"/>
                <a:gd name="T50" fmla="*/ 149 w 256"/>
                <a:gd name="T5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6" h="158">
                  <a:moveTo>
                    <a:pt x="149" y="18"/>
                  </a:moveTo>
                  <a:cubicBezTo>
                    <a:pt x="182" y="18"/>
                    <a:pt x="196" y="46"/>
                    <a:pt x="196" y="73"/>
                  </a:cubicBezTo>
                  <a:cubicBezTo>
                    <a:pt x="197" y="89"/>
                    <a:pt x="197" y="89"/>
                    <a:pt x="197" y="89"/>
                  </a:cubicBezTo>
                  <a:cubicBezTo>
                    <a:pt x="212" y="90"/>
                    <a:pt x="212" y="90"/>
                    <a:pt x="212" y="90"/>
                  </a:cubicBezTo>
                  <a:cubicBezTo>
                    <a:pt x="217" y="91"/>
                    <a:pt x="239" y="94"/>
                    <a:pt x="239" y="115"/>
                  </a:cubicBezTo>
                  <a:cubicBezTo>
                    <a:pt x="239" y="136"/>
                    <a:pt x="220" y="140"/>
                    <a:pt x="213" y="140"/>
                  </a:cubicBezTo>
                  <a:cubicBezTo>
                    <a:pt x="46" y="140"/>
                    <a:pt x="46" y="140"/>
                    <a:pt x="46" y="140"/>
                  </a:cubicBezTo>
                  <a:cubicBezTo>
                    <a:pt x="43" y="140"/>
                    <a:pt x="17" y="140"/>
                    <a:pt x="17" y="111"/>
                  </a:cubicBezTo>
                  <a:cubicBezTo>
                    <a:pt x="17" y="89"/>
                    <a:pt x="36" y="82"/>
                    <a:pt x="38" y="82"/>
                  </a:cubicBezTo>
                  <a:cubicBezTo>
                    <a:pt x="49" y="79"/>
                    <a:pt x="49" y="79"/>
                    <a:pt x="49" y="79"/>
                  </a:cubicBezTo>
                  <a:cubicBezTo>
                    <a:pt x="51" y="68"/>
                    <a:pt x="51" y="68"/>
                    <a:pt x="51" y="68"/>
                  </a:cubicBezTo>
                  <a:cubicBezTo>
                    <a:pt x="51" y="67"/>
                    <a:pt x="54" y="46"/>
                    <a:pt x="83" y="46"/>
                  </a:cubicBezTo>
                  <a:cubicBezTo>
                    <a:pt x="86" y="46"/>
                    <a:pt x="90" y="46"/>
                    <a:pt x="93" y="47"/>
                  </a:cubicBezTo>
                  <a:cubicBezTo>
                    <a:pt x="105" y="48"/>
                    <a:pt x="105" y="48"/>
                    <a:pt x="105" y="48"/>
                  </a:cubicBezTo>
                  <a:cubicBezTo>
                    <a:pt x="110" y="38"/>
                    <a:pt x="110" y="38"/>
                    <a:pt x="110" y="38"/>
                  </a:cubicBezTo>
                  <a:cubicBezTo>
                    <a:pt x="111" y="37"/>
                    <a:pt x="122" y="18"/>
                    <a:pt x="149" y="18"/>
                  </a:cubicBezTo>
                  <a:moveTo>
                    <a:pt x="149" y="0"/>
                  </a:moveTo>
                  <a:cubicBezTo>
                    <a:pt x="110" y="0"/>
                    <a:pt x="95" y="30"/>
                    <a:pt x="95" y="30"/>
                  </a:cubicBezTo>
                  <a:cubicBezTo>
                    <a:pt x="91" y="29"/>
                    <a:pt x="87" y="29"/>
                    <a:pt x="83" y="29"/>
                  </a:cubicBezTo>
                  <a:cubicBezTo>
                    <a:pt x="39" y="29"/>
                    <a:pt x="34" y="65"/>
                    <a:pt x="34" y="65"/>
                  </a:cubicBezTo>
                  <a:cubicBezTo>
                    <a:pt x="34" y="65"/>
                    <a:pt x="0" y="75"/>
                    <a:pt x="0" y="111"/>
                  </a:cubicBezTo>
                  <a:cubicBezTo>
                    <a:pt x="0" y="148"/>
                    <a:pt x="30" y="158"/>
                    <a:pt x="46" y="158"/>
                  </a:cubicBezTo>
                  <a:cubicBezTo>
                    <a:pt x="214" y="158"/>
                    <a:pt x="214" y="158"/>
                    <a:pt x="214" y="158"/>
                  </a:cubicBezTo>
                  <a:cubicBezTo>
                    <a:pt x="214" y="158"/>
                    <a:pt x="256" y="155"/>
                    <a:pt x="256" y="115"/>
                  </a:cubicBezTo>
                  <a:cubicBezTo>
                    <a:pt x="256" y="76"/>
                    <a:pt x="214" y="73"/>
                    <a:pt x="214" y="73"/>
                  </a:cubicBezTo>
                  <a:cubicBezTo>
                    <a:pt x="214" y="32"/>
                    <a:pt x="188" y="0"/>
                    <a:pt x="14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16" name="Straight Connector 15"/>
            <p:cNvCxnSpPr/>
            <p:nvPr userDrawn="1"/>
          </p:nvCxnSpPr>
          <p:spPr>
            <a:xfrm>
              <a:off x="3743325" y="4229100"/>
              <a:ext cx="165735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1501060"/>
      </p:ext>
    </p:extLst>
  </p:cSld>
  <p:clrMapOvr>
    <a:masterClrMapping/>
  </p:clrMapOvr>
  <p:extLst>
    <p:ext uri="{DCECCB84-F9BA-43D5-87BE-67443E8EF086}">
      <p15:sldGuideLst xmlns:p15="http://schemas.microsoft.com/office/powerpoint/2012/main">
        <p15:guide id="1" orient="horz" pos="144">
          <p15:clr>
            <a:srgbClr val="FBAE40"/>
          </p15:clr>
        </p15:guide>
        <p15:guide id="2" orient="horz" pos="75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 columns">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85800"/>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Content Placeholder 6"/>
          <p:cNvSpPr>
            <a:spLocks noGrp="1"/>
          </p:cNvSpPr>
          <p:nvPr>
            <p:ph sz="quarter" idx="10"/>
          </p:nvPr>
        </p:nvSpPr>
        <p:spPr>
          <a:xfrm>
            <a:off x="285750" y="1085850"/>
            <a:ext cx="2057400" cy="457200"/>
          </a:xfrm>
          <a:prstGeom prst="rect">
            <a:avLst/>
          </a:prstGeom>
          <a:solidFill>
            <a:schemeClr val="bg1"/>
          </a:solidFill>
          <a:ln w="12700">
            <a:noFill/>
          </a:ln>
        </p:spPr>
        <p:txBody>
          <a:bodyPr lIns="0" tIns="0" rIns="0" bIns="0" anchor="ctr" anchorCtr="0"/>
          <a:lstStyle>
            <a:lvl1pPr marL="0" indent="0" algn="ctr">
              <a:lnSpc>
                <a:spcPct val="100000"/>
              </a:lnSpc>
              <a:spcBef>
                <a:spcPts val="0"/>
              </a:spcBef>
              <a:buNone/>
              <a:defRPr sz="1200" cap="all" baseline="0">
                <a:solidFill>
                  <a:schemeClr val="tx2"/>
                </a:solidFill>
              </a:defRPr>
            </a:lvl1pPr>
            <a:lvl2pPr marL="342900" indent="0">
              <a:buNone/>
              <a:defRPr>
                <a:solidFill>
                  <a:schemeClr val="tx2"/>
                </a:solidFill>
              </a:defRPr>
            </a:lvl2pPr>
            <a:lvl3pPr marL="685800" indent="0">
              <a:buNone/>
              <a:defRPr>
                <a:solidFill>
                  <a:schemeClr val="tx2"/>
                </a:solidFill>
              </a:defRPr>
            </a:lvl3pPr>
            <a:lvl4pPr marL="1028700" indent="0">
              <a:buNone/>
              <a:defRPr>
                <a:solidFill>
                  <a:schemeClr val="tx2"/>
                </a:solidFill>
              </a:defRPr>
            </a:lvl4pPr>
            <a:lvl5pPr marL="1371600" indent="0">
              <a:buNone/>
              <a:defRPr>
                <a:solidFill>
                  <a:schemeClr val="tx2"/>
                </a:solidFill>
              </a:defRPr>
            </a:lvl5pPr>
          </a:lstStyle>
          <a:p>
            <a:pPr lvl="0"/>
            <a:r>
              <a:rPr lang="en-US"/>
              <a:t>Click to edit Master text styles</a:t>
            </a:r>
          </a:p>
        </p:txBody>
      </p:sp>
      <p:sp>
        <p:nvSpPr>
          <p:cNvPr id="14" name="Content Placeholder 9"/>
          <p:cNvSpPr>
            <a:spLocks noGrp="1"/>
          </p:cNvSpPr>
          <p:nvPr>
            <p:ph sz="quarter" idx="12"/>
          </p:nvPr>
        </p:nvSpPr>
        <p:spPr>
          <a:xfrm>
            <a:off x="285750" y="1543050"/>
            <a:ext cx="2057400" cy="3028950"/>
          </a:xfrm>
          <a:prstGeom prst="rect">
            <a:avLst/>
          </a:prstGeom>
          <a:solidFill>
            <a:srgbClr val="EEEEEE"/>
          </a:solidFill>
          <a:ln w="12700">
            <a:noFill/>
          </a:ln>
        </p:spPr>
        <p:txBody>
          <a:bodyPr lIns="91440" tIns="91440" rIns="91440" bIns="0"/>
          <a:lstStyle>
            <a:lvl1pPr marL="114300" indent="-114300">
              <a:lnSpc>
                <a:spcPct val="100000"/>
              </a:lnSpc>
              <a:spcBef>
                <a:spcPts val="600"/>
              </a:spcBef>
              <a:buClr>
                <a:srgbClr val="808080"/>
              </a:buClr>
              <a:defRPr sz="1200">
                <a:solidFill>
                  <a:schemeClr val="bg2"/>
                </a:solidFill>
              </a:defRPr>
            </a:lvl1pPr>
            <a:lvl2pPr marL="346075" indent="-117475">
              <a:lnSpc>
                <a:spcPct val="100000"/>
              </a:lnSpc>
              <a:spcBef>
                <a:spcPts val="300"/>
              </a:spcBef>
              <a:buClr>
                <a:srgbClr val="808080"/>
              </a:buClr>
              <a:buFont typeface="Arial" panose="020B0604020202020204" pitchFamily="34" charset="0"/>
              <a:buChar char="–"/>
              <a:defRPr sz="1000">
                <a:solidFill>
                  <a:schemeClr val="bg2"/>
                </a:solidFill>
              </a:defRPr>
            </a:lvl2pPr>
            <a:lvl3pPr marL="574675" indent="-117475">
              <a:lnSpc>
                <a:spcPct val="100000"/>
              </a:lnSpc>
              <a:spcBef>
                <a:spcPts val="0"/>
              </a:spcBef>
              <a:buClr>
                <a:srgbClr val="808080"/>
              </a:buClr>
              <a:buFont typeface="Wingdings" panose="05000000000000000000" pitchFamily="2" charset="2"/>
              <a:buChar char="§"/>
              <a:defRPr sz="8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8" name="Content Placeholder 6"/>
          <p:cNvSpPr>
            <a:spLocks noGrp="1"/>
          </p:cNvSpPr>
          <p:nvPr>
            <p:ph sz="quarter" idx="16"/>
          </p:nvPr>
        </p:nvSpPr>
        <p:spPr>
          <a:xfrm>
            <a:off x="2457450" y="1085850"/>
            <a:ext cx="2057400" cy="457200"/>
          </a:xfrm>
          <a:prstGeom prst="rect">
            <a:avLst/>
          </a:prstGeom>
          <a:solidFill>
            <a:schemeClr val="bg1"/>
          </a:solidFill>
          <a:ln w="12700">
            <a:noFill/>
          </a:ln>
        </p:spPr>
        <p:txBody>
          <a:bodyPr lIns="0" tIns="0" rIns="0" bIns="0" anchor="ctr" anchorCtr="0"/>
          <a:lstStyle>
            <a:lvl1pPr marL="0" indent="0" algn="ctr">
              <a:lnSpc>
                <a:spcPct val="100000"/>
              </a:lnSpc>
              <a:spcBef>
                <a:spcPts val="0"/>
              </a:spcBef>
              <a:buNone/>
              <a:defRPr sz="1200" cap="all" baseline="0">
                <a:solidFill>
                  <a:schemeClr val="tx2"/>
                </a:solidFill>
              </a:defRPr>
            </a:lvl1pPr>
            <a:lvl2pPr marL="342900" indent="0">
              <a:buNone/>
              <a:defRPr>
                <a:solidFill>
                  <a:schemeClr val="tx2"/>
                </a:solidFill>
              </a:defRPr>
            </a:lvl2pPr>
            <a:lvl3pPr marL="685800" indent="0">
              <a:buNone/>
              <a:defRPr>
                <a:solidFill>
                  <a:schemeClr val="tx2"/>
                </a:solidFill>
              </a:defRPr>
            </a:lvl3pPr>
            <a:lvl4pPr marL="1028700" indent="0">
              <a:buNone/>
              <a:defRPr>
                <a:solidFill>
                  <a:schemeClr val="tx2"/>
                </a:solidFill>
              </a:defRPr>
            </a:lvl4pPr>
            <a:lvl5pPr marL="1371600" indent="0">
              <a:buNone/>
              <a:defRPr>
                <a:solidFill>
                  <a:schemeClr val="tx2"/>
                </a:solidFill>
              </a:defRPr>
            </a:lvl5pPr>
          </a:lstStyle>
          <a:p>
            <a:pPr lvl="0"/>
            <a:r>
              <a:rPr lang="en-US"/>
              <a:t>Click to edit Master text styles</a:t>
            </a:r>
          </a:p>
        </p:txBody>
      </p:sp>
      <p:sp>
        <p:nvSpPr>
          <p:cNvPr id="20" name="Content Placeholder 9"/>
          <p:cNvSpPr>
            <a:spLocks noGrp="1"/>
          </p:cNvSpPr>
          <p:nvPr>
            <p:ph sz="quarter" idx="18"/>
          </p:nvPr>
        </p:nvSpPr>
        <p:spPr>
          <a:xfrm>
            <a:off x="2457450" y="1543050"/>
            <a:ext cx="2057400" cy="3028950"/>
          </a:xfrm>
          <a:prstGeom prst="rect">
            <a:avLst/>
          </a:prstGeom>
          <a:solidFill>
            <a:srgbClr val="EEEEEE"/>
          </a:solidFill>
          <a:ln w="12700">
            <a:noFill/>
          </a:ln>
        </p:spPr>
        <p:txBody>
          <a:bodyPr lIns="91440" tIns="91440" rIns="91440" bIns="0"/>
          <a:lstStyle>
            <a:lvl1pPr marL="114300" indent="-114300">
              <a:lnSpc>
                <a:spcPct val="100000"/>
              </a:lnSpc>
              <a:spcBef>
                <a:spcPts val="600"/>
              </a:spcBef>
              <a:buClr>
                <a:srgbClr val="808080"/>
              </a:buClr>
              <a:defRPr sz="1200">
                <a:solidFill>
                  <a:schemeClr val="bg2"/>
                </a:solidFill>
              </a:defRPr>
            </a:lvl1pPr>
            <a:lvl2pPr marL="346075" indent="-117475">
              <a:lnSpc>
                <a:spcPct val="100000"/>
              </a:lnSpc>
              <a:spcBef>
                <a:spcPts val="300"/>
              </a:spcBef>
              <a:buClr>
                <a:srgbClr val="808080"/>
              </a:buClr>
              <a:buFont typeface="Arial" panose="020B0604020202020204" pitchFamily="34" charset="0"/>
              <a:buChar char="–"/>
              <a:defRPr sz="1000">
                <a:solidFill>
                  <a:schemeClr val="bg2"/>
                </a:solidFill>
              </a:defRPr>
            </a:lvl2pPr>
            <a:lvl3pPr marL="574675" indent="-117475">
              <a:lnSpc>
                <a:spcPct val="100000"/>
              </a:lnSpc>
              <a:spcBef>
                <a:spcPts val="0"/>
              </a:spcBef>
              <a:buClr>
                <a:srgbClr val="808080"/>
              </a:buClr>
              <a:buFont typeface="Wingdings" panose="05000000000000000000" pitchFamily="2" charset="2"/>
              <a:buChar char="§"/>
              <a:defRPr sz="8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8" name="Content Placeholder 6"/>
          <p:cNvSpPr>
            <a:spLocks noGrp="1"/>
          </p:cNvSpPr>
          <p:nvPr>
            <p:ph sz="quarter" idx="11"/>
          </p:nvPr>
        </p:nvSpPr>
        <p:spPr>
          <a:xfrm>
            <a:off x="4629150" y="1085850"/>
            <a:ext cx="2057400" cy="457200"/>
          </a:xfrm>
          <a:prstGeom prst="rect">
            <a:avLst/>
          </a:prstGeom>
          <a:solidFill>
            <a:schemeClr val="bg1"/>
          </a:solidFill>
          <a:ln w="12700">
            <a:noFill/>
          </a:ln>
        </p:spPr>
        <p:txBody>
          <a:bodyPr lIns="0" tIns="0" rIns="0" bIns="0" anchor="ctr" anchorCtr="0"/>
          <a:lstStyle>
            <a:lvl1pPr marL="0" indent="0" algn="ctr">
              <a:lnSpc>
                <a:spcPct val="100000"/>
              </a:lnSpc>
              <a:spcBef>
                <a:spcPts val="0"/>
              </a:spcBef>
              <a:buNone/>
              <a:defRPr sz="1200" cap="all" baseline="0">
                <a:solidFill>
                  <a:schemeClr val="tx2"/>
                </a:solidFill>
              </a:defRPr>
            </a:lvl1pPr>
            <a:lvl2pPr marL="342900" indent="0">
              <a:buNone/>
              <a:defRPr>
                <a:solidFill>
                  <a:schemeClr val="tx2"/>
                </a:solidFill>
              </a:defRPr>
            </a:lvl2pPr>
            <a:lvl3pPr marL="685800" indent="0">
              <a:buNone/>
              <a:defRPr>
                <a:solidFill>
                  <a:schemeClr val="tx2"/>
                </a:solidFill>
              </a:defRPr>
            </a:lvl3pPr>
            <a:lvl4pPr marL="1028700" indent="0">
              <a:buNone/>
              <a:defRPr>
                <a:solidFill>
                  <a:schemeClr val="tx2"/>
                </a:solidFill>
              </a:defRPr>
            </a:lvl4pPr>
            <a:lvl5pPr marL="1371600" indent="0">
              <a:buNone/>
              <a:defRPr>
                <a:solidFill>
                  <a:schemeClr val="tx2"/>
                </a:solidFill>
              </a:defRPr>
            </a:lvl5pPr>
          </a:lstStyle>
          <a:p>
            <a:pPr lvl="0"/>
            <a:r>
              <a:rPr lang="en-US"/>
              <a:t>Click to edit Master text styles</a:t>
            </a:r>
          </a:p>
        </p:txBody>
      </p:sp>
      <p:sp>
        <p:nvSpPr>
          <p:cNvPr id="22" name="Content Placeholder 9"/>
          <p:cNvSpPr>
            <a:spLocks noGrp="1"/>
          </p:cNvSpPr>
          <p:nvPr>
            <p:ph sz="quarter" idx="20"/>
          </p:nvPr>
        </p:nvSpPr>
        <p:spPr>
          <a:xfrm>
            <a:off x="4629150" y="1543050"/>
            <a:ext cx="2057400" cy="3028950"/>
          </a:xfrm>
          <a:prstGeom prst="rect">
            <a:avLst/>
          </a:prstGeom>
          <a:solidFill>
            <a:srgbClr val="EEEEEE"/>
          </a:solidFill>
          <a:ln w="12700">
            <a:noFill/>
          </a:ln>
        </p:spPr>
        <p:txBody>
          <a:bodyPr lIns="91440" tIns="91440" rIns="91440" bIns="0"/>
          <a:lstStyle>
            <a:lvl1pPr marL="114300" indent="-114300">
              <a:lnSpc>
                <a:spcPct val="100000"/>
              </a:lnSpc>
              <a:spcBef>
                <a:spcPts val="600"/>
              </a:spcBef>
              <a:buClr>
                <a:srgbClr val="808080"/>
              </a:buClr>
              <a:defRPr sz="1200">
                <a:solidFill>
                  <a:schemeClr val="bg2"/>
                </a:solidFill>
              </a:defRPr>
            </a:lvl1pPr>
            <a:lvl2pPr marL="346075" indent="-117475">
              <a:lnSpc>
                <a:spcPct val="100000"/>
              </a:lnSpc>
              <a:spcBef>
                <a:spcPts val="300"/>
              </a:spcBef>
              <a:buClr>
                <a:srgbClr val="808080"/>
              </a:buClr>
              <a:buFont typeface="Arial" panose="020B0604020202020204" pitchFamily="34" charset="0"/>
              <a:buChar char="–"/>
              <a:defRPr sz="1000">
                <a:solidFill>
                  <a:schemeClr val="bg2"/>
                </a:solidFill>
              </a:defRPr>
            </a:lvl2pPr>
            <a:lvl3pPr marL="574675" indent="-117475">
              <a:lnSpc>
                <a:spcPct val="100000"/>
              </a:lnSpc>
              <a:spcBef>
                <a:spcPts val="0"/>
              </a:spcBef>
              <a:buClr>
                <a:srgbClr val="808080"/>
              </a:buClr>
              <a:buFont typeface="Wingdings" panose="05000000000000000000" pitchFamily="2" charset="2"/>
              <a:buChar char="§"/>
              <a:defRPr sz="8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9" name="Content Placeholder 6"/>
          <p:cNvSpPr>
            <a:spLocks noGrp="1"/>
          </p:cNvSpPr>
          <p:nvPr>
            <p:ph sz="quarter" idx="17"/>
          </p:nvPr>
        </p:nvSpPr>
        <p:spPr>
          <a:xfrm>
            <a:off x="6800850" y="1085850"/>
            <a:ext cx="2057400" cy="457200"/>
          </a:xfrm>
          <a:prstGeom prst="rect">
            <a:avLst/>
          </a:prstGeom>
          <a:solidFill>
            <a:schemeClr val="bg1"/>
          </a:solidFill>
          <a:ln w="12700">
            <a:noFill/>
          </a:ln>
        </p:spPr>
        <p:txBody>
          <a:bodyPr lIns="0" tIns="0" rIns="0" bIns="0" anchor="ctr" anchorCtr="0"/>
          <a:lstStyle>
            <a:lvl1pPr marL="0" indent="0" algn="ctr">
              <a:lnSpc>
                <a:spcPct val="100000"/>
              </a:lnSpc>
              <a:spcBef>
                <a:spcPts val="0"/>
              </a:spcBef>
              <a:buNone/>
              <a:defRPr sz="1200" cap="all" baseline="0">
                <a:solidFill>
                  <a:schemeClr val="tx2"/>
                </a:solidFill>
              </a:defRPr>
            </a:lvl1pPr>
            <a:lvl2pPr marL="342900" indent="0">
              <a:buNone/>
              <a:defRPr>
                <a:solidFill>
                  <a:schemeClr val="tx2"/>
                </a:solidFill>
              </a:defRPr>
            </a:lvl2pPr>
            <a:lvl3pPr marL="685800" indent="0">
              <a:buNone/>
              <a:defRPr>
                <a:solidFill>
                  <a:schemeClr val="tx2"/>
                </a:solidFill>
              </a:defRPr>
            </a:lvl3pPr>
            <a:lvl4pPr marL="1028700" indent="0">
              <a:buNone/>
              <a:defRPr>
                <a:solidFill>
                  <a:schemeClr val="tx2"/>
                </a:solidFill>
              </a:defRPr>
            </a:lvl4pPr>
            <a:lvl5pPr marL="1371600" indent="0">
              <a:buNone/>
              <a:defRPr>
                <a:solidFill>
                  <a:schemeClr val="tx2"/>
                </a:solidFill>
              </a:defRPr>
            </a:lvl5pPr>
          </a:lstStyle>
          <a:p>
            <a:pPr lvl="0"/>
            <a:r>
              <a:rPr lang="en-US"/>
              <a:t>Click to edit Master text styles</a:t>
            </a:r>
          </a:p>
        </p:txBody>
      </p:sp>
      <p:sp>
        <p:nvSpPr>
          <p:cNvPr id="21" name="Content Placeholder 9"/>
          <p:cNvSpPr>
            <a:spLocks noGrp="1"/>
          </p:cNvSpPr>
          <p:nvPr>
            <p:ph sz="quarter" idx="19"/>
          </p:nvPr>
        </p:nvSpPr>
        <p:spPr>
          <a:xfrm>
            <a:off x="6800850" y="1543050"/>
            <a:ext cx="2057400" cy="3028950"/>
          </a:xfrm>
          <a:prstGeom prst="rect">
            <a:avLst/>
          </a:prstGeom>
          <a:solidFill>
            <a:srgbClr val="EEEEEE"/>
          </a:solidFill>
          <a:ln w="12700">
            <a:noFill/>
          </a:ln>
        </p:spPr>
        <p:txBody>
          <a:bodyPr lIns="91440" tIns="91440" rIns="91440" bIns="0"/>
          <a:lstStyle>
            <a:lvl1pPr marL="114300" indent="-114300">
              <a:lnSpc>
                <a:spcPct val="100000"/>
              </a:lnSpc>
              <a:spcBef>
                <a:spcPts val="600"/>
              </a:spcBef>
              <a:buClr>
                <a:srgbClr val="808080"/>
              </a:buClr>
              <a:defRPr sz="1200">
                <a:solidFill>
                  <a:schemeClr val="bg2"/>
                </a:solidFill>
              </a:defRPr>
            </a:lvl1pPr>
            <a:lvl2pPr marL="346075" indent="-117475">
              <a:lnSpc>
                <a:spcPct val="100000"/>
              </a:lnSpc>
              <a:spcBef>
                <a:spcPts val="300"/>
              </a:spcBef>
              <a:buClr>
                <a:srgbClr val="808080"/>
              </a:buClr>
              <a:buFont typeface="Arial" panose="020B0604020202020204" pitchFamily="34" charset="0"/>
              <a:buChar char="–"/>
              <a:defRPr sz="1000">
                <a:solidFill>
                  <a:schemeClr val="bg2"/>
                </a:solidFill>
              </a:defRPr>
            </a:lvl2pPr>
            <a:lvl3pPr marL="574675" indent="-117475">
              <a:lnSpc>
                <a:spcPct val="100000"/>
              </a:lnSpc>
              <a:spcBef>
                <a:spcPts val="0"/>
              </a:spcBef>
              <a:buClr>
                <a:srgbClr val="808080"/>
              </a:buClr>
              <a:buFont typeface="Wingdings" panose="05000000000000000000" pitchFamily="2" charset="2"/>
              <a:buChar char="§"/>
              <a:defRPr sz="8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50418075"/>
      </p:ext>
    </p:extLst>
  </p:cSld>
  <p:clrMapOvr>
    <a:masterClrMapping/>
  </p:clrMapOvr>
  <p:extLst>
    <p:ext uri="{DCECCB84-F9BA-43D5-87BE-67443E8EF086}">
      <p15:sldGuideLst xmlns:p15="http://schemas.microsoft.com/office/powerpoint/2012/main">
        <p15:guide id="1" orient="horz" pos="43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Photos, text &amp; quote">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16" name="Content Placeholder 9"/>
          <p:cNvSpPr>
            <a:spLocks noGrp="1"/>
          </p:cNvSpPr>
          <p:nvPr userDrawn="1">
            <p:ph sz="quarter" idx="13"/>
          </p:nvPr>
        </p:nvSpPr>
        <p:spPr>
          <a:xfrm>
            <a:off x="286744" y="971550"/>
            <a:ext cx="2685056" cy="3657600"/>
          </a:xfrm>
          <a:prstGeom prst="rect">
            <a:avLst/>
          </a:prstGeom>
        </p:spPr>
        <p:txBody>
          <a:bodyPr lIns="0" tIns="0" rIns="0" bIns="0"/>
          <a:lstStyle>
            <a:lvl1pPr marL="0" indent="0">
              <a:lnSpc>
                <a:spcPct val="100000"/>
              </a:lnSpc>
              <a:spcBef>
                <a:spcPts val="1200"/>
              </a:spcBef>
              <a:buClr>
                <a:srgbClr val="808080"/>
              </a:buClr>
              <a:buNone/>
              <a:defRPr sz="1800">
                <a:solidFill>
                  <a:schemeClr val="bg1"/>
                </a:solidFill>
                <a:latin typeface="+mn-lt"/>
              </a:defRPr>
            </a:lvl1pPr>
            <a:lvl2pPr marL="173038" indent="-173038">
              <a:lnSpc>
                <a:spcPct val="100000"/>
              </a:lnSpc>
              <a:spcBef>
                <a:spcPts val="600"/>
              </a:spcBef>
              <a:buClr>
                <a:srgbClr val="808080"/>
              </a:buClr>
              <a:buFont typeface="Arial" panose="020B0604020202020204" pitchFamily="34" charset="0"/>
              <a:buChar char="•"/>
              <a:defRPr sz="1600">
                <a:solidFill>
                  <a:schemeClr val="bg2"/>
                </a:solidFill>
                <a:latin typeface="+mn-lt"/>
              </a:defRPr>
            </a:lvl2pPr>
            <a:lvl3pPr marL="460375" indent="-169863">
              <a:lnSpc>
                <a:spcPct val="100000"/>
              </a:lnSpc>
              <a:spcBef>
                <a:spcPts val="300"/>
              </a:spcBef>
              <a:buClr>
                <a:srgbClr val="808080"/>
              </a:buClr>
              <a:buFont typeface="Arial" panose="020B0604020202020204" pitchFamily="34" charset="0"/>
              <a:buChar char="–"/>
              <a:defRPr sz="12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7" name="Picture Placeholder 16"/>
          <p:cNvSpPr>
            <a:spLocks noGrp="1"/>
          </p:cNvSpPr>
          <p:nvPr userDrawn="1">
            <p:ph type="pic" sz="quarter" idx="16"/>
          </p:nvPr>
        </p:nvSpPr>
        <p:spPr>
          <a:xfrm>
            <a:off x="3257550" y="971550"/>
            <a:ext cx="5600700" cy="1143000"/>
          </a:xfrm>
          <a:prstGeom prst="rect">
            <a:avLst/>
          </a:prstGeom>
        </p:spPr>
        <p:txBody>
          <a:bodyPr lIns="0" tIns="0" rIns="0" bIns="0" anchor="ctr" anchorCtr="0"/>
          <a:lstStyle>
            <a:lvl1pPr marL="0" indent="0" algn="ctr">
              <a:buNone/>
              <a:defRPr sz="1200"/>
            </a:lvl1pPr>
          </a:lstStyle>
          <a:p>
            <a:endParaRPr lang="en-US"/>
          </a:p>
        </p:txBody>
      </p:sp>
      <p:sp>
        <p:nvSpPr>
          <p:cNvPr id="18" name="Picture Placeholder 16"/>
          <p:cNvSpPr>
            <a:spLocks noGrp="1"/>
          </p:cNvSpPr>
          <p:nvPr userDrawn="1">
            <p:ph type="pic" sz="quarter" idx="17"/>
          </p:nvPr>
        </p:nvSpPr>
        <p:spPr>
          <a:xfrm>
            <a:off x="3257550" y="2286000"/>
            <a:ext cx="2686050" cy="2343150"/>
          </a:xfrm>
          <a:prstGeom prst="rect">
            <a:avLst/>
          </a:prstGeom>
        </p:spPr>
        <p:txBody>
          <a:bodyPr lIns="0" tIns="0" rIns="0" bIns="0" anchor="ctr" anchorCtr="0"/>
          <a:lstStyle>
            <a:lvl1pPr marL="0" indent="0" algn="ctr">
              <a:buNone/>
              <a:defRPr sz="1200"/>
            </a:lvl1pPr>
          </a:lstStyle>
          <a:p>
            <a:endParaRPr lang="en-US"/>
          </a:p>
        </p:txBody>
      </p:sp>
      <p:grpSp>
        <p:nvGrpSpPr>
          <p:cNvPr id="3" name="Group 2">
            <a:extLst>
              <a:ext uri="{FF2B5EF4-FFF2-40B4-BE49-F238E27FC236}">
                <a16:creationId xmlns:a16="http://schemas.microsoft.com/office/drawing/2014/main" id="{3D153021-50DC-46C5-8FDB-8016A78097E9}"/>
              </a:ext>
              <a:ext uri="{C183D7F6-B498-43B3-948B-1728B52AA6E4}">
                <adec:decorative xmlns:adec="http://schemas.microsoft.com/office/drawing/2017/decorative" val="1"/>
              </a:ext>
            </a:extLst>
          </p:cNvPr>
          <p:cNvGrpSpPr/>
          <p:nvPr userDrawn="1"/>
        </p:nvGrpSpPr>
        <p:grpSpPr>
          <a:xfrm>
            <a:off x="7300601" y="2343149"/>
            <a:ext cx="429249" cy="2343151"/>
            <a:chOff x="7300601" y="2343149"/>
            <a:chExt cx="429249" cy="2343151"/>
          </a:xfrm>
        </p:grpSpPr>
        <p:sp>
          <p:nvSpPr>
            <p:cNvPr id="14" name="Freeform 5"/>
            <p:cNvSpPr>
              <a:spLocks noChangeAspect="1" noEditPoints="1"/>
            </p:cNvSpPr>
            <p:nvPr/>
          </p:nvSpPr>
          <p:spPr bwMode="auto">
            <a:xfrm>
              <a:off x="7300601" y="2343149"/>
              <a:ext cx="429248" cy="342901"/>
            </a:xfrm>
            <a:custGeom>
              <a:avLst/>
              <a:gdLst>
                <a:gd name="T0" fmla="*/ 0 w 517"/>
                <a:gd name="T1" fmla="*/ 413 h 413"/>
                <a:gd name="T2" fmla="*/ 0 w 517"/>
                <a:gd name="T3" fmla="*/ 202 h 413"/>
                <a:gd name="T4" fmla="*/ 123 w 517"/>
                <a:gd name="T5" fmla="*/ 0 h 413"/>
                <a:gd name="T6" fmla="*/ 235 w 517"/>
                <a:gd name="T7" fmla="*/ 0 h 413"/>
                <a:gd name="T8" fmla="*/ 137 w 517"/>
                <a:gd name="T9" fmla="*/ 190 h 413"/>
                <a:gd name="T10" fmla="*/ 235 w 517"/>
                <a:gd name="T11" fmla="*/ 190 h 413"/>
                <a:gd name="T12" fmla="*/ 235 w 517"/>
                <a:gd name="T13" fmla="*/ 413 h 413"/>
                <a:gd name="T14" fmla="*/ 0 w 517"/>
                <a:gd name="T15" fmla="*/ 413 h 413"/>
                <a:gd name="T16" fmla="*/ 283 w 517"/>
                <a:gd name="T17" fmla="*/ 413 h 413"/>
                <a:gd name="T18" fmla="*/ 283 w 517"/>
                <a:gd name="T19" fmla="*/ 202 h 413"/>
                <a:gd name="T20" fmla="*/ 407 w 517"/>
                <a:gd name="T21" fmla="*/ 0 h 413"/>
                <a:gd name="T22" fmla="*/ 517 w 517"/>
                <a:gd name="T23" fmla="*/ 0 h 413"/>
                <a:gd name="T24" fmla="*/ 419 w 517"/>
                <a:gd name="T25" fmla="*/ 190 h 413"/>
                <a:gd name="T26" fmla="*/ 517 w 517"/>
                <a:gd name="T27" fmla="*/ 190 h 413"/>
                <a:gd name="T28" fmla="*/ 517 w 517"/>
                <a:gd name="T29" fmla="*/ 413 h 413"/>
                <a:gd name="T30" fmla="*/ 283 w 517"/>
                <a:gd name="T3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7" h="413">
                  <a:moveTo>
                    <a:pt x="0" y="413"/>
                  </a:moveTo>
                  <a:lnTo>
                    <a:pt x="0" y="202"/>
                  </a:lnTo>
                  <a:lnTo>
                    <a:pt x="123" y="0"/>
                  </a:lnTo>
                  <a:lnTo>
                    <a:pt x="235" y="0"/>
                  </a:lnTo>
                  <a:lnTo>
                    <a:pt x="137" y="190"/>
                  </a:lnTo>
                  <a:lnTo>
                    <a:pt x="235" y="190"/>
                  </a:lnTo>
                  <a:lnTo>
                    <a:pt x="235" y="413"/>
                  </a:lnTo>
                  <a:lnTo>
                    <a:pt x="0" y="413"/>
                  </a:lnTo>
                  <a:close/>
                  <a:moveTo>
                    <a:pt x="283" y="413"/>
                  </a:moveTo>
                  <a:lnTo>
                    <a:pt x="283" y="202"/>
                  </a:lnTo>
                  <a:lnTo>
                    <a:pt x="407" y="0"/>
                  </a:lnTo>
                  <a:lnTo>
                    <a:pt x="517" y="0"/>
                  </a:lnTo>
                  <a:lnTo>
                    <a:pt x="419" y="190"/>
                  </a:lnTo>
                  <a:lnTo>
                    <a:pt x="517" y="190"/>
                  </a:lnTo>
                  <a:lnTo>
                    <a:pt x="517" y="413"/>
                  </a:lnTo>
                  <a:lnTo>
                    <a:pt x="283" y="4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noChangeAspect="1" noEditPoints="1"/>
            </p:cNvSpPr>
            <p:nvPr/>
          </p:nvSpPr>
          <p:spPr bwMode="auto">
            <a:xfrm rot="10800000">
              <a:off x="7300602" y="4343399"/>
              <a:ext cx="429248" cy="342901"/>
            </a:xfrm>
            <a:custGeom>
              <a:avLst/>
              <a:gdLst>
                <a:gd name="T0" fmla="*/ 0 w 517"/>
                <a:gd name="T1" fmla="*/ 413 h 413"/>
                <a:gd name="T2" fmla="*/ 0 w 517"/>
                <a:gd name="T3" fmla="*/ 202 h 413"/>
                <a:gd name="T4" fmla="*/ 123 w 517"/>
                <a:gd name="T5" fmla="*/ 0 h 413"/>
                <a:gd name="T6" fmla="*/ 235 w 517"/>
                <a:gd name="T7" fmla="*/ 0 h 413"/>
                <a:gd name="T8" fmla="*/ 137 w 517"/>
                <a:gd name="T9" fmla="*/ 190 h 413"/>
                <a:gd name="T10" fmla="*/ 235 w 517"/>
                <a:gd name="T11" fmla="*/ 190 h 413"/>
                <a:gd name="T12" fmla="*/ 235 w 517"/>
                <a:gd name="T13" fmla="*/ 413 h 413"/>
                <a:gd name="T14" fmla="*/ 0 w 517"/>
                <a:gd name="T15" fmla="*/ 413 h 413"/>
                <a:gd name="T16" fmla="*/ 283 w 517"/>
                <a:gd name="T17" fmla="*/ 413 h 413"/>
                <a:gd name="T18" fmla="*/ 283 w 517"/>
                <a:gd name="T19" fmla="*/ 202 h 413"/>
                <a:gd name="T20" fmla="*/ 407 w 517"/>
                <a:gd name="T21" fmla="*/ 0 h 413"/>
                <a:gd name="T22" fmla="*/ 517 w 517"/>
                <a:gd name="T23" fmla="*/ 0 h 413"/>
                <a:gd name="T24" fmla="*/ 419 w 517"/>
                <a:gd name="T25" fmla="*/ 190 h 413"/>
                <a:gd name="T26" fmla="*/ 517 w 517"/>
                <a:gd name="T27" fmla="*/ 190 h 413"/>
                <a:gd name="T28" fmla="*/ 517 w 517"/>
                <a:gd name="T29" fmla="*/ 413 h 413"/>
                <a:gd name="T30" fmla="*/ 283 w 517"/>
                <a:gd name="T3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7" h="413">
                  <a:moveTo>
                    <a:pt x="0" y="413"/>
                  </a:moveTo>
                  <a:lnTo>
                    <a:pt x="0" y="202"/>
                  </a:lnTo>
                  <a:lnTo>
                    <a:pt x="123" y="0"/>
                  </a:lnTo>
                  <a:lnTo>
                    <a:pt x="235" y="0"/>
                  </a:lnTo>
                  <a:lnTo>
                    <a:pt x="137" y="190"/>
                  </a:lnTo>
                  <a:lnTo>
                    <a:pt x="235" y="190"/>
                  </a:lnTo>
                  <a:lnTo>
                    <a:pt x="235" y="413"/>
                  </a:lnTo>
                  <a:lnTo>
                    <a:pt x="0" y="413"/>
                  </a:lnTo>
                  <a:close/>
                  <a:moveTo>
                    <a:pt x="283" y="413"/>
                  </a:moveTo>
                  <a:lnTo>
                    <a:pt x="283" y="202"/>
                  </a:lnTo>
                  <a:lnTo>
                    <a:pt x="407" y="0"/>
                  </a:lnTo>
                  <a:lnTo>
                    <a:pt x="517" y="0"/>
                  </a:lnTo>
                  <a:lnTo>
                    <a:pt x="419" y="190"/>
                  </a:lnTo>
                  <a:lnTo>
                    <a:pt x="517" y="190"/>
                  </a:lnTo>
                  <a:lnTo>
                    <a:pt x="517" y="413"/>
                  </a:lnTo>
                  <a:lnTo>
                    <a:pt x="283" y="41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9" name="Content Placeholder 9"/>
          <p:cNvSpPr>
            <a:spLocks noGrp="1"/>
          </p:cNvSpPr>
          <p:nvPr>
            <p:ph sz="quarter" idx="18"/>
          </p:nvPr>
        </p:nvSpPr>
        <p:spPr>
          <a:xfrm>
            <a:off x="6172200" y="2514600"/>
            <a:ext cx="2685056" cy="2000250"/>
          </a:xfrm>
          <a:prstGeom prst="rect">
            <a:avLst/>
          </a:prstGeom>
          <a:gradFill>
            <a:gsLst>
              <a:gs pos="70000">
                <a:schemeClr val="tx2"/>
              </a:gs>
              <a:gs pos="30000">
                <a:schemeClr val="tx2"/>
              </a:gs>
              <a:gs pos="0">
                <a:schemeClr val="tx2">
                  <a:alpha val="0"/>
                </a:schemeClr>
              </a:gs>
              <a:gs pos="100000">
                <a:schemeClr val="tx2">
                  <a:alpha val="0"/>
                </a:schemeClr>
              </a:gs>
            </a:gsLst>
            <a:lin ang="5400000" scaled="0"/>
          </a:gradFill>
          <a:ln w="38100" cmpd="sng">
            <a:gradFill>
              <a:gsLst>
                <a:gs pos="39000">
                  <a:schemeClr val="bg1"/>
                </a:gs>
                <a:gs pos="61000">
                  <a:schemeClr val="bg1">
                    <a:alpha val="0"/>
                  </a:schemeClr>
                </a:gs>
                <a:gs pos="39000">
                  <a:schemeClr val="bg1">
                    <a:alpha val="0"/>
                  </a:schemeClr>
                </a:gs>
                <a:gs pos="61000">
                  <a:schemeClr val="bg1"/>
                </a:gs>
              </a:gsLst>
              <a:lin ang="0" scaled="0"/>
            </a:gradFill>
          </a:ln>
          <a:effectLst/>
        </p:spPr>
        <p:txBody>
          <a:bodyPr wrap="square" lIns="182880" tIns="0" rIns="137160" bIns="0" rtlCol="0" anchor="ctr">
            <a:noAutofit/>
          </a:bodyPr>
          <a:lstStyle>
            <a:lvl1pPr marL="0" indent="0" algn="l">
              <a:lnSpc>
                <a:spcPct val="100000"/>
              </a:lnSpc>
              <a:spcBef>
                <a:spcPts val="400"/>
              </a:spcBef>
              <a:spcAft>
                <a:spcPts val="0"/>
              </a:spcAft>
              <a:buNone/>
              <a:defRPr lang="en-US" sz="1400" kern="0" dirty="0" smtClean="0">
                <a:solidFill>
                  <a:schemeClr val="bg2"/>
                </a:solidFill>
              </a:defRPr>
            </a:lvl1pPr>
            <a:lvl2pPr marL="974725" indent="-271463" algn="l">
              <a:lnSpc>
                <a:spcPct val="100000"/>
              </a:lnSpc>
              <a:spcBef>
                <a:spcPts val="400"/>
              </a:spcBef>
              <a:spcAft>
                <a:spcPts val="0"/>
              </a:spcAft>
              <a:buFont typeface="Arial" panose="020B0604020202020204" pitchFamily="34" charset="0"/>
              <a:buChar char="—"/>
              <a:defRPr lang="en-US" sz="1200" dirty="0" smtClean="0"/>
            </a:lvl2pPr>
          </a:lstStyle>
          <a:p>
            <a:pPr marL="0" lvl="0">
              <a:spcBef>
                <a:spcPts val="600"/>
              </a:spcBef>
              <a:spcAft>
                <a:spcPts val="0"/>
              </a:spcAft>
            </a:pPr>
            <a:r>
              <a:rPr lang="en-US"/>
              <a:t>Click to edit Master text styles</a:t>
            </a:r>
          </a:p>
          <a:p>
            <a:pPr marL="342900" lvl="1"/>
            <a:r>
              <a:rPr lang="en-US"/>
              <a:t>Second level</a:t>
            </a:r>
          </a:p>
        </p:txBody>
      </p:sp>
    </p:spTree>
    <p:extLst>
      <p:ext uri="{BB962C8B-B14F-4D97-AF65-F5344CB8AC3E}">
        <p14:creationId xmlns:p14="http://schemas.microsoft.com/office/powerpoint/2010/main" val="1599276465"/>
      </p:ext>
    </p:extLst>
  </p:cSld>
  <p:clrMapOvr>
    <a:masterClrMapping/>
  </p:clrMapOvr>
  <p:extLst>
    <p:ext uri="{DCECCB84-F9BA-43D5-87BE-67443E8EF086}">
      <p15:sldGuideLst xmlns:p15="http://schemas.microsoft.com/office/powerpoint/2012/main">
        <p15:guide id="1" orient="horz" pos="97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lue wave box left">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4" name="Content Placeholder 2"/>
          <p:cNvSpPr>
            <a:spLocks noGrp="1"/>
          </p:cNvSpPr>
          <p:nvPr>
            <p:ph idx="10"/>
          </p:nvPr>
        </p:nvSpPr>
        <p:spPr>
          <a:xfrm>
            <a:off x="285750" y="857250"/>
            <a:ext cx="2743200" cy="3657600"/>
          </a:xfrm>
          <a:prstGeom prst="rect">
            <a:avLst/>
          </a:prstGeom>
          <a:gradFill>
            <a:gsLst>
              <a:gs pos="0">
                <a:schemeClr val="accent6"/>
              </a:gs>
              <a:gs pos="47000">
                <a:schemeClr val="bg1"/>
              </a:gs>
              <a:gs pos="100000">
                <a:schemeClr val="accent1"/>
              </a:gs>
            </a:gsLst>
            <a:lin ang="2700000" scaled="0"/>
          </a:gradFill>
        </p:spPr>
        <p:txBody>
          <a:bodyPr lIns="182880" tIns="182880" rIns="137160" bIns="0"/>
          <a:lstStyle>
            <a:lvl1pPr marL="0" indent="0">
              <a:lnSpc>
                <a:spcPct val="100000"/>
              </a:lnSpc>
              <a:spcBef>
                <a:spcPts val="1800"/>
              </a:spcBef>
              <a:buClr>
                <a:schemeClr val="tx2"/>
              </a:buClr>
              <a:buFont typeface="Arial" panose="020B0604020202020204" pitchFamily="34" charset="0"/>
              <a:buNone/>
              <a:defRPr sz="1800">
                <a:solidFill>
                  <a:schemeClr val="tx2"/>
                </a:solidFill>
                <a:latin typeface="Arial" panose="020B0604020202020204" pitchFamily="34" charset="0"/>
              </a:defRPr>
            </a:lvl1pPr>
            <a:lvl2pPr marL="171450" indent="-171450">
              <a:lnSpc>
                <a:spcPct val="100000"/>
              </a:lnSpc>
              <a:spcBef>
                <a:spcPts val="1200"/>
              </a:spcBef>
              <a:buClr>
                <a:schemeClr val="tx2"/>
              </a:buClr>
              <a:buFont typeface="Arial" panose="020B0604020202020204" pitchFamily="34" charset="0"/>
              <a:buChar char="•"/>
              <a:defRPr sz="1400">
                <a:solidFill>
                  <a:schemeClr val="tx2"/>
                </a:solidFill>
                <a:latin typeface="Arial" panose="020B0604020202020204" pitchFamily="34" charset="0"/>
              </a:defRPr>
            </a:lvl2pPr>
            <a:lvl3pPr marL="457200" indent="-171450">
              <a:lnSpc>
                <a:spcPct val="100000"/>
              </a:lnSpc>
              <a:spcBef>
                <a:spcPts val="300"/>
              </a:spcBef>
              <a:buClr>
                <a:schemeClr val="tx2"/>
              </a:buClr>
              <a:buFont typeface="Arial" panose="020B0604020202020204" pitchFamily="34" charset="0"/>
              <a:buChar char="–"/>
              <a:defRPr sz="1200">
                <a:solidFill>
                  <a:schemeClr val="tx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
        <p:nvSpPr>
          <p:cNvPr id="6" name="Content Placeholder 9"/>
          <p:cNvSpPr>
            <a:spLocks noGrp="1"/>
          </p:cNvSpPr>
          <p:nvPr>
            <p:ph sz="quarter" idx="13"/>
          </p:nvPr>
        </p:nvSpPr>
        <p:spPr>
          <a:xfrm>
            <a:off x="3429000" y="857250"/>
            <a:ext cx="5429250" cy="3657600"/>
          </a:xfrm>
          <a:prstGeom prst="rect">
            <a:avLst/>
          </a:prstGeom>
        </p:spPr>
        <p:txBody>
          <a:bodyPr lIns="0" tIns="0" rIns="0" bIns="0"/>
          <a:lstStyle>
            <a:lvl1pPr marL="0" indent="0">
              <a:lnSpc>
                <a:spcPct val="100000"/>
              </a:lnSpc>
              <a:spcBef>
                <a:spcPts val="1200"/>
              </a:spcBef>
              <a:buClr>
                <a:srgbClr val="808080"/>
              </a:buClr>
              <a:buNone/>
              <a:defRPr sz="1800">
                <a:solidFill>
                  <a:schemeClr val="bg1"/>
                </a:solidFill>
                <a:latin typeface="+mn-lt"/>
              </a:defRPr>
            </a:lvl1pPr>
            <a:lvl2pPr marL="171450" indent="-171450">
              <a:lnSpc>
                <a:spcPct val="100000"/>
              </a:lnSpc>
              <a:spcBef>
                <a:spcPts val="600"/>
              </a:spcBef>
              <a:buClr>
                <a:srgbClr val="808080"/>
              </a:buClr>
              <a:buFont typeface="Arial" panose="020B0604020202020204" pitchFamily="34" charset="0"/>
              <a:buChar char="•"/>
              <a:defRPr sz="1400">
                <a:solidFill>
                  <a:schemeClr val="bg2"/>
                </a:solidFill>
                <a:latin typeface="+mn-lt"/>
              </a:defRPr>
            </a:lvl2pPr>
            <a:lvl3pPr marL="398463" indent="-168275">
              <a:lnSpc>
                <a:spcPct val="100000"/>
              </a:lnSpc>
              <a:spcBef>
                <a:spcPts val="300"/>
              </a:spcBef>
              <a:buClr>
                <a:srgbClr val="808080"/>
              </a:buClr>
              <a:buFont typeface="Arial" panose="020B0604020202020204" pitchFamily="34" charset="0"/>
              <a:buChar char="–"/>
              <a:defRPr sz="12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05116716"/>
      </p:ext>
    </p:extLst>
  </p:cSld>
  <p:clrMapOvr>
    <a:masterClrMapping/>
  </p:clrMapOvr>
  <p:extLst>
    <p:ext uri="{DCECCB84-F9BA-43D5-87BE-67443E8EF086}">
      <p15:sldGuideLst xmlns:p15="http://schemas.microsoft.com/office/powerpoint/2012/main">
        <p15:guide id="1" orient="horz" pos="5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DF41C67-7922-4D9C-837A-56A3B94228A3}"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A294A-367C-4259-84BD-F967743522F5}" type="slidenum">
              <a:rPr lang="en-US" smtClean="0"/>
              <a:t>‹#›</a:t>
            </a:fld>
            <a:endParaRPr lang="en-US"/>
          </a:p>
        </p:txBody>
      </p:sp>
    </p:spTree>
    <p:extLst>
      <p:ext uri="{BB962C8B-B14F-4D97-AF65-F5344CB8AC3E}">
        <p14:creationId xmlns:p14="http://schemas.microsoft.com/office/powerpoint/2010/main" val="14538455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7A4164-F46D-4501-8560-6B1D07651FDD}"/>
              </a:ext>
            </a:extLst>
          </p:cNvPr>
          <p:cNvSpPr/>
          <p:nvPr userDrawn="1"/>
        </p:nvSpPr>
        <p:spPr>
          <a:xfrm>
            <a:off x="4474864" y="0"/>
            <a:ext cx="4669136" cy="895350"/>
          </a:xfrm>
          <a:prstGeom prst="rect">
            <a:avLst/>
          </a:prstGeom>
          <a:solidFill>
            <a:srgbClr val="007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Roboto" panose="02000000000000000000" pitchFamily="2" charset="0"/>
              <a:ea typeface="Roboto" panose="02000000000000000000" pitchFamily="2" charset="0"/>
              <a:cs typeface="Roboto" panose="02000000000000000000" pitchFamily="2" charset="0"/>
            </a:endParaRPr>
          </a:p>
        </p:txBody>
      </p:sp>
      <p:sp>
        <p:nvSpPr>
          <p:cNvPr id="7" name="Rectangle 6"/>
          <p:cNvSpPr/>
          <p:nvPr userDrawn="1"/>
        </p:nvSpPr>
        <p:spPr>
          <a:xfrm>
            <a:off x="4479613" y="3299168"/>
            <a:ext cx="4664389" cy="1844333"/>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p:cNvSpPr/>
          <p:nvPr userDrawn="1"/>
        </p:nvSpPr>
        <p:spPr>
          <a:xfrm>
            <a:off x="-4745" y="895350"/>
            <a:ext cx="9148745" cy="2403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Roboto" panose="02000000000000000000" pitchFamily="2" charset="0"/>
              <a:ea typeface="Roboto" panose="02000000000000000000" pitchFamily="2" charset="0"/>
              <a:cs typeface="Roboto" panose="02000000000000000000" pitchFamily="2" charset="0"/>
            </a:endParaRPr>
          </a:p>
        </p:txBody>
      </p:sp>
      <p:sp>
        <p:nvSpPr>
          <p:cNvPr id="6" name="Rectangle 5">
            <a:extLst>
              <a:ext uri="{FF2B5EF4-FFF2-40B4-BE49-F238E27FC236}">
                <a16:creationId xmlns:a16="http://schemas.microsoft.com/office/drawing/2014/main" id="{0984B91C-FCFE-4CCE-960F-44653FBF70CF}"/>
              </a:ext>
            </a:extLst>
          </p:cNvPr>
          <p:cNvSpPr/>
          <p:nvPr userDrawn="1"/>
        </p:nvSpPr>
        <p:spPr>
          <a:xfrm>
            <a:off x="-4745" y="1"/>
            <a:ext cx="4479609" cy="89535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6572523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3677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F41C67-7922-4D9C-837A-56A3B94228A3}"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A294A-367C-4259-84BD-F967743522F5}" type="slidenum">
              <a:rPr lang="en-US" smtClean="0"/>
              <a:t>‹#›</a:t>
            </a:fld>
            <a:endParaRPr lang="en-US"/>
          </a:p>
        </p:txBody>
      </p:sp>
    </p:spTree>
    <p:extLst>
      <p:ext uri="{BB962C8B-B14F-4D97-AF65-F5344CB8AC3E}">
        <p14:creationId xmlns:p14="http://schemas.microsoft.com/office/powerpoint/2010/main" val="449728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41806"/>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Content Placeholder 2"/>
          <p:cNvSpPr>
            <a:spLocks noGrp="1"/>
          </p:cNvSpPr>
          <p:nvPr>
            <p:ph idx="10"/>
          </p:nvPr>
        </p:nvSpPr>
        <p:spPr>
          <a:xfrm>
            <a:off x="285750" y="1200150"/>
            <a:ext cx="8572500" cy="3314700"/>
          </a:xfrm>
          <a:prstGeom prst="rect">
            <a:avLst/>
          </a:prstGeom>
        </p:spPr>
        <p:txBody>
          <a:bodyPr lIns="0" tIns="0" rIns="0" bIns="0"/>
          <a:lstStyle>
            <a:lvl1pPr marL="171450" indent="-171450">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100" indent="-114300">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93943629"/>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F41C67-7922-4D9C-837A-56A3B94228A3}"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A294A-367C-4259-84BD-F967743522F5}" type="slidenum">
              <a:rPr lang="en-US" smtClean="0"/>
              <a:t>‹#›</a:t>
            </a:fld>
            <a:endParaRPr lang="en-US"/>
          </a:p>
        </p:txBody>
      </p:sp>
    </p:spTree>
    <p:extLst>
      <p:ext uri="{BB962C8B-B14F-4D97-AF65-F5344CB8AC3E}">
        <p14:creationId xmlns:p14="http://schemas.microsoft.com/office/powerpoint/2010/main" val="24792341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F41C67-7922-4D9C-837A-56A3B94228A3}" type="datetimeFigureOut">
              <a:rPr lang="en-US" smtClean="0"/>
              <a:t>9/30/2021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1A294A-367C-4259-84BD-F967743522F5}" type="slidenum">
              <a:rPr lang="en-US" smtClean="0"/>
              <a:t>‹#›</a:t>
            </a:fld>
            <a:endParaRPr lang="en-US"/>
          </a:p>
        </p:txBody>
      </p:sp>
    </p:spTree>
    <p:extLst>
      <p:ext uri="{BB962C8B-B14F-4D97-AF65-F5344CB8AC3E}">
        <p14:creationId xmlns:p14="http://schemas.microsoft.com/office/powerpoint/2010/main" val="16540598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F41C67-7922-4D9C-837A-56A3B94228A3}" type="datetimeFigureOut">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A294A-367C-4259-84BD-F967743522F5}" type="slidenum">
              <a:rPr lang="en-US" smtClean="0"/>
              <a:t>‹#›</a:t>
            </a:fld>
            <a:endParaRPr lang="en-US"/>
          </a:p>
        </p:txBody>
      </p:sp>
    </p:spTree>
    <p:extLst>
      <p:ext uri="{BB962C8B-B14F-4D97-AF65-F5344CB8AC3E}">
        <p14:creationId xmlns:p14="http://schemas.microsoft.com/office/powerpoint/2010/main" val="39735578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F41C67-7922-4D9C-837A-56A3B94228A3}"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1A294A-367C-4259-84BD-F967743522F5}" type="slidenum">
              <a:rPr lang="en-US" smtClean="0"/>
              <a:t>‹#›</a:t>
            </a:fld>
            <a:endParaRPr lang="en-US"/>
          </a:p>
        </p:txBody>
      </p:sp>
    </p:spTree>
    <p:extLst>
      <p:ext uri="{BB962C8B-B14F-4D97-AF65-F5344CB8AC3E}">
        <p14:creationId xmlns:p14="http://schemas.microsoft.com/office/powerpoint/2010/main" val="40778273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DF41C67-7922-4D9C-837A-56A3B94228A3}"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A294A-367C-4259-84BD-F967743522F5}" type="slidenum">
              <a:rPr lang="en-US" smtClean="0"/>
              <a:t>‹#›</a:t>
            </a:fld>
            <a:endParaRPr lang="en-US"/>
          </a:p>
        </p:txBody>
      </p:sp>
    </p:spTree>
    <p:extLst>
      <p:ext uri="{BB962C8B-B14F-4D97-AF65-F5344CB8AC3E}">
        <p14:creationId xmlns:p14="http://schemas.microsoft.com/office/powerpoint/2010/main" val="873702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DF41C67-7922-4D9C-837A-56A3B94228A3}"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A294A-367C-4259-84BD-F967743522F5}" type="slidenum">
              <a:rPr lang="en-US" smtClean="0"/>
              <a:t>‹#›</a:t>
            </a:fld>
            <a:endParaRPr lang="en-US"/>
          </a:p>
        </p:txBody>
      </p:sp>
    </p:spTree>
    <p:extLst>
      <p:ext uri="{BB962C8B-B14F-4D97-AF65-F5344CB8AC3E}">
        <p14:creationId xmlns:p14="http://schemas.microsoft.com/office/powerpoint/2010/main" val="4244170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F41C67-7922-4D9C-837A-56A3B94228A3}"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A294A-367C-4259-84BD-F967743522F5}" type="slidenum">
              <a:rPr lang="en-US" smtClean="0"/>
              <a:t>‹#›</a:t>
            </a:fld>
            <a:endParaRPr lang="en-US"/>
          </a:p>
        </p:txBody>
      </p:sp>
    </p:spTree>
    <p:extLst>
      <p:ext uri="{BB962C8B-B14F-4D97-AF65-F5344CB8AC3E}">
        <p14:creationId xmlns:p14="http://schemas.microsoft.com/office/powerpoint/2010/main" val="11525747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F41C67-7922-4D9C-837A-56A3B94228A3}"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A294A-367C-4259-84BD-F967743522F5}" type="slidenum">
              <a:rPr lang="en-US" smtClean="0"/>
              <a:t>‹#›</a:t>
            </a:fld>
            <a:endParaRPr lang="en-US"/>
          </a:p>
        </p:txBody>
      </p:sp>
    </p:spTree>
    <p:extLst>
      <p:ext uri="{BB962C8B-B14F-4D97-AF65-F5344CB8AC3E}">
        <p14:creationId xmlns:p14="http://schemas.microsoft.com/office/powerpoint/2010/main" val="35662899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66FF-BBDA-49A0-B642-CB9400675BE9}"/>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3410A1-F33E-4FCC-B271-62E7E7E49371}"/>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638847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Cov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2057400"/>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08751" y="4373774"/>
            <a:ext cx="2706624" cy="351861"/>
          </a:xfrm>
          <a:prstGeom prst="rect">
            <a:avLst/>
          </a:prstGeom>
        </p:spPr>
      </p:pic>
    </p:spTree>
    <p:extLst>
      <p:ext uri="{BB962C8B-B14F-4D97-AF65-F5344CB8AC3E}">
        <p14:creationId xmlns:p14="http://schemas.microsoft.com/office/powerpoint/2010/main" val="336729384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10" name="Content Placeholder 9"/>
          <p:cNvSpPr>
            <a:spLocks noGrp="1"/>
          </p:cNvSpPr>
          <p:nvPr>
            <p:ph sz="quarter" idx="10"/>
          </p:nvPr>
        </p:nvSpPr>
        <p:spPr>
          <a:xfrm>
            <a:off x="28575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1"/>
          </p:nvPr>
        </p:nvSpPr>
        <p:spPr>
          <a:xfrm>
            <a:off x="480060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89367370"/>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v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49A41B-9CF1-4CD6-B1E3-F736C63833B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008751" y="4373774"/>
            <a:ext cx="2706624" cy="351861"/>
          </a:xfrm>
          <a:prstGeom prst="rect">
            <a:avLst/>
          </a:prstGeom>
        </p:spPr>
      </p:pic>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85750" y="2057400"/>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4025895671"/>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7978748"/>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28650"/>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159747718"/>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285750" y="1200150"/>
            <a:ext cx="8572500" cy="3314700"/>
          </a:xfrm>
          <a:prstGeom prst="rect">
            <a:avLst/>
          </a:prstGeom>
        </p:spPr>
        <p:txBody>
          <a:bodyPr lIns="0" tIns="0" rIns="0" bIns="0"/>
          <a:lstStyle>
            <a:lvl1pPr marL="171450" indent="-171450">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100" indent="-114300">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42152909"/>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mp; Sub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28650"/>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Content Placeholder 2"/>
          <p:cNvSpPr>
            <a:spLocks noGrp="1"/>
          </p:cNvSpPr>
          <p:nvPr>
            <p:ph idx="10"/>
          </p:nvPr>
        </p:nvSpPr>
        <p:spPr>
          <a:xfrm>
            <a:off x="285750" y="1200150"/>
            <a:ext cx="8572500" cy="3314700"/>
          </a:xfrm>
          <a:prstGeom prst="rect">
            <a:avLst/>
          </a:prstGeom>
        </p:spPr>
        <p:txBody>
          <a:bodyPr lIns="0" tIns="0" rIns="0" bIns="0"/>
          <a:lstStyle>
            <a:lvl1pPr marL="171450" indent="-171450">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100" indent="-114300">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10999036"/>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10" name="Content Placeholder 9"/>
          <p:cNvSpPr>
            <a:spLocks noGrp="1"/>
          </p:cNvSpPr>
          <p:nvPr>
            <p:ph sz="quarter" idx="10"/>
          </p:nvPr>
        </p:nvSpPr>
        <p:spPr>
          <a:xfrm>
            <a:off x="28575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1"/>
          </p:nvPr>
        </p:nvSpPr>
        <p:spPr>
          <a:xfrm>
            <a:off x="480060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3675484"/>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4" name="Content Placeholder 3">
            <a:extLst>
              <a:ext uri="{FF2B5EF4-FFF2-40B4-BE49-F238E27FC236}">
                <a16:creationId xmlns:a16="http://schemas.microsoft.com/office/drawing/2014/main" id="{C1F1CEAD-C06E-4DD6-958D-A69C28387D94}"/>
              </a:ext>
            </a:extLst>
          </p:cNvPr>
          <p:cNvSpPr>
            <a:spLocks noGrp="1"/>
          </p:cNvSpPr>
          <p:nvPr>
            <p:ph sz="quarter" idx="13"/>
          </p:nvPr>
        </p:nvSpPr>
        <p:spPr>
          <a:xfrm>
            <a:off x="285750" y="971550"/>
            <a:ext cx="4057650" cy="3943350"/>
          </a:xfrm>
          <a:prstGeom prst="rect">
            <a:avLst/>
          </a:prstGeom>
        </p:spPr>
        <p:txBody>
          <a:bodyPr lIns="0" tIns="0" rIns="0" bIns="91440"/>
          <a:lstStyle>
            <a:lvl1pPr marL="0" indent="0">
              <a:lnSpc>
                <a:spcPct val="100000"/>
              </a:lnSpc>
              <a:spcBef>
                <a:spcPts val="1800"/>
              </a:spcBef>
              <a:buNone/>
              <a:defRPr sz="2000" baseline="0">
                <a:solidFill>
                  <a:schemeClr val="bg1"/>
                </a:solidFill>
              </a:defRPr>
            </a:lvl1pPr>
            <a:lvl2pPr marL="173038" indent="-173038">
              <a:lnSpc>
                <a:spcPct val="100000"/>
              </a:lnSpc>
              <a:spcBef>
                <a:spcPts val="1200"/>
              </a:spcBef>
              <a:buClr>
                <a:srgbClr val="808080"/>
              </a:buClr>
              <a:defRPr>
                <a:solidFill>
                  <a:schemeClr val="bg2"/>
                </a:solidFill>
              </a:defRPr>
            </a:lvl2pPr>
            <a:lvl3pPr marL="514350" indent="-173038">
              <a:lnSpc>
                <a:spcPct val="100000"/>
              </a:lnSpc>
              <a:spcBef>
                <a:spcPts val="300"/>
              </a:spcBef>
              <a:buClr>
                <a:srgbClr val="808080"/>
              </a:buClr>
              <a:buFont typeface="Arial" panose="020B0604020202020204" pitchFamily="34" charset="0"/>
              <a:buChar char="–"/>
              <a:defRPr sz="1400">
                <a:solidFill>
                  <a:schemeClr val="bg2"/>
                </a:solidFill>
              </a:defRPr>
            </a:lvl3pPr>
            <a:lvl4pPr marL="855663" indent="-168275">
              <a:lnSpc>
                <a:spcPct val="100000"/>
              </a:lnSpc>
              <a:spcBef>
                <a:spcPts val="300"/>
              </a:spcBef>
              <a:buClr>
                <a:srgbClr val="808080"/>
              </a:buClr>
              <a:buFont typeface="Wingdings" panose="05000000000000000000" pitchFamily="2" charset="2"/>
              <a:buChar char="§"/>
              <a:defRPr sz="11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A0C49344-5A94-4BB8-B1F8-EC9EB43874D0}"/>
              </a:ext>
            </a:extLst>
          </p:cNvPr>
          <p:cNvSpPr>
            <a:spLocks noGrp="1"/>
          </p:cNvSpPr>
          <p:nvPr>
            <p:ph sz="quarter" idx="14"/>
          </p:nvPr>
        </p:nvSpPr>
        <p:spPr>
          <a:xfrm>
            <a:off x="4800600" y="971550"/>
            <a:ext cx="4057650" cy="3943350"/>
          </a:xfrm>
          <a:prstGeom prst="rect">
            <a:avLst/>
          </a:prstGeom>
        </p:spPr>
        <p:txBody>
          <a:bodyPr lIns="0" tIns="0" rIns="0" bIns="91440"/>
          <a:lstStyle>
            <a:lvl1pPr marL="0" indent="0">
              <a:lnSpc>
                <a:spcPct val="100000"/>
              </a:lnSpc>
              <a:spcBef>
                <a:spcPts val="1800"/>
              </a:spcBef>
              <a:buNone/>
              <a:defRPr sz="2000" baseline="0">
                <a:solidFill>
                  <a:schemeClr val="bg1"/>
                </a:solidFill>
              </a:defRPr>
            </a:lvl1pPr>
            <a:lvl2pPr marL="173038" indent="-173038">
              <a:lnSpc>
                <a:spcPct val="100000"/>
              </a:lnSpc>
              <a:spcBef>
                <a:spcPts val="1200"/>
              </a:spcBef>
              <a:buClr>
                <a:srgbClr val="808080"/>
              </a:buClr>
              <a:defRPr>
                <a:solidFill>
                  <a:schemeClr val="bg2"/>
                </a:solidFill>
              </a:defRPr>
            </a:lvl2pPr>
            <a:lvl3pPr marL="514350" indent="-173038">
              <a:lnSpc>
                <a:spcPct val="100000"/>
              </a:lnSpc>
              <a:spcBef>
                <a:spcPts val="300"/>
              </a:spcBef>
              <a:buClr>
                <a:srgbClr val="808080"/>
              </a:buClr>
              <a:buFont typeface="Arial" panose="020B0604020202020204" pitchFamily="34" charset="0"/>
              <a:buChar char="–"/>
              <a:defRPr sz="1400">
                <a:solidFill>
                  <a:schemeClr val="bg2"/>
                </a:solidFill>
              </a:defRPr>
            </a:lvl3pPr>
            <a:lvl4pPr marL="855663" indent="-168275">
              <a:lnSpc>
                <a:spcPct val="100000"/>
              </a:lnSpc>
              <a:spcBef>
                <a:spcPts val="300"/>
              </a:spcBef>
              <a:buClr>
                <a:srgbClr val="808080"/>
              </a:buClr>
              <a:buFont typeface="Wingdings" panose="05000000000000000000" pitchFamily="2" charset="2"/>
              <a:buChar char="§"/>
              <a:defRPr sz="11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51629053"/>
      </p:ext>
    </p:extLst>
  </p:cSld>
  <p:clrMapOvr>
    <a:masterClrMapping/>
  </p:clrMapOvr>
  <p:extLst>
    <p:ext uri="{DCECCB84-F9BA-43D5-87BE-67443E8EF086}">
      <p15:sldGuideLst xmlns:p15="http://schemas.microsoft.com/office/powerpoint/2012/main">
        <p15:guide id="1" orient="horz" pos="90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5" name="Text Placeholder 2"/>
          <p:cNvSpPr>
            <a:spLocks noGrp="1"/>
          </p:cNvSpPr>
          <p:nvPr>
            <p:ph type="body" idx="10"/>
          </p:nvPr>
        </p:nvSpPr>
        <p:spPr>
          <a:xfrm>
            <a:off x="285750" y="971550"/>
            <a:ext cx="2686050" cy="514350"/>
          </a:xfrm>
          <a:prstGeom prst="rect">
            <a:avLst/>
          </a:prstGeom>
        </p:spPr>
        <p:txBody>
          <a:bodyPr lIns="0" tIns="0" rIns="0" bIns="0" anchor="t" anchorCtr="0"/>
          <a:lstStyle>
            <a:lvl1pPr marL="0" indent="0">
              <a:buNone/>
              <a:defRPr sz="18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Text Placeholder 4"/>
          <p:cNvSpPr>
            <a:spLocks noGrp="1"/>
          </p:cNvSpPr>
          <p:nvPr>
            <p:ph type="body" sz="quarter" idx="3"/>
          </p:nvPr>
        </p:nvSpPr>
        <p:spPr>
          <a:xfrm>
            <a:off x="3228975" y="971550"/>
            <a:ext cx="2686050" cy="514350"/>
          </a:xfrm>
          <a:prstGeom prst="rect">
            <a:avLst/>
          </a:prstGeom>
        </p:spPr>
        <p:txBody>
          <a:bodyPr lIns="0" tIns="0" rIns="0" bIns="0" anchor="t" anchorCtr="0"/>
          <a:lstStyle>
            <a:lvl1pPr marL="0" indent="0">
              <a:buNone/>
              <a:defRPr sz="18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4"/>
          <p:cNvSpPr>
            <a:spLocks noGrp="1"/>
          </p:cNvSpPr>
          <p:nvPr>
            <p:ph type="body" sz="quarter" idx="12"/>
          </p:nvPr>
        </p:nvSpPr>
        <p:spPr>
          <a:xfrm>
            <a:off x="6172200" y="971550"/>
            <a:ext cx="2686050" cy="514350"/>
          </a:xfrm>
          <a:prstGeom prst="rect">
            <a:avLst/>
          </a:prstGeom>
        </p:spPr>
        <p:txBody>
          <a:bodyPr lIns="0" tIns="0" rIns="0" bIns="0" anchor="t" anchorCtr="0"/>
          <a:lstStyle>
            <a:lvl1pPr marL="0" indent="0">
              <a:buNone/>
              <a:defRPr sz="18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9" name="Content Placeholder 9"/>
          <p:cNvSpPr>
            <a:spLocks noGrp="1"/>
          </p:cNvSpPr>
          <p:nvPr>
            <p:ph sz="quarter" idx="13"/>
          </p:nvPr>
        </p:nvSpPr>
        <p:spPr>
          <a:xfrm>
            <a:off x="285750" y="1543050"/>
            <a:ext cx="2686050" cy="2971800"/>
          </a:xfrm>
          <a:prstGeom prst="rect">
            <a:avLst/>
          </a:prstGeom>
        </p:spPr>
        <p:txBody>
          <a:bodyPr lIns="0" tIns="0" rIns="0" bIns="0"/>
          <a:lstStyle>
            <a:lvl1pPr>
              <a:lnSpc>
                <a:spcPct val="100000"/>
              </a:lnSpc>
              <a:spcBef>
                <a:spcPts val="1200"/>
              </a:spcBef>
              <a:buClr>
                <a:srgbClr val="808080"/>
              </a:buClr>
              <a:defRPr sz="16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2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05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0" name="Content Placeholder 9"/>
          <p:cNvSpPr>
            <a:spLocks noGrp="1"/>
          </p:cNvSpPr>
          <p:nvPr>
            <p:ph sz="quarter" idx="11"/>
          </p:nvPr>
        </p:nvSpPr>
        <p:spPr>
          <a:xfrm>
            <a:off x="3228975" y="1543050"/>
            <a:ext cx="2686050" cy="2971800"/>
          </a:xfrm>
          <a:prstGeom prst="rect">
            <a:avLst/>
          </a:prstGeom>
        </p:spPr>
        <p:txBody>
          <a:bodyPr lIns="0" tIns="0" rIns="0" bIns="0"/>
          <a:lstStyle>
            <a:lvl1pPr>
              <a:lnSpc>
                <a:spcPct val="100000"/>
              </a:lnSpc>
              <a:spcBef>
                <a:spcPts val="1200"/>
              </a:spcBef>
              <a:buClr>
                <a:srgbClr val="808080"/>
              </a:buClr>
              <a:defRPr sz="16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2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05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4"/>
          </p:nvPr>
        </p:nvSpPr>
        <p:spPr>
          <a:xfrm>
            <a:off x="6172200" y="1543050"/>
            <a:ext cx="2686050" cy="2971800"/>
          </a:xfrm>
          <a:prstGeom prst="rect">
            <a:avLst/>
          </a:prstGeom>
        </p:spPr>
        <p:txBody>
          <a:bodyPr lIns="0" tIns="0" rIns="0" bIns="0"/>
          <a:lstStyle>
            <a:lvl1pPr>
              <a:lnSpc>
                <a:spcPct val="100000"/>
              </a:lnSpc>
              <a:spcBef>
                <a:spcPts val="1200"/>
              </a:spcBef>
              <a:buClr>
                <a:srgbClr val="808080"/>
              </a:buClr>
              <a:defRPr sz="16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2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05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73059370"/>
      </p:ext>
    </p:extLst>
  </p:cSld>
  <p:clrMapOvr>
    <a:masterClrMapping/>
  </p:clrMapOvr>
  <p:extLst>
    <p:ext uri="{DCECCB84-F9BA-43D5-87BE-67443E8EF086}">
      <p15:sldGuideLst xmlns:p15="http://schemas.microsoft.com/office/powerpoint/2012/main">
        <p15:guide id="1" orient="horz" pos="97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2824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450279768"/>
      </p:ext>
    </p:extLst>
  </p:cSld>
  <p:clrMapOvr>
    <a:masterClrMapping/>
  </p:clrMapOvr>
  <p:extLst>
    <p:ext uri="{DCECCB84-F9BA-43D5-87BE-67443E8EF086}">
      <p15:sldGuideLst xmlns:p15="http://schemas.microsoft.com/office/powerpoint/2012/main">
        <p15:guide id="1" orient="horz" pos="2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4" name="Content Placeholder 3">
            <a:extLst>
              <a:ext uri="{FF2B5EF4-FFF2-40B4-BE49-F238E27FC236}">
                <a16:creationId xmlns:a16="http://schemas.microsoft.com/office/drawing/2014/main" id="{C1F1CEAD-C06E-4DD6-958D-A69C28387D94}"/>
              </a:ext>
            </a:extLst>
          </p:cNvPr>
          <p:cNvSpPr>
            <a:spLocks noGrp="1"/>
          </p:cNvSpPr>
          <p:nvPr>
            <p:ph sz="quarter" idx="13"/>
          </p:nvPr>
        </p:nvSpPr>
        <p:spPr>
          <a:xfrm>
            <a:off x="285750" y="971550"/>
            <a:ext cx="4057650" cy="3943350"/>
          </a:xfrm>
          <a:prstGeom prst="rect">
            <a:avLst/>
          </a:prstGeom>
        </p:spPr>
        <p:txBody>
          <a:bodyPr lIns="0" tIns="0" rIns="0" bIns="91440"/>
          <a:lstStyle>
            <a:lvl1pPr marL="0" indent="0">
              <a:lnSpc>
                <a:spcPct val="100000"/>
              </a:lnSpc>
              <a:spcBef>
                <a:spcPts val="1800"/>
              </a:spcBef>
              <a:buNone/>
              <a:defRPr sz="2000" baseline="0">
                <a:solidFill>
                  <a:schemeClr val="bg1"/>
                </a:solidFill>
              </a:defRPr>
            </a:lvl1pPr>
            <a:lvl2pPr marL="173038" indent="-173038">
              <a:lnSpc>
                <a:spcPct val="100000"/>
              </a:lnSpc>
              <a:spcBef>
                <a:spcPts val="1200"/>
              </a:spcBef>
              <a:buClr>
                <a:srgbClr val="808080"/>
              </a:buClr>
              <a:defRPr>
                <a:solidFill>
                  <a:schemeClr val="bg2"/>
                </a:solidFill>
              </a:defRPr>
            </a:lvl2pPr>
            <a:lvl3pPr marL="514350" indent="-173038">
              <a:lnSpc>
                <a:spcPct val="100000"/>
              </a:lnSpc>
              <a:spcBef>
                <a:spcPts val="300"/>
              </a:spcBef>
              <a:buClr>
                <a:srgbClr val="808080"/>
              </a:buClr>
              <a:buFont typeface="Arial" panose="020B0604020202020204" pitchFamily="34" charset="0"/>
              <a:buChar char="–"/>
              <a:defRPr sz="1400">
                <a:solidFill>
                  <a:schemeClr val="bg2"/>
                </a:solidFill>
              </a:defRPr>
            </a:lvl3pPr>
            <a:lvl4pPr marL="855663" indent="-168275">
              <a:lnSpc>
                <a:spcPct val="100000"/>
              </a:lnSpc>
              <a:spcBef>
                <a:spcPts val="300"/>
              </a:spcBef>
              <a:buClr>
                <a:srgbClr val="808080"/>
              </a:buClr>
              <a:buFont typeface="Wingdings" panose="05000000000000000000" pitchFamily="2" charset="2"/>
              <a:buChar char="§"/>
              <a:defRPr sz="11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A0C49344-5A94-4BB8-B1F8-EC9EB43874D0}"/>
              </a:ext>
            </a:extLst>
          </p:cNvPr>
          <p:cNvSpPr>
            <a:spLocks noGrp="1"/>
          </p:cNvSpPr>
          <p:nvPr>
            <p:ph sz="quarter" idx="14"/>
          </p:nvPr>
        </p:nvSpPr>
        <p:spPr>
          <a:xfrm>
            <a:off x="4800600" y="971550"/>
            <a:ext cx="4057650" cy="3943350"/>
          </a:xfrm>
          <a:prstGeom prst="rect">
            <a:avLst/>
          </a:prstGeom>
        </p:spPr>
        <p:txBody>
          <a:bodyPr lIns="0" tIns="0" rIns="0" bIns="91440"/>
          <a:lstStyle>
            <a:lvl1pPr marL="0" indent="0">
              <a:lnSpc>
                <a:spcPct val="100000"/>
              </a:lnSpc>
              <a:spcBef>
                <a:spcPts val="1800"/>
              </a:spcBef>
              <a:buNone/>
              <a:defRPr sz="2000" baseline="0">
                <a:solidFill>
                  <a:schemeClr val="bg1"/>
                </a:solidFill>
              </a:defRPr>
            </a:lvl1pPr>
            <a:lvl2pPr marL="173038" indent="-173038">
              <a:lnSpc>
                <a:spcPct val="100000"/>
              </a:lnSpc>
              <a:spcBef>
                <a:spcPts val="1200"/>
              </a:spcBef>
              <a:buClr>
                <a:srgbClr val="808080"/>
              </a:buClr>
              <a:defRPr>
                <a:solidFill>
                  <a:schemeClr val="bg2"/>
                </a:solidFill>
              </a:defRPr>
            </a:lvl2pPr>
            <a:lvl3pPr marL="514350" indent="-173038">
              <a:lnSpc>
                <a:spcPct val="100000"/>
              </a:lnSpc>
              <a:spcBef>
                <a:spcPts val="300"/>
              </a:spcBef>
              <a:buClr>
                <a:srgbClr val="808080"/>
              </a:buClr>
              <a:buFont typeface="Arial" panose="020B0604020202020204" pitchFamily="34" charset="0"/>
              <a:buChar char="–"/>
              <a:defRPr sz="1400">
                <a:solidFill>
                  <a:schemeClr val="bg2"/>
                </a:solidFill>
              </a:defRPr>
            </a:lvl3pPr>
            <a:lvl4pPr marL="855663" indent="-168275">
              <a:lnSpc>
                <a:spcPct val="100000"/>
              </a:lnSpc>
              <a:spcBef>
                <a:spcPts val="300"/>
              </a:spcBef>
              <a:buClr>
                <a:srgbClr val="808080"/>
              </a:buClr>
              <a:buFont typeface="Wingdings" panose="05000000000000000000" pitchFamily="2" charset="2"/>
              <a:buChar char="§"/>
              <a:defRPr sz="11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59803902"/>
      </p:ext>
    </p:extLst>
  </p:cSld>
  <p:clrMapOvr>
    <a:masterClrMapping/>
  </p:clrMapOvr>
  <p:extLst>
    <p:ext uri="{DCECCB84-F9BA-43D5-87BE-67443E8EF086}">
      <p15:sldGuideLst xmlns:p15="http://schemas.microsoft.com/office/powerpoint/2012/main">
        <p15:guide id="1" orient="horz" pos="9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2">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7575177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9021973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effectLst>
                  <a:glow rad="12700">
                    <a:schemeClr val="accent1">
                      <a:alpha val="40000"/>
                    </a:schemeClr>
                  </a:glow>
                </a:effectLst>
                <a:latin typeface="Arial" panose="020B0604020202020204" pitchFamily="34" charset="0"/>
              </a:defRPr>
            </a:lvl1pPr>
          </a:lstStyle>
          <a:p>
            <a:r>
              <a:rPr lang="en-US"/>
              <a:t>Click to edit Master title style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4050584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5">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lang="en-US" sz="5400" dirty="0">
                <a:solidFill>
                  <a:schemeClr val="tx2"/>
                </a:solidFill>
                <a:effectLst>
                  <a:glow rad="12700">
                    <a:schemeClr val="accent1">
                      <a:alpha val="40000"/>
                    </a:schemeClr>
                  </a:glow>
                </a:effectLst>
                <a:latin typeface="Arial" panose="020B0604020202020204" pitchFamily="34" charset="0"/>
              </a:defRPr>
            </a:lvl1pPr>
          </a:lstStyle>
          <a:p>
            <a:pPr lvl="0"/>
            <a:r>
              <a:rPr lang="en-US"/>
              <a:t>Click to edit Master title style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17531672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sp>
        <p:nvSpPr>
          <p:cNvPr id="5" name="Rectangle 4">
            <a:extLst>
              <a:ext uri="{FF2B5EF4-FFF2-40B4-BE49-F238E27FC236}">
                <a16:creationId xmlns:a16="http://schemas.microsoft.com/office/drawing/2014/main" id="{DEAA864A-5B63-4CCE-ADD5-92143412F9A3}"/>
              </a:ext>
            </a:extLst>
          </p:cNvPr>
          <p:cNvSpPr/>
          <p:nvPr userDrawn="1"/>
        </p:nvSpPr>
        <p:spPr>
          <a:xfrm>
            <a:off x="0" y="0"/>
            <a:ext cx="9144001" cy="5143500"/>
          </a:xfrm>
          <a:prstGeom prst="rect">
            <a:avLst/>
          </a:prstGeom>
          <a:solidFill>
            <a:srgbClr val="003B67">
              <a:alpha val="65098"/>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4028187027"/>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End logo slide">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ED6EC7-6D3E-4027-A733-9B78EBA486D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26378" y="2254304"/>
            <a:ext cx="5093208" cy="660231"/>
          </a:xfrm>
          <a:prstGeom prst="rect">
            <a:avLst/>
          </a:prstGeom>
        </p:spPr>
      </p:pic>
    </p:spTree>
    <p:extLst>
      <p:ext uri="{BB962C8B-B14F-4D97-AF65-F5344CB8AC3E}">
        <p14:creationId xmlns:p14="http://schemas.microsoft.com/office/powerpoint/2010/main" val="1768265797"/>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Speaker Title ">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E9D2BB-D5D2-4750-A51C-2E1095787C8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5" y="72"/>
            <a:ext cx="9143752" cy="5143360"/>
          </a:xfrm>
          <a:prstGeom prst="rect">
            <a:avLst/>
          </a:prstGeom>
        </p:spPr>
      </p:pic>
      <p:sp>
        <p:nvSpPr>
          <p:cNvPr id="4" name="Title 1"/>
          <p:cNvSpPr>
            <a:spLocks noGrp="1"/>
          </p:cNvSpPr>
          <p:nvPr>
            <p:ph type="ctrTitle"/>
          </p:nvPr>
        </p:nvSpPr>
        <p:spPr>
          <a:xfrm>
            <a:off x="800103" y="2018049"/>
            <a:ext cx="8140700" cy="641201"/>
          </a:xfrm>
          <a:prstGeom prst="rect">
            <a:avLst/>
          </a:prstGeom>
        </p:spPr>
        <p:txBody>
          <a:bodyPr wrap="square" lIns="0" tIns="0" rIns="0" bIns="0" anchor="b">
            <a:spAutoFit/>
          </a:bodyPr>
          <a:lstStyle>
            <a:lvl1pPr algn="l">
              <a:lnSpc>
                <a:spcPts val="4977"/>
              </a:lnSpc>
              <a:defRPr sz="4800" b="0" i="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
        <p:nvSpPr>
          <p:cNvPr id="5" name="Subtitle 2"/>
          <p:cNvSpPr>
            <a:spLocks noGrp="1"/>
          </p:cNvSpPr>
          <p:nvPr>
            <p:ph type="subTitle" idx="1" hasCustomPrompt="1"/>
          </p:nvPr>
        </p:nvSpPr>
        <p:spPr>
          <a:xfrm>
            <a:off x="800100" y="2610268"/>
            <a:ext cx="5441400" cy="778164"/>
          </a:xfrm>
          <a:prstGeom prst="rect">
            <a:avLst/>
          </a:prstGeom>
        </p:spPr>
        <p:txBody>
          <a:bodyPr lIns="0" tIns="0" rIns="0" bIns="0"/>
          <a:lstStyle>
            <a:lvl1pPr marL="0" indent="0" algn="l">
              <a:lnSpc>
                <a:spcPct val="100000"/>
              </a:lnSpc>
              <a:spcBef>
                <a:spcPts val="0"/>
              </a:spcBef>
              <a:buNone/>
              <a:defRPr sz="1778" b="0" i="0">
                <a:solidFill>
                  <a:schemeClr val="tx2"/>
                </a:solidFill>
                <a:latin typeface="Arial" panose="020B0604020202020204" pitchFamily="34" charset="0"/>
                <a:ea typeface="Arial" panose="020B0604020202020204" pitchFamily="34" charset="0"/>
                <a:cs typeface="Arial" panose="020B0604020202020204" pitchFamily="34" charset="0"/>
              </a:defRPr>
            </a:lvl1pPr>
            <a:lvl2pPr marL="304771" indent="0" algn="ctr">
              <a:buNone/>
              <a:defRPr sz="1333"/>
            </a:lvl2pPr>
            <a:lvl3pPr marL="609543" indent="0" algn="ctr">
              <a:buNone/>
              <a:defRPr sz="1200"/>
            </a:lvl3pPr>
            <a:lvl4pPr marL="914313" indent="0" algn="ctr">
              <a:buNone/>
              <a:defRPr sz="1067"/>
            </a:lvl4pPr>
            <a:lvl5pPr marL="1219085" indent="0" algn="ctr">
              <a:buNone/>
              <a:defRPr sz="1067"/>
            </a:lvl5pPr>
            <a:lvl6pPr marL="1523856" indent="0" algn="ctr">
              <a:buNone/>
              <a:defRPr sz="1067"/>
            </a:lvl6pPr>
            <a:lvl7pPr marL="1828628" indent="0" algn="ctr">
              <a:buNone/>
              <a:defRPr sz="1067"/>
            </a:lvl7pPr>
            <a:lvl8pPr marL="2133399" indent="0" algn="ctr">
              <a:buNone/>
              <a:defRPr sz="1067"/>
            </a:lvl8pPr>
            <a:lvl9pPr marL="2438170" indent="0" algn="ctr">
              <a:buNone/>
              <a:defRPr sz="1067"/>
            </a:lvl9pPr>
          </a:lstStyle>
          <a:p>
            <a:r>
              <a:rPr lang="en-US"/>
              <a:t>Click to edit master subtitle style</a:t>
            </a:r>
          </a:p>
        </p:txBody>
      </p:sp>
    </p:spTree>
    <p:extLst>
      <p:ext uri="{BB962C8B-B14F-4D97-AF65-F5344CB8AC3E}">
        <p14:creationId xmlns:p14="http://schemas.microsoft.com/office/powerpoint/2010/main" val="19302348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over">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49A41B-9CF1-4CD6-B1E3-F736C63833B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08751" y="4373774"/>
            <a:ext cx="2706624" cy="351861"/>
          </a:xfrm>
          <a:prstGeom prst="rect">
            <a:avLst/>
          </a:prstGeom>
        </p:spPr>
      </p:pic>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85750" y="2057400"/>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951271306"/>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95636328"/>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41806"/>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769684725"/>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9" name="Content Placeholder 9"/>
          <p:cNvSpPr>
            <a:spLocks noGrp="1"/>
          </p:cNvSpPr>
          <p:nvPr>
            <p:ph sz="quarter" idx="13"/>
          </p:nvPr>
        </p:nvSpPr>
        <p:spPr>
          <a:xfrm>
            <a:off x="285750" y="971550"/>
            <a:ext cx="2686050" cy="3543300"/>
          </a:xfrm>
          <a:prstGeom prst="rect">
            <a:avLst/>
          </a:prstGeom>
        </p:spPr>
        <p:txBody>
          <a:bodyPr lIns="0" tIns="0" rIns="0" bIns="0"/>
          <a:lstStyle>
            <a:lvl1pPr marL="0" indent="0">
              <a:lnSpc>
                <a:spcPct val="100000"/>
              </a:lnSpc>
              <a:spcBef>
                <a:spcPts val="1200"/>
              </a:spcBef>
              <a:buClr>
                <a:srgbClr val="808080"/>
              </a:buClr>
              <a:buNone/>
              <a:defRPr sz="1800">
                <a:solidFill>
                  <a:schemeClr val="bg1"/>
                </a:solidFill>
              </a:defRPr>
            </a:lvl1pPr>
            <a:lvl2pPr marL="171450" indent="-171450">
              <a:lnSpc>
                <a:spcPct val="100000"/>
              </a:lnSpc>
              <a:spcBef>
                <a:spcPts val="1200"/>
              </a:spcBef>
              <a:buClr>
                <a:srgbClr val="808080"/>
              </a:buClr>
              <a:buFont typeface="Arial" panose="020B0604020202020204" pitchFamily="34" charset="0"/>
              <a:buChar char="•"/>
              <a:defRPr sz="1600">
                <a:solidFill>
                  <a:schemeClr val="bg2"/>
                </a:solidFill>
              </a:defRPr>
            </a:lvl2pPr>
            <a:lvl3pPr marL="514350" indent="-171450">
              <a:lnSpc>
                <a:spcPct val="100000"/>
              </a:lnSpc>
              <a:spcBef>
                <a:spcPts val="300"/>
              </a:spcBef>
              <a:buClr>
                <a:srgbClr val="808080"/>
              </a:buClr>
              <a:buFont typeface="Arial" panose="020B0604020202020204" pitchFamily="34" charset="0"/>
              <a:buChar char="–"/>
              <a:defRPr sz="12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0" name="Content Placeholder 9"/>
          <p:cNvSpPr>
            <a:spLocks noGrp="1"/>
          </p:cNvSpPr>
          <p:nvPr>
            <p:ph sz="quarter" idx="11"/>
          </p:nvPr>
        </p:nvSpPr>
        <p:spPr>
          <a:xfrm>
            <a:off x="3228975" y="971550"/>
            <a:ext cx="2686050" cy="3543300"/>
          </a:xfrm>
          <a:prstGeom prst="rect">
            <a:avLst/>
          </a:prstGeom>
        </p:spPr>
        <p:txBody>
          <a:bodyPr lIns="0" tIns="0" rIns="0" bIns="0"/>
          <a:lstStyle>
            <a:lvl1pPr marL="0" indent="0">
              <a:lnSpc>
                <a:spcPct val="100000"/>
              </a:lnSpc>
              <a:spcBef>
                <a:spcPts val="1200"/>
              </a:spcBef>
              <a:buClr>
                <a:srgbClr val="808080"/>
              </a:buClr>
              <a:buNone/>
              <a:defRPr sz="1800">
                <a:solidFill>
                  <a:schemeClr val="bg1"/>
                </a:solidFill>
              </a:defRPr>
            </a:lvl1pPr>
            <a:lvl2pPr marL="171450" indent="-171450">
              <a:lnSpc>
                <a:spcPct val="100000"/>
              </a:lnSpc>
              <a:spcBef>
                <a:spcPts val="1200"/>
              </a:spcBef>
              <a:buClr>
                <a:srgbClr val="808080"/>
              </a:buClr>
              <a:buFont typeface="Arial" panose="020B0604020202020204" pitchFamily="34" charset="0"/>
              <a:buChar char="•"/>
              <a:defRPr sz="1600">
                <a:solidFill>
                  <a:schemeClr val="bg2"/>
                </a:solidFill>
              </a:defRPr>
            </a:lvl2pPr>
            <a:lvl3pPr marL="514350" indent="-171450">
              <a:lnSpc>
                <a:spcPct val="100000"/>
              </a:lnSpc>
              <a:spcBef>
                <a:spcPts val="300"/>
              </a:spcBef>
              <a:buClr>
                <a:srgbClr val="808080"/>
              </a:buClr>
              <a:buFont typeface="Arial" panose="020B0604020202020204" pitchFamily="34" charset="0"/>
              <a:buChar char="–"/>
              <a:defRPr sz="12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4"/>
          </p:nvPr>
        </p:nvSpPr>
        <p:spPr>
          <a:xfrm>
            <a:off x="6172200" y="971550"/>
            <a:ext cx="2686050" cy="3543300"/>
          </a:xfrm>
          <a:prstGeom prst="rect">
            <a:avLst/>
          </a:prstGeom>
        </p:spPr>
        <p:txBody>
          <a:bodyPr lIns="0" tIns="0" rIns="0" bIns="0"/>
          <a:lstStyle>
            <a:lvl1pPr marL="0" indent="0">
              <a:lnSpc>
                <a:spcPct val="100000"/>
              </a:lnSpc>
              <a:spcBef>
                <a:spcPts val="1200"/>
              </a:spcBef>
              <a:buClr>
                <a:srgbClr val="808080"/>
              </a:buClr>
              <a:buNone/>
              <a:defRPr sz="1800">
                <a:solidFill>
                  <a:schemeClr val="bg1"/>
                </a:solidFill>
              </a:defRPr>
            </a:lvl1pPr>
            <a:lvl2pPr marL="171450" indent="-171450">
              <a:lnSpc>
                <a:spcPct val="100000"/>
              </a:lnSpc>
              <a:spcBef>
                <a:spcPts val="1200"/>
              </a:spcBef>
              <a:buClr>
                <a:srgbClr val="808080"/>
              </a:buClr>
              <a:buFont typeface="Arial" panose="020B0604020202020204" pitchFamily="34" charset="0"/>
              <a:buChar char="•"/>
              <a:defRPr sz="1600">
                <a:solidFill>
                  <a:schemeClr val="bg2"/>
                </a:solidFill>
              </a:defRPr>
            </a:lvl2pPr>
            <a:lvl3pPr marL="514350" indent="-171450">
              <a:lnSpc>
                <a:spcPct val="100000"/>
              </a:lnSpc>
              <a:spcBef>
                <a:spcPts val="300"/>
              </a:spcBef>
              <a:buClr>
                <a:srgbClr val="808080"/>
              </a:buClr>
              <a:buFont typeface="Arial" panose="020B0604020202020204" pitchFamily="34" charset="0"/>
              <a:buChar char="–"/>
              <a:defRPr sz="12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68218790"/>
      </p:ext>
    </p:extLst>
  </p:cSld>
  <p:clrMapOvr>
    <a:masterClrMapping/>
  </p:clrMapOvr>
  <p:extLst>
    <p:ext uri="{DCECCB84-F9BA-43D5-87BE-67443E8EF086}">
      <p15:sldGuideLst xmlns:p15="http://schemas.microsoft.com/office/powerpoint/2012/main">
        <p15:guide id="1" orient="horz" pos="972">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285750" y="1200150"/>
            <a:ext cx="8572500" cy="3314700"/>
          </a:xfrm>
          <a:prstGeom prst="rect">
            <a:avLst/>
          </a:prstGeom>
        </p:spPr>
        <p:txBody>
          <a:bodyPr lIns="0" tIns="0" rIns="0" bIns="0"/>
          <a:lstStyle>
            <a:lvl1pPr marL="171450" indent="-171450">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100" indent="-114300">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76970602"/>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41806"/>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Content Placeholder 2"/>
          <p:cNvSpPr>
            <a:spLocks noGrp="1"/>
          </p:cNvSpPr>
          <p:nvPr>
            <p:ph idx="10"/>
          </p:nvPr>
        </p:nvSpPr>
        <p:spPr>
          <a:xfrm>
            <a:off x="285750" y="1200150"/>
            <a:ext cx="8572500" cy="3314700"/>
          </a:xfrm>
          <a:prstGeom prst="rect">
            <a:avLst/>
          </a:prstGeom>
        </p:spPr>
        <p:txBody>
          <a:bodyPr lIns="0" tIns="0" rIns="0" bIns="0"/>
          <a:lstStyle>
            <a:lvl1pPr marL="171450" indent="-171450">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100" indent="-114300">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0154971"/>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10" name="Content Placeholder 9"/>
          <p:cNvSpPr>
            <a:spLocks noGrp="1"/>
          </p:cNvSpPr>
          <p:nvPr>
            <p:ph sz="quarter" idx="10"/>
          </p:nvPr>
        </p:nvSpPr>
        <p:spPr>
          <a:xfrm>
            <a:off x="28575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1"/>
          </p:nvPr>
        </p:nvSpPr>
        <p:spPr>
          <a:xfrm>
            <a:off x="480060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08198490"/>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4" name="Content Placeholder 3">
            <a:extLst>
              <a:ext uri="{FF2B5EF4-FFF2-40B4-BE49-F238E27FC236}">
                <a16:creationId xmlns:a16="http://schemas.microsoft.com/office/drawing/2014/main" id="{C1F1CEAD-C06E-4DD6-958D-A69C28387D94}"/>
              </a:ext>
            </a:extLst>
          </p:cNvPr>
          <p:cNvSpPr>
            <a:spLocks noGrp="1"/>
          </p:cNvSpPr>
          <p:nvPr>
            <p:ph sz="quarter" idx="13"/>
          </p:nvPr>
        </p:nvSpPr>
        <p:spPr>
          <a:xfrm>
            <a:off x="285750" y="971550"/>
            <a:ext cx="4057650" cy="3943350"/>
          </a:xfrm>
          <a:prstGeom prst="rect">
            <a:avLst/>
          </a:prstGeom>
        </p:spPr>
        <p:txBody>
          <a:bodyPr lIns="0" tIns="0" rIns="0" bIns="91440"/>
          <a:lstStyle>
            <a:lvl1pPr marL="0" indent="0">
              <a:lnSpc>
                <a:spcPct val="100000"/>
              </a:lnSpc>
              <a:spcBef>
                <a:spcPts val="1800"/>
              </a:spcBef>
              <a:buNone/>
              <a:defRPr sz="2000" baseline="0">
                <a:solidFill>
                  <a:schemeClr val="bg1"/>
                </a:solidFill>
              </a:defRPr>
            </a:lvl1pPr>
            <a:lvl2pPr marL="173038" indent="-173038">
              <a:lnSpc>
                <a:spcPct val="100000"/>
              </a:lnSpc>
              <a:spcBef>
                <a:spcPts val="1200"/>
              </a:spcBef>
              <a:buClr>
                <a:srgbClr val="808080"/>
              </a:buClr>
              <a:defRPr>
                <a:solidFill>
                  <a:schemeClr val="bg2"/>
                </a:solidFill>
              </a:defRPr>
            </a:lvl2pPr>
            <a:lvl3pPr marL="514350" indent="-173038">
              <a:lnSpc>
                <a:spcPct val="100000"/>
              </a:lnSpc>
              <a:spcBef>
                <a:spcPts val="300"/>
              </a:spcBef>
              <a:buClr>
                <a:srgbClr val="808080"/>
              </a:buClr>
              <a:buFont typeface="Arial" panose="020B0604020202020204" pitchFamily="34" charset="0"/>
              <a:buChar char="–"/>
              <a:defRPr sz="1400">
                <a:solidFill>
                  <a:schemeClr val="bg2"/>
                </a:solidFill>
              </a:defRPr>
            </a:lvl3pPr>
            <a:lvl4pPr marL="855663" indent="-168275">
              <a:lnSpc>
                <a:spcPct val="100000"/>
              </a:lnSpc>
              <a:spcBef>
                <a:spcPts val="300"/>
              </a:spcBef>
              <a:buClr>
                <a:srgbClr val="808080"/>
              </a:buClr>
              <a:buFont typeface="Wingdings" panose="05000000000000000000" pitchFamily="2" charset="2"/>
              <a:buChar char="§"/>
              <a:defRPr sz="11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A0C49344-5A94-4BB8-B1F8-EC9EB43874D0}"/>
              </a:ext>
            </a:extLst>
          </p:cNvPr>
          <p:cNvSpPr>
            <a:spLocks noGrp="1"/>
          </p:cNvSpPr>
          <p:nvPr>
            <p:ph sz="quarter" idx="14"/>
          </p:nvPr>
        </p:nvSpPr>
        <p:spPr>
          <a:xfrm>
            <a:off x="4800600" y="971550"/>
            <a:ext cx="4057650" cy="3943350"/>
          </a:xfrm>
          <a:prstGeom prst="rect">
            <a:avLst/>
          </a:prstGeom>
        </p:spPr>
        <p:txBody>
          <a:bodyPr lIns="0" tIns="0" rIns="0" bIns="91440"/>
          <a:lstStyle>
            <a:lvl1pPr marL="0" indent="0">
              <a:lnSpc>
                <a:spcPct val="100000"/>
              </a:lnSpc>
              <a:spcBef>
                <a:spcPts val="1800"/>
              </a:spcBef>
              <a:buNone/>
              <a:defRPr sz="2000" baseline="0">
                <a:solidFill>
                  <a:schemeClr val="bg1"/>
                </a:solidFill>
              </a:defRPr>
            </a:lvl1pPr>
            <a:lvl2pPr marL="173038" indent="-173038">
              <a:lnSpc>
                <a:spcPct val="100000"/>
              </a:lnSpc>
              <a:spcBef>
                <a:spcPts val="1200"/>
              </a:spcBef>
              <a:buClr>
                <a:srgbClr val="808080"/>
              </a:buClr>
              <a:defRPr>
                <a:solidFill>
                  <a:schemeClr val="bg2"/>
                </a:solidFill>
              </a:defRPr>
            </a:lvl2pPr>
            <a:lvl3pPr marL="514350" indent="-173038">
              <a:lnSpc>
                <a:spcPct val="100000"/>
              </a:lnSpc>
              <a:spcBef>
                <a:spcPts val="300"/>
              </a:spcBef>
              <a:buClr>
                <a:srgbClr val="808080"/>
              </a:buClr>
              <a:buFont typeface="Arial" panose="020B0604020202020204" pitchFamily="34" charset="0"/>
              <a:buChar char="–"/>
              <a:defRPr sz="1400">
                <a:solidFill>
                  <a:schemeClr val="bg2"/>
                </a:solidFill>
              </a:defRPr>
            </a:lvl3pPr>
            <a:lvl4pPr marL="855663" indent="-168275">
              <a:lnSpc>
                <a:spcPct val="100000"/>
              </a:lnSpc>
              <a:spcBef>
                <a:spcPts val="300"/>
              </a:spcBef>
              <a:buClr>
                <a:srgbClr val="808080"/>
              </a:buClr>
              <a:buFont typeface="Wingdings" panose="05000000000000000000" pitchFamily="2" charset="2"/>
              <a:buChar char="§"/>
              <a:defRPr sz="11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57146006"/>
      </p:ext>
    </p:extLst>
  </p:cSld>
  <p:clrMapOvr>
    <a:masterClrMapping/>
  </p:clrMapOvr>
  <p:extLst>
    <p:ext uri="{DCECCB84-F9BA-43D5-87BE-67443E8EF086}">
      <p15:sldGuideLst xmlns:p15="http://schemas.microsoft.com/office/powerpoint/2012/main">
        <p15:guide id="1" orient="horz" pos="90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9" name="Content Placeholder 9"/>
          <p:cNvSpPr>
            <a:spLocks noGrp="1"/>
          </p:cNvSpPr>
          <p:nvPr>
            <p:ph sz="quarter" idx="13"/>
          </p:nvPr>
        </p:nvSpPr>
        <p:spPr>
          <a:xfrm>
            <a:off x="285750" y="971550"/>
            <a:ext cx="2686050" cy="3543300"/>
          </a:xfrm>
          <a:prstGeom prst="rect">
            <a:avLst/>
          </a:prstGeom>
        </p:spPr>
        <p:txBody>
          <a:bodyPr lIns="0" tIns="0" rIns="0" bIns="0"/>
          <a:lstStyle>
            <a:lvl1pPr marL="0" indent="0">
              <a:lnSpc>
                <a:spcPct val="100000"/>
              </a:lnSpc>
              <a:spcBef>
                <a:spcPts val="1200"/>
              </a:spcBef>
              <a:buClr>
                <a:srgbClr val="808080"/>
              </a:buClr>
              <a:buNone/>
              <a:defRPr sz="1800">
                <a:solidFill>
                  <a:schemeClr val="bg1"/>
                </a:solidFill>
              </a:defRPr>
            </a:lvl1pPr>
            <a:lvl2pPr marL="171450" indent="-171450">
              <a:lnSpc>
                <a:spcPct val="100000"/>
              </a:lnSpc>
              <a:spcBef>
                <a:spcPts val="1200"/>
              </a:spcBef>
              <a:buClr>
                <a:srgbClr val="808080"/>
              </a:buClr>
              <a:buFont typeface="Arial" panose="020B0604020202020204" pitchFamily="34" charset="0"/>
              <a:buChar char="•"/>
              <a:defRPr sz="1600">
                <a:solidFill>
                  <a:schemeClr val="bg2"/>
                </a:solidFill>
              </a:defRPr>
            </a:lvl2pPr>
            <a:lvl3pPr marL="514350" indent="-171450">
              <a:lnSpc>
                <a:spcPct val="100000"/>
              </a:lnSpc>
              <a:spcBef>
                <a:spcPts val="300"/>
              </a:spcBef>
              <a:buClr>
                <a:srgbClr val="808080"/>
              </a:buClr>
              <a:buFont typeface="Arial" panose="020B0604020202020204" pitchFamily="34" charset="0"/>
              <a:buChar char="–"/>
              <a:defRPr sz="12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0" name="Content Placeholder 9"/>
          <p:cNvSpPr>
            <a:spLocks noGrp="1"/>
          </p:cNvSpPr>
          <p:nvPr>
            <p:ph sz="quarter" idx="11"/>
          </p:nvPr>
        </p:nvSpPr>
        <p:spPr>
          <a:xfrm>
            <a:off x="3228975" y="971550"/>
            <a:ext cx="2686050" cy="3543300"/>
          </a:xfrm>
          <a:prstGeom prst="rect">
            <a:avLst/>
          </a:prstGeom>
        </p:spPr>
        <p:txBody>
          <a:bodyPr lIns="0" tIns="0" rIns="0" bIns="0"/>
          <a:lstStyle>
            <a:lvl1pPr marL="0" indent="0">
              <a:lnSpc>
                <a:spcPct val="100000"/>
              </a:lnSpc>
              <a:spcBef>
                <a:spcPts val="1200"/>
              </a:spcBef>
              <a:buClr>
                <a:srgbClr val="808080"/>
              </a:buClr>
              <a:buNone/>
              <a:defRPr sz="1800">
                <a:solidFill>
                  <a:schemeClr val="bg1"/>
                </a:solidFill>
              </a:defRPr>
            </a:lvl1pPr>
            <a:lvl2pPr marL="171450" indent="-171450">
              <a:lnSpc>
                <a:spcPct val="100000"/>
              </a:lnSpc>
              <a:spcBef>
                <a:spcPts val="1200"/>
              </a:spcBef>
              <a:buClr>
                <a:srgbClr val="808080"/>
              </a:buClr>
              <a:buFont typeface="Arial" panose="020B0604020202020204" pitchFamily="34" charset="0"/>
              <a:buChar char="•"/>
              <a:defRPr sz="1600">
                <a:solidFill>
                  <a:schemeClr val="bg2"/>
                </a:solidFill>
              </a:defRPr>
            </a:lvl2pPr>
            <a:lvl3pPr marL="514350" indent="-171450">
              <a:lnSpc>
                <a:spcPct val="100000"/>
              </a:lnSpc>
              <a:spcBef>
                <a:spcPts val="300"/>
              </a:spcBef>
              <a:buClr>
                <a:srgbClr val="808080"/>
              </a:buClr>
              <a:buFont typeface="Arial" panose="020B0604020202020204" pitchFamily="34" charset="0"/>
              <a:buChar char="–"/>
              <a:defRPr sz="12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4"/>
          </p:nvPr>
        </p:nvSpPr>
        <p:spPr>
          <a:xfrm>
            <a:off x="6172200" y="971550"/>
            <a:ext cx="2686050" cy="3543300"/>
          </a:xfrm>
          <a:prstGeom prst="rect">
            <a:avLst/>
          </a:prstGeom>
        </p:spPr>
        <p:txBody>
          <a:bodyPr lIns="0" tIns="0" rIns="0" bIns="0"/>
          <a:lstStyle>
            <a:lvl1pPr marL="0" indent="0">
              <a:lnSpc>
                <a:spcPct val="100000"/>
              </a:lnSpc>
              <a:spcBef>
                <a:spcPts val="1200"/>
              </a:spcBef>
              <a:buClr>
                <a:srgbClr val="808080"/>
              </a:buClr>
              <a:buNone/>
              <a:defRPr sz="1800">
                <a:solidFill>
                  <a:schemeClr val="bg1"/>
                </a:solidFill>
              </a:defRPr>
            </a:lvl1pPr>
            <a:lvl2pPr marL="171450" indent="-171450">
              <a:lnSpc>
                <a:spcPct val="100000"/>
              </a:lnSpc>
              <a:spcBef>
                <a:spcPts val="1200"/>
              </a:spcBef>
              <a:buClr>
                <a:srgbClr val="808080"/>
              </a:buClr>
              <a:buFont typeface="Arial" panose="020B0604020202020204" pitchFamily="34" charset="0"/>
              <a:buChar char="•"/>
              <a:defRPr sz="1600">
                <a:solidFill>
                  <a:schemeClr val="bg2"/>
                </a:solidFill>
              </a:defRPr>
            </a:lvl2pPr>
            <a:lvl3pPr marL="514350" indent="-171450">
              <a:lnSpc>
                <a:spcPct val="100000"/>
              </a:lnSpc>
              <a:spcBef>
                <a:spcPts val="300"/>
              </a:spcBef>
              <a:buClr>
                <a:srgbClr val="808080"/>
              </a:buClr>
              <a:buFont typeface="Arial" panose="020B0604020202020204" pitchFamily="34" charset="0"/>
              <a:buChar char="–"/>
              <a:defRPr sz="12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34688212"/>
      </p:ext>
    </p:extLst>
  </p:cSld>
  <p:clrMapOvr>
    <a:masterClrMapping/>
  </p:clrMapOvr>
  <p:extLst>
    <p:ext uri="{DCECCB84-F9BA-43D5-87BE-67443E8EF086}">
      <p15:sldGuideLst xmlns:p15="http://schemas.microsoft.com/office/powerpoint/2012/main">
        <p15:guide id="1" orient="horz" pos="97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21CDB-95CE-458B-A911-027A05894B80}"/>
              </a:ext>
            </a:extLst>
          </p:cNvPr>
          <p:cNvSpPr>
            <a:spLocks noGrp="1"/>
          </p:cNvSpPr>
          <p:nvPr>
            <p:ph type="title"/>
          </p:nvPr>
        </p:nvSpPr>
        <p:spPr>
          <a:xfrm>
            <a:off x="628650" y="-342900"/>
            <a:ext cx="7886700" cy="296862"/>
          </a:xfrm>
          <a:prstGeom prst="rect">
            <a:avLst/>
          </a:prstGeom>
        </p:spPr>
        <p:txBody>
          <a:bodyPr/>
          <a:lstStyle>
            <a:lvl1pPr algn="ctr">
              <a:defRPr sz="1800"/>
            </a:lvl1pPr>
          </a:lstStyle>
          <a:p>
            <a:r>
              <a:rPr lang="en-US"/>
              <a:t>Click to edit Master title style</a:t>
            </a:r>
          </a:p>
        </p:txBody>
      </p:sp>
    </p:spTree>
    <p:extLst>
      <p:ext uri="{BB962C8B-B14F-4D97-AF65-F5344CB8AC3E}">
        <p14:creationId xmlns:p14="http://schemas.microsoft.com/office/powerpoint/2010/main" val="30456512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Divider">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effectLst/>
                <a:latin typeface="Arial" panose="020B0604020202020204" pitchFamily="34" charset="0"/>
              </a:defRPr>
            </a:lvl1pPr>
          </a:lstStyle>
          <a:p>
            <a:r>
              <a:rPr lang="en-US"/>
              <a:t>Click to edit Master title style</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1674111428"/>
      </p:ext>
    </p:extLst>
  </p:cSld>
  <p:clrMapOvr>
    <a:masterClrMapping/>
  </p:clrMapOvr>
  <p:extLst>
    <p:ext uri="{DCECCB84-F9BA-43D5-87BE-67443E8EF086}">
      <p15:sldGuideLst xmlns:p15="http://schemas.microsoft.com/office/powerpoint/2012/main">
        <p15:guide id="1" orient="horz" pos="25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3096141458"/>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End logo slide">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ED6EC7-6D3E-4027-A733-9B78EBA486D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6378" y="2254304"/>
            <a:ext cx="5093208" cy="660231"/>
          </a:xfrm>
          <a:prstGeom prst="rect">
            <a:avLst/>
          </a:prstGeom>
        </p:spPr>
      </p:pic>
      <p:sp>
        <p:nvSpPr>
          <p:cNvPr id="2" name="Title 1">
            <a:extLst>
              <a:ext uri="{FF2B5EF4-FFF2-40B4-BE49-F238E27FC236}">
                <a16:creationId xmlns:a16="http://schemas.microsoft.com/office/drawing/2014/main" id="{DB40B410-C7E4-4036-89E5-3C58E91B269B}"/>
              </a:ext>
            </a:extLst>
          </p:cNvPr>
          <p:cNvSpPr>
            <a:spLocks noGrp="1"/>
          </p:cNvSpPr>
          <p:nvPr>
            <p:ph type="title"/>
          </p:nvPr>
        </p:nvSpPr>
        <p:spPr>
          <a:xfrm>
            <a:off x="628650" y="-342900"/>
            <a:ext cx="7886700" cy="296862"/>
          </a:xfrm>
          <a:prstGeom prst="rect">
            <a:avLst/>
          </a:prstGeom>
        </p:spPr>
        <p:txBody>
          <a:bodyPr/>
          <a:lstStyle>
            <a:lvl1pPr algn="ctr">
              <a:defRPr sz="1800"/>
            </a:lvl1pPr>
          </a:lstStyle>
          <a:p>
            <a:r>
              <a:rPr lang="en-US"/>
              <a:t>Click to edit Master title style</a:t>
            </a:r>
          </a:p>
        </p:txBody>
      </p:sp>
    </p:spTree>
    <p:extLst>
      <p:ext uri="{BB962C8B-B14F-4D97-AF65-F5344CB8AC3E}">
        <p14:creationId xmlns:p14="http://schemas.microsoft.com/office/powerpoint/2010/main" val="1350024738"/>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7A4164-F46D-4501-8560-6B1D07651FDD}"/>
              </a:ext>
            </a:extLst>
          </p:cNvPr>
          <p:cNvSpPr/>
          <p:nvPr userDrawn="1"/>
        </p:nvSpPr>
        <p:spPr>
          <a:xfrm>
            <a:off x="4474864" y="0"/>
            <a:ext cx="4669136" cy="895350"/>
          </a:xfrm>
          <a:prstGeom prst="rect">
            <a:avLst/>
          </a:prstGeom>
          <a:solidFill>
            <a:srgbClr val="007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Roboto" panose="02000000000000000000" pitchFamily="2" charset="0"/>
              <a:ea typeface="Roboto" panose="02000000000000000000" pitchFamily="2" charset="0"/>
              <a:cs typeface="Roboto" panose="02000000000000000000" pitchFamily="2" charset="0"/>
            </a:endParaRPr>
          </a:p>
        </p:txBody>
      </p:sp>
      <p:sp>
        <p:nvSpPr>
          <p:cNvPr id="7" name="Rectangle 6"/>
          <p:cNvSpPr/>
          <p:nvPr userDrawn="1"/>
        </p:nvSpPr>
        <p:spPr>
          <a:xfrm>
            <a:off x="4479613" y="3299168"/>
            <a:ext cx="4664389" cy="1844333"/>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p:cNvSpPr/>
          <p:nvPr userDrawn="1"/>
        </p:nvSpPr>
        <p:spPr>
          <a:xfrm>
            <a:off x="-4745" y="895350"/>
            <a:ext cx="9148745" cy="240381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Roboto" panose="02000000000000000000" pitchFamily="2" charset="0"/>
              <a:ea typeface="Roboto" panose="02000000000000000000" pitchFamily="2" charset="0"/>
              <a:cs typeface="Roboto" panose="02000000000000000000" pitchFamily="2" charset="0"/>
            </a:endParaRPr>
          </a:p>
        </p:txBody>
      </p:sp>
      <p:sp>
        <p:nvSpPr>
          <p:cNvPr id="6" name="Rectangle 5">
            <a:extLst>
              <a:ext uri="{FF2B5EF4-FFF2-40B4-BE49-F238E27FC236}">
                <a16:creationId xmlns:a16="http://schemas.microsoft.com/office/drawing/2014/main" id="{0984B91C-FCFE-4CCE-960F-44653FBF70CF}"/>
              </a:ext>
            </a:extLst>
          </p:cNvPr>
          <p:cNvSpPr/>
          <p:nvPr userDrawn="1"/>
        </p:nvSpPr>
        <p:spPr>
          <a:xfrm>
            <a:off x="-4745" y="1"/>
            <a:ext cx="4479609" cy="89535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87728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21CDB-95CE-458B-A911-027A05894B80}"/>
              </a:ext>
            </a:extLst>
          </p:cNvPr>
          <p:cNvSpPr>
            <a:spLocks noGrp="1"/>
          </p:cNvSpPr>
          <p:nvPr>
            <p:ph type="title"/>
          </p:nvPr>
        </p:nvSpPr>
        <p:spPr>
          <a:xfrm>
            <a:off x="628650" y="-342900"/>
            <a:ext cx="7886700" cy="296862"/>
          </a:xfrm>
          <a:prstGeom prst="rect">
            <a:avLst/>
          </a:prstGeom>
        </p:spPr>
        <p:txBody>
          <a:bodyPr/>
          <a:lstStyle>
            <a:lvl1pPr algn="ctr">
              <a:defRPr sz="1800"/>
            </a:lvl1pPr>
          </a:lstStyle>
          <a:p>
            <a:r>
              <a:rPr lang="en-US"/>
              <a:t>Click to edit Master title style</a:t>
            </a:r>
          </a:p>
        </p:txBody>
      </p:sp>
    </p:spTree>
    <p:extLst>
      <p:ext uri="{BB962C8B-B14F-4D97-AF65-F5344CB8AC3E}">
        <p14:creationId xmlns:p14="http://schemas.microsoft.com/office/powerpoint/2010/main" val="32230390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Header no body copy">
    <p:spTree>
      <p:nvGrpSpPr>
        <p:cNvPr id="1" name=""/>
        <p:cNvGrpSpPr/>
        <p:nvPr/>
      </p:nvGrpSpPr>
      <p:grpSpPr>
        <a:xfrm>
          <a:off x="0" y="0"/>
          <a:ext cx="0" cy="0"/>
          <a:chOff x="0" y="0"/>
          <a:chExt cx="0" cy="0"/>
        </a:xfrm>
      </p:grpSpPr>
      <p:sp>
        <p:nvSpPr>
          <p:cNvPr id="3" name="Rectangle 2"/>
          <p:cNvSpPr/>
          <p:nvPr userDrawn="1"/>
        </p:nvSpPr>
        <p:spPr>
          <a:xfrm>
            <a:off x="0" y="1"/>
            <a:ext cx="9144000" cy="1021976"/>
          </a:xfrm>
          <a:prstGeom prst="rect">
            <a:avLst/>
          </a:prstGeom>
          <a:solidFill>
            <a:schemeClr val="tx1">
              <a:lumMod val="20000"/>
              <a:lumOff val="80000"/>
            </a:schemeClr>
          </a:solidFill>
          <a:ln w="12700" cmpd="sng">
            <a:noFill/>
          </a:ln>
          <a:effectLst/>
        </p:spPr>
        <p:txBody>
          <a:bodyPr rot="0" spcFirstLastPara="0" vertOverflow="overflow" horzOverflow="overflow" vert="horz" wrap="square" lIns="182880" tIns="137160" rIns="137160" bIns="137160" numCol="1" spcCol="0" rtlCol="0" fromWordArt="0" anchor="ctr" anchorCtr="0" forceAA="0" compatLnSpc="1">
            <a:prstTxWarp prst="textNoShape">
              <a:avLst/>
            </a:prstTxWarp>
            <a:noAutofit/>
          </a:bodyPr>
          <a:lstStyle/>
          <a:p>
            <a:pPr algn="ctr" defTabSz="457189">
              <a:lnSpc>
                <a:spcPct val="90000"/>
              </a:lnSpc>
              <a:spcBef>
                <a:spcPts val="600"/>
              </a:spcBef>
            </a:pPr>
            <a:endParaRPr lang="en-US" sz="2000">
              <a:solidFill>
                <a:srgbClr val="FFFFFF"/>
              </a:solidFill>
            </a:endParaRPr>
          </a:p>
        </p:txBody>
      </p:sp>
      <p:sp>
        <p:nvSpPr>
          <p:cNvPr id="2" name="Title 1"/>
          <p:cNvSpPr>
            <a:spLocks noGrp="1"/>
          </p:cNvSpPr>
          <p:nvPr>
            <p:ph type="title" hasCustomPrompt="1"/>
          </p:nvPr>
        </p:nvSpPr>
        <p:spPr>
          <a:xfrm>
            <a:off x="174814" y="171026"/>
            <a:ext cx="7955280" cy="472577"/>
          </a:xfrm>
          <a:prstGeom prst="rect">
            <a:avLst/>
          </a:prstGeom>
        </p:spPr>
        <p:txBody>
          <a:bodyPr lIns="0" rIns="0"/>
          <a:lstStyle>
            <a:lvl1pPr>
              <a:defRPr>
                <a:solidFill>
                  <a:srgbClr val="007DB8"/>
                </a:solidFill>
                <a:latin typeface="Arial" panose="020B0604020202020204" pitchFamily="34" charset="0"/>
                <a:ea typeface="Arial"/>
                <a:cs typeface="Arial" panose="020B0604020202020204" pitchFamily="34" charset="0"/>
              </a:defRPr>
            </a:lvl1pPr>
          </a:lstStyle>
          <a:p>
            <a:r>
              <a:rPr lang="en-US"/>
              <a:t>Click to edit content page title</a:t>
            </a:r>
          </a:p>
        </p:txBody>
      </p:sp>
      <p:sp>
        <p:nvSpPr>
          <p:cNvPr id="4" name="Subtitle 4"/>
          <p:cNvSpPr>
            <a:spLocks noGrp="1"/>
          </p:cNvSpPr>
          <p:nvPr>
            <p:ph type="subTitle" idx="11"/>
          </p:nvPr>
        </p:nvSpPr>
        <p:spPr>
          <a:xfrm>
            <a:off x="174814" y="642091"/>
            <a:ext cx="7960422" cy="313267"/>
          </a:xfrm>
          <a:prstGeom prst="rect">
            <a:avLst/>
          </a:prstGeom>
        </p:spPr>
        <p:txBody>
          <a:bodyPr lIns="0"/>
          <a:lstStyle>
            <a:lvl1pPr marL="0" indent="0">
              <a:buNone/>
              <a:defRPr b="1"/>
            </a:lvl1pPr>
          </a:lstStyle>
          <a:p>
            <a:r>
              <a:rPr lang="en-US">
                <a:solidFill>
                  <a:schemeClr val="bg2"/>
                </a:solidFill>
              </a:rPr>
              <a:t>Click to edit Master subtitle style</a:t>
            </a:r>
          </a:p>
        </p:txBody>
      </p:sp>
    </p:spTree>
    <p:extLst>
      <p:ext uri="{BB962C8B-B14F-4D97-AF65-F5344CB8AC3E}">
        <p14:creationId xmlns:p14="http://schemas.microsoft.com/office/powerpoint/2010/main" val="1426688396"/>
      </p:ext>
    </p:extLst>
  </p:cSld>
  <p:clrMapOvr>
    <a:masterClrMapping/>
  </p:clrMapOvr>
  <p:transition spd="med">
    <p:wipe dir="r"/>
  </p:transition>
  <p:hf sldNum="0" hdr="0" dt="0"/>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79413" y="657225"/>
            <a:ext cx="8449733" cy="302417"/>
          </a:xfrm>
          <a:prstGeom prst="rect">
            <a:avLst/>
          </a:prstGeom>
        </p:spPr>
        <p:txBody>
          <a:bodyPr lIns="0" tIns="0" rIns="0" bIns="0"/>
          <a:lstStyle>
            <a:lvl1pPr marL="0" indent="0" algn="l">
              <a:lnSpc>
                <a:spcPct val="100000"/>
              </a:lnSpc>
              <a:buNone/>
              <a:defRPr sz="1600" cap="all" baseline="0">
                <a:solidFill>
                  <a:schemeClr val="bg2"/>
                </a:solidFill>
                <a:latin typeface="+mj-lt"/>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Title 1"/>
          <p:cNvSpPr>
            <a:spLocks noGrp="1"/>
          </p:cNvSpPr>
          <p:nvPr>
            <p:ph type="ctrTitle" hasCustomPrompt="1"/>
          </p:nvPr>
        </p:nvSpPr>
        <p:spPr>
          <a:xfrm>
            <a:off x="379413" y="228600"/>
            <a:ext cx="8458200" cy="428625"/>
          </a:xfrm>
          <a:prstGeom prst="rect">
            <a:avLst/>
          </a:prstGeom>
        </p:spPr>
        <p:txBody>
          <a:bodyPr lIns="0" tIns="0" rIns="0" bIns="0" anchor="t" anchorCtr="0"/>
          <a:lstStyle>
            <a:lvl1pPr algn="l">
              <a:lnSpc>
                <a:spcPct val="100000"/>
              </a:lnSpc>
              <a:defRPr sz="2800" cap="all" baseline="0">
                <a:solidFill>
                  <a:schemeClr val="tx2"/>
                </a:solidFill>
                <a:latin typeface="+mj-lt"/>
                <a:cs typeface="Verdana"/>
              </a:defRPr>
            </a:lvl1pPr>
          </a:lstStyle>
          <a:p>
            <a:r>
              <a:rPr lang="en-US"/>
              <a:t>CLICK TO EDIT MASTER TITLE STYLE</a:t>
            </a:r>
          </a:p>
        </p:txBody>
      </p:sp>
    </p:spTree>
    <p:extLst>
      <p:ext uri="{BB962C8B-B14F-4D97-AF65-F5344CB8AC3E}">
        <p14:creationId xmlns:p14="http://schemas.microsoft.com/office/powerpoint/2010/main" val="370462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79413" y="1295399"/>
            <a:ext cx="8458200" cy="3235325"/>
          </a:xfrm>
          <a:prstGeom prst="rect">
            <a:avLst/>
          </a:prstGeom>
        </p:spPr>
        <p:txBody>
          <a:bodyPr vert="horz" lIns="0" tIns="0" rIns="0" bIns="0"/>
          <a:lstStyle>
            <a:lvl1pPr marL="228600" indent="-228600">
              <a:spcBef>
                <a:spcPts val="1200"/>
              </a:spcBef>
              <a:buClr>
                <a:schemeClr val="tx2"/>
              </a:buClr>
              <a:defRPr sz="2400">
                <a:solidFill>
                  <a:srgbClr val="717074"/>
                </a:solidFill>
                <a:latin typeface="+mn-lt"/>
              </a:defRPr>
            </a:lvl1pPr>
            <a:lvl2pPr>
              <a:spcBef>
                <a:spcPts val="300"/>
              </a:spcBef>
              <a:buClr>
                <a:schemeClr val="tx2"/>
              </a:buClr>
              <a:defRPr sz="2000">
                <a:solidFill>
                  <a:srgbClr val="717074"/>
                </a:solidFill>
                <a:latin typeface="+mn-lt"/>
              </a:defRPr>
            </a:lvl2pPr>
            <a:lvl3pPr marL="1084263" indent="-169863">
              <a:spcBef>
                <a:spcPts val="300"/>
              </a:spcBef>
              <a:buClr>
                <a:schemeClr val="tx2"/>
              </a:buClr>
              <a:defRPr sz="1600">
                <a:solidFill>
                  <a:srgbClr val="717074"/>
                </a:solidFill>
                <a:latin typeface="+mn-lt"/>
              </a:defRPr>
            </a:lvl3pPr>
            <a:lvl4pPr marL="1430338" indent="-168275">
              <a:spcBef>
                <a:spcPts val="300"/>
              </a:spcBef>
              <a:buClr>
                <a:schemeClr val="tx2"/>
              </a:buClr>
              <a:defRPr sz="1200">
                <a:solidFill>
                  <a:srgbClr val="717074"/>
                </a:solidFill>
                <a:latin typeface="+mn-lt"/>
              </a:defRPr>
            </a:lvl4pPr>
            <a:lvl5pPr marL="1770063" indent="-169863">
              <a:spcBef>
                <a:spcPts val="300"/>
              </a:spcBef>
              <a:buClr>
                <a:schemeClr val="tx2"/>
              </a:buClr>
              <a:buFont typeface="Arial"/>
              <a:buChar char="•"/>
              <a:defRPr sz="1100">
                <a:solidFill>
                  <a:srgbClr val="717074"/>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ctrTitle" hasCustomPrompt="1"/>
          </p:nvPr>
        </p:nvSpPr>
        <p:spPr>
          <a:xfrm>
            <a:off x="379413" y="228600"/>
            <a:ext cx="8458200" cy="428625"/>
          </a:xfrm>
          <a:prstGeom prst="rect">
            <a:avLst/>
          </a:prstGeom>
        </p:spPr>
        <p:txBody>
          <a:bodyPr lIns="0" tIns="0" rIns="0" bIns="0" anchor="t" anchorCtr="0"/>
          <a:lstStyle>
            <a:lvl1pPr algn="l">
              <a:lnSpc>
                <a:spcPct val="100000"/>
              </a:lnSpc>
              <a:defRPr sz="2800" cap="all" baseline="0">
                <a:solidFill>
                  <a:schemeClr val="tx2"/>
                </a:solidFill>
                <a:latin typeface="+mj-lt"/>
                <a:cs typeface="Verdana"/>
              </a:defRPr>
            </a:lvl1pPr>
          </a:lstStyle>
          <a:p>
            <a:r>
              <a:rPr lang="en-US"/>
              <a:t>CLICK TO EDIT MASTER TITLE STYLE</a:t>
            </a:r>
          </a:p>
        </p:txBody>
      </p:sp>
      <p:sp>
        <p:nvSpPr>
          <p:cNvPr id="8" name="Subtitle 2"/>
          <p:cNvSpPr>
            <a:spLocks noGrp="1"/>
          </p:cNvSpPr>
          <p:nvPr>
            <p:ph type="subTitle" idx="1" hasCustomPrompt="1"/>
          </p:nvPr>
        </p:nvSpPr>
        <p:spPr>
          <a:xfrm>
            <a:off x="379413" y="657225"/>
            <a:ext cx="8449733" cy="302417"/>
          </a:xfrm>
          <a:prstGeom prst="rect">
            <a:avLst/>
          </a:prstGeom>
        </p:spPr>
        <p:txBody>
          <a:bodyPr lIns="0" tIns="0" rIns="0" bIns="0"/>
          <a:lstStyle>
            <a:lvl1pPr marL="0" indent="0" algn="l">
              <a:lnSpc>
                <a:spcPct val="100000"/>
              </a:lnSpc>
              <a:buNone/>
              <a:defRPr sz="1600" cap="all" baseline="0">
                <a:solidFill>
                  <a:schemeClr val="bg2"/>
                </a:solidFill>
                <a:latin typeface="+mj-lt"/>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2141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effectLst>
                  <a:glow rad="635000">
                    <a:schemeClr val="bg2">
                      <a:alpha val="20000"/>
                    </a:schemeClr>
                  </a:glow>
                </a:effectLst>
                <a:latin typeface="Arial" panose="020B0604020202020204" pitchFamily="34" charset="0"/>
              </a:defRPr>
            </a:lvl1pPr>
          </a:lstStyle>
          <a:p>
            <a:r>
              <a:rPr lang="en-US"/>
              <a:t>Click to edit Master title style</a:t>
            </a:r>
          </a:p>
        </p:txBody>
      </p:sp>
      <p:pic>
        <p:nvPicPr>
          <p:cNvPr id="4" name="Picture 3" descr="Dell Technologies logo"/>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4201796175"/>
      </p:ext>
    </p:extLst>
  </p:cSld>
  <p:clrMapOvr>
    <a:masterClrMapping/>
  </p:clrMapOvr>
  <p:extLst>
    <p:ext uri="{DCECCB84-F9BA-43D5-87BE-67443E8EF086}">
      <p15:sldGuideLst xmlns:p15="http://schemas.microsoft.com/office/powerpoint/2012/main">
        <p15:guide id="1" orient="horz" pos="25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ustom 2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8" name="Pentagon 112">
            <a:extLst>
              <a:ext uri="{FF2B5EF4-FFF2-40B4-BE49-F238E27FC236}">
                <a16:creationId xmlns:a16="http://schemas.microsoft.com/office/drawing/2014/main" id="{3506E880-256C-474E-B3D4-ED820401DBF8}"/>
              </a:ext>
            </a:extLst>
          </p:cNvPr>
          <p:cNvSpPr/>
          <p:nvPr userDrawn="1">
            <p:custDataLst>
              <p:tags r:id="rId1"/>
            </p:custDataLst>
          </p:nvPr>
        </p:nvSpPr>
        <p:spPr>
          <a:xfrm>
            <a:off x="4095" y="0"/>
            <a:ext cx="9135810" cy="5143500"/>
          </a:xfrm>
          <a:prstGeom prst="rect">
            <a:avLst/>
          </a:prstGeom>
          <a:gradFill flip="none" rotWithShape="1">
            <a:gsLst>
              <a:gs pos="43000">
                <a:srgbClr val="0A2072">
                  <a:alpha val="30000"/>
                </a:srgbClr>
              </a:gs>
              <a:gs pos="12000">
                <a:srgbClr val="082F82">
                  <a:alpha val="10000"/>
                </a:srgbClr>
              </a:gs>
              <a:gs pos="90000">
                <a:srgbClr val="0B1062">
                  <a:alpha val="70000"/>
                </a:srgbClr>
              </a:gs>
            </a:gsLst>
            <a:lin ang="5400000" scaled="1"/>
            <a:tileRect/>
          </a:gradFill>
        </p:spPr>
        <p:txBody>
          <a:bodyPr wrap="square" lIns="0" tIns="0" rIns="0" bIns="0" rtlCol="0">
            <a:noAutofit/>
          </a:bodyPr>
          <a:lstStyle/>
          <a:p>
            <a:pPr marL="0" marR="0" lvl="0" indent="0" algn="ctr" defTabSz="914310" rtl="0" eaLnBrk="1" fontAlgn="auto" latinLnBrk="0" hangingPunct="1">
              <a:lnSpc>
                <a:spcPct val="100000"/>
              </a:lnSpc>
              <a:spcBef>
                <a:spcPts val="0"/>
              </a:spcBef>
              <a:spcAft>
                <a:spcPts val="0"/>
              </a:spcAft>
              <a:buClr>
                <a:srgbClr val="007DB8"/>
              </a:buClr>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ECBE5E44-CE23-4BF5-A2DD-C837DB818B6F}"/>
              </a:ext>
            </a:extLst>
          </p:cNvPr>
          <p:cNvGrpSpPr/>
          <p:nvPr userDrawn="1"/>
        </p:nvGrpSpPr>
        <p:grpSpPr>
          <a:xfrm>
            <a:off x="-6366" y="0"/>
            <a:ext cx="9150366" cy="5140320"/>
            <a:chOff x="228600" y="-464204"/>
            <a:chExt cx="9150366" cy="5140320"/>
          </a:xfrm>
        </p:grpSpPr>
        <p:sp>
          <p:nvSpPr>
            <p:cNvPr id="5" name="Pentagon 112">
              <a:extLst>
                <a:ext uri="{FF2B5EF4-FFF2-40B4-BE49-F238E27FC236}">
                  <a16:creationId xmlns:a16="http://schemas.microsoft.com/office/drawing/2014/main" id="{4B2CBC5F-5E59-4124-B18D-953C10B5DC2D}"/>
                </a:ext>
              </a:extLst>
            </p:cNvPr>
            <p:cNvSpPr/>
            <p:nvPr userDrawn="1">
              <p:custDataLst>
                <p:tags r:id="rId2"/>
              </p:custDataLst>
            </p:nvPr>
          </p:nvSpPr>
          <p:spPr>
            <a:xfrm>
              <a:off x="228600" y="-464204"/>
              <a:ext cx="9150366" cy="3383894"/>
            </a:xfrm>
            <a:prstGeom prst="rect">
              <a:avLst/>
            </a:prstGeom>
            <a:gradFill flip="none" rotWithShape="1">
              <a:gsLst>
                <a:gs pos="32000">
                  <a:srgbClr val="09247B">
                    <a:alpha val="30000"/>
                  </a:srgbClr>
                </a:gs>
                <a:gs pos="8000">
                  <a:srgbClr val="09247B">
                    <a:alpha val="0"/>
                  </a:srgbClr>
                </a:gs>
                <a:gs pos="63000">
                  <a:srgbClr val="09247B">
                    <a:alpha val="50000"/>
                  </a:srgbClr>
                </a:gs>
                <a:gs pos="100000">
                  <a:srgbClr val="09247B"/>
                </a:gs>
              </a:gsLst>
              <a:lin ang="5400000" scaled="1"/>
              <a:tileRect/>
            </a:gradFill>
          </p:spPr>
          <p:txBody>
            <a:bodyPr wrap="square" lIns="0" tIns="0" rIns="0" bIns="0" rtlCol="0">
              <a:noAutofit/>
            </a:bodyPr>
            <a:lstStyle/>
            <a:p>
              <a:pPr marL="0" marR="0" lvl="0" indent="0" algn="ctr" defTabSz="914310" rtl="0" eaLnBrk="1" fontAlgn="auto" latinLnBrk="0" hangingPunct="1">
                <a:lnSpc>
                  <a:spcPct val="100000"/>
                </a:lnSpc>
                <a:spcBef>
                  <a:spcPts val="0"/>
                </a:spcBef>
                <a:spcAft>
                  <a:spcPts val="0"/>
                </a:spcAft>
                <a:buClr>
                  <a:srgbClr val="007DB8"/>
                </a:buClr>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a:extLst>
                <a:ext uri="{FF2B5EF4-FFF2-40B4-BE49-F238E27FC236}">
                  <a16:creationId xmlns:a16="http://schemas.microsoft.com/office/drawing/2014/main" id="{703DFA3F-234D-4D81-9C0E-DE7235E94B23}"/>
                </a:ext>
              </a:extLst>
            </p:cNvPr>
            <p:cNvPicPr>
              <a:picLocks noChangeAspect="1"/>
            </p:cNvPicPr>
            <p:nvPr userDrawn="1"/>
          </p:nvPicPr>
          <p:blipFill rotWithShape="1">
            <a:blip r:embed="rId4"/>
            <a:srcRect t="40988"/>
            <a:stretch/>
          </p:blipFill>
          <p:spPr>
            <a:xfrm>
              <a:off x="229306" y="2908211"/>
              <a:ext cx="9142587" cy="1767905"/>
            </a:xfrm>
            <a:prstGeom prst="rect">
              <a:avLst/>
            </a:prstGeom>
          </p:spPr>
        </p:pic>
      </p:grpSp>
      <p:pic>
        <p:nvPicPr>
          <p:cNvPr id="4" name="Picture 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sp>
        <p:nvSpPr>
          <p:cNvPr id="10" name="MSIPCMContentMarking" descr="{&quot;HashCode&quot;:-1913046509,&quot;Placement&quot;:&quot;Footer&quot;}">
            <a:extLst>
              <a:ext uri="{FF2B5EF4-FFF2-40B4-BE49-F238E27FC236}">
                <a16:creationId xmlns:a16="http://schemas.microsoft.com/office/drawing/2014/main" id="{72677DA4-B84A-408B-BA18-269698E7F246}"/>
              </a:ext>
            </a:extLst>
          </p:cNvPr>
          <p:cNvSpPr txBox="1"/>
          <p:nvPr userDrawn="1"/>
        </p:nvSpPr>
        <p:spPr>
          <a:xfrm>
            <a:off x="76200" y="4995635"/>
            <a:ext cx="1028784" cy="76944"/>
          </a:xfrm>
          <a:prstGeom prst="rect">
            <a:avLst/>
          </a:prstGeom>
          <a:noFill/>
        </p:spPr>
        <p:txBody>
          <a:bodyPr vert="horz" wrap="square" lIns="0" tIns="0" rIns="0" bIns="0" rtlCol="0" anchor="ctr" anchorCtr="1">
            <a:spAutoFit/>
          </a:bodyPr>
          <a:lstStyle/>
          <a:p>
            <a:pPr algn="l">
              <a:spcBef>
                <a:spcPts val="0"/>
              </a:spcBef>
              <a:spcAft>
                <a:spcPts val="0"/>
              </a:spcAft>
            </a:pPr>
            <a:r>
              <a:rPr lang="en-US" sz="500">
                <a:solidFill>
                  <a:schemeClr val="tx2"/>
                </a:solidFill>
                <a:latin typeface="Calibri" panose="020F0502020204030204" pitchFamily="34" charset="0"/>
              </a:rPr>
              <a:t>Internal Use - Confidential</a:t>
            </a:r>
          </a:p>
        </p:txBody>
      </p:sp>
    </p:spTree>
    <p:extLst>
      <p:ext uri="{BB962C8B-B14F-4D97-AF65-F5344CB8AC3E}">
        <p14:creationId xmlns:p14="http://schemas.microsoft.com/office/powerpoint/2010/main" val="1804817418"/>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cSld name="5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city, road, spaghetti junction, highway&#10;&#10;Description automatically generated">
            <a:extLst>
              <a:ext uri="{FF2B5EF4-FFF2-40B4-BE49-F238E27FC236}">
                <a16:creationId xmlns:a16="http://schemas.microsoft.com/office/drawing/2014/main" id="{C7E76B4F-9A84-478A-94E6-CE92439C84B1}"/>
              </a:ext>
            </a:extLst>
          </p:cNvPr>
          <p:cNvPicPr>
            <a:picLocks noChangeAspect="1"/>
          </p:cNvPicPr>
          <p:nvPr userDrawn="1"/>
        </p:nvPicPr>
        <p:blipFill rotWithShape="1">
          <a:blip r:embed="rId3"/>
          <a:srcRect t="7128" b="3983"/>
          <a:stretch/>
        </p:blipFill>
        <p:spPr>
          <a:xfrm>
            <a:off x="-969" y="0"/>
            <a:ext cx="9144000" cy="5143498"/>
          </a:xfrm>
          <a:prstGeom prst="rect">
            <a:avLst/>
          </a:prstGeom>
        </p:spPr>
      </p:pic>
      <p:sp>
        <p:nvSpPr>
          <p:cNvPr id="10" name="Rectangle 9">
            <a:extLst>
              <a:ext uri="{FF2B5EF4-FFF2-40B4-BE49-F238E27FC236}">
                <a16:creationId xmlns:a16="http://schemas.microsoft.com/office/drawing/2014/main" id="{1E7EBAF6-E053-4A58-B110-2BB0E8B18A93}"/>
              </a:ext>
            </a:extLst>
          </p:cNvPr>
          <p:cNvSpPr/>
          <p:nvPr userDrawn="1"/>
        </p:nvSpPr>
        <p:spPr>
          <a:xfrm rot="10800000">
            <a:off x="-7660" y="0"/>
            <a:ext cx="9150691" cy="5143500"/>
          </a:xfrm>
          <a:prstGeom prst="rect">
            <a:avLst/>
          </a:prstGeom>
          <a:gradFill>
            <a:gsLst>
              <a:gs pos="13000">
                <a:schemeClr val="accent4">
                  <a:alpha val="14000"/>
                </a:schemeClr>
              </a:gs>
              <a:gs pos="100000">
                <a:schemeClr val="accent4">
                  <a:alpha val="3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9" name="Picture 8" descr="A picture containing game, sport, fish, strainer&#10;&#10;Description automatically generated">
            <a:extLst>
              <a:ext uri="{FF2B5EF4-FFF2-40B4-BE49-F238E27FC236}">
                <a16:creationId xmlns:a16="http://schemas.microsoft.com/office/drawing/2014/main" id="{B37DEAB5-C183-4A88-9642-062FB68A10C0}"/>
              </a:ext>
            </a:extLst>
          </p:cNvPr>
          <p:cNvPicPr>
            <a:picLocks noChangeAspect="1"/>
          </p:cNvPicPr>
          <p:nvPr userDrawn="1"/>
        </p:nvPicPr>
        <p:blipFill rotWithShape="1">
          <a:blip r:embed="rId4" cstate="print">
            <a:alphaModFix/>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p:blipFill>
        <p:spPr>
          <a:xfrm flipH="1" flipV="1">
            <a:off x="0" y="2324467"/>
            <a:ext cx="9144969" cy="2819031"/>
          </a:xfrm>
          <a:prstGeom prst="rect">
            <a:avLst/>
          </a:prstGeom>
        </p:spPr>
      </p:pic>
      <p:sp>
        <p:nvSpPr>
          <p:cNvPr id="2" name="Title 1"/>
          <p:cNvSpPr>
            <a:spLocks noGrp="1"/>
          </p:cNvSpPr>
          <p:nvPr userDrawn="1">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p>
        </p:txBody>
      </p:sp>
      <p:sp>
        <p:nvSpPr>
          <p:cNvPr id="3" name="Subtitle 2"/>
          <p:cNvSpPr>
            <a:spLocks noGrp="1"/>
          </p:cNvSpPr>
          <p:nvPr userDrawn="1">
            <p:ph type="subTitle" idx="1"/>
          </p:nvPr>
        </p:nvSpPr>
        <p:spPr>
          <a:xfrm>
            <a:off x="285750" y="2057400"/>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6008751" y="4373774"/>
            <a:ext cx="2706624" cy="351861"/>
          </a:xfrm>
          <a:prstGeom prst="rect">
            <a:avLst/>
          </a:prstGeom>
        </p:spPr>
      </p:pic>
    </p:spTree>
    <p:extLst>
      <p:ext uri="{BB962C8B-B14F-4D97-AF65-F5344CB8AC3E}">
        <p14:creationId xmlns:p14="http://schemas.microsoft.com/office/powerpoint/2010/main" val="3896867589"/>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Only Left">
    <p:spTree>
      <p:nvGrpSpPr>
        <p:cNvPr id="1" name=""/>
        <p:cNvGrpSpPr/>
        <p:nvPr/>
      </p:nvGrpSpPr>
      <p:grpSpPr>
        <a:xfrm>
          <a:off x="0" y="0"/>
          <a:ext cx="0" cy="0"/>
          <a:chOff x="0" y="0"/>
          <a:chExt cx="0" cy="0"/>
        </a:xfrm>
      </p:grpSpPr>
      <p:sp>
        <p:nvSpPr>
          <p:cNvPr id="2" name="Title 1"/>
          <p:cNvSpPr>
            <a:spLocks noGrp="1"/>
          </p:cNvSpPr>
          <p:nvPr>
            <p:ph type="title"/>
          </p:nvPr>
        </p:nvSpPr>
        <p:spPr>
          <a:xfrm>
            <a:off x="521208" y="1778599"/>
            <a:ext cx="3447264" cy="1068295"/>
          </a:xfrm>
          <a:prstGeom prst="rect">
            <a:avLst/>
          </a:prstGeom>
        </p:spPr>
        <p:txBody>
          <a:bodyPr wrap="square" lIns="0" tIns="0" rIns="0" bIns="0" anchor="ctr" anchorCtr="0">
            <a:no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197699912"/>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custom 1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8" name="Pentagon 112">
            <a:extLst>
              <a:ext uri="{FF2B5EF4-FFF2-40B4-BE49-F238E27FC236}">
                <a16:creationId xmlns:a16="http://schemas.microsoft.com/office/drawing/2014/main" id="{3506E880-256C-474E-B3D4-ED820401DBF8}"/>
              </a:ext>
            </a:extLst>
          </p:cNvPr>
          <p:cNvSpPr/>
          <p:nvPr userDrawn="1">
            <p:custDataLst>
              <p:tags r:id="rId1"/>
            </p:custDataLst>
          </p:nvPr>
        </p:nvSpPr>
        <p:spPr>
          <a:xfrm>
            <a:off x="4095" y="0"/>
            <a:ext cx="9135810" cy="5143500"/>
          </a:xfrm>
          <a:prstGeom prst="rect">
            <a:avLst/>
          </a:prstGeom>
          <a:gradFill flip="none" rotWithShape="1">
            <a:gsLst>
              <a:gs pos="43000">
                <a:srgbClr val="0A2072">
                  <a:alpha val="30000"/>
                </a:srgbClr>
              </a:gs>
              <a:gs pos="12000">
                <a:srgbClr val="082F82">
                  <a:alpha val="10000"/>
                </a:srgbClr>
              </a:gs>
              <a:gs pos="90000">
                <a:srgbClr val="0B1062">
                  <a:alpha val="70000"/>
                </a:srgbClr>
              </a:gs>
            </a:gsLst>
            <a:lin ang="5400000" scaled="1"/>
            <a:tileRect/>
          </a:gradFill>
        </p:spPr>
        <p:txBody>
          <a:bodyPr wrap="square" lIns="0" tIns="0" rIns="0" bIns="0" rtlCol="0">
            <a:noAutofit/>
          </a:bodyPr>
          <a:lstStyle/>
          <a:p>
            <a:pPr marL="0" marR="0" lvl="0" indent="0" algn="ctr" defTabSz="914355" rtl="0" eaLnBrk="1" fontAlgn="auto" latinLnBrk="0" hangingPunct="1">
              <a:lnSpc>
                <a:spcPct val="100000"/>
              </a:lnSpc>
              <a:spcBef>
                <a:spcPts val="0"/>
              </a:spcBef>
              <a:spcAft>
                <a:spcPts val="0"/>
              </a:spcAft>
              <a:buClr>
                <a:srgbClr val="007DB8"/>
              </a:buClr>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53" name="fl" descr="                              Dell - Internal Use - Confidential&#10;">
            <a:extLst>
              <a:ext uri="{FF2B5EF4-FFF2-40B4-BE49-F238E27FC236}">
                <a16:creationId xmlns:a16="http://schemas.microsoft.com/office/drawing/2014/main" id="{1D12A35A-9F0E-4AFE-B848-5A3FF9EEB3BD}"/>
              </a:ext>
            </a:extLst>
          </p:cNvPr>
          <p:cNvSpPr txBox="1"/>
          <p:nvPr userDrawn="1"/>
        </p:nvSpPr>
        <p:spPr>
          <a:xfrm>
            <a:off x="4269834" y="5010151"/>
            <a:ext cx="604333" cy="55400"/>
          </a:xfrm>
          <a:prstGeom prst="rect">
            <a:avLst/>
          </a:prstGeom>
          <a:noFill/>
        </p:spPr>
        <p:txBody>
          <a:bodyPr vert="horz" wrap="none" lIns="0" tIns="0" rIns="0" bIns="0" rtlCol="0" anchor="ctr" anchorCtr="0">
            <a:spAutoFit/>
          </a:bodyPr>
          <a:lstStyle/>
          <a:p>
            <a:pPr marL="0" marR="0" indent="0" algn="l" defTabSz="914378" rtl="0" eaLnBrk="1" fontAlgn="base" latinLnBrk="0" hangingPunct="1">
              <a:lnSpc>
                <a:spcPct val="90000"/>
              </a:lnSpc>
              <a:spcBef>
                <a:spcPts val="100"/>
              </a:spcBef>
              <a:spcAft>
                <a:spcPts val="100"/>
              </a:spcAft>
              <a:buClrTx/>
              <a:buSzTx/>
              <a:buFontTx/>
              <a:buNone/>
              <a:tabLst/>
              <a:defRPr/>
            </a:pPr>
            <a:r>
              <a:rPr lang="en-US" sz="400" b="0" i="0" u="none" baseline="0">
                <a:solidFill>
                  <a:schemeClr val="tx2"/>
                </a:solidFill>
                <a:latin typeface="Arial" panose="020B0604020202020204" pitchFamily="34" charset="0"/>
              </a:rPr>
              <a:t>© Copyright 2020 Dell Inc.</a:t>
            </a:r>
          </a:p>
        </p:txBody>
      </p:sp>
    </p:spTree>
    <p:extLst>
      <p:ext uri="{BB962C8B-B14F-4D97-AF65-F5344CB8AC3E}">
        <p14:creationId xmlns:p14="http://schemas.microsoft.com/office/powerpoint/2010/main" val="2463305017"/>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A073C63-7810-42C8-9DD1-83EDF49C25A5}"/>
              </a:ext>
            </a:extLst>
          </p:cNvPr>
          <p:cNvSpPr txBox="1"/>
          <p:nvPr userDrawn="1"/>
        </p:nvSpPr>
        <p:spPr>
          <a:xfrm>
            <a:off x="1" y="1253432"/>
            <a:ext cx="9144000" cy="3890067"/>
          </a:xfrm>
          <a:prstGeom prst="rect">
            <a:avLst/>
          </a:prstGeom>
          <a:gradFill flip="none" rotWithShape="1">
            <a:gsLst>
              <a:gs pos="0">
                <a:schemeClr val="bg1"/>
              </a:gs>
              <a:gs pos="100000">
                <a:schemeClr val="accent1"/>
              </a:gs>
            </a:gsLst>
            <a:path path="circle">
              <a:fillToRect t="100000" r="100000"/>
            </a:path>
            <a:tileRect l="-100000" b="-100000"/>
          </a:gradFill>
        </p:spPr>
        <p:txBody>
          <a:bodyPr wrap="square" lIns="146279" tIns="274271" rIns="146279" bIns="91424" rtlCol="0" anchor="t" anchorCtr="0">
            <a:noAutofit/>
          </a:bodyPr>
          <a:lstStyle/>
          <a:p>
            <a:pPr algn="r">
              <a:lnSpc>
                <a:spcPct val="90000"/>
              </a:lnSpc>
              <a:spcBef>
                <a:spcPts val="1200"/>
              </a:spcBef>
              <a:buClr>
                <a:srgbClr val="007DB8"/>
              </a:buClr>
              <a:defRPr/>
            </a:pPr>
            <a:endParaRPr lang="en-US" kern="0" dirty="0">
              <a:solidFill>
                <a:srgbClr val="444444"/>
              </a:solidFill>
            </a:endParaRPr>
          </a:p>
        </p:txBody>
      </p:sp>
      <p:sp>
        <p:nvSpPr>
          <p:cNvPr id="11" name="Freeform 6">
            <a:extLst>
              <a:ext uri="{FF2B5EF4-FFF2-40B4-BE49-F238E27FC236}">
                <a16:creationId xmlns:a16="http://schemas.microsoft.com/office/drawing/2014/main" id="{D494488B-5A9E-4462-B58C-D49E206022FB}"/>
              </a:ext>
            </a:extLst>
          </p:cNvPr>
          <p:cNvSpPr>
            <a:spLocks/>
          </p:cNvSpPr>
          <p:nvPr userDrawn="1"/>
        </p:nvSpPr>
        <p:spPr bwMode="auto">
          <a:xfrm>
            <a:off x="6940331" y="0"/>
            <a:ext cx="2206692" cy="2208212"/>
          </a:xfrm>
          <a:custGeom>
            <a:avLst/>
            <a:gdLst>
              <a:gd name="T0" fmla="*/ 612 w 613"/>
              <a:gd name="T1" fmla="*/ 613 h 613"/>
              <a:gd name="T2" fmla="*/ 0 w 613"/>
              <a:gd name="T3" fmla="*/ 0 h 613"/>
              <a:gd name="T4" fmla="*/ 612 w 613"/>
              <a:gd name="T5" fmla="*/ 0 h 613"/>
              <a:gd name="T6" fmla="*/ 613 w 613"/>
              <a:gd name="T7" fmla="*/ 613 h 613"/>
              <a:gd name="T8" fmla="*/ 612 w 613"/>
              <a:gd name="T9" fmla="*/ 613 h 613"/>
            </a:gdLst>
            <a:ahLst/>
            <a:cxnLst>
              <a:cxn ang="0">
                <a:pos x="T0" y="T1"/>
              </a:cxn>
              <a:cxn ang="0">
                <a:pos x="T2" y="T3"/>
              </a:cxn>
              <a:cxn ang="0">
                <a:pos x="T4" y="T5"/>
              </a:cxn>
              <a:cxn ang="0">
                <a:pos x="T6" y="T7"/>
              </a:cxn>
              <a:cxn ang="0">
                <a:pos x="T8" y="T9"/>
              </a:cxn>
            </a:cxnLst>
            <a:rect l="0" t="0" r="r" b="b"/>
            <a:pathLst>
              <a:path w="613" h="613">
                <a:moveTo>
                  <a:pt x="612" y="613"/>
                </a:moveTo>
                <a:cubicBezTo>
                  <a:pt x="274" y="613"/>
                  <a:pt x="1" y="338"/>
                  <a:pt x="0" y="0"/>
                </a:cubicBezTo>
                <a:cubicBezTo>
                  <a:pt x="612" y="0"/>
                  <a:pt x="612" y="0"/>
                  <a:pt x="612" y="0"/>
                </a:cubicBezTo>
                <a:cubicBezTo>
                  <a:pt x="613" y="613"/>
                  <a:pt x="613" y="613"/>
                  <a:pt x="613" y="613"/>
                </a:cubicBezTo>
                <a:lnTo>
                  <a:pt x="612" y="613"/>
                </a:lnTo>
                <a:close/>
              </a:path>
            </a:pathLst>
          </a:custGeom>
          <a:blipFill dpi="0" rotWithShape="1">
            <a:blip r:embed="rId2"/>
            <a:srcRect/>
            <a:stretch>
              <a:fillRect l="-41000" t="-16000" r="-15000"/>
            </a:stretch>
          </a:blip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6">
            <a:extLst>
              <a:ext uri="{FF2B5EF4-FFF2-40B4-BE49-F238E27FC236}">
                <a16:creationId xmlns:a16="http://schemas.microsoft.com/office/drawing/2014/main" id="{6ACC1A2D-DD39-4134-B959-23DEEE6F0018}"/>
              </a:ext>
            </a:extLst>
          </p:cNvPr>
          <p:cNvSpPr>
            <a:spLocks/>
          </p:cNvSpPr>
          <p:nvPr userDrawn="1"/>
        </p:nvSpPr>
        <p:spPr bwMode="auto">
          <a:xfrm>
            <a:off x="6940331" y="0"/>
            <a:ext cx="2206692" cy="2208212"/>
          </a:xfrm>
          <a:custGeom>
            <a:avLst/>
            <a:gdLst>
              <a:gd name="T0" fmla="*/ 612 w 613"/>
              <a:gd name="T1" fmla="*/ 613 h 613"/>
              <a:gd name="T2" fmla="*/ 0 w 613"/>
              <a:gd name="T3" fmla="*/ 0 h 613"/>
              <a:gd name="T4" fmla="*/ 612 w 613"/>
              <a:gd name="T5" fmla="*/ 0 h 613"/>
              <a:gd name="T6" fmla="*/ 613 w 613"/>
              <a:gd name="T7" fmla="*/ 613 h 613"/>
              <a:gd name="T8" fmla="*/ 612 w 613"/>
              <a:gd name="T9" fmla="*/ 613 h 613"/>
            </a:gdLst>
            <a:ahLst/>
            <a:cxnLst>
              <a:cxn ang="0">
                <a:pos x="T0" y="T1"/>
              </a:cxn>
              <a:cxn ang="0">
                <a:pos x="T2" y="T3"/>
              </a:cxn>
              <a:cxn ang="0">
                <a:pos x="T4" y="T5"/>
              </a:cxn>
              <a:cxn ang="0">
                <a:pos x="T6" y="T7"/>
              </a:cxn>
              <a:cxn ang="0">
                <a:pos x="T8" y="T9"/>
              </a:cxn>
            </a:cxnLst>
            <a:rect l="0" t="0" r="r" b="b"/>
            <a:pathLst>
              <a:path w="613" h="613">
                <a:moveTo>
                  <a:pt x="612" y="613"/>
                </a:moveTo>
                <a:cubicBezTo>
                  <a:pt x="274" y="613"/>
                  <a:pt x="1" y="338"/>
                  <a:pt x="0" y="0"/>
                </a:cubicBezTo>
                <a:cubicBezTo>
                  <a:pt x="612" y="0"/>
                  <a:pt x="612" y="0"/>
                  <a:pt x="612" y="0"/>
                </a:cubicBezTo>
                <a:cubicBezTo>
                  <a:pt x="613" y="613"/>
                  <a:pt x="613" y="613"/>
                  <a:pt x="613" y="613"/>
                </a:cubicBezTo>
                <a:lnTo>
                  <a:pt x="612" y="613"/>
                </a:lnTo>
                <a:close/>
              </a:path>
            </a:pathLst>
          </a:custGeom>
          <a:gradFill flip="none" rotWithShape="1">
            <a:gsLst>
              <a:gs pos="0">
                <a:schemeClr val="tx2">
                  <a:alpha val="50000"/>
                </a:schemeClr>
              </a:gs>
              <a:gs pos="100000">
                <a:schemeClr val="tx2">
                  <a:shade val="100000"/>
                  <a:satMod val="115000"/>
                  <a:alpha val="0"/>
                </a:schemeClr>
              </a:gs>
            </a:gsLst>
            <a:lin ang="8100000" scaled="1"/>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Content Placeholder 2"/>
          <p:cNvSpPr>
            <a:spLocks noGrp="1"/>
          </p:cNvSpPr>
          <p:nvPr>
            <p:ph idx="1"/>
          </p:nvPr>
        </p:nvSpPr>
        <p:spPr>
          <a:xfrm>
            <a:off x="285750" y="1262296"/>
            <a:ext cx="8572500" cy="3314700"/>
          </a:xfrm>
          <a:prstGeom prst="rect">
            <a:avLst/>
          </a:prstGeom>
        </p:spPr>
        <p:txBody>
          <a:bodyPr lIns="0" tIns="0" rIns="0" bIns="0"/>
          <a:lstStyle>
            <a:lvl1pPr marL="171450" indent="-171450">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100" indent="-114300">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Edit Master text styles</a:t>
            </a:r>
          </a:p>
          <a:p>
            <a:pPr lvl="1"/>
            <a:r>
              <a:rPr lang="en-US"/>
              <a:t>Second level</a:t>
            </a:r>
          </a:p>
          <a:p>
            <a:pPr lvl="2"/>
            <a:r>
              <a:rPr lang="en-US"/>
              <a:t>Third level</a:t>
            </a:r>
          </a:p>
        </p:txBody>
      </p:sp>
      <p:sp>
        <p:nvSpPr>
          <p:cNvPr id="7" name="TextBox 19">
            <a:extLst>
              <a:ext uri="{FF2B5EF4-FFF2-40B4-BE49-F238E27FC236}">
                <a16:creationId xmlns:a16="http://schemas.microsoft.com/office/drawing/2014/main" id="{17A78320-EA6A-4D11-8E76-719AA95A0F97}"/>
              </a:ext>
            </a:extLst>
          </p:cNvPr>
          <p:cNvSpPr txBox="1"/>
          <p:nvPr userDrawn="1"/>
        </p:nvSpPr>
        <p:spPr>
          <a:xfrm>
            <a:off x="276034" y="5008514"/>
            <a:ext cx="94578" cy="8310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A7C421EE-FCDE-4846-9D7E-DF41855B47A5}" type="slidenum">
              <a:rPr lang="en-US" sz="600" b="0" kern="1200" smtClean="0">
                <a:solidFill>
                  <a:schemeClr val="tx1">
                    <a:lumMod val="20000"/>
                    <a:lumOff val="80000"/>
                  </a:schemeClr>
                </a:solidFill>
                <a:latin typeface="Arial" panose="020B0604020202020204" pitchFamily="34" charset="0"/>
                <a:ea typeface="+mn-ea"/>
                <a:cs typeface="+mn-cs"/>
              </a:rPr>
              <a:t>‹#›</a:t>
            </a:fld>
            <a:endParaRPr lang="en-US" sz="600" b="0" kern="1200" dirty="0">
              <a:solidFill>
                <a:schemeClr val="tx1">
                  <a:lumMod val="20000"/>
                  <a:lumOff val="80000"/>
                </a:schemeClr>
              </a:solidFill>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8830AA12-0F1F-492F-B13F-352E675A4380}"/>
              </a:ext>
            </a:extLst>
          </p:cNvPr>
          <p:cNvPicPr>
            <a:picLocks noChangeAspect="1"/>
          </p:cNvPicPr>
          <p:nvPr userDrawn="1"/>
        </p:nvPicPr>
        <p:blipFill>
          <a:blip r:embed="rId3"/>
          <a:stretch>
            <a:fillRect/>
          </a:stretch>
        </p:blipFill>
        <p:spPr>
          <a:xfrm>
            <a:off x="7643519" y="4785064"/>
            <a:ext cx="1214731" cy="157645"/>
          </a:xfrm>
          <a:prstGeom prst="rect">
            <a:avLst/>
          </a:prstGeom>
        </p:spPr>
      </p:pic>
      <p:sp>
        <p:nvSpPr>
          <p:cNvPr id="2" name="Title 1"/>
          <p:cNvSpPr>
            <a:spLocks noGrp="1"/>
          </p:cNvSpPr>
          <p:nvPr userDrawn="1">
            <p:ph type="title"/>
          </p:nvPr>
        </p:nvSpPr>
        <p:spPr>
          <a:xfrm>
            <a:off x="285750" y="228600"/>
            <a:ext cx="8572500" cy="332399"/>
          </a:xfrm>
          <a:prstGeom prst="rect">
            <a:avLst/>
          </a:prstGeom>
        </p:spPr>
        <p:txBody>
          <a:bodyPr wrap="square" lIns="0" tIns="0" rIns="0" bIns="0">
            <a:spAutoFit/>
          </a:bodyPr>
          <a:lstStyle>
            <a:lvl1pPr>
              <a:defRPr sz="2400">
                <a:solidFill>
                  <a:schemeClr val="bg1"/>
                </a:solidFill>
                <a:latin typeface="Arial" panose="020B0604020202020204" pitchFamily="34" charset="0"/>
              </a:defRPr>
            </a:lvl1pPr>
          </a:lstStyle>
          <a:p>
            <a:r>
              <a:rPr lang="en-US" dirty="0"/>
              <a:t>Click to edit Master title style</a:t>
            </a:r>
          </a:p>
        </p:txBody>
      </p:sp>
      <p:sp>
        <p:nvSpPr>
          <p:cNvPr id="12" name="Freeform 11">
            <a:extLst>
              <a:ext uri="{FF2B5EF4-FFF2-40B4-BE49-F238E27FC236}">
                <a16:creationId xmlns:a16="http://schemas.microsoft.com/office/drawing/2014/main" id="{05D8F3B9-F780-44C6-83C3-8213C4ABF631}"/>
              </a:ext>
            </a:extLst>
          </p:cNvPr>
          <p:cNvSpPr>
            <a:spLocks/>
          </p:cNvSpPr>
          <p:nvPr userDrawn="1"/>
        </p:nvSpPr>
        <p:spPr bwMode="auto">
          <a:xfrm>
            <a:off x="6940331" y="1520"/>
            <a:ext cx="2203639" cy="2206692"/>
          </a:xfrm>
          <a:custGeom>
            <a:avLst/>
            <a:gdLst>
              <a:gd name="T0" fmla="*/ 728 w 728"/>
              <a:gd name="T1" fmla="*/ 728 h 728"/>
              <a:gd name="T2" fmla="*/ 0 w 728"/>
              <a:gd name="T3" fmla="*/ 0 h 728"/>
            </a:gdLst>
            <a:ahLst/>
            <a:cxnLst>
              <a:cxn ang="0">
                <a:pos x="T0" y="T1"/>
              </a:cxn>
              <a:cxn ang="0">
                <a:pos x="T2" y="T3"/>
              </a:cxn>
            </a:cxnLst>
            <a:rect l="0" t="0" r="r" b="b"/>
            <a:pathLst>
              <a:path w="728" h="728">
                <a:moveTo>
                  <a:pt x="728" y="728"/>
                </a:moveTo>
                <a:cubicBezTo>
                  <a:pt x="326" y="728"/>
                  <a:pt x="0" y="402"/>
                  <a:pt x="0" y="0"/>
                </a:cubicBezTo>
              </a:path>
            </a:pathLst>
          </a:custGeom>
          <a:noFill/>
          <a:ln w="8890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fl" descr="                              Dell - Internal Use - Confidential&#10;">
            <a:extLst>
              <a:ext uri="{FF2B5EF4-FFF2-40B4-BE49-F238E27FC236}">
                <a16:creationId xmlns:a16="http://schemas.microsoft.com/office/drawing/2014/main" id="{EB5F291A-2B64-4995-8D52-310DB60D20AF}"/>
              </a:ext>
            </a:extLst>
          </p:cNvPr>
          <p:cNvSpPr txBox="1"/>
          <p:nvPr userDrawn="1"/>
        </p:nvSpPr>
        <p:spPr>
          <a:xfrm>
            <a:off x="576263" y="5007744"/>
            <a:ext cx="902491" cy="83100"/>
          </a:xfrm>
          <a:prstGeom prst="rect">
            <a:avLst/>
          </a:prstGeom>
          <a:noFill/>
        </p:spPr>
        <p:txBody>
          <a:bodyPr vert="horz" wrap="none" lIns="0" tIns="0" rIns="0" bIns="0" rtlCol="0" anchor="ctr" anchorCtr="0">
            <a:spAutoFit/>
          </a:bodyPr>
          <a:lstStyle/>
          <a:p>
            <a:pPr marL="0" marR="0" indent="0" algn="l" defTabSz="914400" rtl="0" eaLnBrk="1" fontAlgn="base" latinLnBrk="0" hangingPunct="1">
              <a:lnSpc>
                <a:spcPct val="90000"/>
              </a:lnSpc>
              <a:spcBef>
                <a:spcPts val="100"/>
              </a:spcBef>
              <a:spcAft>
                <a:spcPts val="100"/>
              </a:spcAft>
              <a:buClrTx/>
              <a:buSzTx/>
              <a:buFontTx/>
              <a:buNone/>
              <a:tabLst/>
              <a:defRPr/>
            </a:pPr>
            <a:r>
              <a:rPr lang="en-US" sz="600" b="0" i="0" u="none" baseline="0" dirty="0">
                <a:solidFill>
                  <a:schemeClr val="tx1">
                    <a:lumMod val="20000"/>
                    <a:lumOff val="80000"/>
                  </a:schemeClr>
                </a:solidFill>
                <a:latin typeface="Arial" panose="020B0604020202020204" pitchFamily="34" charset="0"/>
              </a:rPr>
              <a:t>© Copyright 2019 Dell Inc.</a:t>
            </a:r>
          </a:p>
        </p:txBody>
      </p:sp>
    </p:spTree>
    <p:extLst>
      <p:ext uri="{BB962C8B-B14F-4D97-AF65-F5344CB8AC3E}">
        <p14:creationId xmlns:p14="http://schemas.microsoft.com/office/powerpoint/2010/main" val="4291154202"/>
      </p:ext>
    </p:extLst>
  </p:cSld>
  <p:clrMapOvr>
    <a:masterClrMapping/>
  </p:clrMapOvr>
  <p:extLst>
    <p:ext uri="{DCECCB84-F9BA-43D5-87BE-67443E8EF086}">
      <p15:sldGuideLst xmlns:p15="http://schemas.microsoft.com/office/powerpoint/2012/main">
        <p15:guide id="1" orient="horz" pos="144">
          <p15:clr>
            <a:srgbClr val="FBAE40"/>
          </p15:clr>
        </p15:guide>
        <p15:guide id="2" orient="horz" pos="756">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7A4164-F46D-4501-8560-6B1D07651FDD}"/>
              </a:ext>
            </a:extLst>
          </p:cNvPr>
          <p:cNvSpPr/>
          <p:nvPr userDrawn="1"/>
        </p:nvSpPr>
        <p:spPr>
          <a:xfrm>
            <a:off x="4474864" y="0"/>
            <a:ext cx="4669136" cy="895350"/>
          </a:xfrm>
          <a:prstGeom prst="rect">
            <a:avLst/>
          </a:prstGeom>
          <a:solidFill>
            <a:srgbClr val="0076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oboto" panose="02000000000000000000" pitchFamily="2" charset="0"/>
              <a:ea typeface="Roboto" panose="02000000000000000000" pitchFamily="2" charset="0"/>
              <a:cs typeface="Roboto" panose="02000000000000000000" pitchFamily="2" charset="0"/>
            </a:endParaRPr>
          </a:p>
        </p:txBody>
      </p:sp>
      <p:sp>
        <p:nvSpPr>
          <p:cNvPr id="7" name="Rectangle 6"/>
          <p:cNvSpPr/>
          <p:nvPr userDrawn="1"/>
        </p:nvSpPr>
        <p:spPr>
          <a:xfrm>
            <a:off x="4479613" y="3299168"/>
            <a:ext cx="4664389" cy="1844333"/>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p:cNvSpPr/>
          <p:nvPr userDrawn="1"/>
        </p:nvSpPr>
        <p:spPr>
          <a:xfrm>
            <a:off x="-4745" y="895350"/>
            <a:ext cx="9148745" cy="2403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latin typeface="Roboto" panose="02000000000000000000" pitchFamily="2" charset="0"/>
              <a:ea typeface="Roboto" panose="02000000000000000000" pitchFamily="2" charset="0"/>
              <a:cs typeface="Roboto" panose="02000000000000000000" pitchFamily="2" charset="0"/>
            </a:endParaRPr>
          </a:p>
        </p:txBody>
      </p:sp>
      <p:sp>
        <p:nvSpPr>
          <p:cNvPr id="6" name="Rectangle 5">
            <a:extLst>
              <a:ext uri="{FF2B5EF4-FFF2-40B4-BE49-F238E27FC236}">
                <a16:creationId xmlns:a16="http://schemas.microsoft.com/office/drawing/2014/main" id="{0984B91C-FCFE-4CCE-960F-44653FBF70CF}"/>
              </a:ext>
            </a:extLst>
          </p:cNvPr>
          <p:cNvSpPr/>
          <p:nvPr userDrawn="1"/>
        </p:nvSpPr>
        <p:spPr>
          <a:xfrm>
            <a:off x="-4745" y="1"/>
            <a:ext cx="4479609" cy="89535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9286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image" Target="../media/image1.png"/><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theme" Target="../theme/theme2.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image" Target="../media/image12.png"/><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theme" Target="../theme/theme5.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image" Target="../media/image1.png"/><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99.xml"/><Relationship Id="rId1" Type="http://schemas.openxmlformats.org/officeDocument/2006/relationships/slideLayout" Target="../slideLayouts/slideLayout98.xml"/><Relationship Id="rId4" Type="http://schemas.openxmlformats.org/officeDocument/2006/relationships/image" Target="../media/image2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7" name="fl" descr="                              Dell - Internal Use - Confidential&#10;"/>
          <p:cNvSpPr txBox="1"/>
          <p:nvPr/>
        </p:nvSpPr>
        <p:spPr>
          <a:xfrm>
            <a:off x="4200103" y="5022289"/>
            <a:ext cx="743793" cy="69250"/>
          </a:xfrm>
          <a:prstGeom prst="rect">
            <a:avLst/>
          </a:prstGeom>
          <a:noFill/>
        </p:spPr>
        <p:txBody>
          <a:bodyPr vert="horz" wrap="none" lIns="0" tIns="0" rIns="0" bIns="0" rtlCol="0" anchor="ctr" anchorCtr="0">
            <a:spAutoFit/>
          </a:bodyPr>
          <a:lstStyle/>
          <a:p>
            <a:pPr marL="0" marR="0" indent="0" algn="l" defTabSz="914400" rtl="0" eaLnBrk="1" fontAlgn="base" latinLnBrk="0" hangingPunct="1">
              <a:lnSpc>
                <a:spcPct val="90000"/>
              </a:lnSpc>
              <a:spcBef>
                <a:spcPts val="100"/>
              </a:spcBef>
              <a:spcAft>
                <a:spcPts val="100"/>
              </a:spcAft>
              <a:buClrTx/>
              <a:buSzTx/>
              <a:buFontTx/>
              <a:buNone/>
              <a:tabLst/>
              <a:defRPr/>
            </a:pPr>
            <a:r>
              <a:rPr lang="en-US" sz="500" b="0" i="0" u="none" baseline="0">
                <a:solidFill>
                  <a:srgbClr val="808080"/>
                </a:solidFill>
                <a:latin typeface="Arial" panose="020B0604020202020204" pitchFamily="34" charset="0"/>
              </a:rPr>
              <a:t>© Copyright 2021 Dell Inc.</a:t>
            </a:r>
          </a:p>
        </p:txBody>
      </p:sp>
      <p:sp>
        <p:nvSpPr>
          <p:cNvPr id="6" name="TextBox 19"/>
          <p:cNvSpPr txBox="1"/>
          <p:nvPr/>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500" b="0" kern="1200" smtClean="0">
                <a:solidFill>
                  <a:srgbClr val="808080"/>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500" b="0" kern="1200" err="1">
              <a:solidFill>
                <a:srgbClr val="808080"/>
              </a:solidFill>
              <a:latin typeface="Arial" panose="020B0604020202020204" pitchFamily="34" charset="0"/>
              <a:ea typeface="+mn-ea"/>
              <a:cs typeface="+mn-cs"/>
            </a:endParaRPr>
          </a:p>
        </p:txBody>
      </p:sp>
      <p:sp>
        <p:nvSpPr>
          <p:cNvPr id="9" name="TextBox 16"/>
          <p:cNvSpPr txBox="1"/>
          <p:nvPr/>
        </p:nvSpPr>
        <p:spPr>
          <a:xfrm>
            <a:off x="3957049" y="5023059"/>
            <a:ext cx="11381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l" rtl="0" fontAlgn="base">
              <a:lnSpc>
                <a:spcPct val="90000"/>
              </a:lnSpc>
              <a:spcBef>
                <a:spcPct val="0"/>
              </a:spcBef>
              <a:spcAft>
                <a:spcPct val="0"/>
              </a:spcAft>
              <a:buClr>
                <a:schemeClr val="bg1"/>
              </a:buClr>
            </a:pPr>
            <a:r>
              <a:rPr lang="en-US" sz="500" kern="1200">
                <a:solidFill>
                  <a:srgbClr val="808080"/>
                </a:solidFill>
                <a:latin typeface="Arial" panose="020B0604020202020204" pitchFamily="34" charset="0"/>
                <a:ea typeface="+mn-ea"/>
                <a:cs typeface="+mn-cs"/>
              </a:rPr>
              <a:t>of Y</a:t>
            </a:r>
          </a:p>
        </p:txBody>
      </p:sp>
      <p:sp>
        <p:nvSpPr>
          <p:cNvPr id="2" name="MSIPCMContentMarking" descr="{&quot;HashCode&quot;:-1912962988,&quot;Placement&quot;:&quot;Footer&quot;}">
            <a:extLst>
              <a:ext uri="{FF2B5EF4-FFF2-40B4-BE49-F238E27FC236}">
                <a16:creationId xmlns:a16="http://schemas.microsoft.com/office/drawing/2014/main" id="{1458B6C8-DE3C-48B3-A501-B47DBE6A445C}"/>
              </a:ext>
            </a:extLst>
          </p:cNvPr>
          <p:cNvSpPr txBox="1"/>
          <p:nvPr userDrawn="1"/>
        </p:nvSpPr>
        <p:spPr>
          <a:xfrm>
            <a:off x="0" y="4932427"/>
            <a:ext cx="1185008" cy="211073"/>
          </a:xfrm>
          <a:prstGeom prst="rect">
            <a:avLst/>
          </a:prstGeom>
          <a:noFill/>
        </p:spPr>
        <p:txBody>
          <a:bodyPr vert="horz" wrap="square" lIns="0" tIns="0" rIns="0" bIns="0" rtlCol="0" anchor="ctr" anchorCtr="1">
            <a:spAutoFit/>
          </a:bodyPr>
          <a:lstStyle/>
          <a:p>
            <a:pPr algn="l">
              <a:spcBef>
                <a:spcPts val="0"/>
              </a:spcBef>
              <a:spcAft>
                <a:spcPts val="0"/>
              </a:spcAft>
            </a:pPr>
            <a:r>
              <a:rPr lang="en-US" sz="700">
                <a:solidFill>
                  <a:srgbClr val="7F7F7F"/>
                </a:solidFill>
                <a:latin typeface="Calibri" panose="020F0502020204030204" pitchFamily="34" charset="0"/>
              </a:rPr>
              <a:t>Internal Use - Confidential</a:t>
            </a:r>
          </a:p>
        </p:txBody>
      </p:sp>
    </p:spTree>
    <p:extLst>
      <p:ext uri="{BB962C8B-B14F-4D97-AF65-F5344CB8AC3E}">
        <p14:creationId xmlns:p14="http://schemas.microsoft.com/office/powerpoint/2010/main" val="4048717320"/>
      </p:ext>
    </p:extLst>
  </p:cSld>
  <p:clrMap bg1="lt1" tx1="dk1" bg2="lt2" tx2="dk2" accent1="accent1" accent2="accent2" accent3="accent3" accent4="accent4" accent5="accent5" accent6="accent6" hlink="hlink" folHlink="folHlink"/>
  <p:sldLayoutIdLst>
    <p:sldLayoutId id="2147483730" r:id="rId1"/>
    <p:sldLayoutId id="2147483662" r:id="rId2"/>
    <p:sldLayoutId id="2147483673" r:id="rId3"/>
    <p:sldLayoutId id="2147483672" r:id="rId4"/>
    <p:sldLayoutId id="2147483713" r:id="rId5"/>
    <p:sldLayoutId id="2147483724" r:id="rId6"/>
    <p:sldLayoutId id="2147483725" r:id="rId7"/>
    <p:sldLayoutId id="2147483726" r:id="rId8"/>
    <p:sldLayoutId id="2147483667" r:id="rId9"/>
    <p:sldLayoutId id="2147483689" r:id="rId10"/>
    <p:sldLayoutId id="2147483715" r:id="rId11"/>
    <p:sldLayoutId id="2147483729" r:id="rId12"/>
    <p:sldLayoutId id="2147483731" r:id="rId13"/>
    <p:sldLayoutId id="2147483905"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180">
          <p15:clr>
            <a:srgbClr val="F26B43"/>
          </p15:clr>
        </p15:guide>
        <p15:guide id="4" pos="55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3">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7" name="fl" descr="                              Dell - Internal Use - Confidential&#10;"/>
          <p:cNvSpPr txBox="1"/>
          <p:nvPr userDrawn="1"/>
        </p:nvSpPr>
        <p:spPr>
          <a:xfrm>
            <a:off x="4200103" y="5022289"/>
            <a:ext cx="743793" cy="69250"/>
          </a:xfrm>
          <a:prstGeom prst="rect">
            <a:avLst/>
          </a:prstGeom>
          <a:noFill/>
        </p:spPr>
        <p:txBody>
          <a:bodyPr vert="horz" wrap="none" lIns="0" tIns="0" rIns="0" bIns="0" rtlCol="0" anchor="ctr" anchorCtr="0">
            <a:spAutoFit/>
          </a:bodyPr>
          <a:lstStyle/>
          <a:p>
            <a:pPr marL="0" marR="0" indent="0" algn="l" defTabSz="914400" rtl="0" eaLnBrk="1" fontAlgn="base" latinLnBrk="0" hangingPunct="1">
              <a:lnSpc>
                <a:spcPct val="90000"/>
              </a:lnSpc>
              <a:spcBef>
                <a:spcPts val="100"/>
              </a:spcBef>
              <a:spcAft>
                <a:spcPts val="100"/>
              </a:spcAft>
              <a:buClrTx/>
              <a:buSzTx/>
              <a:buFontTx/>
              <a:buNone/>
              <a:tabLst/>
              <a:defRPr/>
            </a:pPr>
            <a:r>
              <a:rPr lang="en-US" sz="500" b="0" i="0" u="none" baseline="0">
                <a:solidFill>
                  <a:srgbClr val="808080"/>
                </a:solidFill>
                <a:latin typeface="Arial" panose="020B0604020202020204" pitchFamily="34" charset="0"/>
              </a:rPr>
              <a:t>© Copyright 2021 Dell Inc.</a:t>
            </a:r>
          </a:p>
        </p:txBody>
      </p:sp>
      <p:sp>
        <p:nvSpPr>
          <p:cNvPr id="6" name="TextBox 19"/>
          <p:cNvSpPr txBox="1"/>
          <p:nvPr userDrawn="1"/>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500" b="0" kern="1200" smtClean="0">
                <a:solidFill>
                  <a:srgbClr val="808080"/>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500" b="0" kern="1200" err="1">
              <a:solidFill>
                <a:srgbClr val="808080"/>
              </a:solidFill>
              <a:latin typeface="Arial" panose="020B0604020202020204" pitchFamily="34" charset="0"/>
              <a:ea typeface="+mn-ea"/>
              <a:cs typeface="+mn-cs"/>
            </a:endParaRPr>
          </a:p>
        </p:txBody>
      </p:sp>
      <p:sp>
        <p:nvSpPr>
          <p:cNvPr id="9" name="TextBox 16"/>
          <p:cNvSpPr txBox="1"/>
          <p:nvPr userDrawn="1"/>
        </p:nvSpPr>
        <p:spPr>
          <a:xfrm>
            <a:off x="3957049" y="5023059"/>
            <a:ext cx="14106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l" rtl="0" fontAlgn="base">
              <a:lnSpc>
                <a:spcPct val="90000"/>
              </a:lnSpc>
              <a:spcBef>
                <a:spcPct val="0"/>
              </a:spcBef>
              <a:spcAft>
                <a:spcPct val="0"/>
              </a:spcAft>
              <a:buClr>
                <a:schemeClr val="bg1"/>
              </a:buClr>
            </a:pPr>
            <a:r>
              <a:rPr lang="en-US" sz="500" kern="1200">
                <a:solidFill>
                  <a:srgbClr val="808080"/>
                </a:solidFill>
                <a:latin typeface="Arial" panose="020B0604020202020204" pitchFamily="34" charset="0"/>
                <a:ea typeface="+mn-ea"/>
                <a:cs typeface="+mn-cs"/>
              </a:rPr>
              <a:t>of 97</a:t>
            </a:r>
          </a:p>
        </p:txBody>
      </p:sp>
      <p:sp>
        <p:nvSpPr>
          <p:cNvPr id="3" name="MSIPCMContentMarking" descr="{&quot;HashCode&quot;:-1912962988,&quot;Placement&quot;:&quot;Footer&quot;}">
            <a:extLst>
              <a:ext uri="{FF2B5EF4-FFF2-40B4-BE49-F238E27FC236}">
                <a16:creationId xmlns:a16="http://schemas.microsoft.com/office/drawing/2014/main" id="{FE08E287-27D6-4FBC-A8E1-5FAB25E9F4A1}"/>
              </a:ext>
            </a:extLst>
          </p:cNvPr>
          <p:cNvSpPr txBox="1"/>
          <p:nvPr userDrawn="1"/>
        </p:nvSpPr>
        <p:spPr>
          <a:xfrm>
            <a:off x="0" y="4932427"/>
            <a:ext cx="1185008" cy="211073"/>
          </a:xfrm>
          <a:prstGeom prst="rect">
            <a:avLst/>
          </a:prstGeom>
          <a:noFill/>
        </p:spPr>
        <p:txBody>
          <a:bodyPr vert="horz" wrap="square" lIns="0" tIns="0" rIns="0" bIns="0" rtlCol="0" anchor="ctr" anchorCtr="1">
            <a:spAutoFit/>
          </a:bodyPr>
          <a:lstStyle/>
          <a:p>
            <a:pPr algn="l">
              <a:spcBef>
                <a:spcPts val="0"/>
              </a:spcBef>
              <a:spcAft>
                <a:spcPts val="0"/>
              </a:spcAft>
            </a:pPr>
            <a:r>
              <a:rPr lang="en-US" sz="700">
                <a:solidFill>
                  <a:srgbClr val="7F7F7F"/>
                </a:solidFill>
                <a:latin typeface="Calibri" panose="020F0502020204030204" pitchFamily="34" charset="0"/>
              </a:rPr>
              <a:t>Internal Use - Confidential</a:t>
            </a:r>
          </a:p>
        </p:txBody>
      </p:sp>
    </p:spTree>
    <p:extLst>
      <p:ext uri="{BB962C8B-B14F-4D97-AF65-F5344CB8AC3E}">
        <p14:creationId xmlns:p14="http://schemas.microsoft.com/office/powerpoint/2010/main" val="672000987"/>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 id="2147483828" r:id="rId13"/>
    <p:sldLayoutId id="2147483829" r:id="rId14"/>
    <p:sldLayoutId id="2147483830" r:id="rId15"/>
    <p:sldLayoutId id="2147483831" r:id="rId16"/>
    <p:sldLayoutId id="2147483832" r:id="rId17"/>
    <p:sldLayoutId id="2147483833" r:id="rId18"/>
    <p:sldLayoutId id="2147483834" r:id="rId19"/>
    <p:sldLayoutId id="2147483835" r:id="rId20"/>
    <p:sldLayoutId id="2147483836" r:id="rId21"/>
    <p:sldLayoutId id="2147483837" r:id="rId22"/>
    <p:sldLayoutId id="2147483838" r:id="rId23"/>
    <p:sldLayoutId id="2147483839" r:id="rId24"/>
    <p:sldLayoutId id="2147483840" r:id="rId25"/>
    <p:sldLayoutId id="2147483841" r:id="rId26"/>
    <p:sldLayoutId id="2147483842" r:id="rId27"/>
    <p:sldLayoutId id="2147483843" r:id="rId28"/>
    <p:sldLayoutId id="2147483844" r:id="rId29"/>
    <p:sldLayoutId id="2147483845" r:id="rId30"/>
    <p:sldLayoutId id="2147483846" r:id="rId3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180">
          <p15:clr>
            <a:srgbClr val="F26B43"/>
          </p15:clr>
        </p15:guide>
        <p15:guide id="4" pos="55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DF41C67-7922-4D9C-837A-56A3B94228A3}" type="datetimeFigureOut">
              <a:rPr lang="en-US" smtClean="0"/>
              <a:t>9/30/2021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51A294A-367C-4259-84BD-F967743522F5}" type="slidenum">
              <a:rPr lang="en-US" smtClean="0"/>
              <a:t>‹#›</a:t>
            </a:fld>
            <a:endParaRPr lang="en-US"/>
          </a:p>
        </p:txBody>
      </p:sp>
    </p:spTree>
    <p:extLst>
      <p:ext uri="{BB962C8B-B14F-4D97-AF65-F5344CB8AC3E}">
        <p14:creationId xmlns:p14="http://schemas.microsoft.com/office/powerpoint/2010/main" val="1341076932"/>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7" name="fl" descr="                              Dell - Internal Use - Confidential&#10;"/>
          <p:cNvSpPr txBox="1"/>
          <p:nvPr/>
        </p:nvSpPr>
        <p:spPr>
          <a:xfrm>
            <a:off x="4200103" y="5022289"/>
            <a:ext cx="743793" cy="69250"/>
          </a:xfrm>
          <a:prstGeom prst="rect">
            <a:avLst/>
          </a:prstGeom>
          <a:noFill/>
        </p:spPr>
        <p:txBody>
          <a:bodyPr vert="horz" wrap="none" lIns="0" tIns="0" rIns="0" bIns="0" rtlCol="0" anchor="ctr" anchorCtr="0">
            <a:spAutoFit/>
          </a:bodyPr>
          <a:lstStyle/>
          <a:p>
            <a:pPr marL="0" marR="0" lvl="0" indent="0" algn="l" defTabSz="914400" rtl="0" eaLnBrk="1" fontAlgn="base" latinLnBrk="0" hangingPunct="1">
              <a:lnSpc>
                <a:spcPct val="90000"/>
              </a:lnSpc>
              <a:spcBef>
                <a:spcPts val="100"/>
              </a:spcBef>
              <a:spcAft>
                <a:spcPts val="100"/>
              </a:spcAft>
              <a:buClrTx/>
              <a:buSzTx/>
              <a:buFontTx/>
              <a:buNone/>
              <a:tabLst/>
              <a:defRPr/>
            </a:pPr>
            <a:r>
              <a:rPr kumimoji="0" lang="en-US" sz="500" b="0" i="0" u="none" strike="noStrike" kern="1200" cap="none" spc="0" normalizeH="0" baseline="0" noProof="0">
                <a:ln>
                  <a:noFill/>
                </a:ln>
                <a:solidFill>
                  <a:srgbClr val="808080"/>
                </a:solidFill>
                <a:effectLst/>
                <a:uLnTx/>
                <a:uFillTx/>
                <a:latin typeface="Arial" panose="020B0604020202020204" pitchFamily="34" charset="0"/>
                <a:ea typeface="+mn-ea"/>
                <a:cs typeface="+mn-cs"/>
              </a:rPr>
              <a:t>© Copyright 2020 Dell Inc.</a:t>
            </a:r>
          </a:p>
        </p:txBody>
      </p:sp>
      <p:sp>
        <p:nvSpPr>
          <p:cNvPr id="6" name="TextBox 19"/>
          <p:cNvSpPr txBox="1"/>
          <p:nvPr/>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685800" rtl="0" eaLnBrk="1" fontAlgn="base" latinLnBrk="0" hangingPunct="1">
              <a:lnSpc>
                <a:spcPct val="90000"/>
              </a:lnSpc>
              <a:spcBef>
                <a:spcPct val="0"/>
              </a:spcBef>
              <a:spcAft>
                <a:spcPct val="0"/>
              </a:spcAft>
              <a:buClr>
                <a:srgbClr val="0076CE"/>
              </a:buClr>
              <a:buSzTx/>
              <a:buFontTx/>
              <a:buNone/>
              <a:tabLst/>
              <a:defRPr/>
            </a:pPr>
            <a:fld id="{58EC7406-F4CC-4ABF-902E-2AF4E70E5C0F}" type="slidenum">
              <a:rPr kumimoji="0" lang="en-US" sz="500" b="0" i="0" u="none" strike="noStrike" kern="1200" cap="none" spc="0" normalizeH="0" baseline="0" noProof="0" smtClean="0">
                <a:ln>
                  <a:noFill/>
                </a:ln>
                <a:solidFill>
                  <a:srgbClr val="808080"/>
                </a:solidFill>
                <a:effectLst/>
                <a:uLnTx/>
                <a:uFillTx/>
                <a:latin typeface="Arial" panose="020B0604020202020204" pitchFamily="34" charset="0"/>
                <a:ea typeface="+mn-ea"/>
                <a:cs typeface="+mn-cs"/>
              </a:rPr>
              <a:pPr marL="0" marR="0" lvl="0" indent="0" algn="r" defTabSz="685800" rtl="0" eaLnBrk="1" fontAlgn="base" latinLnBrk="0" hangingPunct="1">
                <a:lnSpc>
                  <a:spcPct val="90000"/>
                </a:lnSpc>
                <a:spcBef>
                  <a:spcPct val="0"/>
                </a:spcBef>
                <a:spcAft>
                  <a:spcPct val="0"/>
                </a:spcAft>
                <a:buClr>
                  <a:srgbClr val="0076CE"/>
                </a:buClr>
                <a:buSzTx/>
                <a:buFontTx/>
                <a:buNone/>
                <a:tabLst/>
                <a:defRPr/>
              </a:pPr>
              <a:t>‹#›</a:t>
            </a:fld>
            <a:endParaRPr kumimoji="0" lang="en-US" sz="5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
        <p:nvSpPr>
          <p:cNvPr id="9" name="TextBox 16"/>
          <p:cNvSpPr txBox="1"/>
          <p:nvPr/>
        </p:nvSpPr>
        <p:spPr>
          <a:xfrm>
            <a:off x="3957049" y="5023059"/>
            <a:ext cx="14106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685800" rtl="0" eaLnBrk="1" fontAlgn="base" latinLnBrk="0" hangingPunct="1">
              <a:lnSpc>
                <a:spcPct val="90000"/>
              </a:lnSpc>
              <a:spcBef>
                <a:spcPct val="0"/>
              </a:spcBef>
              <a:spcAft>
                <a:spcPct val="0"/>
              </a:spcAft>
              <a:buClr>
                <a:srgbClr val="0076CE"/>
              </a:buClr>
              <a:buSzTx/>
              <a:buFontTx/>
              <a:buNone/>
              <a:tabLst/>
              <a:defRPr/>
            </a:pPr>
            <a:r>
              <a:rPr kumimoji="0" lang="en-US" sz="500" b="0" i="0" u="none" strike="noStrike" kern="1200" cap="none" spc="0" normalizeH="0" baseline="0" noProof="0">
                <a:ln>
                  <a:noFill/>
                </a:ln>
                <a:solidFill>
                  <a:srgbClr val="808080"/>
                </a:solidFill>
                <a:effectLst/>
                <a:uLnTx/>
                <a:uFillTx/>
                <a:latin typeface="Arial" panose="020B0604020202020204" pitchFamily="34" charset="0"/>
                <a:ea typeface="+mn-ea"/>
                <a:cs typeface="+mn-cs"/>
              </a:rPr>
              <a:t>of 20</a:t>
            </a:r>
          </a:p>
        </p:txBody>
      </p:sp>
      <p:pic>
        <p:nvPicPr>
          <p:cNvPr id="8" name="Picture 7">
            <a:extLst>
              <a:ext uri="{FF2B5EF4-FFF2-40B4-BE49-F238E27FC236}">
                <a16:creationId xmlns:a16="http://schemas.microsoft.com/office/drawing/2014/main" id="{1F055883-0860-0143-85CE-FC1A49D5860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10" name="fl" descr="                              Dell - Internal Use - Confidential&#10;">
            <a:extLst>
              <a:ext uri="{FF2B5EF4-FFF2-40B4-BE49-F238E27FC236}">
                <a16:creationId xmlns:a16="http://schemas.microsoft.com/office/drawing/2014/main" id="{75B4D2F5-CA65-CF45-92B7-CF9F9D3FC468}"/>
              </a:ext>
            </a:extLst>
          </p:cNvPr>
          <p:cNvSpPr txBox="1"/>
          <p:nvPr userDrawn="1"/>
        </p:nvSpPr>
        <p:spPr>
          <a:xfrm>
            <a:off x="4200103" y="5022289"/>
            <a:ext cx="743793" cy="69250"/>
          </a:xfrm>
          <a:prstGeom prst="rect">
            <a:avLst/>
          </a:prstGeom>
          <a:noFill/>
        </p:spPr>
        <p:txBody>
          <a:bodyPr vert="horz" wrap="none" lIns="0" tIns="0" rIns="0" bIns="0" rtlCol="0" anchor="ctr" anchorCtr="0">
            <a:spAutoFit/>
          </a:bodyPr>
          <a:lstStyle/>
          <a:p>
            <a:pPr marL="0" marR="0" indent="0" algn="l" defTabSz="914400" rtl="0" eaLnBrk="1" fontAlgn="base" latinLnBrk="0" hangingPunct="1">
              <a:lnSpc>
                <a:spcPct val="90000"/>
              </a:lnSpc>
              <a:spcBef>
                <a:spcPts val="100"/>
              </a:spcBef>
              <a:spcAft>
                <a:spcPts val="100"/>
              </a:spcAft>
              <a:buClrTx/>
              <a:buSzTx/>
              <a:buFontTx/>
              <a:buNone/>
              <a:tabLst/>
              <a:defRPr/>
            </a:pPr>
            <a:r>
              <a:rPr lang="en-US" sz="500" b="0" i="0" u="none" baseline="0">
                <a:solidFill>
                  <a:srgbClr val="808080"/>
                </a:solidFill>
                <a:latin typeface="Arial" panose="020B0604020202020204" pitchFamily="34" charset="0"/>
              </a:rPr>
              <a:t>© Copyright 2020 Dell Inc.</a:t>
            </a:r>
          </a:p>
        </p:txBody>
      </p:sp>
      <p:sp>
        <p:nvSpPr>
          <p:cNvPr id="11" name="TextBox 19">
            <a:extLst>
              <a:ext uri="{FF2B5EF4-FFF2-40B4-BE49-F238E27FC236}">
                <a16:creationId xmlns:a16="http://schemas.microsoft.com/office/drawing/2014/main" id="{1438653E-F321-A447-851B-349D02317E87}"/>
              </a:ext>
            </a:extLst>
          </p:cNvPr>
          <p:cNvSpPr txBox="1"/>
          <p:nvPr userDrawn="1"/>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500" b="0" kern="1200" smtClean="0">
                <a:solidFill>
                  <a:srgbClr val="808080"/>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500" b="0" kern="1200">
              <a:solidFill>
                <a:srgbClr val="808080"/>
              </a:solidFill>
              <a:latin typeface="Arial" panose="020B0604020202020204" pitchFamily="34" charset="0"/>
              <a:ea typeface="+mn-ea"/>
              <a:cs typeface="+mn-cs"/>
            </a:endParaRPr>
          </a:p>
        </p:txBody>
      </p:sp>
      <p:sp>
        <p:nvSpPr>
          <p:cNvPr id="12" name="TextBox 16">
            <a:extLst>
              <a:ext uri="{FF2B5EF4-FFF2-40B4-BE49-F238E27FC236}">
                <a16:creationId xmlns:a16="http://schemas.microsoft.com/office/drawing/2014/main" id="{13DDED37-A9A4-5C4A-B4CF-4F94EC6A1647}"/>
              </a:ext>
            </a:extLst>
          </p:cNvPr>
          <p:cNvSpPr txBox="1"/>
          <p:nvPr userDrawn="1"/>
        </p:nvSpPr>
        <p:spPr>
          <a:xfrm>
            <a:off x="3957049" y="5023059"/>
            <a:ext cx="11381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l" rtl="0" fontAlgn="base">
              <a:lnSpc>
                <a:spcPct val="90000"/>
              </a:lnSpc>
              <a:spcBef>
                <a:spcPct val="0"/>
              </a:spcBef>
              <a:spcAft>
                <a:spcPct val="0"/>
              </a:spcAft>
              <a:buClr>
                <a:schemeClr val="bg1"/>
              </a:buClr>
            </a:pPr>
            <a:r>
              <a:rPr lang="en-US" sz="500" kern="1200">
                <a:solidFill>
                  <a:srgbClr val="808080"/>
                </a:solidFill>
                <a:latin typeface="Arial" panose="020B0604020202020204" pitchFamily="34" charset="0"/>
                <a:ea typeface="+mn-ea"/>
                <a:cs typeface="+mn-cs"/>
              </a:rPr>
              <a:t>of Y</a:t>
            </a:r>
          </a:p>
        </p:txBody>
      </p:sp>
    </p:spTree>
    <p:extLst>
      <p:ext uri="{BB962C8B-B14F-4D97-AF65-F5344CB8AC3E}">
        <p14:creationId xmlns:p14="http://schemas.microsoft.com/office/powerpoint/2010/main" val="263541592"/>
      </p:ext>
    </p:extLst>
  </p:cSld>
  <p:clrMap bg1="lt1" tx1="dk1" bg2="lt2" tx2="dk2" accent1="accent1" accent2="accent2" accent3="accent3" accent4="accent4" accent5="accent5" accent6="accent6" hlink="hlink" folHlink="folHlink"/>
  <p:sldLayoutIdLst>
    <p:sldLayoutId id="2147483927"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2880">
          <p15:clr>
            <a:srgbClr val="F26B43"/>
          </p15:clr>
        </p15:guide>
        <p15:guide id="7" orient="horz" pos="1620">
          <p15:clr>
            <a:srgbClr val="F26B43"/>
          </p15:clr>
        </p15:guide>
        <p15:guide id="8" pos="180">
          <p15:clr>
            <a:srgbClr val="F26B43"/>
          </p15:clr>
        </p15:guide>
        <p15:guide id="9" pos="5580">
          <p15:clr>
            <a:srgbClr val="F26B43"/>
          </p15:clr>
        </p15:guide>
        <p15:guide id="10" pos="7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7" name="fl" descr="                              Dell - Internal Use - Confidential&#10;"/>
          <p:cNvSpPr txBox="1"/>
          <p:nvPr userDrawn="1"/>
        </p:nvSpPr>
        <p:spPr>
          <a:xfrm>
            <a:off x="4200103" y="5022289"/>
            <a:ext cx="743793" cy="69250"/>
          </a:xfrm>
          <a:prstGeom prst="rect">
            <a:avLst/>
          </a:prstGeom>
          <a:noFill/>
        </p:spPr>
        <p:txBody>
          <a:bodyPr vert="horz" wrap="none" lIns="0" tIns="0" rIns="0" bIns="0" rtlCol="0" anchor="ctr" anchorCtr="0">
            <a:spAutoFit/>
          </a:bodyPr>
          <a:lstStyle/>
          <a:p>
            <a:pPr marL="0" marR="0" indent="0" algn="l" defTabSz="914400" rtl="0" eaLnBrk="1" fontAlgn="base" latinLnBrk="0" hangingPunct="1">
              <a:lnSpc>
                <a:spcPct val="90000"/>
              </a:lnSpc>
              <a:spcBef>
                <a:spcPts val="100"/>
              </a:spcBef>
              <a:spcAft>
                <a:spcPts val="100"/>
              </a:spcAft>
              <a:buClrTx/>
              <a:buSzTx/>
              <a:buFontTx/>
              <a:buNone/>
              <a:tabLst/>
              <a:defRPr/>
            </a:pPr>
            <a:r>
              <a:rPr lang="en-US" sz="500" b="0" i="0" u="none" baseline="0">
                <a:solidFill>
                  <a:srgbClr val="808080"/>
                </a:solidFill>
                <a:latin typeface="Arial" panose="020B0604020202020204" pitchFamily="34" charset="0"/>
              </a:rPr>
              <a:t>© Copyright 2020 Dell Inc.</a:t>
            </a:r>
          </a:p>
        </p:txBody>
      </p:sp>
      <p:sp>
        <p:nvSpPr>
          <p:cNvPr id="6" name="TextBox 19"/>
          <p:cNvSpPr txBox="1"/>
          <p:nvPr userDrawn="1"/>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500" b="0" kern="1200" smtClean="0">
                <a:solidFill>
                  <a:srgbClr val="808080"/>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500" b="0" kern="1200" err="1">
              <a:solidFill>
                <a:srgbClr val="808080"/>
              </a:solidFill>
              <a:latin typeface="Arial" panose="020B0604020202020204" pitchFamily="34" charset="0"/>
              <a:ea typeface="+mn-ea"/>
              <a:cs typeface="+mn-cs"/>
            </a:endParaRPr>
          </a:p>
        </p:txBody>
      </p:sp>
      <p:sp>
        <p:nvSpPr>
          <p:cNvPr id="9" name="TextBox 16"/>
          <p:cNvSpPr txBox="1"/>
          <p:nvPr userDrawn="1"/>
        </p:nvSpPr>
        <p:spPr>
          <a:xfrm>
            <a:off x="3957049" y="5023059"/>
            <a:ext cx="14106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l" rtl="0" fontAlgn="base">
              <a:lnSpc>
                <a:spcPct val="90000"/>
              </a:lnSpc>
              <a:spcBef>
                <a:spcPct val="0"/>
              </a:spcBef>
              <a:spcAft>
                <a:spcPct val="0"/>
              </a:spcAft>
              <a:buClr>
                <a:schemeClr val="bg1"/>
              </a:buClr>
            </a:pPr>
            <a:r>
              <a:rPr lang="en-US" sz="500" kern="1200">
                <a:solidFill>
                  <a:srgbClr val="808080"/>
                </a:solidFill>
                <a:latin typeface="Arial" panose="020B0604020202020204" pitchFamily="34" charset="0"/>
                <a:ea typeface="+mn-ea"/>
                <a:cs typeface="+mn-cs"/>
              </a:rPr>
              <a:t>of 21</a:t>
            </a:r>
          </a:p>
        </p:txBody>
      </p:sp>
      <p:sp>
        <p:nvSpPr>
          <p:cNvPr id="2" name="MSIPCMContentMarking" descr="{&quot;HashCode&quot;:-1912962988,&quot;Placement&quot;:&quot;Footer&quot;}">
            <a:extLst>
              <a:ext uri="{FF2B5EF4-FFF2-40B4-BE49-F238E27FC236}">
                <a16:creationId xmlns:a16="http://schemas.microsoft.com/office/drawing/2014/main" id="{5B18D0B6-6A12-4041-AD9A-72AC4CDBDA8A}"/>
              </a:ext>
            </a:extLst>
          </p:cNvPr>
          <p:cNvSpPr txBox="1"/>
          <p:nvPr userDrawn="1"/>
        </p:nvSpPr>
        <p:spPr>
          <a:xfrm>
            <a:off x="0" y="4932427"/>
            <a:ext cx="1185008" cy="211073"/>
          </a:xfrm>
          <a:prstGeom prst="rect">
            <a:avLst/>
          </a:prstGeom>
          <a:noFill/>
        </p:spPr>
        <p:txBody>
          <a:bodyPr vert="horz" wrap="square" lIns="0" tIns="0" rIns="0" bIns="0" rtlCol="0" anchor="ctr" anchorCtr="1">
            <a:spAutoFit/>
          </a:bodyPr>
          <a:lstStyle/>
          <a:p>
            <a:pPr algn="l">
              <a:spcBef>
                <a:spcPts val="0"/>
              </a:spcBef>
              <a:spcAft>
                <a:spcPts val="0"/>
              </a:spcAft>
            </a:pPr>
            <a:r>
              <a:rPr lang="en-US" sz="700">
                <a:solidFill>
                  <a:srgbClr val="7F7F7F"/>
                </a:solidFill>
                <a:latin typeface="Calibri" panose="020F0502020204030204" pitchFamily="34" charset="0"/>
              </a:rPr>
              <a:t>Internal Use - Confidential</a:t>
            </a:r>
          </a:p>
        </p:txBody>
      </p:sp>
    </p:spTree>
    <p:extLst>
      <p:ext uri="{BB962C8B-B14F-4D97-AF65-F5344CB8AC3E}">
        <p14:creationId xmlns:p14="http://schemas.microsoft.com/office/powerpoint/2010/main" val="736243868"/>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180">
          <p15:clr>
            <a:srgbClr val="F26B43"/>
          </p15:clr>
        </p15:guide>
        <p15:guide id="4" pos="5580">
          <p15:clr>
            <a:srgbClr val="F26B43"/>
          </p15:clr>
        </p15:guide>
        <p15:guide id="5" pos="7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7" name="fl" descr="                              Dell - Internal Use - Confidential&#10;"/>
          <p:cNvSpPr txBox="1"/>
          <p:nvPr/>
        </p:nvSpPr>
        <p:spPr>
          <a:xfrm>
            <a:off x="4200103" y="5022289"/>
            <a:ext cx="743793" cy="69250"/>
          </a:xfrm>
          <a:prstGeom prst="rect">
            <a:avLst/>
          </a:prstGeom>
          <a:noFill/>
        </p:spPr>
        <p:txBody>
          <a:bodyPr vert="horz" wrap="none" lIns="0" tIns="0" rIns="0" bIns="0" rtlCol="0" anchor="ctr" anchorCtr="0">
            <a:spAutoFit/>
          </a:bodyPr>
          <a:lstStyle/>
          <a:p>
            <a:pPr marL="0" marR="0" indent="0" algn="l" defTabSz="914400" rtl="0" eaLnBrk="1" fontAlgn="base" latinLnBrk="0" hangingPunct="1">
              <a:lnSpc>
                <a:spcPct val="90000"/>
              </a:lnSpc>
              <a:spcBef>
                <a:spcPts val="100"/>
              </a:spcBef>
              <a:spcAft>
                <a:spcPts val="100"/>
              </a:spcAft>
              <a:buClrTx/>
              <a:buSzTx/>
              <a:buFontTx/>
              <a:buNone/>
              <a:tabLst/>
              <a:defRPr/>
            </a:pPr>
            <a:r>
              <a:rPr lang="en-US" sz="500" b="0" i="0" u="none" baseline="0">
                <a:solidFill>
                  <a:srgbClr val="808080"/>
                </a:solidFill>
                <a:latin typeface="Arial" panose="020B0604020202020204" pitchFamily="34" charset="0"/>
              </a:rPr>
              <a:t>© Copyright 2021 Dell Inc.</a:t>
            </a:r>
          </a:p>
        </p:txBody>
      </p:sp>
      <p:sp>
        <p:nvSpPr>
          <p:cNvPr id="6" name="TextBox 19"/>
          <p:cNvSpPr txBox="1"/>
          <p:nvPr/>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500" b="0" kern="1200" smtClean="0">
                <a:solidFill>
                  <a:srgbClr val="808080"/>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500" b="0" kern="1200" err="1">
              <a:solidFill>
                <a:srgbClr val="808080"/>
              </a:solidFill>
              <a:latin typeface="Arial" panose="020B0604020202020204" pitchFamily="34" charset="0"/>
              <a:ea typeface="+mn-ea"/>
              <a:cs typeface="+mn-cs"/>
            </a:endParaRPr>
          </a:p>
        </p:txBody>
      </p:sp>
      <p:sp>
        <p:nvSpPr>
          <p:cNvPr id="9" name="TextBox 16"/>
          <p:cNvSpPr txBox="1"/>
          <p:nvPr/>
        </p:nvSpPr>
        <p:spPr>
          <a:xfrm>
            <a:off x="3957049" y="5023059"/>
            <a:ext cx="11381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l" rtl="0" fontAlgn="base">
              <a:lnSpc>
                <a:spcPct val="90000"/>
              </a:lnSpc>
              <a:spcBef>
                <a:spcPct val="0"/>
              </a:spcBef>
              <a:spcAft>
                <a:spcPct val="0"/>
              </a:spcAft>
              <a:buClr>
                <a:schemeClr val="bg1"/>
              </a:buClr>
            </a:pPr>
            <a:r>
              <a:rPr lang="en-US" sz="500" kern="1200">
                <a:solidFill>
                  <a:srgbClr val="808080"/>
                </a:solidFill>
                <a:latin typeface="Arial" panose="020B0604020202020204" pitchFamily="34" charset="0"/>
                <a:ea typeface="+mn-ea"/>
                <a:cs typeface="+mn-cs"/>
              </a:rPr>
              <a:t>of Y</a:t>
            </a:r>
          </a:p>
        </p:txBody>
      </p:sp>
      <p:sp>
        <p:nvSpPr>
          <p:cNvPr id="2" name="MSIPCMContentMarking" descr="{&quot;HashCode&quot;:-1912962988,&quot;Placement&quot;:&quot;Footer&quot;}">
            <a:extLst>
              <a:ext uri="{FF2B5EF4-FFF2-40B4-BE49-F238E27FC236}">
                <a16:creationId xmlns:a16="http://schemas.microsoft.com/office/drawing/2014/main" id="{9A62093F-A5FD-4D06-B124-28069F6EA804}"/>
              </a:ext>
            </a:extLst>
          </p:cNvPr>
          <p:cNvSpPr txBox="1"/>
          <p:nvPr userDrawn="1"/>
        </p:nvSpPr>
        <p:spPr>
          <a:xfrm>
            <a:off x="0" y="4932427"/>
            <a:ext cx="1185008" cy="211073"/>
          </a:xfrm>
          <a:prstGeom prst="rect">
            <a:avLst/>
          </a:prstGeom>
          <a:noFill/>
        </p:spPr>
        <p:txBody>
          <a:bodyPr vert="horz" wrap="square" lIns="0" tIns="0" rIns="0" bIns="0" rtlCol="0" anchor="ctr" anchorCtr="1">
            <a:spAutoFit/>
          </a:bodyPr>
          <a:lstStyle/>
          <a:p>
            <a:pPr algn="l">
              <a:spcBef>
                <a:spcPts val="0"/>
              </a:spcBef>
              <a:spcAft>
                <a:spcPts val="0"/>
              </a:spcAft>
            </a:pPr>
            <a:r>
              <a:rPr lang="en-US" sz="700">
                <a:solidFill>
                  <a:srgbClr val="7F7F7F"/>
                </a:solidFill>
                <a:latin typeface="Calibri" panose="020F0502020204030204" pitchFamily="34" charset="0"/>
              </a:rPr>
              <a:t>Internal Use - Confidential</a:t>
            </a:r>
          </a:p>
        </p:txBody>
      </p:sp>
    </p:spTree>
    <p:extLst>
      <p:ext uri="{BB962C8B-B14F-4D97-AF65-F5344CB8AC3E}">
        <p14:creationId xmlns:p14="http://schemas.microsoft.com/office/powerpoint/2010/main" val="779147254"/>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 id="2147483942" r:id="rId14"/>
    <p:sldLayoutId id="2147483943" r:id="rId15"/>
    <p:sldLayoutId id="2147483944" r:id="rId16"/>
    <p:sldLayoutId id="2147483945" r:id="rId17"/>
    <p:sldLayoutId id="2147483946" r:id="rId18"/>
    <p:sldLayoutId id="2147483947" r:id="rId19"/>
    <p:sldLayoutId id="2147483948" r:id="rId20"/>
    <p:sldLayoutId id="2147483949" r:id="rId2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180">
          <p15:clr>
            <a:srgbClr val="F26B43"/>
          </p15:clr>
        </p15:guide>
        <p15:guide id="4" pos="55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7" name="fl" descr="                              Dell - Internal Use - Confidential&#10;"/>
          <p:cNvSpPr txBox="1"/>
          <p:nvPr/>
        </p:nvSpPr>
        <p:spPr>
          <a:xfrm>
            <a:off x="4200103" y="5022289"/>
            <a:ext cx="743793" cy="69250"/>
          </a:xfrm>
          <a:prstGeom prst="rect">
            <a:avLst/>
          </a:prstGeom>
          <a:noFill/>
        </p:spPr>
        <p:txBody>
          <a:bodyPr vert="horz" wrap="none" lIns="0" tIns="0" rIns="0" bIns="0" rtlCol="0" anchor="ctr" anchorCtr="0">
            <a:spAutoFit/>
          </a:bodyPr>
          <a:lstStyle/>
          <a:p>
            <a:pPr marL="0" marR="0" lvl="0" indent="0" algn="l" defTabSz="914400" rtl="0" eaLnBrk="1" fontAlgn="base" latinLnBrk="0" hangingPunct="1">
              <a:lnSpc>
                <a:spcPct val="90000"/>
              </a:lnSpc>
              <a:spcBef>
                <a:spcPts val="100"/>
              </a:spcBef>
              <a:spcAft>
                <a:spcPts val="100"/>
              </a:spcAft>
              <a:buClrTx/>
              <a:buSzTx/>
              <a:buFontTx/>
              <a:buNone/>
              <a:tabLst/>
              <a:defRPr/>
            </a:pPr>
            <a:r>
              <a:rPr kumimoji="0" lang="en-US" sz="500" b="0" i="0" u="none" strike="noStrike" kern="1200" cap="none" spc="0" normalizeH="0" baseline="0" noProof="0" dirty="0">
                <a:ln>
                  <a:noFill/>
                </a:ln>
                <a:solidFill>
                  <a:srgbClr val="808080"/>
                </a:solidFill>
                <a:effectLst/>
                <a:uLnTx/>
                <a:uFillTx/>
                <a:latin typeface="Arial" panose="020B0604020202020204" pitchFamily="34" charset="0"/>
                <a:ea typeface="+mn-ea"/>
                <a:cs typeface="+mn-cs"/>
              </a:rPr>
              <a:t>© Copyright 2020 Dell Inc.</a:t>
            </a:r>
          </a:p>
        </p:txBody>
      </p:sp>
      <p:sp>
        <p:nvSpPr>
          <p:cNvPr id="6" name="TextBox 19"/>
          <p:cNvSpPr txBox="1"/>
          <p:nvPr/>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685800" rtl="0" eaLnBrk="1" fontAlgn="base" latinLnBrk="0" hangingPunct="1">
              <a:lnSpc>
                <a:spcPct val="90000"/>
              </a:lnSpc>
              <a:spcBef>
                <a:spcPct val="0"/>
              </a:spcBef>
              <a:spcAft>
                <a:spcPct val="0"/>
              </a:spcAft>
              <a:buClr>
                <a:srgbClr val="0076CE"/>
              </a:buClr>
              <a:buSzTx/>
              <a:buFontTx/>
              <a:buNone/>
              <a:tabLst/>
              <a:defRPr/>
            </a:pPr>
            <a:fld id="{58EC7406-F4CC-4ABF-902E-2AF4E70E5C0F}" type="slidenum">
              <a:rPr kumimoji="0" lang="en-US" sz="500" b="0" i="0" u="none" strike="noStrike" kern="1200" cap="none" spc="0" normalizeH="0" baseline="0" noProof="0" smtClean="0">
                <a:ln>
                  <a:noFill/>
                </a:ln>
                <a:solidFill>
                  <a:srgbClr val="808080"/>
                </a:solidFill>
                <a:effectLst/>
                <a:uLnTx/>
                <a:uFillTx/>
                <a:latin typeface="Arial" panose="020B0604020202020204" pitchFamily="34" charset="0"/>
                <a:ea typeface="+mn-ea"/>
                <a:cs typeface="+mn-cs"/>
              </a:rPr>
              <a:pPr marL="0" marR="0" lvl="0" indent="0" algn="r" defTabSz="685800" rtl="0" eaLnBrk="1" fontAlgn="base" latinLnBrk="0" hangingPunct="1">
                <a:lnSpc>
                  <a:spcPct val="90000"/>
                </a:lnSpc>
                <a:spcBef>
                  <a:spcPct val="0"/>
                </a:spcBef>
                <a:spcAft>
                  <a:spcPct val="0"/>
                </a:spcAft>
                <a:buClr>
                  <a:srgbClr val="0076CE"/>
                </a:buClr>
                <a:buSzTx/>
                <a:buFontTx/>
                <a:buNone/>
                <a:tabLst/>
                <a:defRPr/>
              </a:pPr>
              <a:t>‹#›</a:t>
            </a:fld>
            <a:endParaRPr kumimoji="0" lang="en-US" sz="500" b="0" i="0" u="none" strike="noStrike" kern="1200" cap="none" spc="0" normalizeH="0" baseline="0" noProof="0" dirty="0">
              <a:ln>
                <a:noFill/>
              </a:ln>
              <a:solidFill>
                <a:srgbClr val="808080"/>
              </a:solidFill>
              <a:effectLst/>
              <a:uLnTx/>
              <a:uFillTx/>
              <a:latin typeface="Arial" panose="020B0604020202020204" pitchFamily="34" charset="0"/>
              <a:ea typeface="+mn-ea"/>
              <a:cs typeface="+mn-cs"/>
            </a:endParaRPr>
          </a:p>
        </p:txBody>
      </p:sp>
      <p:sp>
        <p:nvSpPr>
          <p:cNvPr id="9" name="TextBox 16"/>
          <p:cNvSpPr txBox="1"/>
          <p:nvPr/>
        </p:nvSpPr>
        <p:spPr>
          <a:xfrm>
            <a:off x="3957049" y="5023059"/>
            <a:ext cx="14106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685800" rtl="0" eaLnBrk="1" fontAlgn="base" latinLnBrk="0" hangingPunct="1">
              <a:lnSpc>
                <a:spcPct val="90000"/>
              </a:lnSpc>
              <a:spcBef>
                <a:spcPct val="0"/>
              </a:spcBef>
              <a:spcAft>
                <a:spcPct val="0"/>
              </a:spcAft>
              <a:buClr>
                <a:srgbClr val="0076CE"/>
              </a:buClr>
              <a:buSzTx/>
              <a:buFontTx/>
              <a:buNone/>
              <a:tabLst/>
              <a:defRPr/>
            </a:pPr>
            <a:r>
              <a:rPr kumimoji="0" lang="en-US" sz="500" b="0" i="0" u="none" strike="noStrike" kern="1200" cap="none" spc="0" normalizeH="0" baseline="0" noProof="0" dirty="0">
                <a:ln>
                  <a:noFill/>
                </a:ln>
                <a:solidFill>
                  <a:srgbClr val="808080"/>
                </a:solidFill>
                <a:effectLst/>
                <a:uLnTx/>
                <a:uFillTx/>
                <a:latin typeface="Arial" panose="020B0604020202020204" pitchFamily="34" charset="0"/>
                <a:ea typeface="+mn-ea"/>
                <a:cs typeface="+mn-cs"/>
              </a:rPr>
              <a:t>of 20</a:t>
            </a:r>
          </a:p>
        </p:txBody>
      </p:sp>
      <p:pic>
        <p:nvPicPr>
          <p:cNvPr id="8" name="Picture 7">
            <a:extLst>
              <a:ext uri="{FF2B5EF4-FFF2-40B4-BE49-F238E27FC236}">
                <a16:creationId xmlns:a16="http://schemas.microsoft.com/office/drawing/2014/main" id="{1F055883-0860-0143-85CE-FC1A49D5860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10" name="fl" descr="                              Dell - Internal Use - Confidential&#10;">
            <a:extLst>
              <a:ext uri="{FF2B5EF4-FFF2-40B4-BE49-F238E27FC236}">
                <a16:creationId xmlns:a16="http://schemas.microsoft.com/office/drawing/2014/main" id="{75B4D2F5-CA65-CF45-92B7-CF9F9D3FC468}"/>
              </a:ext>
            </a:extLst>
          </p:cNvPr>
          <p:cNvSpPr txBox="1"/>
          <p:nvPr userDrawn="1"/>
        </p:nvSpPr>
        <p:spPr>
          <a:xfrm>
            <a:off x="4200103" y="5022289"/>
            <a:ext cx="743793" cy="69250"/>
          </a:xfrm>
          <a:prstGeom prst="rect">
            <a:avLst/>
          </a:prstGeom>
          <a:noFill/>
        </p:spPr>
        <p:txBody>
          <a:bodyPr vert="horz" wrap="none" lIns="0" tIns="0" rIns="0" bIns="0" rtlCol="0" anchor="ctr" anchorCtr="0">
            <a:spAutoFit/>
          </a:bodyPr>
          <a:lstStyle/>
          <a:p>
            <a:pPr marL="0" marR="0" indent="0" algn="l" defTabSz="914400" rtl="0" eaLnBrk="1" fontAlgn="base" latinLnBrk="0" hangingPunct="1">
              <a:lnSpc>
                <a:spcPct val="90000"/>
              </a:lnSpc>
              <a:spcBef>
                <a:spcPts val="100"/>
              </a:spcBef>
              <a:spcAft>
                <a:spcPts val="100"/>
              </a:spcAft>
              <a:buClrTx/>
              <a:buSzTx/>
              <a:buFontTx/>
              <a:buNone/>
              <a:tabLst/>
              <a:defRPr/>
            </a:pPr>
            <a:r>
              <a:rPr lang="en-US" sz="500" b="0" i="0" u="none" baseline="0" dirty="0">
                <a:solidFill>
                  <a:srgbClr val="808080"/>
                </a:solidFill>
                <a:latin typeface="Arial" panose="020B0604020202020204" pitchFamily="34" charset="0"/>
              </a:rPr>
              <a:t>© Copyright 2020 Dell Inc.</a:t>
            </a:r>
          </a:p>
        </p:txBody>
      </p:sp>
      <p:sp>
        <p:nvSpPr>
          <p:cNvPr id="11" name="TextBox 19">
            <a:extLst>
              <a:ext uri="{FF2B5EF4-FFF2-40B4-BE49-F238E27FC236}">
                <a16:creationId xmlns:a16="http://schemas.microsoft.com/office/drawing/2014/main" id="{1438653E-F321-A447-851B-349D02317E87}"/>
              </a:ext>
            </a:extLst>
          </p:cNvPr>
          <p:cNvSpPr txBox="1"/>
          <p:nvPr userDrawn="1"/>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500" b="0" kern="1200" smtClean="0">
                <a:solidFill>
                  <a:srgbClr val="808080"/>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500" b="0" kern="1200" dirty="0">
              <a:solidFill>
                <a:srgbClr val="808080"/>
              </a:solidFill>
              <a:latin typeface="Arial" panose="020B0604020202020204" pitchFamily="34" charset="0"/>
              <a:ea typeface="+mn-ea"/>
              <a:cs typeface="+mn-cs"/>
            </a:endParaRPr>
          </a:p>
        </p:txBody>
      </p:sp>
      <p:sp>
        <p:nvSpPr>
          <p:cNvPr id="12" name="TextBox 16">
            <a:extLst>
              <a:ext uri="{FF2B5EF4-FFF2-40B4-BE49-F238E27FC236}">
                <a16:creationId xmlns:a16="http://schemas.microsoft.com/office/drawing/2014/main" id="{13DDED37-A9A4-5C4A-B4CF-4F94EC6A1647}"/>
              </a:ext>
            </a:extLst>
          </p:cNvPr>
          <p:cNvSpPr txBox="1"/>
          <p:nvPr userDrawn="1"/>
        </p:nvSpPr>
        <p:spPr>
          <a:xfrm>
            <a:off x="3957049" y="5023059"/>
            <a:ext cx="11381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l" rtl="0" fontAlgn="base">
              <a:lnSpc>
                <a:spcPct val="90000"/>
              </a:lnSpc>
              <a:spcBef>
                <a:spcPct val="0"/>
              </a:spcBef>
              <a:spcAft>
                <a:spcPct val="0"/>
              </a:spcAft>
              <a:buClr>
                <a:schemeClr val="bg1"/>
              </a:buClr>
            </a:pPr>
            <a:r>
              <a:rPr lang="en-US" sz="500" kern="1200" dirty="0">
                <a:solidFill>
                  <a:srgbClr val="808080"/>
                </a:solidFill>
                <a:latin typeface="Arial" panose="020B0604020202020204" pitchFamily="34" charset="0"/>
                <a:ea typeface="+mn-ea"/>
                <a:cs typeface="+mn-cs"/>
              </a:rPr>
              <a:t>of Y</a:t>
            </a:r>
          </a:p>
        </p:txBody>
      </p:sp>
    </p:spTree>
    <p:extLst>
      <p:ext uri="{BB962C8B-B14F-4D97-AF65-F5344CB8AC3E}">
        <p14:creationId xmlns:p14="http://schemas.microsoft.com/office/powerpoint/2010/main" val="1147597555"/>
      </p:ext>
    </p:extLst>
  </p:cSld>
  <p:clrMap bg1="lt1" tx1="dk1" bg2="lt2" tx2="dk2" accent1="accent1" accent2="accent2" accent3="accent3" accent4="accent4" accent5="accent5" accent6="accent6" hlink="hlink" folHlink="folHlink"/>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2880">
          <p15:clr>
            <a:srgbClr val="F26B43"/>
          </p15:clr>
        </p15:guide>
        <p15:guide id="7" orient="horz" pos="1620">
          <p15:clr>
            <a:srgbClr val="F26B43"/>
          </p15:clr>
        </p15:guide>
        <p15:guide id="8" pos="180">
          <p15:clr>
            <a:srgbClr val="F26B43"/>
          </p15:clr>
        </p15:guide>
        <p15:guide id="9" pos="5580">
          <p15:clr>
            <a:srgbClr val="F26B43"/>
          </p15:clr>
        </p15:guide>
        <p15:guide id="10" pos="7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5" name="TextBox 19"/>
          <p:cNvSpPr txBox="1"/>
          <p:nvPr userDrawn="1"/>
        </p:nvSpPr>
        <p:spPr>
          <a:xfrm>
            <a:off x="276034" y="5008514"/>
            <a:ext cx="94578" cy="8310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600" b="0" kern="1200" smtClean="0">
                <a:solidFill>
                  <a:srgbClr val="808080"/>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600" b="0" kern="1200" dirty="0">
              <a:solidFill>
                <a:srgbClr val="808080"/>
              </a:solidFill>
              <a:latin typeface="Arial" panose="020B0604020202020204" pitchFamily="34" charset="0"/>
              <a:ea typeface="+mn-ea"/>
              <a:cs typeface="+mn-cs"/>
            </a:endParaRPr>
          </a:p>
        </p:txBody>
      </p:sp>
      <p:pic>
        <p:nvPicPr>
          <p:cNvPr id="7" name="Picture 6"/>
          <p:cNvPicPr>
            <a:picLocks noChangeAspect="1"/>
          </p:cNvPicPr>
          <p:nvPr userDrawn="1"/>
        </p:nvPicPr>
        <p:blipFill>
          <a:blip r:embed="rId4"/>
          <a:stretch>
            <a:fillRect/>
          </a:stretch>
        </p:blipFill>
        <p:spPr>
          <a:xfrm>
            <a:off x="7780330" y="4802819"/>
            <a:ext cx="1077920" cy="139890"/>
          </a:xfrm>
          <a:prstGeom prst="rect">
            <a:avLst/>
          </a:prstGeom>
        </p:spPr>
      </p:pic>
      <p:sp>
        <p:nvSpPr>
          <p:cNvPr id="8" name="fl" descr="                              Dell - Internal Use - Confidential&#10;">
            <a:extLst>
              <a:ext uri="{FF2B5EF4-FFF2-40B4-BE49-F238E27FC236}">
                <a16:creationId xmlns:a16="http://schemas.microsoft.com/office/drawing/2014/main" id="{D668ABB7-8789-474D-BD04-60CD147976B4}"/>
              </a:ext>
            </a:extLst>
          </p:cNvPr>
          <p:cNvSpPr txBox="1"/>
          <p:nvPr userDrawn="1"/>
        </p:nvSpPr>
        <p:spPr>
          <a:xfrm>
            <a:off x="576263" y="5007744"/>
            <a:ext cx="902491" cy="83100"/>
          </a:xfrm>
          <a:prstGeom prst="rect">
            <a:avLst/>
          </a:prstGeom>
          <a:noFill/>
        </p:spPr>
        <p:txBody>
          <a:bodyPr vert="horz" wrap="none" lIns="0" tIns="0" rIns="0" bIns="0" rtlCol="0" anchor="ctr" anchorCtr="0">
            <a:spAutoFit/>
          </a:bodyPr>
          <a:lstStyle/>
          <a:p>
            <a:pPr marL="0" marR="0" indent="0" algn="l" defTabSz="914400" rtl="0" eaLnBrk="1" fontAlgn="base" latinLnBrk="0" hangingPunct="1">
              <a:lnSpc>
                <a:spcPct val="90000"/>
              </a:lnSpc>
              <a:spcBef>
                <a:spcPts val="100"/>
              </a:spcBef>
              <a:spcAft>
                <a:spcPts val="100"/>
              </a:spcAft>
              <a:buClrTx/>
              <a:buSzTx/>
              <a:buFontTx/>
              <a:buNone/>
              <a:tabLst/>
              <a:defRPr/>
            </a:pPr>
            <a:r>
              <a:rPr lang="en-US" sz="600" b="0" i="0" u="none" baseline="0" dirty="0">
                <a:solidFill>
                  <a:srgbClr val="808080"/>
                </a:solidFill>
                <a:latin typeface="Arial" panose="020B0604020202020204" pitchFamily="34" charset="0"/>
              </a:rPr>
              <a:t>© Copyright 2019 Dell Inc.</a:t>
            </a:r>
          </a:p>
        </p:txBody>
      </p:sp>
    </p:spTree>
    <p:extLst>
      <p:ext uri="{BB962C8B-B14F-4D97-AF65-F5344CB8AC3E}">
        <p14:creationId xmlns:p14="http://schemas.microsoft.com/office/powerpoint/2010/main" val="3684368411"/>
      </p:ext>
    </p:extLst>
  </p:cSld>
  <p:clrMap bg1="lt1" tx1="dk1" bg2="lt2" tx2="dk2" accent1="accent1" accent2="accent2" accent3="accent3" accent4="accent4" accent5="accent5" accent6="accent6" hlink="hlink" folHlink="folHlink"/>
  <p:sldLayoutIdLst>
    <p:sldLayoutId id="2147483953" r:id="rId1"/>
    <p:sldLayoutId id="2147483954"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5580">
          <p15:clr>
            <a:srgbClr val="F26B43"/>
          </p15:clr>
        </p15:guide>
        <p15:guide id="4" pos="1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27.png"/><Relationship Id="rId5" Type="http://schemas.openxmlformats.org/officeDocument/2006/relationships/slide" Target="slide7.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27.png"/><Relationship Id="rId5" Type="http://schemas.openxmlformats.org/officeDocument/2006/relationships/slide" Target="slide7.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27.png"/><Relationship Id="rId5" Type="http://schemas.openxmlformats.org/officeDocument/2006/relationships/slide" Target="slide7.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slide" Target="slide7.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0.jpe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47.xml"/><Relationship Id="rId6" Type="http://schemas.openxmlformats.org/officeDocument/2006/relationships/image" Target="../media/image27.png"/><Relationship Id="rId5" Type="http://schemas.openxmlformats.org/officeDocument/2006/relationships/slide" Target="slide8.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notesSlide" Target="../notesSlides/notesSlide2.xml"/><Relationship Id="rId1" Type="http://schemas.openxmlformats.org/officeDocument/2006/relationships/slideLayout" Target="../slideLayouts/slideLayout61.xml"/><Relationship Id="rId5" Type="http://schemas.openxmlformats.org/officeDocument/2006/relationships/image" Target="../media/image27.png"/><Relationship Id="rId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99.xml"/><Relationship Id="rId6" Type="http://schemas.openxmlformats.org/officeDocument/2006/relationships/image" Target="../media/image27.png"/><Relationship Id="rId5" Type="http://schemas.openxmlformats.org/officeDocument/2006/relationships/slide" Target="slide8.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99.xml"/><Relationship Id="rId6" Type="http://schemas.openxmlformats.org/officeDocument/2006/relationships/image" Target="../media/image27.png"/><Relationship Id="rId5" Type="http://schemas.openxmlformats.org/officeDocument/2006/relationships/slide" Target="slide8.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7.xml"/><Relationship Id="rId6" Type="http://schemas.openxmlformats.org/officeDocument/2006/relationships/slide" Target="slide8.xml"/><Relationship Id="rId5" Type="http://schemas.openxmlformats.org/officeDocument/2006/relationships/image" Target="../media/image26.pn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7.xml"/><Relationship Id="rId6" Type="http://schemas.openxmlformats.org/officeDocument/2006/relationships/image" Target="../media/image44.jpeg"/><Relationship Id="rId5" Type="http://schemas.openxmlformats.org/officeDocument/2006/relationships/image" Target="../media/image27.png"/><Relationship Id="rId4" Type="http://schemas.openxmlformats.org/officeDocument/2006/relationships/slide" Target="sl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47.xml"/><Relationship Id="rId6" Type="http://schemas.openxmlformats.org/officeDocument/2006/relationships/image" Target="../media/image45.png"/><Relationship Id="rId5" Type="http://schemas.openxmlformats.org/officeDocument/2006/relationships/image" Target="../media/image27.png"/><Relationship Id="rId4" Type="http://schemas.openxmlformats.org/officeDocument/2006/relationships/slide" Target="slide8.xml"/></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6.png"/><Relationship Id="rId7" Type="http://schemas.openxmlformats.org/officeDocument/2006/relationships/slide" Target="slide8.xml"/><Relationship Id="rId2" Type="http://schemas.openxmlformats.org/officeDocument/2006/relationships/notesSlide" Target="../notesSlides/notesSlide24.xml"/><Relationship Id="rId1" Type="http://schemas.openxmlformats.org/officeDocument/2006/relationships/slideLayout" Target="../slideLayouts/slideLayout47.xml"/><Relationship Id="rId6" Type="http://schemas.openxmlformats.org/officeDocument/2006/relationships/image" Target="../media/image26.png"/><Relationship Id="rId5" Type="http://schemas.openxmlformats.org/officeDocument/2006/relationships/image" Target="../media/image47.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6.png"/><Relationship Id="rId7" Type="http://schemas.openxmlformats.org/officeDocument/2006/relationships/slide" Target="slide8.xml"/><Relationship Id="rId2" Type="http://schemas.openxmlformats.org/officeDocument/2006/relationships/notesSlide" Target="../notesSlides/notesSlide25.xml"/><Relationship Id="rId1" Type="http://schemas.openxmlformats.org/officeDocument/2006/relationships/slideLayout" Target="../slideLayouts/slideLayout47.xml"/><Relationship Id="rId6" Type="http://schemas.openxmlformats.org/officeDocument/2006/relationships/image" Target="../media/image26.png"/><Relationship Id="rId5" Type="http://schemas.openxmlformats.org/officeDocument/2006/relationships/image" Target="../media/image47.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7.xml"/><Relationship Id="rId6" Type="http://schemas.openxmlformats.org/officeDocument/2006/relationships/slide" Target="slide8.xml"/><Relationship Id="rId5" Type="http://schemas.openxmlformats.org/officeDocument/2006/relationships/image" Target="../media/image26.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89.xml"/><Relationship Id="rId6" Type="http://schemas.openxmlformats.org/officeDocument/2006/relationships/image" Target="../media/image48.jpeg"/><Relationship Id="rId5" Type="http://schemas.openxmlformats.org/officeDocument/2006/relationships/image" Target="../media/image26.png"/><Relationship Id="rId10" Type="http://schemas.openxmlformats.org/officeDocument/2006/relationships/image" Target="../media/image27.png"/><Relationship Id="rId4" Type="http://schemas.microsoft.com/office/2007/relationships/hdphoto" Target="../media/hdphoto4.wdp"/><Relationship Id="rId9" Type="http://schemas.openxmlformats.org/officeDocument/2006/relationships/slide" Target="slide8.xml"/></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slide" Target="slide8.xml"/><Relationship Id="rId2" Type="http://schemas.openxmlformats.org/officeDocument/2006/relationships/notesSlide" Target="../notesSlides/notesSlide28.xml"/><Relationship Id="rId1" Type="http://schemas.openxmlformats.org/officeDocument/2006/relationships/slideLayout" Target="../slideLayouts/slideLayout89.xml"/><Relationship Id="rId6" Type="http://schemas.openxmlformats.org/officeDocument/2006/relationships/image" Target="../media/image52.svg"/><Relationship Id="rId5" Type="http://schemas.openxmlformats.org/officeDocument/2006/relationships/image" Target="../media/image49.pn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slide" Target="slide8.xml"/><Relationship Id="rId2" Type="http://schemas.openxmlformats.org/officeDocument/2006/relationships/notesSlide" Target="../notesSlides/notesSlide29.xml"/><Relationship Id="rId1" Type="http://schemas.openxmlformats.org/officeDocument/2006/relationships/slideLayout" Target="../slideLayouts/slideLayout89.xml"/><Relationship Id="rId6" Type="http://schemas.openxmlformats.org/officeDocument/2006/relationships/image" Target="../media/image52.svg"/><Relationship Id="rId5" Type="http://schemas.openxmlformats.org/officeDocument/2006/relationships/image" Target="../media/image49.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2.xml.rels><?xml version="1.0" encoding="UTF-8" standalone="yes"?>
<Relationships xmlns="http://schemas.openxmlformats.org/package/2006/relationships"><Relationship Id="rId8" Type="http://schemas.openxmlformats.org/officeDocument/2006/relationships/hyperlink" Target="https://www.delltechnologies.com/asset/en-us/products/storage/selling-competitive/microsoft-o365-services-customer-presentation.pptx.external" TargetMode="External"/><Relationship Id="rId13" Type="http://schemas.openxmlformats.org/officeDocument/2006/relationships/hyperlink" Target="https://www.delltechnologies.com/asset/en-us/services/consulting/briefs-summaries/digital-services-mgt-customer-deck.pptx.external" TargetMode="External"/><Relationship Id="rId18" Type="http://schemas.openxmlformats.org/officeDocument/2006/relationships/hyperlink" Target="https://www.delltechnologies.com/asset/en-us/products/converged-infrastructure/briefs-summaries/Dell_EMC_Consulting_Services_for_MHC.pptx.external" TargetMode="External"/><Relationship Id="rId3" Type="http://schemas.openxmlformats.org/officeDocument/2006/relationships/hyperlink" Target="https://www.delltechnologies.com/asset/en-us/services/consulting/selling-competitive/sales_fast_find_workforce_transformation.pdf.external" TargetMode="External"/><Relationship Id="rId21" Type="http://schemas.openxmlformats.org/officeDocument/2006/relationships/hyperlink" Target="https://www.delltechnologies.com/asset/en-us/services/consulting/briefs-summaries/cybersecurity-services-fast-find.pdf" TargetMode="External"/><Relationship Id="rId7" Type="http://schemas.openxmlformats.org/officeDocument/2006/relationships/hyperlink" Target="https://www.delltechnologies.com/asset/en-us/services/deployment/selling-competitive/modern-wfx-cloud-productivity-ox-cust-deck.pptx.external" TargetMode="External"/><Relationship Id="rId12" Type="http://schemas.openxmlformats.org/officeDocument/2006/relationships/hyperlink" Target="https://www.delltechnologies.com/resources/en-us/auth/asset/presentations/services/data-center-outcome-accelerator-overview.pptx" TargetMode="External"/><Relationship Id="rId17" Type="http://schemas.openxmlformats.org/officeDocument/2006/relationships/hyperlink" Target="https://www.delltechnologies.com/asset/en-us/services/consulting/briefs-summaries/outcome-accelerators-cloud-experience.pptx.external" TargetMode="External"/><Relationship Id="rId2" Type="http://schemas.openxmlformats.org/officeDocument/2006/relationships/notesSlide" Target="../notesSlides/notesSlide30.xml"/><Relationship Id="rId16" Type="http://schemas.openxmlformats.org/officeDocument/2006/relationships/hyperlink" Target="https://www.delltechnologies.com/asset/en-us/services/consulting/selling-competitive/dell-tech-services-for-apex-cloud-final.pptx.external" TargetMode="External"/><Relationship Id="rId20" Type="http://schemas.openxmlformats.org/officeDocument/2006/relationships/hyperlink" Target="https://www.delltechnologies.com/asset/en-us/services/consulting/briefs-summaries/business-resiliency-fast-find.pdf.external" TargetMode="External"/><Relationship Id="rId1" Type="http://schemas.openxmlformats.org/officeDocument/2006/relationships/slideLayout" Target="../slideLayouts/slideLayout87.xml"/><Relationship Id="rId6" Type="http://schemas.openxmlformats.org/officeDocument/2006/relationships/hyperlink" Target="https://www.delltechnologies.com/asset/en-us/services/consulting/briefs-summaries/adoption_change_mgmt_services.pptx.external" TargetMode="External"/><Relationship Id="rId11" Type="http://schemas.openxmlformats.org/officeDocument/2006/relationships/hyperlink" Target="https://www.delltechnologies.com/asset/en-us/services/consulting/briefs-summaries/data_center_transformation_services_sp.pptx.external" TargetMode="External"/><Relationship Id="rId24" Type="http://schemas.openxmlformats.org/officeDocument/2006/relationships/hyperlink" Target="https://www.delltechnologies.com/asset/en-us/services/consulting/templates-forms/cybersecurity-services-customer-presentation.pptx.external" TargetMode="External"/><Relationship Id="rId5" Type="http://schemas.openxmlformats.org/officeDocument/2006/relationships/hyperlink" Target="https://www.delltechnologies.com/asset/en-us/services/deployment/selling-competitive/modern-wfx-dig-empl-exp-ox-cust-deck.pptx.external" TargetMode="External"/><Relationship Id="rId15" Type="http://schemas.openxmlformats.org/officeDocument/2006/relationships/hyperlink" Target="https://www.delltechnologies.com/asset/en-us/services/consulting/selling-competitive/transform-your-business-devops.pptx.external" TargetMode="External"/><Relationship Id="rId23" Type="http://schemas.openxmlformats.org/officeDocument/2006/relationships/hyperlink" Target="https://www.delltechnologies.com/asset/en-us/services/managed-services/selling-competitive/cyber-resilience-outcome-accelerator-cust-pres.pptx.external" TargetMode="External"/><Relationship Id="rId10" Type="http://schemas.openxmlformats.org/officeDocument/2006/relationships/hyperlink" Target="https://www.delltechnologies.com/asset/en-us/services/deployment/selling-competitive/modern-wfx-mod-teamwork-ox-cust-deck.pptx.external" TargetMode="External"/><Relationship Id="rId19" Type="http://schemas.openxmlformats.org/officeDocument/2006/relationships/hyperlink" Target="https://www.delltechnologies.com/asset/en-us/services/consulting/selling-competitive/dell-tech-services-for-vxrail.pptx.external" TargetMode="External"/><Relationship Id="rId4" Type="http://schemas.openxmlformats.org/officeDocument/2006/relationships/hyperlink" Target="https://www.delltechnologies.com/asset/en-us/services/consulting/selling-competitive/workforce-experience-measurement-presentation.pptx.external" TargetMode="External"/><Relationship Id="rId9" Type="http://schemas.openxmlformats.org/officeDocument/2006/relationships/hyperlink" Target="https://www.delltechnologies.com/asset/en-us/services/consulting/templates-forms/outcome-accelerator-modern-client-mgt-and-provisioning-customer-deck.pptx.external" TargetMode="External"/><Relationship Id="rId14" Type="http://schemas.openxmlformats.org/officeDocument/2006/relationships/hyperlink" Target="https://www.delltechnologies.com/asset/en-us/services/consulting/briefs-summaries/APO_Master.pptx.external" TargetMode="External"/><Relationship Id="rId22" Type="http://schemas.openxmlformats.org/officeDocument/2006/relationships/hyperlink" Target="https://www.delltechnologies.com/asset/en-us/services/consulting/selling-competitive/cyber-recovery-solution-and-services-101-customer-presentation.pptx.external"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slide" Target="slide23.xml"/><Relationship Id="rId4" Type="http://schemas.openxmlformats.org/officeDocument/2006/relationships/slide" Target="slide19.xml"/></Relationships>
</file>

<file path=ppt/slides/_rels/slide8.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28.xml"/><Relationship Id="rId3" Type="http://schemas.openxmlformats.org/officeDocument/2006/relationships/slide" Target="slide22.xml"/><Relationship Id="rId7" Type="http://schemas.openxmlformats.org/officeDocument/2006/relationships/slide" Target="slide26.xml"/><Relationship Id="rId12"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slide" Target="slide23.xml"/><Relationship Id="rId11" Type="http://schemas.openxmlformats.org/officeDocument/2006/relationships/slide" Target="slide21.xml"/><Relationship Id="rId5" Type="http://schemas.openxmlformats.org/officeDocument/2006/relationships/slide" Target="slide19.xml"/><Relationship Id="rId15" Type="http://schemas.openxmlformats.org/officeDocument/2006/relationships/slide" Target="slide30.xml"/><Relationship Id="rId10" Type="http://schemas.openxmlformats.org/officeDocument/2006/relationships/slide" Target="slide27.xml"/><Relationship Id="rId4" Type="http://schemas.openxmlformats.org/officeDocument/2006/relationships/slide" Target="slide25.xml"/><Relationship Id="rId9" Type="http://schemas.openxmlformats.org/officeDocument/2006/relationships/slide" Target="slide24.xml"/><Relationship Id="rId14" Type="http://schemas.openxmlformats.org/officeDocument/2006/relationships/slide" Target="slide29.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D1465FA-B3FF-4BD8-A478-E008A5611AA0}"/>
              </a:ext>
            </a:extLst>
          </p:cNvPr>
          <p:cNvSpPr txBox="1">
            <a:spLocks/>
          </p:cNvSpPr>
          <p:nvPr/>
        </p:nvSpPr>
        <p:spPr>
          <a:xfrm>
            <a:off x="285750" y="1162234"/>
            <a:ext cx="8572500" cy="747897"/>
          </a:xfrm>
          <a:prstGeom prst="rect">
            <a:avLst/>
          </a:prstGeom>
        </p:spPr>
        <p:txBody>
          <a:bodyPr wrap="square" lIns="0" tIns="0" rIns="0" bIns="0">
            <a:spAutoFit/>
          </a:bodyPr>
          <a:lstStyle>
            <a:lvl1pPr algn="l" defTabSz="685800" rtl="0" eaLnBrk="1" latinLnBrk="0" hangingPunct="1">
              <a:lnSpc>
                <a:spcPct val="90000"/>
              </a:lnSpc>
              <a:spcBef>
                <a:spcPct val="0"/>
              </a:spcBef>
              <a:buNone/>
              <a:defRPr sz="2800" kern="1200">
                <a:solidFill>
                  <a:schemeClr val="bg1"/>
                </a:solidFill>
                <a:latin typeface="Arial" panose="020B0604020202020204" pitchFamily="34" charset="0"/>
                <a:ea typeface="+mj-ea"/>
                <a:cs typeface="+mj-cs"/>
              </a:defRPr>
            </a:lvl1pPr>
          </a:lstStyle>
          <a:p>
            <a:r>
              <a:rPr lang="en-US" sz="5400">
                <a:solidFill>
                  <a:schemeClr val="tx2"/>
                </a:solidFill>
              </a:rPr>
              <a:t>Embrace your digital future</a:t>
            </a:r>
          </a:p>
        </p:txBody>
      </p:sp>
      <p:sp>
        <p:nvSpPr>
          <p:cNvPr id="8" name="Subtitle 2">
            <a:extLst>
              <a:ext uri="{FF2B5EF4-FFF2-40B4-BE49-F238E27FC236}">
                <a16:creationId xmlns:a16="http://schemas.microsoft.com/office/drawing/2014/main" id="{916C550C-4693-417B-8DD3-13D383CB1090}"/>
              </a:ext>
            </a:extLst>
          </p:cNvPr>
          <p:cNvSpPr txBox="1">
            <a:spLocks/>
          </p:cNvSpPr>
          <p:nvPr/>
        </p:nvSpPr>
        <p:spPr>
          <a:xfrm>
            <a:off x="285750" y="2057400"/>
            <a:ext cx="8572500" cy="124182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000">
                <a:solidFill>
                  <a:schemeClr val="tx2"/>
                </a:solidFill>
              </a:rPr>
              <a:t>Dell Technologies Services</a:t>
            </a:r>
          </a:p>
        </p:txBody>
      </p:sp>
    </p:spTree>
    <p:extLst>
      <p:ext uri="{BB962C8B-B14F-4D97-AF65-F5344CB8AC3E}">
        <p14:creationId xmlns:p14="http://schemas.microsoft.com/office/powerpoint/2010/main" val="264504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63D442-72A2-4B5C-BCE0-6DC86C752533}"/>
              </a:ext>
            </a:extLst>
          </p:cNvPr>
          <p:cNvPicPr>
            <a:picLocks noChangeAspect="1"/>
          </p:cNvPicPr>
          <p:nvPr/>
        </p:nvPicPr>
        <p:blipFill>
          <a:blip r:embed="rId3"/>
          <a:stretch>
            <a:fillRect/>
          </a:stretch>
        </p:blipFill>
        <p:spPr>
          <a:xfrm>
            <a:off x="0" y="1073243"/>
            <a:ext cx="9144000" cy="3613332"/>
          </a:xfrm>
          <a:prstGeom prst="rect">
            <a:avLst/>
          </a:prstGeom>
        </p:spPr>
      </p:pic>
      <p:sp>
        <p:nvSpPr>
          <p:cNvPr id="40" name="Rectangle 39">
            <a:extLst>
              <a:ext uri="{FF2B5EF4-FFF2-40B4-BE49-F238E27FC236}">
                <a16:creationId xmlns:a16="http://schemas.microsoft.com/office/drawing/2014/main" id="{95CB495B-C5B7-4916-8DB4-AA0E9B867BEA}"/>
              </a:ext>
            </a:extLst>
          </p:cNvPr>
          <p:cNvSpPr/>
          <p:nvPr/>
        </p:nvSpPr>
        <p:spPr>
          <a:xfrm>
            <a:off x="1629" y="1088109"/>
            <a:ext cx="9152417" cy="3617632"/>
          </a:xfrm>
          <a:prstGeom prst="rect">
            <a:avLst/>
          </a:prstGeom>
          <a:solidFill>
            <a:schemeClr val="bg1">
              <a:alpha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2336F1D0-A928-4107-A6BD-D01B009C1919}"/>
              </a:ext>
            </a:extLst>
          </p:cNvPr>
          <p:cNvSpPr/>
          <p:nvPr/>
        </p:nvSpPr>
        <p:spPr>
          <a:xfrm>
            <a:off x="-4020" y="1083996"/>
            <a:ext cx="9152417" cy="3602392"/>
          </a:xfrm>
          <a:prstGeom prst="rect">
            <a:avLst/>
          </a:prstGeom>
          <a:solidFill>
            <a:schemeClr val="tx2">
              <a:alpha val="4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41" name="TextBox 40">
            <a:extLst>
              <a:ext uri="{FF2B5EF4-FFF2-40B4-BE49-F238E27FC236}">
                <a16:creationId xmlns:a16="http://schemas.microsoft.com/office/drawing/2014/main" id="{98964427-E195-4899-9D2C-394660BE1F38}"/>
              </a:ext>
            </a:extLst>
          </p:cNvPr>
          <p:cNvSpPr txBox="1"/>
          <p:nvPr/>
        </p:nvSpPr>
        <p:spPr>
          <a:xfrm>
            <a:off x="585156" y="334185"/>
            <a:ext cx="7992869" cy="430887"/>
          </a:xfrm>
          <a:prstGeom prst="rect">
            <a:avLst/>
          </a:prstGeom>
          <a:noFill/>
        </p:spPr>
        <p:txBody>
          <a:bodyPr wrap="square" lIns="0" tIns="0" rIns="0" bIns="0" rtlCol="0">
            <a:spAutoFit/>
          </a:bodyPr>
          <a:lstStyle/>
          <a:p>
            <a:pPr lvl="0" algn="ctr">
              <a:defRPr/>
            </a:pPr>
            <a:r>
              <a:rPr kumimoji="0" lang="en-US" sz="2800" b="0" i="0" u="none" strike="noStrike" kern="1200" cap="none" spc="0" normalizeH="0" baseline="0" noProof="0">
                <a:ln>
                  <a:noFill/>
                </a:ln>
                <a:solidFill>
                  <a:srgbClr val="FFFFFF"/>
                </a:solidFill>
                <a:effectLst/>
                <a:uLnTx/>
                <a:uFillTx/>
                <a:latin typeface="Arial"/>
                <a:ea typeface="+mn-ea"/>
                <a:cs typeface="+mn-cs"/>
              </a:rPr>
              <a:t>Get started with targeted outcomes</a:t>
            </a:r>
          </a:p>
        </p:txBody>
      </p:sp>
      <p:grpSp>
        <p:nvGrpSpPr>
          <p:cNvPr id="139" name="Group 138">
            <a:extLst>
              <a:ext uri="{FF2B5EF4-FFF2-40B4-BE49-F238E27FC236}">
                <a16:creationId xmlns:a16="http://schemas.microsoft.com/office/drawing/2014/main" id="{382A4B6B-61E3-4C2B-8463-B81E3FDEC0AB}"/>
              </a:ext>
            </a:extLst>
          </p:cNvPr>
          <p:cNvGrpSpPr/>
          <p:nvPr/>
        </p:nvGrpSpPr>
        <p:grpSpPr>
          <a:xfrm>
            <a:off x="49896" y="3911036"/>
            <a:ext cx="9029794" cy="559903"/>
            <a:chOff x="49896" y="3977699"/>
            <a:chExt cx="9029794" cy="746242"/>
          </a:xfrm>
          <a:effectLst>
            <a:outerShdw blurRad="50800" dist="12700" dir="5400000" algn="t" rotWithShape="0">
              <a:prstClr val="black">
                <a:alpha val="40000"/>
              </a:prstClr>
            </a:outerShdw>
          </a:effectLst>
        </p:grpSpPr>
        <p:sp>
          <p:nvSpPr>
            <p:cNvPr id="69" name="Rectangle 165">
              <a:extLst>
                <a:ext uri="{FF2B5EF4-FFF2-40B4-BE49-F238E27FC236}">
                  <a16:creationId xmlns:a16="http://schemas.microsoft.com/office/drawing/2014/main" id="{84628367-D19A-49AE-B21D-16CD2388EF08}"/>
                </a:ext>
              </a:extLst>
            </p:cNvPr>
            <p:cNvSpPr/>
            <p:nvPr/>
          </p:nvSpPr>
          <p:spPr>
            <a:xfrm rot="10800000">
              <a:off x="49896" y="3977699"/>
              <a:ext cx="9029794" cy="746242"/>
            </a:xfrm>
            <a:prstGeom prst="trapezoid">
              <a:avLst/>
            </a:prstGeom>
            <a:gradFill>
              <a:gsLst>
                <a:gs pos="0">
                  <a:schemeClr val="accent6"/>
                </a:gs>
                <a:gs pos="26000">
                  <a:schemeClr val="bg1"/>
                </a:gs>
                <a:gs pos="100000">
                  <a:schemeClr val="accent1"/>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i="0" u="none" strike="noStrike" kern="1200" cap="none" spc="0" normalizeH="0" baseline="0" noProof="0">
                <a:ln>
                  <a:noFill/>
                </a:ln>
                <a:solidFill>
                  <a:srgbClr val="000000"/>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E13161B5-F4A4-4D55-9B40-F0444FB425F7}"/>
                </a:ext>
              </a:extLst>
            </p:cNvPr>
            <p:cNvSpPr/>
            <p:nvPr/>
          </p:nvSpPr>
          <p:spPr>
            <a:xfrm>
              <a:off x="148671" y="4067328"/>
              <a:ext cx="8915284" cy="533269"/>
            </a:xfrm>
            <a:prstGeom prst="rect">
              <a:avLst/>
            </a:prstGeom>
          </p:spPr>
          <p:txBody>
            <a:bodyPr wrap="square">
              <a:spAutoFit/>
            </a:bodyPr>
            <a:lstStyle/>
            <a:p>
              <a:pPr marL="0" lvl="1" algn="ctr">
                <a:defRPr/>
              </a:pPr>
              <a:r>
                <a:rPr lang="en-US" sz="1600">
                  <a:solidFill>
                    <a:srgbClr val="FFFFFF"/>
                  </a:solidFill>
                </a:rPr>
                <a:t>PROVEN PROCESSES   </a:t>
              </a:r>
              <a:r>
                <a:rPr lang="en-US" sz="2000">
                  <a:solidFill>
                    <a:srgbClr val="F2AF00"/>
                  </a:solidFill>
                </a:rPr>
                <a:t>|</a:t>
              </a:r>
              <a:r>
                <a:rPr lang="en-US" sz="1600">
                  <a:solidFill>
                    <a:srgbClr val="FFFFFF"/>
                  </a:solidFill>
                </a:rPr>
                <a:t>  TIME-TO-VALUE   </a:t>
              </a:r>
              <a:r>
                <a:rPr lang="en-US" sz="2000">
                  <a:solidFill>
                    <a:srgbClr val="F2AF00"/>
                  </a:solidFill>
                </a:rPr>
                <a:t>|</a:t>
              </a:r>
              <a:r>
                <a:rPr lang="en-US" sz="1600">
                  <a:solidFill>
                    <a:srgbClr val="F2AF00"/>
                  </a:solidFill>
                </a:rPr>
                <a:t>  </a:t>
              </a:r>
              <a:r>
                <a:rPr lang="en-US" sz="1600">
                  <a:solidFill>
                    <a:schemeClr val="tx2"/>
                  </a:solidFill>
                </a:rPr>
                <a:t>CONSISTENT OUTCOMES</a:t>
              </a:r>
            </a:p>
          </p:txBody>
        </p:sp>
      </p:grpSp>
      <p:cxnSp>
        <p:nvCxnSpPr>
          <p:cNvPr id="36" name="Straight Connector 35">
            <a:extLst>
              <a:ext uri="{FF2B5EF4-FFF2-40B4-BE49-F238E27FC236}">
                <a16:creationId xmlns:a16="http://schemas.microsoft.com/office/drawing/2014/main" id="{399A31B7-6DCE-45DD-8D51-442FAAF62A36}"/>
              </a:ext>
            </a:extLst>
          </p:cNvPr>
          <p:cNvCxnSpPr>
            <a:cxnSpLocks/>
          </p:cNvCxnSpPr>
          <p:nvPr/>
        </p:nvCxnSpPr>
        <p:spPr>
          <a:xfrm>
            <a:off x="0" y="1073243"/>
            <a:ext cx="9144000" cy="0"/>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8" name="Straight Connector 37">
            <a:extLst>
              <a:ext uri="{FF2B5EF4-FFF2-40B4-BE49-F238E27FC236}">
                <a16:creationId xmlns:a16="http://schemas.microsoft.com/office/drawing/2014/main" id="{9A0E5006-91E0-4D6B-8692-DB7F87C5CEAB}"/>
              </a:ext>
            </a:extLst>
          </p:cNvPr>
          <p:cNvCxnSpPr>
            <a:cxnSpLocks/>
          </p:cNvCxnSpPr>
          <p:nvPr/>
        </p:nvCxnSpPr>
        <p:spPr>
          <a:xfrm>
            <a:off x="-8417" y="4686575"/>
            <a:ext cx="9144000" cy="0"/>
          </a:xfrm>
          <a:prstGeom prst="line">
            <a:avLst/>
          </a:prstGeom>
          <a:ln/>
        </p:spPr>
        <p:style>
          <a:lnRef idx="3">
            <a:schemeClr val="accent3"/>
          </a:lnRef>
          <a:fillRef idx="0">
            <a:schemeClr val="accent3"/>
          </a:fillRef>
          <a:effectRef idx="2">
            <a:schemeClr val="accent3"/>
          </a:effectRef>
          <a:fontRef idx="minor">
            <a:schemeClr val="tx1"/>
          </a:fontRef>
        </p:style>
      </p:cxnSp>
      <p:sp>
        <p:nvSpPr>
          <p:cNvPr id="140" name="Rectangle: Diagonal Corners Rounded 139">
            <a:extLst>
              <a:ext uri="{FF2B5EF4-FFF2-40B4-BE49-F238E27FC236}">
                <a16:creationId xmlns:a16="http://schemas.microsoft.com/office/drawing/2014/main" id="{002FCAB8-65DC-4882-84B9-5827B95B5FB0}"/>
              </a:ext>
            </a:extLst>
          </p:cNvPr>
          <p:cNvSpPr/>
          <p:nvPr/>
        </p:nvSpPr>
        <p:spPr>
          <a:xfrm>
            <a:off x="2364754" y="1827242"/>
            <a:ext cx="2176751" cy="1904249"/>
          </a:xfrm>
          <a:prstGeom prst="round2DiagRect">
            <a:avLst/>
          </a:prstGeom>
          <a:solidFill>
            <a:schemeClr val="bg1">
              <a:lumMod val="7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i="1">
              <a:solidFill>
                <a:schemeClr val="tx2"/>
              </a:solidFill>
            </a:endParaRPr>
          </a:p>
        </p:txBody>
      </p:sp>
      <p:sp>
        <p:nvSpPr>
          <p:cNvPr id="43" name="Rectangle 42">
            <a:extLst>
              <a:ext uri="{FF2B5EF4-FFF2-40B4-BE49-F238E27FC236}">
                <a16:creationId xmlns:a16="http://schemas.microsoft.com/office/drawing/2014/main" id="{FB777745-B3EF-4DAF-B03B-CEE8634B0F28}"/>
              </a:ext>
            </a:extLst>
          </p:cNvPr>
          <p:cNvSpPr/>
          <p:nvPr/>
        </p:nvSpPr>
        <p:spPr>
          <a:xfrm>
            <a:off x="2616914" y="1293678"/>
            <a:ext cx="1672428" cy="603504"/>
          </a:xfrm>
          <a:prstGeom prst="rect">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44" name="Rectangle 43">
            <a:extLst>
              <a:ext uri="{FF2B5EF4-FFF2-40B4-BE49-F238E27FC236}">
                <a16:creationId xmlns:a16="http://schemas.microsoft.com/office/drawing/2014/main" id="{6551EAE7-FEC1-4FAD-A526-08C00C6671E9}"/>
              </a:ext>
            </a:extLst>
          </p:cNvPr>
          <p:cNvSpPr/>
          <p:nvPr/>
        </p:nvSpPr>
        <p:spPr>
          <a:xfrm>
            <a:off x="2641270" y="1320024"/>
            <a:ext cx="1623717" cy="550813"/>
          </a:xfrm>
          <a:prstGeom prst="rect">
            <a:avLst/>
          </a:prstGeom>
          <a:solidFill>
            <a:schemeClr val="bg1">
              <a:lumMod val="75000"/>
            </a:schemeClr>
          </a:solidFill>
          <a:ln w="28575">
            <a:noFill/>
          </a:ln>
          <a:effectLst/>
        </p:spPr>
        <p:txBody>
          <a:bodyPr wrap="square" lIns="182880" tIns="137160" rIns="137160" bIns="137160" rtlCol="0" anchor="ctr">
            <a:noAutofit/>
          </a:bodyPr>
          <a:lstStyle/>
          <a:p>
            <a:pPr algn="ctr" defTabSz="914243" fontAlgn="base">
              <a:lnSpc>
                <a:spcPct val="90000"/>
              </a:lnSpc>
              <a:spcBef>
                <a:spcPts val="600"/>
              </a:spcBef>
              <a:spcAft>
                <a:spcPct val="0"/>
              </a:spcAft>
            </a:pPr>
            <a:endParaRPr lang="en-US" sz="2000">
              <a:solidFill>
                <a:srgbClr val="FFFFFF"/>
              </a:solidFill>
              <a:latin typeface="Arial"/>
            </a:endParaRPr>
          </a:p>
        </p:txBody>
      </p:sp>
      <p:sp>
        <p:nvSpPr>
          <p:cNvPr id="142" name="Rectangle: Diagonal Corners Rounded 141">
            <a:extLst>
              <a:ext uri="{FF2B5EF4-FFF2-40B4-BE49-F238E27FC236}">
                <a16:creationId xmlns:a16="http://schemas.microsoft.com/office/drawing/2014/main" id="{94331A15-0B02-4000-8E39-8BEB732A007B}"/>
              </a:ext>
            </a:extLst>
          </p:cNvPr>
          <p:cNvSpPr/>
          <p:nvPr/>
        </p:nvSpPr>
        <p:spPr>
          <a:xfrm>
            <a:off x="6847874" y="1827242"/>
            <a:ext cx="2176751" cy="1904249"/>
          </a:xfrm>
          <a:prstGeom prst="round2DiagRect">
            <a:avLst/>
          </a:prstGeom>
          <a:solidFill>
            <a:schemeClr val="accent6"/>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147" name="TextBox 146">
            <a:extLst>
              <a:ext uri="{FF2B5EF4-FFF2-40B4-BE49-F238E27FC236}">
                <a16:creationId xmlns:a16="http://schemas.microsoft.com/office/drawing/2014/main" id="{8ECD78B3-D1B7-43F7-AE89-0F170C2CC8AA}"/>
              </a:ext>
            </a:extLst>
          </p:cNvPr>
          <p:cNvSpPr txBox="1"/>
          <p:nvPr/>
        </p:nvSpPr>
        <p:spPr>
          <a:xfrm>
            <a:off x="6866313" y="2155459"/>
            <a:ext cx="2132219" cy="1384995"/>
          </a:xfrm>
          <a:prstGeom prst="rect">
            <a:avLst/>
          </a:prstGeom>
          <a:noFill/>
        </p:spPr>
        <p:txBody>
          <a:bodyPr wrap="square" lIns="0" tIns="0" rIns="0" bIns="0" rtlCol="0" anchor="t">
            <a:spAutoFit/>
          </a:bodyPr>
          <a:lstStyle/>
          <a:p>
            <a:pPr algn="ctr"/>
            <a:r>
              <a:rPr lang="en-US" sz="1000" i="1">
                <a:solidFill>
                  <a:srgbClr val="FFFFFF"/>
                </a:solidFill>
              </a:rPr>
              <a:t>Increase cyber resilience across </a:t>
            </a:r>
            <a:br>
              <a:rPr lang="en-US" sz="1000" i="1">
                <a:solidFill>
                  <a:srgbClr val="FFFFFF"/>
                </a:solidFill>
              </a:rPr>
            </a:br>
            <a:r>
              <a:rPr lang="en-US" sz="1000" i="1">
                <a:solidFill>
                  <a:srgbClr val="FFFFFF"/>
                </a:solidFill>
              </a:rPr>
              <a:t>the organization</a:t>
            </a:r>
            <a:endParaRPr lang="en-US"/>
          </a:p>
          <a:p>
            <a:pPr algn="ctr"/>
            <a:endParaRPr lang="en-US" sz="1000" i="1">
              <a:solidFill>
                <a:srgbClr val="FFFFFF"/>
              </a:solidFill>
            </a:endParaRPr>
          </a:p>
          <a:p>
            <a:pPr lvl="0" algn="ctr"/>
            <a:r>
              <a:rPr lang="en-US" sz="1000" i="1">
                <a:solidFill>
                  <a:srgbClr val="FFFFFF"/>
                </a:solidFill>
              </a:rPr>
              <a:t>Reduce planned and unplanned downtime by aligning recovery with business priorities</a:t>
            </a:r>
          </a:p>
          <a:p>
            <a:pPr lvl="0" algn="ctr"/>
            <a:endParaRPr lang="en-US" sz="1000" i="1">
              <a:solidFill>
                <a:srgbClr val="FFFFFF"/>
              </a:solidFill>
            </a:endParaRPr>
          </a:p>
          <a:p>
            <a:pPr lvl="0" algn="ctr"/>
            <a:r>
              <a:rPr lang="en-US" sz="1000" i="1">
                <a:solidFill>
                  <a:srgbClr val="FFFFFF"/>
                </a:solidFill>
                <a:cs typeface="Arial"/>
              </a:rPr>
              <a:t>Modernize data protection operations with service centric approaches</a:t>
            </a:r>
            <a:endParaRPr lang="en-US">
              <a:cs typeface="Arial"/>
            </a:endParaRPr>
          </a:p>
        </p:txBody>
      </p:sp>
      <p:sp>
        <p:nvSpPr>
          <p:cNvPr id="42" name="Rectangle 41">
            <a:extLst>
              <a:ext uri="{FF2B5EF4-FFF2-40B4-BE49-F238E27FC236}">
                <a16:creationId xmlns:a16="http://schemas.microsoft.com/office/drawing/2014/main" id="{65978E36-BD6A-4C87-B0B6-8A2875A58F93}"/>
              </a:ext>
            </a:extLst>
          </p:cNvPr>
          <p:cNvSpPr/>
          <p:nvPr/>
        </p:nvSpPr>
        <p:spPr>
          <a:xfrm>
            <a:off x="7100035" y="1293678"/>
            <a:ext cx="1672428" cy="603504"/>
          </a:xfrm>
          <a:prstGeom prst="rect">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46" name="Rectangle 45">
            <a:extLst>
              <a:ext uri="{FF2B5EF4-FFF2-40B4-BE49-F238E27FC236}">
                <a16:creationId xmlns:a16="http://schemas.microsoft.com/office/drawing/2014/main" id="{7126AC02-BFC9-49DE-8004-472106E8257A}"/>
              </a:ext>
            </a:extLst>
          </p:cNvPr>
          <p:cNvSpPr/>
          <p:nvPr/>
        </p:nvSpPr>
        <p:spPr>
          <a:xfrm>
            <a:off x="7120566" y="1320027"/>
            <a:ext cx="1623717" cy="550806"/>
          </a:xfrm>
          <a:prstGeom prst="rect">
            <a:avLst/>
          </a:prstGeom>
          <a:solidFill>
            <a:schemeClr val="accent6"/>
          </a:solidFill>
          <a:ln w="28575">
            <a:noFill/>
          </a:ln>
          <a:effectLst/>
        </p:spPr>
        <p:txBody>
          <a:bodyPr wrap="square" lIns="182880" tIns="137160" rIns="137160" bIns="137160" rtlCol="0" anchor="ctr">
            <a:noAutofit/>
          </a:bodyPr>
          <a:lstStyle/>
          <a:p>
            <a:pPr algn="ctr" defTabSz="914243" fontAlgn="base">
              <a:lnSpc>
                <a:spcPct val="90000"/>
              </a:lnSpc>
              <a:spcBef>
                <a:spcPts val="600"/>
              </a:spcBef>
              <a:spcAft>
                <a:spcPct val="0"/>
              </a:spcAft>
            </a:pPr>
            <a:endParaRPr lang="en-US" sz="2000">
              <a:solidFill>
                <a:srgbClr val="FFFFFF"/>
              </a:solidFill>
              <a:latin typeface="Arial"/>
            </a:endParaRPr>
          </a:p>
        </p:txBody>
      </p:sp>
      <p:sp>
        <p:nvSpPr>
          <p:cNvPr id="47" name="TextBox 46">
            <a:extLst>
              <a:ext uri="{FF2B5EF4-FFF2-40B4-BE49-F238E27FC236}">
                <a16:creationId xmlns:a16="http://schemas.microsoft.com/office/drawing/2014/main" id="{5C74223A-185B-4E75-9DB8-BF752D92AC57}"/>
              </a:ext>
            </a:extLst>
          </p:cNvPr>
          <p:cNvSpPr txBox="1"/>
          <p:nvPr/>
        </p:nvSpPr>
        <p:spPr>
          <a:xfrm>
            <a:off x="7170991" y="1527010"/>
            <a:ext cx="1522864" cy="153888"/>
          </a:xfrm>
          <a:prstGeom prst="rect">
            <a:avLst/>
          </a:prstGeom>
          <a:noFill/>
        </p:spPr>
        <p:txBody>
          <a:bodyPr wrap="square" lIns="0" tIns="0" rIns="0" bIns="0" rtlCol="0">
            <a:spAutoFit/>
          </a:bodyPr>
          <a:lstStyle/>
          <a:p>
            <a:pPr algn="ctr"/>
            <a:r>
              <a:rPr lang="en-US" sz="1000" b="1">
                <a:solidFill>
                  <a:schemeClr val="tx2"/>
                </a:solidFill>
              </a:rPr>
              <a:t>BUSINESS RESILIENCY</a:t>
            </a:r>
          </a:p>
        </p:txBody>
      </p:sp>
      <p:sp>
        <p:nvSpPr>
          <p:cNvPr id="138" name="Rectangle: Diagonal Corners Rounded 137">
            <a:extLst>
              <a:ext uri="{FF2B5EF4-FFF2-40B4-BE49-F238E27FC236}">
                <a16:creationId xmlns:a16="http://schemas.microsoft.com/office/drawing/2014/main" id="{D0431FF2-49D5-4464-8F25-EB75835A2739}"/>
              </a:ext>
            </a:extLst>
          </p:cNvPr>
          <p:cNvSpPr/>
          <p:nvPr/>
        </p:nvSpPr>
        <p:spPr>
          <a:xfrm rot="10800000">
            <a:off x="122752" y="1827243"/>
            <a:ext cx="2176751" cy="1902928"/>
          </a:xfrm>
          <a:prstGeom prst="round2Diag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37" name="Rectangle 36">
            <a:extLst>
              <a:ext uri="{FF2B5EF4-FFF2-40B4-BE49-F238E27FC236}">
                <a16:creationId xmlns:a16="http://schemas.microsoft.com/office/drawing/2014/main" id="{621F2AD7-1EAC-4DC0-BC20-80B6A62AE938}"/>
              </a:ext>
            </a:extLst>
          </p:cNvPr>
          <p:cNvSpPr>
            <a:spLocks noChangeAspect="1"/>
          </p:cNvSpPr>
          <p:nvPr/>
        </p:nvSpPr>
        <p:spPr>
          <a:xfrm>
            <a:off x="374914" y="1291823"/>
            <a:ext cx="1672428" cy="605359"/>
          </a:xfrm>
          <a:prstGeom prst="rect">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39" name="Rectangle 38">
            <a:extLst>
              <a:ext uri="{FF2B5EF4-FFF2-40B4-BE49-F238E27FC236}">
                <a16:creationId xmlns:a16="http://schemas.microsoft.com/office/drawing/2014/main" id="{7FBB37EC-CDCE-44BF-8124-499F7CC2C19A}"/>
              </a:ext>
            </a:extLst>
          </p:cNvPr>
          <p:cNvSpPr/>
          <p:nvPr/>
        </p:nvSpPr>
        <p:spPr>
          <a:xfrm rot="10800000">
            <a:off x="399270" y="1316209"/>
            <a:ext cx="1623717" cy="548640"/>
          </a:xfrm>
          <a:prstGeom prst="rect">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49" name="TextBox 48">
            <a:extLst>
              <a:ext uri="{FF2B5EF4-FFF2-40B4-BE49-F238E27FC236}">
                <a16:creationId xmlns:a16="http://schemas.microsoft.com/office/drawing/2014/main" id="{67D6600D-678D-4206-BAE9-558C4B445DE4}"/>
              </a:ext>
            </a:extLst>
          </p:cNvPr>
          <p:cNvSpPr txBox="1"/>
          <p:nvPr/>
        </p:nvSpPr>
        <p:spPr>
          <a:xfrm>
            <a:off x="533435" y="1613444"/>
            <a:ext cx="1354679" cy="153888"/>
          </a:xfrm>
          <a:prstGeom prst="rect">
            <a:avLst/>
          </a:prstGeom>
          <a:noFill/>
        </p:spPr>
        <p:txBody>
          <a:bodyPr wrap="square" lIns="0" tIns="0" rIns="0" bIns="0" rtlCol="0">
            <a:spAutoFit/>
          </a:bodyPr>
          <a:lstStyle/>
          <a:p>
            <a:pPr algn="ctr"/>
            <a:endParaRPr lang="en-US" sz="1000" b="1">
              <a:solidFill>
                <a:schemeClr val="tx2"/>
              </a:solidFill>
            </a:endParaRPr>
          </a:p>
        </p:txBody>
      </p:sp>
      <p:sp>
        <p:nvSpPr>
          <p:cNvPr id="32" name="Rectangle: Diagonal Corners Rounded 31">
            <a:extLst>
              <a:ext uri="{FF2B5EF4-FFF2-40B4-BE49-F238E27FC236}">
                <a16:creationId xmlns:a16="http://schemas.microsoft.com/office/drawing/2014/main" id="{33E3D6FD-B4F5-4449-AB3B-459AE84DBFB2}"/>
              </a:ext>
            </a:extLst>
          </p:cNvPr>
          <p:cNvSpPr/>
          <p:nvPr/>
        </p:nvSpPr>
        <p:spPr>
          <a:xfrm>
            <a:off x="4606313" y="1827242"/>
            <a:ext cx="2176751" cy="1904249"/>
          </a:xfrm>
          <a:prstGeom prst="round2Diag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33" name="TextBox 32">
            <a:extLst>
              <a:ext uri="{FF2B5EF4-FFF2-40B4-BE49-F238E27FC236}">
                <a16:creationId xmlns:a16="http://schemas.microsoft.com/office/drawing/2014/main" id="{3F26BEF3-1B66-4CBF-BA50-B6BC8E27C408}"/>
              </a:ext>
            </a:extLst>
          </p:cNvPr>
          <p:cNvSpPr txBox="1"/>
          <p:nvPr/>
        </p:nvSpPr>
        <p:spPr>
          <a:xfrm>
            <a:off x="2402397" y="2209320"/>
            <a:ext cx="2101022" cy="1231106"/>
          </a:xfrm>
          <a:prstGeom prst="rect">
            <a:avLst/>
          </a:prstGeom>
          <a:noFill/>
        </p:spPr>
        <p:txBody>
          <a:bodyPr wrap="square" lIns="0" tIns="0" rIns="0" bIns="0" rtlCol="0" anchor="t">
            <a:spAutoFit/>
          </a:bodyPr>
          <a:lstStyle/>
          <a:p>
            <a:pPr algn="ctr"/>
            <a:r>
              <a:rPr lang="en-US" sz="1000" i="1">
                <a:solidFill>
                  <a:srgbClr val="FFFFFF"/>
                </a:solidFill>
              </a:rPr>
              <a:t>Accelerate innovation with cloud </a:t>
            </a:r>
          </a:p>
          <a:p>
            <a:pPr lvl="0" algn="ctr"/>
            <a:r>
              <a:rPr lang="en-US" sz="1000" i="1">
                <a:solidFill>
                  <a:srgbClr val="FFFFFF"/>
                </a:solidFill>
              </a:rPr>
              <a:t>native practices</a:t>
            </a:r>
            <a:endParaRPr lang="en-US" sz="1000" i="1">
              <a:solidFill>
                <a:srgbClr val="FFFFFF"/>
              </a:solidFill>
              <a:cs typeface="Arial"/>
            </a:endParaRPr>
          </a:p>
          <a:p>
            <a:pPr lvl="0" algn="ctr"/>
            <a:endParaRPr lang="en-US" sz="1000" i="1">
              <a:solidFill>
                <a:srgbClr val="FFFFFF"/>
              </a:solidFill>
            </a:endParaRPr>
          </a:p>
          <a:p>
            <a:pPr algn="ctr"/>
            <a:r>
              <a:rPr lang="en-US" sz="1000" i="1">
                <a:solidFill>
                  <a:schemeClr val="tx2"/>
                </a:solidFill>
              </a:rPr>
              <a:t>Consolidate apps to reduce risk, cut complexity and drive out cost</a:t>
            </a:r>
            <a:endParaRPr lang="en-US" sz="1000" i="1">
              <a:solidFill>
                <a:schemeClr val="tx2"/>
              </a:solidFill>
              <a:cs typeface="Arial"/>
            </a:endParaRPr>
          </a:p>
          <a:p>
            <a:pPr algn="ctr"/>
            <a:endParaRPr lang="en-US" sz="1000" i="1">
              <a:solidFill>
                <a:schemeClr val="tx2"/>
              </a:solidFill>
            </a:endParaRPr>
          </a:p>
          <a:p>
            <a:pPr algn="ctr"/>
            <a:r>
              <a:rPr lang="en-US" sz="1000" i="1">
                <a:solidFill>
                  <a:schemeClr val="tx2"/>
                </a:solidFill>
              </a:rPr>
              <a:t>Flexibility to scale up or down based on application and business priority </a:t>
            </a:r>
          </a:p>
        </p:txBody>
      </p:sp>
      <p:sp>
        <p:nvSpPr>
          <p:cNvPr id="34" name="Rectangle 33">
            <a:extLst>
              <a:ext uri="{FF2B5EF4-FFF2-40B4-BE49-F238E27FC236}">
                <a16:creationId xmlns:a16="http://schemas.microsoft.com/office/drawing/2014/main" id="{E2D44FE3-24BD-4FB5-B952-7C2A67918D95}"/>
              </a:ext>
            </a:extLst>
          </p:cNvPr>
          <p:cNvSpPr/>
          <p:nvPr/>
        </p:nvSpPr>
        <p:spPr>
          <a:xfrm>
            <a:off x="4858474" y="1293678"/>
            <a:ext cx="1672428" cy="603504"/>
          </a:xfrm>
          <a:prstGeom prst="rect">
            <a:avLst/>
          </a:prstGeom>
          <a:solidFill>
            <a:schemeClr val="tx2"/>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35" name="Rectangle 34">
            <a:extLst>
              <a:ext uri="{FF2B5EF4-FFF2-40B4-BE49-F238E27FC236}">
                <a16:creationId xmlns:a16="http://schemas.microsoft.com/office/drawing/2014/main" id="{2A921B97-CB13-422F-BF9A-0AA1AF0531ED}"/>
              </a:ext>
            </a:extLst>
          </p:cNvPr>
          <p:cNvSpPr/>
          <p:nvPr/>
        </p:nvSpPr>
        <p:spPr>
          <a:xfrm>
            <a:off x="4879005" y="1320027"/>
            <a:ext cx="1623717" cy="550806"/>
          </a:xfrm>
          <a:prstGeom prst="rect">
            <a:avLst/>
          </a:prstGeom>
          <a:solidFill>
            <a:schemeClr val="bg1"/>
          </a:solidFill>
          <a:ln w="28575">
            <a:noFill/>
          </a:ln>
          <a:effectLst/>
        </p:spPr>
        <p:txBody>
          <a:bodyPr wrap="square" lIns="182880" tIns="137160" rIns="137160" bIns="137160" rtlCol="0" anchor="ctr">
            <a:noAutofit/>
          </a:bodyPr>
          <a:lstStyle/>
          <a:p>
            <a:pPr algn="ctr" defTabSz="914243" fontAlgn="base">
              <a:lnSpc>
                <a:spcPct val="90000"/>
              </a:lnSpc>
              <a:spcBef>
                <a:spcPts val="600"/>
              </a:spcBef>
              <a:spcAft>
                <a:spcPct val="0"/>
              </a:spcAft>
            </a:pPr>
            <a:endParaRPr lang="en-US" sz="2000">
              <a:solidFill>
                <a:srgbClr val="FFFFFF"/>
              </a:solidFill>
              <a:latin typeface="Arial"/>
            </a:endParaRPr>
          </a:p>
        </p:txBody>
      </p:sp>
      <p:sp>
        <p:nvSpPr>
          <p:cNvPr id="50" name="TextBox 49">
            <a:extLst>
              <a:ext uri="{FF2B5EF4-FFF2-40B4-BE49-F238E27FC236}">
                <a16:creationId xmlns:a16="http://schemas.microsoft.com/office/drawing/2014/main" id="{064FBAE6-DC47-4168-90FE-E74043DEC734}"/>
              </a:ext>
            </a:extLst>
          </p:cNvPr>
          <p:cNvSpPr txBox="1"/>
          <p:nvPr/>
        </p:nvSpPr>
        <p:spPr>
          <a:xfrm>
            <a:off x="2691476" y="1532422"/>
            <a:ext cx="1522864" cy="153888"/>
          </a:xfrm>
          <a:prstGeom prst="rect">
            <a:avLst/>
          </a:prstGeom>
          <a:noFill/>
        </p:spPr>
        <p:txBody>
          <a:bodyPr wrap="square" lIns="0" tIns="0" rIns="0" bIns="0" rtlCol="0">
            <a:spAutoFit/>
          </a:bodyPr>
          <a:lstStyle/>
          <a:p>
            <a:pPr algn="ctr"/>
            <a:r>
              <a:rPr lang="en-US" sz="1000" b="1">
                <a:solidFill>
                  <a:schemeClr val="tx2"/>
                </a:solidFill>
              </a:rPr>
              <a:t>DATA &amp; APPLICATIONS</a:t>
            </a:r>
          </a:p>
        </p:txBody>
      </p:sp>
      <p:sp>
        <p:nvSpPr>
          <p:cNvPr id="144" name="TextBox 143">
            <a:extLst>
              <a:ext uri="{FF2B5EF4-FFF2-40B4-BE49-F238E27FC236}">
                <a16:creationId xmlns:a16="http://schemas.microsoft.com/office/drawing/2014/main" id="{8CAC123D-5F02-4A43-9C93-BD9616B9C7DA}"/>
              </a:ext>
            </a:extLst>
          </p:cNvPr>
          <p:cNvSpPr txBox="1"/>
          <p:nvPr/>
        </p:nvSpPr>
        <p:spPr>
          <a:xfrm>
            <a:off x="169665" y="2209320"/>
            <a:ext cx="2082213" cy="1138773"/>
          </a:xfrm>
          <a:prstGeom prst="rect">
            <a:avLst/>
          </a:prstGeom>
          <a:noFill/>
        </p:spPr>
        <p:txBody>
          <a:bodyPr wrap="square" lIns="0" tIns="0" rIns="0" bIns="0" rtlCol="0">
            <a:spAutoFit/>
          </a:bodyPr>
          <a:lstStyle/>
          <a:p>
            <a:pPr lvl="0" algn="ctr"/>
            <a:r>
              <a:rPr lang="en-US" sz="1000" i="1">
                <a:solidFill>
                  <a:srgbClr val="FFFFFF"/>
                </a:solidFill>
              </a:rPr>
              <a:t>Create consistently successful digital experiences for your workforce</a:t>
            </a:r>
          </a:p>
          <a:p>
            <a:pPr lvl="0" algn="ctr"/>
            <a:endParaRPr lang="en-US" sz="700" i="1">
              <a:solidFill>
                <a:srgbClr val="FFFFFF"/>
              </a:solidFill>
            </a:endParaRPr>
          </a:p>
          <a:p>
            <a:pPr lvl="0" algn="ctr"/>
            <a:r>
              <a:rPr lang="en-US" sz="1000" i="1">
                <a:solidFill>
                  <a:srgbClr val="FFFFFF"/>
                </a:solidFill>
              </a:rPr>
              <a:t>Provide your workforce a modern, secure, collaboration platform</a:t>
            </a:r>
          </a:p>
          <a:p>
            <a:pPr lvl="0" algn="ctr"/>
            <a:endParaRPr lang="en-US" sz="700" i="1">
              <a:solidFill>
                <a:srgbClr val="FFFFFF"/>
              </a:solidFill>
            </a:endParaRPr>
          </a:p>
          <a:p>
            <a:pPr lvl="0" algn="ctr"/>
            <a:r>
              <a:rPr lang="en-US" sz="1000" i="1">
                <a:solidFill>
                  <a:srgbClr val="FFFFFF"/>
                </a:solidFill>
              </a:rPr>
              <a:t>Achieve workforce modernization with full adoption of Microsoft 365</a:t>
            </a:r>
          </a:p>
        </p:txBody>
      </p:sp>
      <p:sp>
        <p:nvSpPr>
          <p:cNvPr id="45" name="TextBox 44">
            <a:extLst>
              <a:ext uri="{FF2B5EF4-FFF2-40B4-BE49-F238E27FC236}">
                <a16:creationId xmlns:a16="http://schemas.microsoft.com/office/drawing/2014/main" id="{D5C1E442-326F-493F-A9CA-11802BA0CCBA}"/>
              </a:ext>
            </a:extLst>
          </p:cNvPr>
          <p:cNvSpPr txBox="1"/>
          <p:nvPr/>
        </p:nvSpPr>
        <p:spPr>
          <a:xfrm>
            <a:off x="449340" y="1451992"/>
            <a:ext cx="1522864" cy="307777"/>
          </a:xfrm>
          <a:prstGeom prst="rect">
            <a:avLst/>
          </a:prstGeom>
          <a:noFill/>
        </p:spPr>
        <p:txBody>
          <a:bodyPr wrap="square" lIns="0" tIns="0" rIns="0" bIns="0" rtlCol="0">
            <a:spAutoFit/>
          </a:bodyPr>
          <a:lstStyle/>
          <a:p>
            <a:pPr algn="ctr"/>
            <a:r>
              <a:rPr lang="en-US" sz="1000" b="1">
                <a:solidFill>
                  <a:schemeClr val="tx2"/>
                </a:solidFill>
              </a:rPr>
              <a:t>MODERN WORKFORCE EXPERIENCE</a:t>
            </a:r>
          </a:p>
        </p:txBody>
      </p:sp>
      <p:sp>
        <p:nvSpPr>
          <p:cNvPr id="48" name="TextBox 47">
            <a:extLst>
              <a:ext uri="{FF2B5EF4-FFF2-40B4-BE49-F238E27FC236}">
                <a16:creationId xmlns:a16="http://schemas.microsoft.com/office/drawing/2014/main" id="{EEAC587A-25EB-49E2-8E9D-A713291E30F2}"/>
              </a:ext>
            </a:extLst>
          </p:cNvPr>
          <p:cNvSpPr txBox="1"/>
          <p:nvPr/>
        </p:nvSpPr>
        <p:spPr>
          <a:xfrm>
            <a:off x="4991772" y="1537019"/>
            <a:ext cx="1417313" cy="153888"/>
          </a:xfrm>
          <a:prstGeom prst="rect">
            <a:avLst/>
          </a:prstGeom>
          <a:noFill/>
        </p:spPr>
        <p:txBody>
          <a:bodyPr wrap="square" lIns="0" tIns="0" rIns="0" bIns="0" rtlCol="0">
            <a:spAutoFit/>
          </a:bodyPr>
          <a:lstStyle/>
          <a:p>
            <a:pPr algn="ctr"/>
            <a:r>
              <a:rPr lang="en-US" sz="1000" b="1">
                <a:solidFill>
                  <a:schemeClr val="tx2"/>
                </a:solidFill>
              </a:rPr>
              <a:t>CLOUD PLATFORMS</a:t>
            </a:r>
          </a:p>
        </p:txBody>
      </p:sp>
      <p:sp>
        <p:nvSpPr>
          <p:cNvPr id="143" name="TextBox 142">
            <a:extLst>
              <a:ext uri="{FF2B5EF4-FFF2-40B4-BE49-F238E27FC236}">
                <a16:creationId xmlns:a16="http://schemas.microsoft.com/office/drawing/2014/main" id="{3D00FA50-E5C8-4A06-93BC-BEF88D9BE331}"/>
              </a:ext>
            </a:extLst>
          </p:cNvPr>
          <p:cNvSpPr txBox="1"/>
          <p:nvPr/>
        </p:nvSpPr>
        <p:spPr>
          <a:xfrm>
            <a:off x="4646819" y="2155459"/>
            <a:ext cx="2088088" cy="1338828"/>
          </a:xfrm>
          <a:prstGeom prst="rect">
            <a:avLst/>
          </a:prstGeom>
          <a:noFill/>
        </p:spPr>
        <p:txBody>
          <a:bodyPr wrap="square" lIns="0" tIns="0" rIns="0" bIns="0" rtlCol="0" anchor="t">
            <a:spAutoFit/>
          </a:bodyPr>
          <a:lstStyle/>
          <a:p>
            <a:pPr algn="ctr"/>
            <a:r>
              <a:rPr lang="en-US" sz="1000" i="1" dirty="0">
                <a:solidFill>
                  <a:srgbClr val="FFFFFF"/>
                </a:solidFill>
              </a:rPr>
              <a:t>Align your </a:t>
            </a:r>
            <a:r>
              <a:rPr lang="en-US" sz="1000" i="1">
                <a:solidFill>
                  <a:srgbClr val="FFFFFF"/>
                </a:solidFill>
              </a:rPr>
              <a:t>as-a-service </a:t>
            </a:r>
            <a:endParaRPr lang="en-US" sz="1000" i="1" dirty="0">
              <a:solidFill>
                <a:srgbClr val="FFFFFF"/>
              </a:solidFill>
            </a:endParaRPr>
          </a:p>
          <a:p>
            <a:pPr algn="ctr"/>
            <a:r>
              <a:rPr lang="en-US" sz="1000" i="1">
                <a:solidFill>
                  <a:srgbClr val="FFFFFF"/>
                </a:solidFill>
              </a:rPr>
              <a:t>infrastructure </a:t>
            </a:r>
            <a:r>
              <a:rPr lang="en-US" sz="1000" i="1" dirty="0">
                <a:solidFill>
                  <a:srgbClr val="FFFFFF"/>
                </a:solidFill>
              </a:rPr>
              <a:t>with </a:t>
            </a:r>
            <a:r>
              <a:rPr lang="en-US" sz="1000" i="1">
                <a:solidFill>
                  <a:srgbClr val="FFFFFF"/>
                </a:solidFill>
              </a:rPr>
              <a:t>operations for your</a:t>
            </a:r>
            <a:r>
              <a:rPr lang="en-US" sz="1000" i="1" dirty="0">
                <a:solidFill>
                  <a:srgbClr val="FFFFFF"/>
                </a:solidFill>
              </a:rPr>
              <a:t> </a:t>
            </a:r>
            <a:r>
              <a:rPr lang="en-US" sz="1000" i="1">
                <a:solidFill>
                  <a:srgbClr val="FFFFFF"/>
                </a:solidFill>
              </a:rPr>
              <a:t>hybrid cloud workloads</a:t>
            </a:r>
            <a:endParaRPr lang="en-US" sz="1000" i="1">
              <a:solidFill>
                <a:srgbClr val="FFFFFF"/>
              </a:solidFill>
              <a:cs typeface="Arial"/>
            </a:endParaRPr>
          </a:p>
          <a:p>
            <a:pPr algn="ctr"/>
            <a:endParaRPr lang="en-US" sz="1000" i="1">
              <a:solidFill>
                <a:srgbClr val="FFFFFF"/>
              </a:solidFill>
            </a:endParaRPr>
          </a:p>
          <a:p>
            <a:pPr algn="ctr"/>
            <a:r>
              <a:rPr lang="en-US" sz="1000" i="1">
                <a:solidFill>
                  <a:srgbClr val="FFFFFF"/>
                </a:solidFill>
              </a:rPr>
              <a:t>Deliver a consumer grade cloud experience on premises</a:t>
            </a:r>
            <a:endParaRPr lang="en-US">
              <a:cs typeface="Arial"/>
            </a:endParaRPr>
          </a:p>
          <a:p>
            <a:pPr lvl="0" algn="ctr"/>
            <a:endParaRPr lang="en-US" sz="700" i="1">
              <a:solidFill>
                <a:srgbClr val="FFFFFF"/>
              </a:solidFill>
            </a:endParaRPr>
          </a:p>
          <a:p>
            <a:pPr algn="ctr" defTabSz="914400"/>
            <a:r>
              <a:rPr lang="en-US" sz="1000" i="1">
                <a:solidFill>
                  <a:srgbClr val="FFFFFF"/>
                </a:solidFill>
              </a:rPr>
              <a:t>Automate data center resources providing agility for innovation </a:t>
            </a:r>
            <a:endParaRPr lang="en-US">
              <a:cs typeface="Arial"/>
            </a:endParaRPr>
          </a:p>
        </p:txBody>
      </p:sp>
    </p:spTree>
    <p:extLst>
      <p:ext uri="{BB962C8B-B14F-4D97-AF65-F5344CB8AC3E}">
        <p14:creationId xmlns:p14="http://schemas.microsoft.com/office/powerpoint/2010/main" val="234260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train, indoor, platform, blue&#10;&#10;Description automatically generated">
            <a:extLst>
              <a:ext uri="{FF2B5EF4-FFF2-40B4-BE49-F238E27FC236}">
                <a16:creationId xmlns:a16="http://schemas.microsoft.com/office/drawing/2014/main" id="{9B629585-E983-5C45-9F71-5584E756CC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3424989" cy="5143500"/>
          </a:xfrm>
          <a:prstGeom prst="rect">
            <a:avLst/>
          </a:prstGeom>
        </p:spPr>
      </p:pic>
      <p:sp>
        <p:nvSpPr>
          <p:cNvPr id="2" name="Title 1">
            <a:extLst>
              <a:ext uri="{FF2B5EF4-FFF2-40B4-BE49-F238E27FC236}">
                <a16:creationId xmlns:a16="http://schemas.microsoft.com/office/drawing/2014/main" id="{C8772BD7-3265-E249-B269-F796F8805DCF}"/>
              </a:ext>
            </a:extLst>
          </p:cNvPr>
          <p:cNvSpPr>
            <a:spLocks noGrp="1"/>
          </p:cNvSpPr>
          <p:nvPr>
            <p:ph type="title"/>
          </p:nvPr>
        </p:nvSpPr>
        <p:spPr>
          <a:xfrm>
            <a:off x="3603605" y="228600"/>
            <a:ext cx="5352815" cy="1163395"/>
          </a:xfrm>
        </p:spPr>
        <p:txBody>
          <a:bodyPr wrap="square" lIns="0" tIns="0" rIns="0" bIns="0" anchor="t">
            <a:spAutoFit/>
          </a:bodyPr>
          <a:lstStyle/>
          <a:p>
            <a:r>
              <a:rPr lang="en-US">
                <a:latin typeface="Arial"/>
                <a:cs typeface="Arial"/>
              </a:rPr>
              <a:t>Accelerate modernization initiatives and achieve business outcomes</a:t>
            </a:r>
          </a:p>
        </p:txBody>
      </p:sp>
      <p:sp>
        <p:nvSpPr>
          <p:cNvPr id="6" name="Rectangle 5">
            <a:extLst>
              <a:ext uri="{FF2B5EF4-FFF2-40B4-BE49-F238E27FC236}">
                <a16:creationId xmlns:a16="http://schemas.microsoft.com/office/drawing/2014/main" id="{F736628E-577A-C146-A739-20AB0C96E786}"/>
              </a:ext>
            </a:extLst>
          </p:cNvPr>
          <p:cNvSpPr/>
          <p:nvPr/>
        </p:nvSpPr>
        <p:spPr>
          <a:xfrm>
            <a:off x="0" y="0"/>
            <a:ext cx="3429000" cy="5143500"/>
          </a:xfrm>
          <a:prstGeom prst="rect">
            <a:avLst/>
          </a:prstGeom>
          <a:solidFill>
            <a:srgbClr val="061C2B">
              <a:alpha val="41961"/>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grpSp>
        <p:nvGrpSpPr>
          <p:cNvPr id="9" name="Group 8">
            <a:extLst>
              <a:ext uri="{FF2B5EF4-FFF2-40B4-BE49-F238E27FC236}">
                <a16:creationId xmlns:a16="http://schemas.microsoft.com/office/drawing/2014/main" id="{E27CB3F9-AB3F-D345-B8C6-0A864081F437}"/>
              </a:ext>
            </a:extLst>
          </p:cNvPr>
          <p:cNvGrpSpPr/>
          <p:nvPr/>
        </p:nvGrpSpPr>
        <p:grpSpPr>
          <a:xfrm>
            <a:off x="135179" y="785997"/>
            <a:ext cx="3194558" cy="1169362"/>
            <a:chOff x="294924" y="1576906"/>
            <a:chExt cx="3200250" cy="1452324"/>
          </a:xfrm>
        </p:grpSpPr>
        <p:sp>
          <p:nvSpPr>
            <p:cNvPr id="10" name="Rounded Rectangle 9">
              <a:extLst>
                <a:ext uri="{FF2B5EF4-FFF2-40B4-BE49-F238E27FC236}">
                  <a16:creationId xmlns:a16="http://schemas.microsoft.com/office/drawing/2014/main" id="{5E114A9D-867A-8C4B-BBD7-4F1CF2C5DA7F}"/>
                </a:ext>
              </a:extLst>
            </p:cNvPr>
            <p:cNvSpPr/>
            <p:nvPr/>
          </p:nvSpPr>
          <p:spPr>
            <a:xfrm>
              <a:off x="294924" y="1576906"/>
              <a:ext cx="3200250" cy="1452324"/>
            </a:xfrm>
            <a:prstGeom prst="roundRect">
              <a:avLst>
                <a:gd name="adj" fmla="val 3810"/>
              </a:avLst>
            </a:prstGeom>
            <a:solidFill>
              <a:schemeClr val="accent1">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2"/>
                </a:solidFill>
              </a:endParaRPr>
            </a:p>
          </p:txBody>
        </p:sp>
        <p:sp>
          <p:nvSpPr>
            <p:cNvPr id="11" name="Rectangle 10">
              <a:extLst>
                <a:ext uri="{FF2B5EF4-FFF2-40B4-BE49-F238E27FC236}">
                  <a16:creationId xmlns:a16="http://schemas.microsoft.com/office/drawing/2014/main" id="{52FE6B17-0067-F547-8637-C4B827A4F2F6}"/>
                </a:ext>
              </a:extLst>
            </p:cNvPr>
            <p:cNvSpPr/>
            <p:nvPr/>
          </p:nvSpPr>
          <p:spPr>
            <a:xfrm>
              <a:off x="473858" y="1663802"/>
              <a:ext cx="2982149" cy="1171951"/>
            </a:xfrm>
            <a:prstGeom prst="rect">
              <a:avLst/>
            </a:prstGeom>
          </p:spPr>
          <p:txBody>
            <a:bodyPr wrap="square">
              <a:spAutoFit/>
            </a:bodyPr>
            <a:lstStyle/>
            <a:p>
              <a:pPr lvl="0" defTabSz="914400">
                <a:spcAft>
                  <a:spcPts val="300"/>
                </a:spcAft>
                <a:defRPr/>
              </a:pPr>
              <a:r>
                <a:rPr lang="en-US" sz="1200">
                  <a:solidFill>
                    <a:schemeClr val="accent6"/>
                  </a:solidFill>
                  <a:latin typeface="Arial" panose="020B0604020202020204" pitchFamily="34" charset="0"/>
                </a:rPr>
                <a:t> </a:t>
              </a:r>
              <a:r>
                <a:rPr lang="en-US" sz="1400">
                  <a:solidFill>
                    <a:schemeClr val="accent6"/>
                  </a:solidFill>
                  <a:latin typeface="Arial" panose="020B0604020202020204" pitchFamily="34" charset="0"/>
                </a:rPr>
                <a:t>Over</a:t>
              </a:r>
            </a:p>
            <a:p>
              <a:pPr lvl="0" defTabSz="914400">
                <a:lnSpc>
                  <a:spcPct val="90000"/>
                </a:lnSpc>
                <a:defRPr/>
              </a:pPr>
              <a:r>
                <a:rPr lang="en-US" sz="3600">
                  <a:solidFill>
                    <a:schemeClr val="accent3"/>
                  </a:solidFill>
                  <a:latin typeface="Arial" panose="020B0604020202020204" pitchFamily="34" charset="0"/>
                </a:rPr>
                <a:t>10,000</a:t>
              </a:r>
            </a:p>
            <a:p>
              <a:pPr defTabSz="914400">
                <a:lnSpc>
                  <a:spcPct val="90000"/>
                </a:lnSpc>
                <a:spcBef>
                  <a:spcPts val="300"/>
                </a:spcBef>
                <a:defRPr/>
              </a:pPr>
              <a:r>
                <a:rPr lang="en-US" sz="1200">
                  <a:solidFill>
                    <a:schemeClr val="tx2"/>
                  </a:solidFill>
                  <a:latin typeface="Arial" panose="020B0604020202020204" pitchFamily="34" charset="0"/>
                </a:rPr>
                <a:t> Transformation projects completed</a:t>
              </a:r>
              <a:endParaRPr lang="en-US" sz="1200" baseline="30000">
                <a:solidFill>
                  <a:schemeClr val="tx2"/>
                </a:solidFill>
              </a:endParaRPr>
            </a:p>
          </p:txBody>
        </p:sp>
      </p:grpSp>
      <p:grpSp>
        <p:nvGrpSpPr>
          <p:cNvPr id="12" name="Group 11">
            <a:extLst>
              <a:ext uri="{FF2B5EF4-FFF2-40B4-BE49-F238E27FC236}">
                <a16:creationId xmlns:a16="http://schemas.microsoft.com/office/drawing/2014/main" id="{E7B366A7-1C01-9546-BE53-CE43105FAC9B}"/>
              </a:ext>
            </a:extLst>
          </p:cNvPr>
          <p:cNvGrpSpPr/>
          <p:nvPr/>
        </p:nvGrpSpPr>
        <p:grpSpPr>
          <a:xfrm>
            <a:off x="135181" y="2126300"/>
            <a:ext cx="3194558" cy="1169362"/>
            <a:chOff x="294926" y="2955245"/>
            <a:chExt cx="3200250" cy="1452324"/>
          </a:xfrm>
        </p:grpSpPr>
        <p:sp>
          <p:nvSpPr>
            <p:cNvPr id="13" name="Rounded Rectangle 12">
              <a:extLst>
                <a:ext uri="{FF2B5EF4-FFF2-40B4-BE49-F238E27FC236}">
                  <a16:creationId xmlns:a16="http://schemas.microsoft.com/office/drawing/2014/main" id="{76084310-1F47-274F-9FDB-8E432F1AD8BE}"/>
                </a:ext>
              </a:extLst>
            </p:cNvPr>
            <p:cNvSpPr/>
            <p:nvPr/>
          </p:nvSpPr>
          <p:spPr>
            <a:xfrm>
              <a:off x="294926" y="2955245"/>
              <a:ext cx="3200250" cy="1452324"/>
            </a:xfrm>
            <a:prstGeom prst="roundRect">
              <a:avLst>
                <a:gd name="adj" fmla="val 3810"/>
              </a:avLst>
            </a:prstGeom>
            <a:solidFill>
              <a:schemeClr val="accent1">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2"/>
                </a:solidFill>
              </a:endParaRPr>
            </a:p>
          </p:txBody>
        </p:sp>
        <p:sp>
          <p:nvSpPr>
            <p:cNvPr id="14" name="Rectangle 13">
              <a:extLst>
                <a:ext uri="{FF2B5EF4-FFF2-40B4-BE49-F238E27FC236}">
                  <a16:creationId xmlns:a16="http://schemas.microsoft.com/office/drawing/2014/main" id="{46D589C2-725D-974E-8E37-39A98EACA141}"/>
                </a:ext>
              </a:extLst>
            </p:cNvPr>
            <p:cNvSpPr/>
            <p:nvPr/>
          </p:nvSpPr>
          <p:spPr>
            <a:xfrm>
              <a:off x="473860" y="3181907"/>
              <a:ext cx="3021314" cy="854757"/>
            </a:xfrm>
            <a:prstGeom prst="rect">
              <a:avLst/>
            </a:prstGeom>
          </p:spPr>
          <p:txBody>
            <a:bodyPr wrap="square">
              <a:spAutoFit/>
            </a:bodyPr>
            <a:lstStyle/>
            <a:p>
              <a:pPr lvl="0" defTabSz="914400">
                <a:lnSpc>
                  <a:spcPct val="90000"/>
                </a:lnSpc>
                <a:defRPr/>
              </a:pPr>
              <a:r>
                <a:rPr lang="en-US" sz="3600">
                  <a:solidFill>
                    <a:schemeClr val="accent3"/>
                  </a:solidFill>
                  <a:latin typeface="Arial" panose="020B0604020202020204" pitchFamily="34" charset="0"/>
                </a:rPr>
                <a:t>1,000+ </a:t>
              </a:r>
            </a:p>
            <a:p>
              <a:pPr lvl="0" defTabSz="914400">
                <a:lnSpc>
                  <a:spcPts val="1200"/>
                </a:lnSpc>
                <a:spcBef>
                  <a:spcPts val="300"/>
                </a:spcBef>
                <a:defRPr/>
              </a:pPr>
              <a:r>
                <a:rPr lang="en-US" sz="1200">
                  <a:solidFill>
                    <a:schemeClr val="tx2"/>
                  </a:solidFill>
                  <a:latin typeface="Arial" panose="020B0604020202020204" pitchFamily="34" charset="0"/>
                </a:rPr>
                <a:t> IT strategy workshops conducted</a:t>
              </a:r>
              <a:endParaRPr kumimoji="0" lang="en-US" sz="1200" i="0" u="none" strike="noStrike" kern="1200" cap="none" spc="0" normalizeH="0" baseline="30000" noProof="0">
                <a:ln>
                  <a:noFill/>
                </a:ln>
                <a:solidFill>
                  <a:schemeClr val="tx2"/>
                </a:solidFill>
                <a:effectLst/>
                <a:uLnTx/>
                <a:uFillTx/>
                <a:latin typeface="Arial"/>
              </a:endParaRPr>
            </a:p>
          </p:txBody>
        </p:sp>
      </p:grpSp>
      <p:sp>
        <p:nvSpPr>
          <p:cNvPr id="16" name="TextBox 15">
            <a:extLst>
              <a:ext uri="{FF2B5EF4-FFF2-40B4-BE49-F238E27FC236}">
                <a16:creationId xmlns:a16="http://schemas.microsoft.com/office/drawing/2014/main" id="{BF4A54DD-452A-A94E-9C29-7A7DDC4324AC}"/>
              </a:ext>
            </a:extLst>
          </p:cNvPr>
          <p:cNvSpPr txBox="1"/>
          <p:nvPr/>
        </p:nvSpPr>
        <p:spPr>
          <a:xfrm>
            <a:off x="3645031" y="1431702"/>
            <a:ext cx="5213257" cy="692497"/>
          </a:xfrm>
          <a:prstGeom prst="rect">
            <a:avLst/>
          </a:prstGeom>
          <a:noFill/>
        </p:spPr>
        <p:txBody>
          <a:bodyPr wrap="square" lIns="0" tIns="0" rIns="0" bIns="0" rtlCol="0">
            <a:spAutoFit/>
          </a:bodyPr>
          <a:lstStyle/>
          <a:p>
            <a:r>
              <a:rPr lang="en-US" sz="1500">
                <a:solidFill>
                  <a:schemeClr val="tx2"/>
                </a:solidFill>
              </a:rPr>
              <a:t>Providing strategy to full-scale implementation to help you determine how to execute your IT, workforce, or application transformation.</a:t>
            </a:r>
          </a:p>
        </p:txBody>
      </p:sp>
      <p:sp>
        <p:nvSpPr>
          <p:cNvPr id="15" name="TextBox 14">
            <a:extLst>
              <a:ext uri="{FF2B5EF4-FFF2-40B4-BE49-F238E27FC236}">
                <a16:creationId xmlns:a16="http://schemas.microsoft.com/office/drawing/2014/main" id="{16E5D52D-98ED-4E58-93E5-098309048A82}"/>
              </a:ext>
            </a:extLst>
          </p:cNvPr>
          <p:cNvSpPr txBox="1"/>
          <p:nvPr/>
        </p:nvSpPr>
        <p:spPr>
          <a:xfrm>
            <a:off x="5111221" y="2926639"/>
            <a:ext cx="2874539" cy="923330"/>
          </a:xfrm>
          <a:prstGeom prst="rect">
            <a:avLst/>
          </a:prstGeom>
          <a:noFill/>
        </p:spPr>
        <p:txBody>
          <a:bodyPr wrap="square" lIns="0" tIns="0" rIns="0" bIns="0" rtlCol="0">
            <a:spAutoFit/>
          </a:bodyPr>
          <a:lstStyle/>
          <a:p>
            <a:pPr algn="ctr"/>
            <a:r>
              <a:rPr lang="en-US" sz="1500">
                <a:solidFill>
                  <a:schemeClr val="accent3"/>
                </a:solidFill>
              </a:rPr>
              <a:t>81% of IT decision makers say that external technology expertise is needed to help their internal IT team be successful</a:t>
            </a:r>
          </a:p>
        </p:txBody>
      </p:sp>
      <p:grpSp>
        <p:nvGrpSpPr>
          <p:cNvPr id="19" name="Group 18">
            <a:extLst>
              <a:ext uri="{FF2B5EF4-FFF2-40B4-BE49-F238E27FC236}">
                <a16:creationId xmlns:a16="http://schemas.microsoft.com/office/drawing/2014/main" id="{36873C0B-A517-4271-B5DC-8C247C4E9E3B}"/>
              </a:ext>
            </a:extLst>
          </p:cNvPr>
          <p:cNvGrpSpPr>
            <a:grpSpLocks noChangeAspect="1"/>
          </p:cNvGrpSpPr>
          <p:nvPr/>
        </p:nvGrpSpPr>
        <p:grpSpPr>
          <a:xfrm>
            <a:off x="4402989" y="3046874"/>
            <a:ext cx="608969" cy="513061"/>
            <a:chOff x="3525838" y="-355600"/>
            <a:chExt cx="1038226" cy="874713"/>
          </a:xfrm>
          <a:solidFill>
            <a:schemeClr val="tx2"/>
          </a:solidFill>
        </p:grpSpPr>
        <p:sp>
          <p:nvSpPr>
            <p:cNvPr id="20" name="Freeform 5">
              <a:extLst>
                <a:ext uri="{FF2B5EF4-FFF2-40B4-BE49-F238E27FC236}">
                  <a16:creationId xmlns:a16="http://schemas.microsoft.com/office/drawing/2014/main" id="{3873DDC3-F883-49CF-8A3B-C16F7972CB55}"/>
                </a:ext>
              </a:extLst>
            </p:cNvPr>
            <p:cNvSpPr>
              <a:spLocks/>
            </p:cNvSpPr>
            <p:nvPr/>
          </p:nvSpPr>
          <p:spPr bwMode="auto">
            <a:xfrm>
              <a:off x="3525838" y="-355600"/>
              <a:ext cx="868363" cy="874713"/>
            </a:xfrm>
            <a:custGeom>
              <a:avLst/>
              <a:gdLst>
                <a:gd name="T0" fmla="*/ 115 w 229"/>
                <a:gd name="T1" fmla="*/ 216 h 230"/>
                <a:gd name="T2" fmla="*/ 14 w 229"/>
                <a:gd name="T3" fmla="*/ 115 h 230"/>
                <a:gd name="T4" fmla="*/ 115 w 229"/>
                <a:gd name="T5" fmla="*/ 14 h 230"/>
                <a:gd name="T6" fmla="*/ 215 w 229"/>
                <a:gd name="T7" fmla="*/ 102 h 230"/>
                <a:gd name="T8" fmla="*/ 229 w 229"/>
                <a:gd name="T9" fmla="*/ 102 h 230"/>
                <a:gd name="T10" fmla="*/ 115 w 229"/>
                <a:gd name="T11" fmla="*/ 0 h 230"/>
                <a:gd name="T12" fmla="*/ 0 w 229"/>
                <a:gd name="T13" fmla="*/ 115 h 230"/>
                <a:gd name="T14" fmla="*/ 115 w 229"/>
                <a:gd name="T15" fmla="*/ 230 h 230"/>
                <a:gd name="T16" fmla="*/ 229 w 229"/>
                <a:gd name="T17" fmla="*/ 129 h 230"/>
                <a:gd name="T18" fmla="*/ 215 w 229"/>
                <a:gd name="T19" fmla="*/ 129 h 230"/>
                <a:gd name="T20" fmla="*/ 115 w 229"/>
                <a:gd name="T21" fmla="*/ 21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 h="230">
                  <a:moveTo>
                    <a:pt x="115" y="216"/>
                  </a:moveTo>
                  <a:cubicBezTo>
                    <a:pt x="60" y="216"/>
                    <a:pt x="14" y="171"/>
                    <a:pt x="14" y="115"/>
                  </a:cubicBezTo>
                  <a:cubicBezTo>
                    <a:pt x="14" y="60"/>
                    <a:pt x="60" y="14"/>
                    <a:pt x="115" y="14"/>
                  </a:cubicBezTo>
                  <a:cubicBezTo>
                    <a:pt x="166" y="14"/>
                    <a:pt x="208" y="53"/>
                    <a:pt x="215" y="102"/>
                  </a:cubicBezTo>
                  <a:cubicBezTo>
                    <a:pt x="229" y="102"/>
                    <a:pt x="229" y="102"/>
                    <a:pt x="229" y="102"/>
                  </a:cubicBezTo>
                  <a:cubicBezTo>
                    <a:pt x="223" y="45"/>
                    <a:pt x="174" y="0"/>
                    <a:pt x="115" y="0"/>
                  </a:cubicBezTo>
                  <a:cubicBezTo>
                    <a:pt x="52" y="0"/>
                    <a:pt x="0" y="52"/>
                    <a:pt x="0" y="115"/>
                  </a:cubicBezTo>
                  <a:cubicBezTo>
                    <a:pt x="0" y="179"/>
                    <a:pt x="52" y="230"/>
                    <a:pt x="115" y="230"/>
                  </a:cubicBezTo>
                  <a:cubicBezTo>
                    <a:pt x="174" y="230"/>
                    <a:pt x="222" y="186"/>
                    <a:pt x="229" y="129"/>
                  </a:cubicBezTo>
                  <a:cubicBezTo>
                    <a:pt x="215" y="129"/>
                    <a:pt x="215" y="129"/>
                    <a:pt x="215" y="129"/>
                  </a:cubicBezTo>
                  <a:cubicBezTo>
                    <a:pt x="208" y="178"/>
                    <a:pt x="166" y="216"/>
                    <a:pt x="115" y="2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4444"/>
                </a:solidFill>
                <a:effectLst/>
                <a:uLnTx/>
                <a:uFillTx/>
                <a:latin typeface="Arial"/>
                <a:ea typeface="+mn-ea"/>
                <a:cs typeface="+mn-cs"/>
              </a:endParaRPr>
            </a:p>
          </p:txBody>
        </p:sp>
        <p:sp>
          <p:nvSpPr>
            <p:cNvPr id="21" name="Freeform 6">
              <a:extLst>
                <a:ext uri="{FF2B5EF4-FFF2-40B4-BE49-F238E27FC236}">
                  <a16:creationId xmlns:a16="http://schemas.microsoft.com/office/drawing/2014/main" id="{D8DCC94B-9E9B-4691-AD28-5EA493A293A1}"/>
                </a:ext>
              </a:extLst>
            </p:cNvPr>
            <p:cNvSpPr>
              <a:spLocks/>
            </p:cNvSpPr>
            <p:nvPr/>
          </p:nvSpPr>
          <p:spPr bwMode="auto">
            <a:xfrm>
              <a:off x="3689351" y="-192087"/>
              <a:ext cx="469900" cy="547688"/>
            </a:xfrm>
            <a:custGeom>
              <a:avLst/>
              <a:gdLst>
                <a:gd name="T0" fmla="*/ 72 w 124"/>
                <a:gd name="T1" fmla="*/ 130 h 144"/>
                <a:gd name="T2" fmla="*/ 14 w 124"/>
                <a:gd name="T3" fmla="*/ 72 h 144"/>
                <a:gd name="T4" fmla="*/ 72 w 124"/>
                <a:gd name="T5" fmla="*/ 15 h 144"/>
                <a:gd name="T6" fmla="*/ 114 w 124"/>
                <a:gd name="T7" fmla="*/ 33 h 144"/>
                <a:gd name="T8" fmla="*/ 124 w 124"/>
                <a:gd name="T9" fmla="*/ 22 h 144"/>
                <a:gd name="T10" fmla="*/ 72 w 124"/>
                <a:gd name="T11" fmla="*/ 0 h 144"/>
                <a:gd name="T12" fmla="*/ 0 w 124"/>
                <a:gd name="T13" fmla="*/ 72 h 144"/>
                <a:gd name="T14" fmla="*/ 72 w 124"/>
                <a:gd name="T15" fmla="*/ 144 h 144"/>
                <a:gd name="T16" fmla="*/ 124 w 124"/>
                <a:gd name="T17" fmla="*/ 122 h 144"/>
                <a:gd name="T18" fmla="*/ 114 w 124"/>
                <a:gd name="T19" fmla="*/ 112 h 144"/>
                <a:gd name="T20" fmla="*/ 72 w 124"/>
                <a:gd name="T21" fmla="*/ 13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144">
                  <a:moveTo>
                    <a:pt x="72" y="130"/>
                  </a:moveTo>
                  <a:cubicBezTo>
                    <a:pt x="40" y="130"/>
                    <a:pt x="14" y="104"/>
                    <a:pt x="14" y="72"/>
                  </a:cubicBezTo>
                  <a:cubicBezTo>
                    <a:pt x="14" y="40"/>
                    <a:pt x="40" y="15"/>
                    <a:pt x="72" y="15"/>
                  </a:cubicBezTo>
                  <a:cubicBezTo>
                    <a:pt x="88" y="15"/>
                    <a:pt x="103" y="22"/>
                    <a:pt x="114" y="33"/>
                  </a:cubicBezTo>
                  <a:cubicBezTo>
                    <a:pt x="124" y="22"/>
                    <a:pt x="124" y="22"/>
                    <a:pt x="124" y="22"/>
                  </a:cubicBezTo>
                  <a:cubicBezTo>
                    <a:pt x="111" y="9"/>
                    <a:pt x="92" y="0"/>
                    <a:pt x="72" y="0"/>
                  </a:cubicBezTo>
                  <a:cubicBezTo>
                    <a:pt x="32" y="0"/>
                    <a:pt x="0" y="32"/>
                    <a:pt x="0" y="72"/>
                  </a:cubicBezTo>
                  <a:cubicBezTo>
                    <a:pt x="0" y="112"/>
                    <a:pt x="32" y="144"/>
                    <a:pt x="72" y="144"/>
                  </a:cubicBezTo>
                  <a:cubicBezTo>
                    <a:pt x="92" y="144"/>
                    <a:pt x="111" y="136"/>
                    <a:pt x="124" y="122"/>
                  </a:cubicBezTo>
                  <a:cubicBezTo>
                    <a:pt x="114" y="112"/>
                    <a:pt x="114" y="112"/>
                    <a:pt x="114" y="112"/>
                  </a:cubicBezTo>
                  <a:cubicBezTo>
                    <a:pt x="103" y="123"/>
                    <a:pt x="88" y="130"/>
                    <a:pt x="72"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4444"/>
                </a:solidFill>
                <a:effectLst/>
                <a:uLnTx/>
                <a:uFillTx/>
                <a:latin typeface="Arial"/>
                <a:ea typeface="+mn-ea"/>
                <a:cs typeface="+mn-cs"/>
              </a:endParaRPr>
            </a:p>
          </p:txBody>
        </p:sp>
        <p:sp>
          <p:nvSpPr>
            <p:cNvPr id="22" name="Freeform 7">
              <a:extLst>
                <a:ext uri="{FF2B5EF4-FFF2-40B4-BE49-F238E27FC236}">
                  <a16:creationId xmlns:a16="http://schemas.microsoft.com/office/drawing/2014/main" id="{75690A19-3870-46D7-8A95-899F0C7DEC28}"/>
                </a:ext>
              </a:extLst>
            </p:cNvPr>
            <p:cNvSpPr>
              <a:spLocks/>
            </p:cNvSpPr>
            <p:nvPr/>
          </p:nvSpPr>
          <p:spPr bwMode="auto">
            <a:xfrm>
              <a:off x="3851276" y="-28575"/>
              <a:ext cx="193675" cy="220663"/>
            </a:xfrm>
            <a:custGeom>
              <a:avLst/>
              <a:gdLst>
                <a:gd name="T0" fmla="*/ 29 w 51"/>
                <a:gd name="T1" fmla="*/ 44 h 58"/>
                <a:gd name="T2" fmla="*/ 14 w 51"/>
                <a:gd name="T3" fmla="*/ 29 h 58"/>
                <a:gd name="T4" fmla="*/ 29 w 51"/>
                <a:gd name="T5" fmla="*/ 15 h 58"/>
                <a:gd name="T6" fmla="*/ 41 w 51"/>
                <a:gd name="T7" fmla="*/ 21 h 58"/>
                <a:gd name="T8" fmla="*/ 51 w 51"/>
                <a:gd name="T9" fmla="*/ 11 h 58"/>
                <a:gd name="T10" fmla="*/ 29 w 51"/>
                <a:gd name="T11" fmla="*/ 0 h 58"/>
                <a:gd name="T12" fmla="*/ 0 w 51"/>
                <a:gd name="T13" fmla="*/ 29 h 58"/>
                <a:gd name="T14" fmla="*/ 29 w 51"/>
                <a:gd name="T15" fmla="*/ 58 h 58"/>
                <a:gd name="T16" fmla="*/ 51 w 51"/>
                <a:gd name="T17" fmla="*/ 48 h 58"/>
                <a:gd name="T18" fmla="*/ 41 w 51"/>
                <a:gd name="T19" fmla="*/ 37 h 58"/>
                <a:gd name="T20" fmla="*/ 29 w 51"/>
                <a:gd name="T21" fmla="*/ 4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58">
                  <a:moveTo>
                    <a:pt x="29" y="44"/>
                  </a:moveTo>
                  <a:cubicBezTo>
                    <a:pt x="21" y="44"/>
                    <a:pt x="14" y="37"/>
                    <a:pt x="14" y="29"/>
                  </a:cubicBezTo>
                  <a:cubicBezTo>
                    <a:pt x="14" y="21"/>
                    <a:pt x="21" y="15"/>
                    <a:pt x="29" y="15"/>
                  </a:cubicBezTo>
                  <a:cubicBezTo>
                    <a:pt x="34" y="15"/>
                    <a:pt x="38" y="17"/>
                    <a:pt x="41" y="21"/>
                  </a:cubicBezTo>
                  <a:cubicBezTo>
                    <a:pt x="51" y="11"/>
                    <a:pt x="51" y="11"/>
                    <a:pt x="51" y="11"/>
                  </a:cubicBezTo>
                  <a:cubicBezTo>
                    <a:pt x="46" y="4"/>
                    <a:pt x="38" y="0"/>
                    <a:pt x="29" y="0"/>
                  </a:cubicBezTo>
                  <a:cubicBezTo>
                    <a:pt x="13" y="0"/>
                    <a:pt x="0" y="13"/>
                    <a:pt x="0" y="29"/>
                  </a:cubicBezTo>
                  <a:cubicBezTo>
                    <a:pt x="0" y="45"/>
                    <a:pt x="13" y="58"/>
                    <a:pt x="29" y="58"/>
                  </a:cubicBezTo>
                  <a:cubicBezTo>
                    <a:pt x="38" y="58"/>
                    <a:pt x="46" y="54"/>
                    <a:pt x="51" y="48"/>
                  </a:cubicBezTo>
                  <a:cubicBezTo>
                    <a:pt x="41" y="37"/>
                    <a:pt x="41" y="37"/>
                    <a:pt x="41" y="37"/>
                  </a:cubicBezTo>
                  <a:cubicBezTo>
                    <a:pt x="38" y="41"/>
                    <a:pt x="34" y="44"/>
                    <a:pt x="29"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4444"/>
                </a:solidFill>
                <a:effectLst/>
                <a:uLnTx/>
                <a:uFillTx/>
                <a:latin typeface="Arial"/>
                <a:ea typeface="+mn-ea"/>
                <a:cs typeface="+mn-cs"/>
              </a:endParaRPr>
            </a:p>
          </p:txBody>
        </p:sp>
        <p:sp>
          <p:nvSpPr>
            <p:cNvPr id="23" name="Freeform 8">
              <a:extLst>
                <a:ext uri="{FF2B5EF4-FFF2-40B4-BE49-F238E27FC236}">
                  <a16:creationId xmlns:a16="http://schemas.microsoft.com/office/drawing/2014/main" id="{2218717B-89DC-4D05-9729-3DD33FC09187}"/>
                </a:ext>
              </a:extLst>
            </p:cNvPr>
            <p:cNvSpPr>
              <a:spLocks/>
            </p:cNvSpPr>
            <p:nvPr/>
          </p:nvSpPr>
          <p:spPr bwMode="auto">
            <a:xfrm>
              <a:off x="4019551" y="-123825"/>
              <a:ext cx="544513" cy="411163"/>
            </a:xfrm>
            <a:custGeom>
              <a:avLst/>
              <a:gdLst>
                <a:gd name="T0" fmla="*/ 64 w 343"/>
                <a:gd name="T1" fmla="*/ 113 h 259"/>
                <a:gd name="T2" fmla="*/ 150 w 343"/>
                <a:gd name="T3" fmla="*/ 24 h 259"/>
                <a:gd name="T4" fmla="*/ 124 w 343"/>
                <a:gd name="T5" fmla="*/ 0 h 259"/>
                <a:gd name="T6" fmla="*/ 0 w 343"/>
                <a:gd name="T7" fmla="*/ 129 h 259"/>
                <a:gd name="T8" fmla="*/ 124 w 343"/>
                <a:gd name="T9" fmla="*/ 259 h 259"/>
                <a:gd name="T10" fmla="*/ 150 w 343"/>
                <a:gd name="T11" fmla="*/ 235 h 259"/>
                <a:gd name="T12" fmla="*/ 64 w 343"/>
                <a:gd name="T13" fmla="*/ 148 h 259"/>
                <a:gd name="T14" fmla="*/ 343 w 343"/>
                <a:gd name="T15" fmla="*/ 148 h 259"/>
                <a:gd name="T16" fmla="*/ 343 w 343"/>
                <a:gd name="T17" fmla="*/ 113 h 259"/>
                <a:gd name="T18" fmla="*/ 64 w 343"/>
                <a:gd name="T19" fmla="*/ 11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3" h="259">
                  <a:moveTo>
                    <a:pt x="64" y="113"/>
                  </a:moveTo>
                  <a:lnTo>
                    <a:pt x="150" y="24"/>
                  </a:lnTo>
                  <a:lnTo>
                    <a:pt x="124" y="0"/>
                  </a:lnTo>
                  <a:lnTo>
                    <a:pt x="0" y="129"/>
                  </a:lnTo>
                  <a:lnTo>
                    <a:pt x="124" y="259"/>
                  </a:lnTo>
                  <a:lnTo>
                    <a:pt x="150" y="235"/>
                  </a:lnTo>
                  <a:lnTo>
                    <a:pt x="64" y="148"/>
                  </a:lnTo>
                  <a:lnTo>
                    <a:pt x="343" y="148"/>
                  </a:lnTo>
                  <a:lnTo>
                    <a:pt x="343" y="113"/>
                  </a:lnTo>
                  <a:lnTo>
                    <a:pt x="64"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4444"/>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849BCC99-AAFA-40B7-A2C0-C2306317511B}"/>
              </a:ext>
            </a:extLst>
          </p:cNvPr>
          <p:cNvGrpSpPr/>
          <p:nvPr/>
        </p:nvGrpSpPr>
        <p:grpSpPr>
          <a:xfrm>
            <a:off x="135179" y="3464026"/>
            <a:ext cx="3194558" cy="1169362"/>
            <a:chOff x="294926" y="2760664"/>
            <a:chExt cx="3200250" cy="1452324"/>
          </a:xfrm>
        </p:grpSpPr>
        <p:sp>
          <p:nvSpPr>
            <p:cNvPr id="24" name="Rounded Rectangle 12">
              <a:extLst>
                <a:ext uri="{FF2B5EF4-FFF2-40B4-BE49-F238E27FC236}">
                  <a16:creationId xmlns:a16="http://schemas.microsoft.com/office/drawing/2014/main" id="{8BAA4ED8-B01D-4EBC-B7B6-5F55C6A18FD7}"/>
                </a:ext>
              </a:extLst>
            </p:cNvPr>
            <p:cNvSpPr/>
            <p:nvPr/>
          </p:nvSpPr>
          <p:spPr>
            <a:xfrm>
              <a:off x="294926" y="2760664"/>
              <a:ext cx="3200250" cy="1452324"/>
            </a:xfrm>
            <a:prstGeom prst="roundRect">
              <a:avLst>
                <a:gd name="adj" fmla="val 3810"/>
              </a:avLst>
            </a:prstGeom>
            <a:solidFill>
              <a:schemeClr val="accent1">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2"/>
                </a:solidFill>
              </a:endParaRPr>
            </a:p>
          </p:txBody>
        </p:sp>
        <p:sp>
          <p:nvSpPr>
            <p:cNvPr id="25" name="Rectangle 24">
              <a:extLst>
                <a:ext uri="{FF2B5EF4-FFF2-40B4-BE49-F238E27FC236}">
                  <a16:creationId xmlns:a16="http://schemas.microsoft.com/office/drawing/2014/main" id="{05B97201-5C68-42FF-A3D9-3EBB8AF353EC}"/>
                </a:ext>
              </a:extLst>
            </p:cNvPr>
            <p:cNvSpPr/>
            <p:nvPr/>
          </p:nvSpPr>
          <p:spPr>
            <a:xfrm>
              <a:off x="473862" y="2860047"/>
              <a:ext cx="3021314" cy="1131003"/>
            </a:xfrm>
            <a:prstGeom prst="rect">
              <a:avLst/>
            </a:prstGeom>
          </p:spPr>
          <p:txBody>
            <a:bodyPr wrap="square">
              <a:spAutoFit/>
            </a:bodyPr>
            <a:lstStyle/>
            <a:p>
              <a:pPr lvl="0" defTabSz="914400">
                <a:spcAft>
                  <a:spcPts val="300"/>
                </a:spcAft>
                <a:defRPr/>
              </a:pPr>
              <a:r>
                <a:rPr lang="en-US" sz="1400">
                  <a:solidFill>
                    <a:srgbClr val="41B6E6"/>
                  </a:solidFill>
                  <a:latin typeface="Arial" panose="020B0604020202020204" pitchFamily="34" charset="0"/>
                </a:rPr>
                <a:t>Currently</a:t>
              </a:r>
            </a:p>
            <a:p>
              <a:pPr lvl="0" defTabSz="914400">
                <a:lnSpc>
                  <a:spcPct val="90000"/>
                </a:lnSpc>
                <a:defRPr/>
              </a:pPr>
              <a:r>
                <a:rPr lang="en-US" sz="3600">
                  <a:solidFill>
                    <a:schemeClr val="accent3"/>
                  </a:solidFill>
                  <a:latin typeface="Arial" panose="020B0604020202020204" pitchFamily="34" charset="0"/>
                </a:rPr>
                <a:t>1 Exabyte</a:t>
              </a:r>
            </a:p>
            <a:p>
              <a:pPr lvl="0" defTabSz="914400">
                <a:lnSpc>
                  <a:spcPts val="1200"/>
                </a:lnSpc>
                <a:spcBef>
                  <a:spcPts val="300"/>
                </a:spcBef>
                <a:defRPr/>
              </a:pPr>
              <a:r>
                <a:rPr lang="en-US" sz="1200">
                  <a:solidFill>
                    <a:schemeClr val="tx2"/>
                  </a:solidFill>
                  <a:latin typeface="Arial" panose="020B0604020202020204" pitchFamily="34" charset="0"/>
                </a:rPr>
                <a:t>Under management</a:t>
              </a:r>
              <a:endParaRPr kumimoji="0" lang="en-US" sz="1200" i="0" u="none" strike="noStrike" kern="1200" cap="none" spc="0" normalizeH="0" baseline="30000" noProof="0">
                <a:ln>
                  <a:noFill/>
                </a:ln>
                <a:solidFill>
                  <a:schemeClr val="tx2"/>
                </a:solidFill>
                <a:effectLst/>
                <a:uLnTx/>
                <a:uFillTx/>
                <a:latin typeface="Arial"/>
              </a:endParaRPr>
            </a:p>
          </p:txBody>
        </p:sp>
      </p:grpSp>
    </p:spTree>
    <p:extLst>
      <p:ext uri="{BB962C8B-B14F-4D97-AF65-F5344CB8AC3E}">
        <p14:creationId xmlns:p14="http://schemas.microsoft.com/office/powerpoint/2010/main" val="4915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89365-F9A0-4A32-8EC8-7541BE1F0EF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353947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AEA2-C696-441A-8873-DAA061B028A5}"/>
              </a:ext>
            </a:extLst>
          </p:cNvPr>
          <p:cNvSpPr>
            <a:spLocks noGrp="1"/>
          </p:cNvSpPr>
          <p:nvPr>
            <p:ph type="title"/>
          </p:nvPr>
        </p:nvSpPr>
        <p:spPr>
          <a:xfrm>
            <a:off x="285750" y="2197801"/>
            <a:ext cx="7886700" cy="747897"/>
          </a:xfrm>
        </p:spPr>
        <p:txBody>
          <a:bodyPr/>
          <a:lstStyle/>
          <a:p>
            <a:r>
              <a:rPr lang="en-US"/>
              <a:t>Appendix</a:t>
            </a:r>
          </a:p>
        </p:txBody>
      </p:sp>
    </p:spTree>
    <p:extLst>
      <p:ext uri="{BB962C8B-B14F-4D97-AF65-F5344CB8AC3E}">
        <p14:creationId xmlns:p14="http://schemas.microsoft.com/office/powerpoint/2010/main" val="1204012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Background pattern&#10;&#10;Description automatically generated">
            <a:extLst>
              <a:ext uri="{FF2B5EF4-FFF2-40B4-BE49-F238E27FC236}">
                <a16:creationId xmlns:a16="http://schemas.microsoft.com/office/drawing/2014/main" id="{86C6B021-0E96-4A84-9D29-C3E4BDBF231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0800000">
            <a:off x="0" y="3427472"/>
            <a:ext cx="9144000" cy="1717851"/>
          </a:xfrm>
          <a:prstGeom prst="rect">
            <a:avLst/>
          </a:prstGeom>
          <a:solidFill>
            <a:schemeClr val="accent1"/>
          </a:solidFill>
        </p:spPr>
      </p:pic>
      <p:sp>
        <p:nvSpPr>
          <p:cNvPr id="33" name="Rectangle 32">
            <a:extLst>
              <a:ext uri="{FF2B5EF4-FFF2-40B4-BE49-F238E27FC236}">
                <a16:creationId xmlns:a16="http://schemas.microsoft.com/office/drawing/2014/main" id="{BE324767-DED4-489C-B613-B065FD3A5B9E}"/>
              </a:ext>
            </a:extLst>
          </p:cNvPr>
          <p:cNvSpPr/>
          <p:nvPr/>
        </p:nvSpPr>
        <p:spPr>
          <a:xfrm>
            <a:off x="-4211" y="3413332"/>
            <a:ext cx="9152417" cy="1733279"/>
          </a:xfrm>
          <a:prstGeom prst="rect">
            <a:avLst/>
          </a:prstGeom>
          <a:solidFill>
            <a:schemeClr val="tx2">
              <a:alpha val="7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 name="Title 1">
            <a:extLst>
              <a:ext uri="{FF2B5EF4-FFF2-40B4-BE49-F238E27FC236}">
                <a16:creationId xmlns:a16="http://schemas.microsoft.com/office/drawing/2014/main" id="{DBE857D3-935C-4C89-AA55-C8197FC9EFBE}"/>
              </a:ext>
            </a:extLst>
          </p:cNvPr>
          <p:cNvSpPr>
            <a:spLocks noGrp="1"/>
          </p:cNvSpPr>
          <p:nvPr>
            <p:ph type="title"/>
          </p:nvPr>
        </p:nvSpPr>
        <p:spPr/>
        <p:txBody>
          <a:bodyPr/>
          <a:lstStyle/>
          <a:p>
            <a:r>
              <a:rPr lang="en-US"/>
              <a:t>The first step in your modernization journey</a:t>
            </a:r>
          </a:p>
        </p:txBody>
      </p:sp>
      <p:sp>
        <p:nvSpPr>
          <p:cNvPr id="3" name="Text Placeholder 2">
            <a:extLst>
              <a:ext uri="{FF2B5EF4-FFF2-40B4-BE49-F238E27FC236}">
                <a16:creationId xmlns:a16="http://schemas.microsoft.com/office/drawing/2014/main" id="{9F4B5ED5-81FE-4706-AB7B-4C1DFBDC504C}"/>
              </a:ext>
            </a:extLst>
          </p:cNvPr>
          <p:cNvSpPr>
            <a:spLocks noGrp="1"/>
          </p:cNvSpPr>
          <p:nvPr>
            <p:ph type="body" sz="quarter" idx="11"/>
          </p:nvPr>
        </p:nvSpPr>
        <p:spPr>
          <a:xfrm>
            <a:off x="285750" y="2404192"/>
            <a:ext cx="2360830" cy="679681"/>
          </a:xfrm>
        </p:spPr>
        <p:txBody>
          <a:bodyPr/>
          <a:lstStyle/>
          <a:p>
            <a:r>
              <a:rPr lang="en-US" sz="1800"/>
              <a:t>Understand best practices</a:t>
            </a:r>
          </a:p>
        </p:txBody>
      </p:sp>
      <p:sp>
        <p:nvSpPr>
          <p:cNvPr id="4" name="Text Placeholder 3">
            <a:extLst>
              <a:ext uri="{FF2B5EF4-FFF2-40B4-BE49-F238E27FC236}">
                <a16:creationId xmlns:a16="http://schemas.microsoft.com/office/drawing/2014/main" id="{1CFCD299-9710-4A08-8E3F-847C94AA5C9F}"/>
              </a:ext>
            </a:extLst>
          </p:cNvPr>
          <p:cNvSpPr>
            <a:spLocks noGrp="1"/>
          </p:cNvSpPr>
          <p:nvPr>
            <p:ph type="body" sz="quarter" idx="12"/>
          </p:nvPr>
        </p:nvSpPr>
        <p:spPr>
          <a:xfrm>
            <a:off x="3387376" y="2404192"/>
            <a:ext cx="2360830" cy="679681"/>
          </a:xfrm>
        </p:spPr>
        <p:txBody>
          <a:bodyPr/>
          <a:lstStyle/>
          <a:p>
            <a:r>
              <a:rPr lang="en-US" sz="1800" dirty="0"/>
              <a:t>Achieve clarity of vision</a:t>
            </a:r>
          </a:p>
        </p:txBody>
      </p:sp>
      <p:sp>
        <p:nvSpPr>
          <p:cNvPr id="5" name="Text Placeholder 4">
            <a:extLst>
              <a:ext uri="{FF2B5EF4-FFF2-40B4-BE49-F238E27FC236}">
                <a16:creationId xmlns:a16="http://schemas.microsoft.com/office/drawing/2014/main" id="{27A1DDEF-EF6A-4B05-8540-F7BFE3240BD4}"/>
              </a:ext>
            </a:extLst>
          </p:cNvPr>
          <p:cNvSpPr>
            <a:spLocks noGrp="1"/>
          </p:cNvSpPr>
          <p:nvPr>
            <p:ph type="body" sz="quarter" idx="13"/>
          </p:nvPr>
        </p:nvSpPr>
        <p:spPr>
          <a:xfrm>
            <a:off x="6449901" y="2404192"/>
            <a:ext cx="2360830" cy="679681"/>
          </a:xfrm>
        </p:spPr>
        <p:txBody>
          <a:bodyPr/>
          <a:lstStyle/>
          <a:p>
            <a:r>
              <a:rPr lang="en-US" sz="1800"/>
              <a:t>Align business and IT strategies</a:t>
            </a:r>
          </a:p>
        </p:txBody>
      </p:sp>
      <p:sp>
        <p:nvSpPr>
          <p:cNvPr id="6" name="Text Placeholder 5">
            <a:extLst>
              <a:ext uri="{FF2B5EF4-FFF2-40B4-BE49-F238E27FC236}">
                <a16:creationId xmlns:a16="http://schemas.microsoft.com/office/drawing/2014/main" id="{05C078D0-59B7-4C7D-9380-5879346B33E3}"/>
              </a:ext>
            </a:extLst>
          </p:cNvPr>
          <p:cNvSpPr>
            <a:spLocks noGrp="1"/>
          </p:cNvSpPr>
          <p:nvPr>
            <p:ph type="body" sz="quarter" idx="14"/>
          </p:nvPr>
        </p:nvSpPr>
        <p:spPr>
          <a:xfrm>
            <a:off x="114587" y="3562347"/>
            <a:ext cx="2824846" cy="1194845"/>
          </a:xfrm>
        </p:spPr>
        <p:txBody>
          <a:bodyPr/>
          <a:lstStyle/>
          <a:p>
            <a:r>
              <a:rPr lang="en-US" b="1"/>
              <a:t>As-Is/ To-Be methodology assesses environment and outlines future state</a:t>
            </a:r>
          </a:p>
        </p:txBody>
      </p:sp>
      <p:sp>
        <p:nvSpPr>
          <p:cNvPr id="7" name="Text Placeholder 6">
            <a:extLst>
              <a:ext uri="{FF2B5EF4-FFF2-40B4-BE49-F238E27FC236}">
                <a16:creationId xmlns:a16="http://schemas.microsoft.com/office/drawing/2014/main" id="{0604AFA8-4D66-4129-8AEE-60E6A629B65F}"/>
              </a:ext>
            </a:extLst>
          </p:cNvPr>
          <p:cNvSpPr>
            <a:spLocks noGrp="1"/>
          </p:cNvSpPr>
          <p:nvPr>
            <p:ph type="body" sz="quarter" idx="15"/>
          </p:nvPr>
        </p:nvSpPr>
        <p:spPr>
          <a:xfrm>
            <a:off x="3267628" y="3562347"/>
            <a:ext cx="2600325" cy="1194845"/>
          </a:xfrm>
        </p:spPr>
        <p:txBody>
          <a:bodyPr/>
          <a:lstStyle/>
          <a:p>
            <a:r>
              <a:rPr lang="en-US" b="1" dirty="0"/>
              <a:t>Determine cross-organizational priorities and gain consensus</a:t>
            </a:r>
          </a:p>
        </p:txBody>
      </p:sp>
      <p:sp>
        <p:nvSpPr>
          <p:cNvPr id="8" name="Text Placeholder 7">
            <a:extLst>
              <a:ext uri="{FF2B5EF4-FFF2-40B4-BE49-F238E27FC236}">
                <a16:creationId xmlns:a16="http://schemas.microsoft.com/office/drawing/2014/main" id="{E0F2A050-5854-4AC7-BB29-00D38416F0B0}"/>
              </a:ext>
            </a:extLst>
          </p:cNvPr>
          <p:cNvSpPr>
            <a:spLocks noGrp="1"/>
          </p:cNvSpPr>
          <p:nvPr>
            <p:ph type="body" sz="quarter" idx="16"/>
          </p:nvPr>
        </p:nvSpPr>
        <p:spPr>
          <a:xfrm>
            <a:off x="6217893" y="3562348"/>
            <a:ext cx="2824847" cy="1194845"/>
          </a:xfrm>
        </p:spPr>
        <p:txBody>
          <a:bodyPr/>
          <a:lstStyle/>
          <a:p>
            <a:r>
              <a:rPr lang="en-US" b="1" dirty="0"/>
              <a:t>Actionable roadmap with recommendations to achieve desired results</a:t>
            </a:r>
          </a:p>
        </p:txBody>
      </p:sp>
      <p:sp>
        <p:nvSpPr>
          <p:cNvPr id="9" name="TextBox 8">
            <a:extLst>
              <a:ext uri="{FF2B5EF4-FFF2-40B4-BE49-F238E27FC236}">
                <a16:creationId xmlns:a16="http://schemas.microsoft.com/office/drawing/2014/main" id="{42E340A5-8B1C-4977-9EEF-46B2996F2C9F}"/>
              </a:ext>
            </a:extLst>
          </p:cNvPr>
          <p:cNvSpPr txBox="1"/>
          <p:nvPr/>
        </p:nvSpPr>
        <p:spPr>
          <a:xfrm>
            <a:off x="-8417" y="857325"/>
            <a:ext cx="9152417" cy="276999"/>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US" sz="18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A C </a:t>
            </a:r>
            <a:r>
              <a:rPr kumimoji="0" lang="en-US" sz="180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C</a:t>
            </a:r>
            <a:r>
              <a:rPr kumimoji="0" lang="en-US" sz="18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E L E R A T O R   W O R K S H O P</a:t>
            </a:r>
          </a:p>
        </p:txBody>
      </p:sp>
      <p:grpSp>
        <p:nvGrpSpPr>
          <p:cNvPr id="18" name="Group 17">
            <a:extLst>
              <a:ext uri="{FF2B5EF4-FFF2-40B4-BE49-F238E27FC236}">
                <a16:creationId xmlns:a16="http://schemas.microsoft.com/office/drawing/2014/main" id="{62300C74-0F85-4603-8E7C-B64DA006A3B5}"/>
              </a:ext>
            </a:extLst>
          </p:cNvPr>
          <p:cNvGrpSpPr>
            <a:grpSpLocks noChangeAspect="1"/>
          </p:cNvGrpSpPr>
          <p:nvPr/>
        </p:nvGrpSpPr>
        <p:grpSpPr>
          <a:xfrm>
            <a:off x="7406993" y="1703108"/>
            <a:ext cx="561430" cy="577081"/>
            <a:chOff x="7658100" y="3697288"/>
            <a:chExt cx="923578" cy="949324"/>
          </a:xfrm>
          <a:solidFill>
            <a:schemeClr val="tx2"/>
          </a:solidFill>
        </p:grpSpPr>
        <p:sp>
          <p:nvSpPr>
            <p:cNvPr id="19" name="Freeform 102">
              <a:extLst>
                <a:ext uri="{FF2B5EF4-FFF2-40B4-BE49-F238E27FC236}">
                  <a16:creationId xmlns:a16="http://schemas.microsoft.com/office/drawing/2014/main" id="{455F161E-33CF-463A-8808-C843D35396B5}"/>
                </a:ext>
              </a:extLst>
            </p:cNvPr>
            <p:cNvSpPr>
              <a:spLocks/>
            </p:cNvSpPr>
            <p:nvPr/>
          </p:nvSpPr>
          <p:spPr bwMode="auto">
            <a:xfrm>
              <a:off x="8013702" y="4057650"/>
              <a:ext cx="567976" cy="588962"/>
            </a:xfrm>
            <a:custGeom>
              <a:avLst/>
              <a:gdLst>
                <a:gd name="T0" fmla="*/ 388 w 388"/>
                <a:gd name="T1" fmla="*/ 165 h 371"/>
                <a:gd name="T2" fmla="*/ 89 w 388"/>
                <a:gd name="T3" fmla="*/ 165 h 371"/>
                <a:gd name="T4" fmla="*/ 249 w 388"/>
                <a:gd name="T5" fmla="*/ 34 h 371"/>
                <a:gd name="T6" fmla="*/ 223 w 388"/>
                <a:gd name="T7" fmla="*/ 0 h 371"/>
                <a:gd name="T8" fmla="*/ 0 w 388"/>
                <a:gd name="T9" fmla="*/ 186 h 371"/>
                <a:gd name="T10" fmla="*/ 223 w 388"/>
                <a:gd name="T11" fmla="*/ 371 h 371"/>
                <a:gd name="T12" fmla="*/ 249 w 388"/>
                <a:gd name="T13" fmla="*/ 339 h 371"/>
                <a:gd name="T14" fmla="*/ 89 w 388"/>
                <a:gd name="T15" fmla="*/ 206 h 371"/>
                <a:gd name="T16" fmla="*/ 388 w 388"/>
                <a:gd name="T17" fmla="*/ 206 h 371"/>
                <a:gd name="T18" fmla="*/ 388 w 388"/>
                <a:gd name="T19" fmla="*/ 16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8" h="371">
                  <a:moveTo>
                    <a:pt x="388" y="165"/>
                  </a:moveTo>
                  <a:lnTo>
                    <a:pt x="89" y="165"/>
                  </a:lnTo>
                  <a:lnTo>
                    <a:pt x="249" y="34"/>
                  </a:lnTo>
                  <a:lnTo>
                    <a:pt x="223" y="0"/>
                  </a:lnTo>
                  <a:lnTo>
                    <a:pt x="0" y="186"/>
                  </a:lnTo>
                  <a:lnTo>
                    <a:pt x="223" y="371"/>
                  </a:lnTo>
                  <a:lnTo>
                    <a:pt x="249" y="339"/>
                  </a:lnTo>
                  <a:lnTo>
                    <a:pt x="89" y="206"/>
                  </a:lnTo>
                  <a:lnTo>
                    <a:pt x="388" y="206"/>
                  </a:lnTo>
                  <a:lnTo>
                    <a:pt x="388"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44444"/>
                </a:solidFill>
                <a:effectLst/>
                <a:uLnTx/>
                <a:uFillTx/>
                <a:latin typeface="Arial"/>
                <a:ea typeface="+mn-ea"/>
                <a:cs typeface="+mn-cs"/>
              </a:endParaRPr>
            </a:p>
          </p:txBody>
        </p:sp>
        <p:sp>
          <p:nvSpPr>
            <p:cNvPr id="20" name="Freeform 103">
              <a:extLst>
                <a:ext uri="{FF2B5EF4-FFF2-40B4-BE49-F238E27FC236}">
                  <a16:creationId xmlns:a16="http://schemas.microsoft.com/office/drawing/2014/main" id="{DAD35715-68CA-4AE2-B8DF-B9880A5C613F}"/>
                </a:ext>
              </a:extLst>
            </p:cNvPr>
            <p:cNvSpPr>
              <a:spLocks/>
            </p:cNvSpPr>
            <p:nvPr/>
          </p:nvSpPr>
          <p:spPr bwMode="auto">
            <a:xfrm>
              <a:off x="7658100" y="3697288"/>
              <a:ext cx="614363" cy="584200"/>
            </a:xfrm>
            <a:custGeom>
              <a:avLst/>
              <a:gdLst>
                <a:gd name="T0" fmla="*/ 165 w 387"/>
                <a:gd name="T1" fmla="*/ 0 h 368"/>
                <a:gd name="T2" fmla="*/ 138 w 387"/>
                <a:gd name="T3" fmla="*/ 31 h 368"/>
                <a:gd name="T4" fmla="*/ 299 w 387"/>
                <a:gd name="T5" fmla="*/ 163 h 368"/>
                <a:gd name="T6" fmla="*/ 0 w 387"/>
                <a:gd name="T7" fmla="*/ 163 h 368"/>
                <a:gd name="T8" fmla="*/ 0 w 387"/>
                <a:gd name="T9" fmla="*/ 203 h 368"/>
                <a:gd name="T10" fmla="*/ 299 w 387"/>
                <a:gd name="T11" fmla="*/ 203 h 368"/>
                <a:gd name="T12" fmla="*/ 138 w 387"/>
                <a:gd name="T13" fmla="*/ 337 h 368"/>
                <a:gd name="T14" fmla="*/ 165 w 387"/>
                <a:gd name="T15" fmla="*/ 368 h 368"/>
                <a:gd name="T16" fmla="*/ 387 w 387"/>
                <a:gd name="T17" fmla="*/ 184 h 368"/>
                <a:gd name="T18" fmla="*/ 165 w 387"/>
                <a:gd name="T19" fmla="*/ 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368">
                  <a:moveTo>
                    <a:pt x="165" y="0"/>
                  </a:moveTo>
                  <a:lnTo>
                    <a:pt x="138" y="31"/>
                  </a:lnTo>
                  <a:lnTo>
                    <a:pt x="299" y="163"/>
                  </a:lnTo>
                  <a:lnTo>
                    <a:pt x="0" y="163"/>
                  </a:lnTo>
                  <a:lnTo>
                    <a:pt x="0" y="203"/>
                  </a:lnTo>
                  <a:lnTo>
                    <a:pt x="299" y="203"/>
                  </a:lnTo>
                  <a:lnTo>
                    <a:pt x="138" y="337"/>
                  </a:lnTo>
                  <a:lnTo>
                    <a:pt x="165" y="368"/>
                  </a:lnTo>
                  <a:lnTo>
                    <a:pt x="387" y="184"/>
                  </a:lnTo>
                  <a:lnTo>
                    <a:pt x="1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44444"/>
                </a:solidFill>
                <a:effectLst/>
                <a:uLnTx/>
                <a:uFillTx/>
                <a:latin typeface="Arial"/>
                <a:ea typeface="+mn-ea"/>
                <a:cs typeface="+mn-cs"/>
              </a:endParaRPr>
            </a:p>
          </p:txBody>
        </p:sp>
      </p:grpSp>
      <p:grpSp>
        <p:nvGrpSpPr>
          <p:cNvPr id="21" name="Group 20">
            <a:extLst>
              <a:ext uri="{FF2B5EF4-FFF2-40B4-BE49-F238E27FC236}">
                <a16:creationId xmlns:a16="http://schemas.microsoft.com/office/drawing/2014/main" id="{B08DADC7-1CE9-406B-8156-CF383D6E0E24}"/>
              </a:ext>
            </a:extLst>
          </p:cNvPr>
          <p:cNvGrpSpPr>
            <a:grpSpLocks noChangeAspect="1"/>
          </p:cNvGrpSpPr>
          <p:nvPr/>
        </p:nvGrpSpPr>
        <p:grpSpPr>
          <a:xfrm>
            <a:off x="4273176" y="1679451"/>
            <a:ext cx="654793" cy="551668"/>
            <a:chOff x="3525838" y="-355600"/>
            <a:chExt cx="1038226" cy="874713"/>
          </a:xfrm>
          <a:solidFill>
            <a:schemeClr val="tx2"/>
          </a:solidFill>
        </p:grpSpPr>
        <p:sp>
          <p:nvSpPr>
            <p:cNvPr id="22" name="Freeform 5">
              <a:extLst>
                <a:ext uri="{FF2B5EF4-FFF2-40B4-BE49-F238E27FC236}">
                  <a16:creationId xmlns:a16="http://schemas.microsoft.com/office/drawing/2014/main" id="{2782ECB2-2D53-4B55-94D1-9DA95A919968}"/>
                </a:ext>
              </a:extLst>
            </p:cNvPr>
            <p:cNvSpPr>
              <a:spLocks/>
            </p:cNvSpPr>
            <p:nvPr/>
          </p:nvSpPr>
          <p:spPr bwMode="auto">
            <a:xfrm>
              <a:off x="3525838" y="-355600"/>
              <a:ext cx="868363" cy="874713"/>
            </a:xfrm>
            <a:custGeom>
              <a:avLst/>
              <a:gdLst>
                <a:gd name="T0" fmla="*/ 115 w 229"/>
                <a:gd name="T1" fmla="*/ 216 h 230"/>
                <a:gd name="T2" fmla="*/ 14 w 229"/>
                <a:gd name="T3" fmla="*/ 115 h 230"/>
                <a:gd name="T4" fmla="*/ 115 w 229"/>
                <a:gd name="T5" fmla="*/ 14 h 230"/>
                <a:gd name="T6" fmla="*/ 215 w 229"/>
                <a:gd name="T7" fmla="*/ 102 h 230"/>
                <a:gd name="T8" fmla="*/ 229 w 229"/>
                <a:gd name="T9" fmla="*/ 102 h 230"/>
                <a:gd name="T10" fmla="*/ 115 w 229"/>
                <a:gd name="T11" fmla="*/ 0 h 230"/>
                <a:gd name="T12" fmla="*/ 0 w 229"/>
                <a:gd name="T13" fmla="*/ 115 h 230"/>
                <a:gd name="T14" fmla="*/ 115 w 229"/>
                <a:gd name="T15" fmla="*/ 230 h 230"/>
                <a:gd name="T16" fmla="*/ 229 w 229"/>
                <a:gd name="T17" fmla="*/ 129 h 230"/>
                <a:gd name="T18" fmla="*/ 215 w 229"/>
                <a:gd name="T19" fmla="*/ 129 h 230"/>
                <a:gd name="T20" fmla="*/ 115 w 229"/>
                <a:gd name="T21" fmla="*/ 21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9" h="230">
                  <a:moveTo>
                    <a:pt x="115" y="216"/>
                  </a:moveTo>
                  <a:cubicBezTo>
                    <a:pt x="60" y="216"/>
                    <a:pt x="14" y="171"/>
                    <a:pt x="14" y="115"/>
                  </a:cubicBezTo>
                  <a:cubicBezTo>
                    <a:pt x="14" y="60"/>
                    <a:pt x="60" y="14"/>
                    <a:pt x="115" y="14"/>
                  </a:cubicBezTo>
                  <a:cubicBezTo>
                    <a:pt x="166" y="14"/>
                    <a:pt x="208" y="53"/>
                    <a:pt x="215" y="102"/>
                  </a:cubicBezTo>
                  <a:cubicBezTo>
                    <a:pt x="229" y="102"/>
                    <a:pt x="229" y="102"/>
                    <a:pt x="229" y="102"/>
                  </a:cubicBezTo>
                  <a:cubicBezTo>
                    <a:pt x="223" y="45"/>
                    <a:pt x="174" y="0"/>
                    <a:pt x="115" y="0"/>
                  </a:cubicBezTo>
                  <a:cubicBezTo>
                    <a:pt x="52" y="0"/>
                    <a:pt x="0" y="52"/>
                    <a:pt x="0" y="115"/>
                  </a:cubicBezTo>
                  <a:cubicBezTo>
                    <a:pt x="0" y="179"/>
                    <a:pt x="52" y="230"/>
                    <a:pt x="115" y="230"/>
                  </a:cubicBezTo>
                  <a:cubicBezTo>
                    <a:pt x="174" y="230"/>
                    <a:pt x="222" y="186"/>
                    <a:pt x="229" y="129"/>
                  </a:cubicBezTo>
                  <a:cubicBezTo>
                    <a:pt x="215" y="129"/>
                    <a:pt x="215" y="129"/>
                    <a:pt x="215" y="129"/>
                  </a:cubicBezTo>
                  <a:cubicBezTo>
                    <a:pt x="208" y="178"/>
                    <a:pt x="166" y="216"/>
                    <a:pt x="115" y="2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4444"/>
                </a:solidFill>
                <a:effectLst/>
                <a:uLnTx/>
                <a:uFillTx/>
                <a:latin typeface="Arial"/>
                <a:ea typeface="+mn-ea"/>
                <a:cs typeface="+mn-cs"/>
              </a:endParaRPr>
            </a:p>
          </p:txBody>
        </p:sp>
        <p:sp>
          <p:nvSpPr>
            <p:cNvPr id="23" name="Freeform 6">
              <a:extLst>
                <a:ext uri="{FF2B5EF4-FFF2-40B4-BE49-F238E27FC236}">
                  <a16:creationId xmlns:a16="http://schemas.microsoft.com/office/drawing/2014/main" id="{EA4D9510-1E99-40DF-B786-A87442360327}"/>
                </a:ext>
              </a:extLst>
            </p:cNvPr>
            <p:cNvSpPr>
              <a:spLocks/>
            </p:cNvSpPr>
            <p:nvPr/>
          </p:nvSpPr>
          <p:spPr bwMode="auto">
            <a:xfrm>
              <a:off x="3689351" y="-192087"/>
              <a:ext cx="469900" cy="547688"/>
            </a:xfrm>
            <a:custGeom>
              <a:avLst/>
              <a:gdLst>
                <a:gd name="T0" fmla="*/ 72 w 124"/>
                <a:gd name="T1" fmla="*/ 130 h 144"/>
                <a:gd name="T2" fmla="*/ 14 w 124"/>
                <a:gd name="T3" fmla="*/ 72 h 144"/>
                <a:gd name="T4" fmla="*/ 72 w 124"/>
                <a:gd name="T5" fmla="*/ 15 h 144"/>
                <a:gd name="T6" fmla="*/ 114 w 124"/>
                <a:gd name="T7" fmla="*/ 33 h 144"/>
                <a:gd name="T8" fmla="*/ 124 w 124"/>
                <a:gd name="T9" fmla="*/ 22 h 144"/>
                <a:gd name="T10" fmla="*/ 72 w 124"/>
                <a:gd name="T11" fmla="*/ 0 h 144"/>
                <a:gd name="T12" fmla="*/ 0 w 124"/>
                <a:gd name="T13" fmla="*/ 72 h 144"/>
                <a:gd name="T14" fmla="*/ 72 w 124"/>
                <a:gd name="T15" fmla="*/ 144 h 144"/>
                <a:gd name="T16" fmla="*/ 124 w 124"/>
                <a:gd name="T17" fmla="*/ 122 h 144"/>
                <a:gd name="T18" fmla="*/ 114 w 124"/>
                <a:gd name="T19" fmla="*/ 112 h 144"/>
                <a:gd name="T20" fmla="*/ 72 w 124"/>
                <a:gd name="T21" fmla="*/ 13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144">
                  <a:moveTo>
                    <a:pt x="72" y="130"/>
                  </a:moveTo>
                  <a:cubicBezTo>
                    <a:pt x="40" y="130"/>
                    <a:pt x="14" y="104"/>
                    <a:pt x="14" y="72"/>
                  </a:cubicBezTo>
                  <a:cubicBezTo>
                    <a:pt x="14" y="40"/>
                    <a:pt x="40" y="15"/>
                    <a:pt x="72" y="15"/>
                  </a:cubicBezTo>
                  <a:cubicBezTo>
                    <a:pt x="88" y="15"/>
                    <a:pt x="103" y="22"/>
                    <a:pt x="114" y="33"/>
                  </a:cubicBezTo>
                  <a:cubicBezTo>
                    <a:pt x="124" y="22"/>
                    <a:pt x="124" y="22"/>
                    <a:pt x="124" y="22"/>
                  </a:cubicBezTo>
                  <a:cubicBezTo>
                    <a:pt x="111" y="9"/>
                    <a:pt x="92" y="0"/>
                    <a:pt x="72" y="0"/>
                  </a:cubicBezTo>
                  <a:cubicBezTo>
                    <a:pt x="32" y="0"/>
                    <a:pt x="0" y="32"/>
                    <a:pt x="0" y="72"/>
                  </a:cubicBezTo>
                  <a:cubicBezTo>
                    <a:pt x="0" y="112"/>
                    <a:pt x="32" y="144"/>
                    <a:pt x="72" y="144"/>
                  </a:cubicBezTo>
                  <a:cubicBezTo>
                    <a:pt x="92" y="144"/>
                    <a:pt x="111" y="136"/>
                    <a:pt x="124" y="122"/>
                  </a:cubicBezTo>
                  <a:cubicBezTo>
                    <a:pt x="114" y="112"/>
                    <a:pt x="114" y="112"/>
                    <a:pt x="114" y="112"/>
                  </a:cubicBezTo>
                  <a:cubicBezTo>
                    <a:pt x="103" y="123"/>
                    <a:pt x="88" y="130"/>
                    <a:pt x="72"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4444"/>
                </a:solidFill>
                <a:effectLst/>
                <a:uLnTx/>
                <a:uFillTx/>
                <a:latin typeface="Arial"/>
                <a:ea typeface="+mn-ea"/>
                <a:cs typeface="+mn-cs"/>
              </a:endParaRPr>
            </a:p>
          </p:txBody>
        </p:sp>
        <p:sp>
          <p:nvSpPr>
            <p:cNvPr id="24" name="Freeform 7">
              <a:extLst>
                <a:ext uri="{FF2B5EF4-FFF2-40B4-BE49-F238E27FC236}">
                  <a16:creationId xmlns:a16="http://schemas.microsoft.com/office/drawing/2014/main" id="{CA4F36B5-9878-44C5-9F09-179BABB4DBEE}"/>
                </a:ext>
              </a:extLst>
            </p:cNvPr>
            <p:cNvSpPr>
              <a:spLocks/>
            </p:cNvSpPr>
            <p:nvPr/>
          </p:nvSpPr>
          <p:spPr bwMode="auto">
            <a:xfrm>
              <a:off x="3851276" y="-28575"/>
              <a:ext cx="193675" cy="220663"/>
            </a:xfrm>
            <a:custGeom>
              <a:avLst/>
              <a:gdLst>
                <a:gd name="T0" fmla="*/ 29 w 51"/>
                <a:gd name="T1" fmla="*/ 44 h 58"/>
                <a:gd name="T2" fmla="*/ 14 w 51"/>
                <a:gd name="T3" fmla="*/ 29 h 58"/>
                <a:gd name="T4" fmla="*/ 29 w 51"/>
                <a:gd name="T5" fmla="*/ 15 h 58"/>
                <a:gd name="T6" fmla="*/ 41 w 51"/>
                <a:gd name="T7" fmla="*/ 21 h 58"/>
                <a:gd name="T8" fmla="*/ 51 w 51"/>
                <a:gd name="T9" fmla="*/ 11 h 58"/>
                <a:gd name="T10" fmla="*/ 29 w 51"/>
                <a:gd name="T11" fmla="*/ 0 h 58"/>
                <a:gd name="T12" fmla="*/ 0 w 51"/>
                <a:gd name="T13" fmla="*/ 29 h 58"/>
                <a:gd name="T14" fmla="*/ 29 w 51"/>
                <a:gd name="T15" fmla="*/ 58 h 58"/>
                <a:gd name="T16" fmla="*/ 51 w 51"/>
                <a:gd name="T17" fmla="*/ 48 h 58"/>
                <a:gd name="T18" fmla="*/ 41 w 51"/>
                <a:gd name="T19" fmla="*/ 37 h 58"/>
                <a:gd name="T20" fmla="*/ 29 w 51"/>
                <a:gd name="T21" fmla="*/ 4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58">
                  <a:moveTo>
                    <a:pt x="29" y="44"/>
                  </a:moveTo>
                  <a:cubicBezTo>
                    <a:pt x="21" y="44"/>
                    <a:pt x="14" y="37"/>
                    <a:pt x="14" y="29"/>
                  </a:cubicBezTo>
                  <a:cubicBezTo>
                    <a:pt x="14" y="21"/>
                    <a:pt x="21" y="15"/>
                    <a:pt x="29" y="15"/>
                  </a:cubicBezTo>
                  <a:cubicBezTo>
                    <a:pt x="34" y="15"/>
                    <a:pt x="38" y="17"/>
                    <a:pt x="41" y="21"/>
                  </a:cubicBezTo>
                  <a:cubicBezTo>
                    <a:pt x="51" y="11"/>
                    <a:pt x="51" y="11"/>
                    <a:pt x="51" y="11"/>
                  </a:cubicBezTo>
                  <a:cubicBezTo>
                    <a:pt x="46" y="4"/>
                    <a:pt x="38" y="0"/>
                    <a:pt x="29" y="0"/>
                  </a:cubicBezTo>
                  <a:cubicBezTo>
                    <a:pt x="13" y="0"/>
                    <a:pt x="0" y="13"/>
                    <a:pt x="0" y="29"/>
                  </a:cubicBezTo>
                  <a:cubicBezTo>
                    <a:pt x="0" y="45"/>
                    <a:pt x="13" y="58"/>
                    <a:pt x="29" y="58"/>
                  </a:cubicBezTo>
                  <a:cubicBezTo>
                    <a:pt x="38" y="58"/>
                    <a:pt x="46" y="54"/>
                    <a:pt x="51" y="48"/>
                  </a:cubicBezTo>
                  <a:cubicBezTo>
                    <a:pt x="41" y="37"/>
                    <a:pt x="41" y="37"/>
                    <a:pt x="41" y="37"/>
                  </a:cubicBezTo>
                  <a:cubicBezTo>
                    <a:pt x="38" y="41"/>
                    <a:pt x="34" y="44"/>
                    <a:pt x="29"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4444"/>
                </a:solidFill>
                <a:effectLst/>
                <a:uLnTx/>
                <a:uFillTx/>
                <a:latin typeface="Arial"/>
                <a:ea typeface="+mn-ea"/>
                <a:cs typeface="+mn-cs"/>
              </a:endParaRPr>
            </a:p>
          </p:txBody>
        </p:sp>
        <p:sp>
          <p:nvSpPr>
            <p:cNvPr id="25" name="Freeform 8">
              <a:extLst>
                <a:ext uri="{FF2B5EF4-FFF2-40B4-BE49-F238E27FC236}">
                  <a16:creationId xmlns:a16="http://schemas.microsoft.com/office/drawing/2014/main" id="{BFB44C98-D3D1-4174-967D-FC185D57AE39}"/>
                </a:ext>
              </a:extLst>
            </p:cNvPr>
            <p:cNvSpPr>
              <a:spLocks/>
            </p:cNvSpPr>
            <p:nvPr/>
          </p:nvSpPr>
          <p:spPr bwMode="auto">
            <a:xfrm>
              <a:off x="4019551" y="-123825"/>
              <a:ext cx="544513" cy="411163"/>
            </a:xfrm>
            <a:custGeom>
              <a:avLst/>
              <a:gdLst>
                <a:gd name="T0" fmla="*/ 64 w 343"/>
                <a:gd name="T1" fmla="*/ 113 h 259"/>
                <a:gd name="T2" fmla="*/ 150 w 343"/>
                <a:gd name="T3" fmla="*/ 24 h 259"/>
                <a:gd name="T4" fmla="*/ 124 w 343"/>
                <a:gd name="T5" fmla="*/ 0 h 259"/>
                <a:gd name="T6" fmla="*/ 0 w 343"/>
                <a:gd name="T7" fmla="*/ 129 h 259"/>
                <a:gd name="T8" fmla="*/ 124 w 343"/>
                <a:gd name="T9" fmla="*/ 259 h 259"/>
                <a:gd name="T10" fmla="*/ 150 w 343"/>
                <a:gd name="T11" fmla="*/ 235 h 259"/>
                <a:gd name="T12" fmla="*/ 64 w 343"/>
                <a:gd name="T13" fmla="*/ 148 h 259"/>
                <a:gd name="T14" fmla="*/ 343 w 343"/>
                <a:gd name="T15" fmla="*/ 148 h 259"/>
                <a:gd name="T16" fmla="*/ 343 w 343"/>
                <a:gd name="T17" fmla="*/ 113 h 259"/>
                <a:gd name="T18" fmla="*/ 64 w 343"/>
                <a:gd name="T19" fmla="*/ 11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3" h="259">
                  <a:moveTo>
                    <a:pt x="64" y="113"/>
                  </a:moveTo>
                  <a:lnTo>
                    <a:pt x="150" y="24"/>
                  </a:lnTo>
                  <a:lnTo>
                    <a:pt x="124" y="0"/>
                  </a:lnTo>
                  <a:lnTo>
                    <a:pt x="0" y="129"/>
                  </a:lnTo>
                  <a:lnTo>
                    <a:pt x="124" y="259"/>
                  </a:lnTo>
                  <a:lnTo>
                    <a:pt x="150" y="235"/>
                  </a:lnTo>
                  <a:lnTo>
                    <a:pt x="64" y="148"/>
                  </a:lnTo>
                  <a:lnTo>
                    <a:pt x="343" y="148"/>
                  </a:lnTo>
                  <a:lnTo>
                    <a:pt x="343" y="113"/>
                  </a:lnTo>
                  <a:lnTo>
                    <a:pt x="64"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4444"/>
                </a:solidFill>
                <a:effectLst/>
                <a:uLnTx/>
                <a:uFillTx/>
                <a:latin typeface="Arial"/>
                <a:ea typeface="+mn-ea"/>
                <a:cs typeface="+mn-cs"/>
              </a:endParaRPr>
            </a:p>
          </p:txBody>
        </p:sp>
      </p:grpSp>
      <p:grpSp>
        <p:nvGrpSpPr>
          <p:cNvPr id="26" name="Group 25">
            <a:extLst>
              <a:ext uri="{FF2B5EF4-FFF2-40B4-BE49-F238E27FC236}">
                <a16:creationId xmlns:a16="http://schemas.microsoft.com/office/drawing/2014/main" id="{4277B3CF-9D5D-47D4-A874-0BC309AE5209}"/>
              </a:ext>
            </a:extLst>
          </p:cNvPr>
          <p:cNvGrpSpPr>
            <a:grpSpLocks noChangeAspect="1"/>
          </p:cNvGrpSpPr>
          <p:nvPr/>
        </p:nvGrpSpPr>
        <p:grpSpPr>
          <a:xfrm>
            <a:off x="1175577" y="1673893"/>
            <a:ext cx="575073" cy="562785"/>
            <a:chOff x="4924425" y="2376488"/>
            <a:chExt cx="742950" cy="727075"/>
          </a:xfrm>
          <a:solidFill>
            <a:schemeClr val="tx2"/>
          </a:solidFill>
        </p:grpSpPr>
        <p:sp>
          <p:nvSpPr>
            <p:cNvPr id="27" name="Freeform 10">
              <a:extLst>
                <a:ext uri="{FF2B5EF4-FFF2-40B4-BE49-F238E27FC236}">
                  <a16:creationId xmlns:a16="http://schemas.microsoft.com/office/drawing/2014/main" id="{AA6CBA2A-BE79-4824-9146-66220BC4A796}"/>
                </a:ext>
              </a:extLst>
            </p:cNvPr>
            <p:cNvSpPr>
              <a:spLocks/>
            </p:cNvSpPr>
            <p:nvPr/>
          </p:nvSpPr>
          <p:spPr bwMode="auto">
            <a:xfrm>
              <a:off x="5089525" y="2427288"/>
              <a:ext cx="577850" cy="458788"/>
            </a:xfrm>
            <a:custGeom>
              <a:avLst/>
              <a:gdLst>
                <a:gd name="T0" fmla="*/ 21 w 364"/>
                <a:gd name="T1" fmla="*/ 175 h 289"/>
                <a:gd name="T2" fmla="*/ 0 w 364"/>
                <a:gd name="T3" fmla="*/ 197 h 289"/>
                <a:gd name="T4" fmla="*/ 95 w 364"/>
                <a:gd name="T5" fmla="*/ 289 h 289"/>
                <a:gd name="T6" fmla="*/ 364 w 364"/>
                <a:gd name="T7" fmla="*/ 20 h 289"/>
                <a:gd name="T8" fmla="*/ 342 w 364"/>
                <a:gd name="T9" fmla="*/ 0 h 289"/>
                <a:gd name="T10" fmla="*/ 95 w 364"/>
                <a:gd name="T11" fmla="*/ 245 h 289"/>
                <a:gd name="T12" fmla="*/ 21 w 364"/>
                <a:gd name="T13" fmla="*/ 175 h 289"/>
              </a:gdLst>
              <a:ahLst/>
              <a:cxnLst>
                <a:cxn ang="0">
                  <a:pos x="T0" y="T1"/>
                </a:cxn>
                <a:cxn ang="0">
                  <a:pos x="T2" y="T3"/>
                </a:cxn>
                <a:cxn ang="0">
                  <a:pos x="T4" y="T5"/>
                </a:cxn>
                <a:cxn ang="0">
                  <a:pos x="T6" y="T7"/>
                </a:cxn>
                <a:cxn ang="0">
                  <a:pos x="T8" y="T9"/>
                </a:cxn>
                <a:cxn ang="0">
                  <a:pos x="T10" y="T11"/>
                </a:cxn>
                <a:cxn ang="0">
                  <a:pos x="T12" y="T13"/>
                </a:cxn>
              </a:cxnLst>
              <a:rect l="0" t="0" r="r" b="b"/>
              <a:pathLst>
                <a:path w="364" h="289">
                  <a:moveTo>
                    <a:pt x="21" y="175"/>
                  </a:moveTo>
                  <a:lnTo>
                    <a:pt x="0" y="197"/>
                  </a:lnTo>
                  <a:lnTo>
                    <a:pt x="95" y="289"/>
                  </a:lnTo>
                  <a:lnTo>
                    <a:pt x="364" y="20"/>
                  </a:lnTo>
                  <a:lnTo>
                    <a:pt x="342" y="0"/>
                  </a:lnTo>
                  <a:lnTo>
                    <a:pt x="95" y="245"/>
                  </a:lnTo>
                  <a:lnTo>
                    <a:pt x="21" y="175"/>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1">
              <a:extLst>
                <a:ext uri="{FF2B5EF4-FFF2-40B4-BE49-F238E27FC236}">
                  <a16:creationId xmlns:a16="http://schemas.microsoft.com/office/drawing/2014/main" id="{1583AC4F-8AFE-4282-8C8A-25C6CD9B22E8}"/>
                </a:ext>
              </a:extLst>
            </p:cNvPr>
            <p:cNvSpPr>
              <a:spLocks/>
            </p:cNvSpPr>
            <p:nvPr/>
          </p:nvSpPr>
          <p:spPr bwMode="auto">
            <a:xfrm>
              <a:off x="4924425" y="2376488"/>
              <a:ext cx="727075" cy="727075"/>
            </a:xfrm>
            <a:custGeom>
              <a:avLst/>
              <a:gdLst>
                <a:gd name="T0" fmla="*/ 426 w 458"/>
                <a:gd name="T1" fmla="*/ 426 h 458"/>
                <a:gd name="T2" fmla="*/ 30 w 458"/>
                <a:gd name="T3" fmla="*/ 426 h 458"/>
                <a:gd name="T4" fmla="*/ 30 w 458"/>
                <a:gd name="T5" fmla="*/ 30 h 458"/>
                <a:gd name="T6" fmla="*/ 368 w 458"/>
                <a:gd name="T7" fmla="*/ 30 h 458"/>
                <a:gd name="T8" fmla="*/ 398 w 458"/>
                <a:gd name="T9" fmla="*/ 0 h 458"/>
                <a:gd name="T10" fmla="*/ 0 w 458"/>
                <a:gd name="T11" fmla="*/ 0 h 458"/>
                <a:gd name="T12" fmla="*/ 0 w 458"/>
                <a:gd name="T13" fmla="*/ 458 h 458"/>
                <a:gd name="T14" fmla="*/ 458 w 458"/>
                <a:gd name="T15" fmla="*/ 458 h 458"/>
                <a:gd name="T16" fmla="*/ 458 w 458"/>
                <a:gd name="T17" fmla="*/ 145 h 458"/>
                <a:gd name="T18" fmla="*/ 426 w 458"/>
                <a:gd name="T19" fmla="*/ 177 h 458"/>
                <a:gd name="T20" fmla="*/ 426 w 458"/>
                <a:gd name="T21" fmla="*/ 426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8" h="458">
                  <a:moveTo>
                    <a:pt x="426" y="426"/>
                  </a:moveTo>
                  <a:lnTo>
                    <a:pt x="30" y="426"/>
                  </a:lnTo>
                  <a:lnTo>
                    <a:pt x="30" y="30"/>
                  </a:lnTo>
                  <a:lnTo>
                    <a:pt x="368" y="30"/>
                  </a:lnTo>
                  <a:lnTo>
                    <a:pt x="398" y="0"/>
                  </a:lnTo>
                  <a:lnTo>
                    <a:pt x="0" y="0"/>
                  </a:lnTo>
                  <a:lnTo>
                    <a:pt x="0" y="458"/>
                  </a:lnTo>
                  <a:lnTo>
                    <a:pt x="458" y="458"/>
                  </a:lnTo>
                  <a:lnTo>
                    <a:pt x="458" y="145"/>
                  </a:lnTo>
                  <a:lnTo>
                    <a:pt x="426" y="177"/>
                  </a:lnTo>
                  <a:lnTo>
                    <a:pt x="426" y="42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9980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Picture 77" descr="A picture containing indoor, water, window, person&#10;&#10;Description automatically generated">
            <a:extLst>
              <a:ext uri="{FF2B5EF4-FFF2-40B4-BE49-F238E27FC236}">
                <a16:creationId xmlns:a16="http://schemas.microsoft.com/office/drawing/2014/main" id="{941B8602-D539-48FE-B181-C215578C86B2}"/>
              </a:ext>
            </a:extLst>
          </p:cNvPr>
          <p:cNvPicPr>
            <a:picLocks noChangeAspect="1"/>
          </p:cNvPicPr>
          <p:nvPr/>
        </p:nvPicPr>
        <p:blipFill rotWithShape="1">
          <a:blip r:embed="rId4" cstate="email">
            <a:duotone>
              <a:schemeClr val="bg2">
                <a:shade val="45000"/>
                <a:satMod val="135000"/>
              </a:schemeClr>
              <a:prstClr val="white"/>
            </a:duotone>
            <a:alphaModFix amt="50000"/>
            <a:extLst>
              <a:ext uri="{28A0092B-C50C-407E-A947-70E740481C1C}">
                <a14:useLocalDpi xmlns:a14="http://schemas.microsoft.com/office/drawing/2010/main"/>
              </a:ext>
            </a:extLst>
          </a:blip>
          <a:srcRect b="14014"/>
          <a:stretch/>
        </p:blipFill>
        <p:spPr>
          <a:xfrm>
            <a:off x="0" y="720838"/>
            <a:ext cx="9149739" cy="4422661"/>
          </a:xfrm>
          <a:prstGeom prst="rect">
            <a:avLst/>
          </a:prstGeom>
        </p:spPr>
      </p:pic>
      <p:sp>
        <p:nvSpPr>
          <p:cNvPr id="43" name="Rectangle 42">
            <a:extLst>
              <a:ext uri="{FF2B5EF4-FFF2-40B4-BE49-F238E27FC236}">
                <a16:creationId xmlns:a16="http://schemas.microsoft.com/office/drawing/2014/main" id="{81C1E6C4-0661-4760-BD08-B99CE88C4542}"/>
              </a:ext>
            </a:extLst>
          </p:cNvPr>
          <p:cNvSpPr/>
          <p:nvPr/>
        </p:nvSpPr>
        <p:spPr>
          <a:xfrm>
            <a:off x="0" y="714599"/>
            <a:ext cx="9144000" cy="4428901"/>
          </a:xfrm>
          <a:prstGeom prst="rect">
            <a:avLst/>
          </a:prstGeom>
          <a:solidFill>
            <a:schemeClr val="bg1">
              <a:alpha val="1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4" name="Title 3">
            <a:extLst>
              <a:ext uri="{FF2B5EF4-FFF2-40B4-BE49-F238E27FC236}">
                <a16:creationId xmlns:a16="http://schemas.microsoft.com/office/drawing/2014/main" id="{1F997DF9-F282-40E5-8183-4BD84CB2BB7C}"/>
              </a:ext>
            </a:extLst>
          </p:cNvPr>
          <p:cNvSpPr>
            <a:spLocks noGrp="1"/>
          </p:cNvSpPr>
          <p:nvPr>
            <p:ph type="title"/>
          </p:nvPr>
        </p:nvSpPr>
        <p:spPr/>
        <p:txBody>
          <a:bodyPr/>
          <a:lstStyle/>
          <a:p>
            <a:r>
              <a:rPr lang="en-US">
                <a:latin typeface="Arial Nova Light" panose="020B0304020202020204" pitchFamily="34" charset="0"/>
              </a:rPr>
              <a:t>Modern Workforce outcomes*</a:t>
            </a:r>
          </a:p>
        </p:txBody>
      </p:sp>
      <p:sp>
        <p:nvSpPr>
          <p:cNvPr id="3" name="Arrow: Pentagon 2">
            <a:extLst>
              <a:ext uri="{FF2B5EF4-FFF2-40B4-BE49-F238E27FC236}">
                <a16:creationId xmlns:a16="http://schemas.microsoft.com/office/drawing/2014/main" id="{46A8D633-276A-456E-A8F4-4C5BAC9FCFA7}"/>
              </a:ext>
            </a:extLst>
          </p:cNvPr>
          <p:cNvSpPr/>
          <p:nvPr/>
        </p:nvSpPr>
        <p:spPr bwMode="auto">
          <a:xfrm rot="5400000" flipV="1">
            <a:off x="1099951" y="2355528"/>
            <a:ext cx="3094887" cy="1550045"/>
          </a:xfrm>
          <a:prstGeom prst="homePlate">
            <a:avLst>
              <a:gd name="adj" fmla="val 20318"/>
            </a:avLst>
          </a:prstGeom>
          <a:solidFill>
            <a:schemeClr val="tx2">
              <a:alpha val="80000"/>
            </a:schemeClr>
          </a:solidFill>
          <a:ln>
            <a:noFill/>
          </a:ln>
        </p:spPr>
        <p:txBody>
          <a:bodyPr vert="horz" wrap="square" lIns="68580" tIns="34290" rIns="68580" bIns="34290" numCol="1" rtlCol="0" anchor="t" anchorCtr="0" compatLnSpc="1">
            <a:prstTxWarp prst="textNoShape">
              <a:avLst/>
            </a:prstTxWarp>
          </a:bodyPr>
          <a:lstStyle/>
          <a:p>
            <a:pPr algn="ctr">
              <a:defRPr/>
            </a:pPr>
            <a:endParaRPr lang="en-US">
              <a:latin typeface="Arial Nova Light" panose="020B0304020202020204" pitchFamily="34" charset="0"/>
            </a:endParaRPr>
          </a:p>
        </p:txBody>
      </p:sp>
      <p:sp>
        <p:nvSpPr>
          <p:cNvPr id="28" name="Arrow: Pentagon 27">
            <a:extLst>
              <a:ext uri="{FF2B5EF4-FFF2-40B4-BE49-F238E27FC236}">
                <a16:creationId xmlns:a16="http://schemas.microsoft.com/office/drawing/2014/main" id="{7231D7C8-B92F-4E9D-BC18-2AFAC977FEFB}"/>
              </a:ext>
            </a:extLst>
          </p:cNvPr>
          <p:cNvSpPr/>
          <p:nvPr/>
        </p:nvSpPr>
        <p:spPr bwMode="auto">
          <a:xfrm rot="5400000" flipV="1">
            <a:off x="2732151" y="2355528"/>
            <a:ext cx="3094887" cy="1550045"/>
          </a:xfrm>
          <a:prstGeom prst="homePlate">
            <a:avLst>
              <a:gd name="adj" fmla="val 20318"/>
            </a:avLst>
          </a:prstGeom>
          <a:solidFill>
            <a:schemeClr val="tx2">
              <a:alpha val="80000"/>
            </a:schemeClr>
          </a:solidFill>
          <a:ln>
            <a:noFill/>
          </a:ln>
        </p:spPr>
        <p:txBody>
          <a:bodyPr vert="horz" wrap="square" lIns="68580" tIns="34290" rIns="68580" bIns="34290" numCol="1" rtlCol="0" anchor="t" anchorCtr="0" compatLnSpc="1">
            <a:prstTxWarp prst="textNoShape">
              <a:avLst/>
            </a:prstTxWarp>
          </a:bodyPr>
          <a:lstStyle/>
          <a:p>
            <a:pPr algn="ctr">
              <a:defRPr/>
            </a:pPr>
            <a:endParaRPr lang="en-US">
              <a:latin typeface="Arial Nova Light" panose="020B0304020202020204" pitchFamily="34" charset="0"/>
            </a:endParaRPr>
          </a:p>
        </p:txBody>
      </p:sp>
      <p:sp>
        <p:nvSpPr>
          <p:cNvPr id="32" name="Rectangle: Rounded Corners 31">
            <a:extLst>
              <a:ext uri="{FF2B5EF4-FFF2-40B4-BE49-F238E27FC236}">
                <a16:creationId xmlns:a16="http://schemas.microsoft.com/office/drawing/2014/main" id="{D5613DFA-404D-4A96-A8D0-6B7B5AB16083}"/>
              </a:ext>
            </a:extLst>
          </p:cNvPr>
          <p:cNvSpPr/>
          <p:nvPr/>
        </p:nvSpPr>
        <p:spPr bwMode="auto">
          <a:xfrm flipV="1">
            <a:off x="3556483" y="1625304"/>
            <a:ext cx="1446224" cy="646810"/>
          </a:xfrm>
          <a:prstGeom prst="roundRect">
            <a:avLst>
              <a:gd name="adj" fmla="val 7230"/>
            </a:avLst>
          </a:prstGeom>
          <a:noFill/>
          <a:ln>
            <a:noFill/>
          </a:ln>
        </p:spPr>
        <p:txBody>
          <a:bodyPr vert="horz" wrap="square" lIns="68580" tIns="34290" rIns="68580" bIns="34290" numCol="1" rtlCol="0" anchor="t" anchorCtr="0" compatLnSpc="1">
            <a:prstTxWarp prst="textNoShape">
              <a:avLst/>
            </a:prstTxWarp>
          </a:bodyPr>
          <a:lstStyle/>
          <a:p>
            <a:pPr algn="ctr">
              <a:defRPr/>
            </a:pPr>
            <a:endParaRPr lang="en-US">
              <a:latin typeface="Arial Nova Light" panose="020B0304020202020204" pitchFamily="34" charset="0"/>
            </a:endParaRPr>
          </a:p>
        </p:txBody>
      </p:sp>
      <p:sp>
        <p:nvSpPr>
          <p:cNvPr id="34" name="Arrow: Pentagon 33">
            <a:extLst>
              <a:ext uri="{FF2B5EF4-FFF2-40B4-BE49-F238E27FC236}">
                <a16:creationId xmlns:a16="http://schemas.microsoft.com/office/drawing/2014/main" id="{6E2EE5C7-BC64-4FBF-97D7-43F85BC92969}"/>
              </a:ext>
            </a:extLst>
          </p:cNvPr>
          <p:cNvSpPr/>
          <p:nvPr/>
        </p:nvSpPr>
        <p:spPr bwMode="auto">
          <a:xfrm rot="5400000" flipV="1">
            <a:off x="4364352" y="2355528"/>
            <a:ext cx="3094887" cy="1550045"/>
          </a:xfrm>
          <a:prstGeom prst="homePlate">
            <a:avLst>
              <a:gd name="adj" fmla="val 20318"/>
            </a:avLst>
          </a:prstGeom>
          <a:solidFill>
            <a:schemeClr val="tx2">
              <a:alpha val="80000"/>
            </a:schemeClr>
          </a:solidFill>
          <a:ln>
            <a:noFill/>
          </a:ln>
        </p:spPr>
        <p:txBody>
          <a:bodyPr vert="horz" wrap="square" lIns="68580" tIns="34290" rIns="68580" bIns="34290" numCol="1" rtlCol="0" anchor="t" anchorCtr="0" compatLnSpc="1">
            <a:prstTxWarp prst="textNoShape">
              <a:avLst/>
            </a:prstTxWarp>
          </a:bodyPr>
          <a:lstStyle/>
          <a:p>
            <a:pPr algn="ctr">
              <a:defRPr/>
            </a:pPr>
            <a:endParaRPr lang="en-US">
              <a:latin typeface="Arial Nova Light" panose="020B0304020202020204" pitchFamily="34" charset="0"/>
            </a:endParaRPr>
          </a:p>
        </p:txBody>
      </p:sp>
      <p:sp>
        <p:nvSpPr>
          <p:cNvPr id="40" name="Arrow: Pentagon 39">
            <a:extLst>
              <a:ext uri="{FF2B5EF4-FFF2-40B4-BE49-F238E27FC236}">
                <a16:creationId xmlns:a16="http://schemas.microsoft.com/office/drawing/2014/main" id="{0848DCDD-73FD-468C-AC7A-44513CD45632}"/>
              </a:ext>
            </a:extLst>
          </p:cNvPr>
          <p:cNvSpPr/>
          <p:nvPr/>
        </p:nvSpPr>
        <p:spPr bwMode="auto">
          <a:xfrm rot="5400000" flipV="1">
            <a:off x="5996555" y="2355528"/>
            <a:ext cx="3094887" cy="1550045"/>
          </a:xfrm>
          <a:prstGeom prst="homePlate">
            <a:avLst>
              <a:gd name="adj" fmla="val 20318"/>
            </a:avLst>
          </a:prstGeom>
          <a:solidFill>
            <a:schemeClr val="tx2">
              <a:alpha val="80000"/>
            </a:schemeClr>
          </a:solidFill>
          <a:ln>
            <a:noFill/>
          </a:ln>
        </p:spPr>
        <p:txBody>
          <a:bodyPr vert="horz" wrap="square" lIns="68580" tIns="34290" rIns="68580" bIns="34290" numCol="1" rtlCol="0" anchor="t" anchorCtr="0" compatLnSpc="1">
            <a:prstTxWarp prst="textNoShape">
              <a:avLst/>
            </a:prstTxWarp>
          </a:bodyPr>
          <a:lstStyle/>
          <a:p>
            <a:pPr algn="ctr">
              <a:defRPr/>
            </a:pPr>
            <a:endParaRPr lang="en-US">
              <a:latin typeface="Arial Nova Light" panose="020B0304020202020204" pitchFamily="34" charset="0"/>
            </a:endParaRPr>
          </a:p>
        </p:txBody>
      </p:sp>
      <p:sp>
        <p:nvSpPr>
          <p:cNvPr id="8" name="TextBox 7">
            <a:extLst>
              <a:ext uri="{FF2B5EF4-FFF2-40B4-BE49-F238E27FC236}">
                <a16:creationId xmlns:a16="http://schemas.microsoft.com/office/drawing/2014/main" id="{F9B252DC-9530-49CF-B24C-DC62E9ED4EB3}"/>
              </a:ext>
            </a:extLst>
          </p:cNvPr>
          <p:cNvSpPr txBox="1"/>
          <p:nvPr/>
        </p:nvSpPr>
        <p:spPr>
          <a:xfrm>
            <a:off x="513956" y="1754370"/>
            <a:ext cx="750206" cy="415498"/>
          </a:xfrm>
          <a:prstGeom prst="rect">
            <a:avLst/>
          </a:prstGeom>
          <a:noFill/>
        </p:spPr>
        <p:txBody>
          <a:bodyPr wrap="none" lIns="0" tIns="0" rIns="0" bIns="0" rtlCol="0">
            <a:spAutoFit/>
          </a:bodyPr>
          <a:lstStyle/>
          <a:p>
            <a:pPr algn="ctr"/>
            <a:r>
              <a:rPr lang="en-US">
                <a:latin typeface="Arial Nova Light" panose="020B0304020202020204" pitchFamily="34" charset="0"/>
              </a:rPr>
              <a:t>Business </a:t>
            </a:r>
            <a:br>
              <a:rPr lang="en-US">
                <a:latin typeface="Arial Nova Light" panose="020B0304020202020204" pitchFamily="34" charset="0"/>
              </a:rPr>
            </a:br>
            <a:r>
              <a:rPr lang="en-US">
                <a:latin typeface="Arial Nova Light" panose="020B0304020202020204" pitchFamily="34" charset="0"/>
              </a:rPr>
              <a:t>outcomes</a:t>
            </a:r>
          </a:p>
        </p:txBody>
      </p:sp>
      <p:sp>
        <p:nvSpPr>
          <p:cNvPr id="70" name="TextBox 69">
            <a:extLst>
              <a:ext uri="{FF2B5EF4-FFF2-40B4-BE49-F238E27FC236}">
                <a16:creationId xmlns:a16="http://schemas.microsoft.com/office/drawing/2014/main" id="{30D00D04-61C6-4AC6-83C4-35C66D0381AE}"/>
              </a:ext>
            </a:extLst>
          </p:cNvPr>
          <p:cNvSpPr txBox="1"/>
          <p:nvPr/>
        </p:nvSpPr>
        <p:spPr>
          <a:xfrm>
            <a:off x="447271" y="3863231"/>
            <a:ext cx="883575" cy="415498"/>
          </a:xfrm>
          <a:prstGeom prst="rect">
            <a:avLst/>
          </a:prstGeom>
          <a:noFill/>
        </p:spPr>
        <p:txBody>
          <a:bodyPr wrap="none" lIns="0" tIns="0" rIns="0" bIns="0" rtlCol="0">
            <a:spAutoFit/>
          </a:bodyPr>
          <a:lstStyle/>
          <a:p>
            <a:pPr algn="ctr"/>
            <a:r>
              <a:rPr lang="en-US">
                <a:latin typeface="Arial Nova Light" panose="020B0304020202020204" pitchFamily="34" charset="0"/>
              </a:rPr>
              <a:t>Technology </a:t>
            </a:r>
            <a:br>
              <a:rPr lang="en-US">
                <a:latin typeface="Arial Nova Light" panose="020B0304020202020204" pitchFamily="34" charset="0"/>
              </a:rPr>
            </a:br>
            <a:r>
              <a:rPr lang="en-US">
                <a:latin typeface="Arial Nova Light" panose="020B0304020202020204" pitchFamily="34" charset="0"/>
              </a:rPr>
              <a:t>outcomes</a:t>
            </a:r>
          </a:p>
        </p:txBody>
      </p:sp>
      <p:sp>
        <p:nvSpPr>
          <p:cNvPr id="11" name="Left Brace 10">
            <a:extLst>
              <a:ext uri="{FF2B5EF4-FFF2-40B4-BE49-F238E27FC236}">
                <a16:creationId xmlns:a16="http://schemas.microsoft.com/office/drawing/2014/main" id="{F4053700-8448-443B-8A4C-6AEDB23E04FA}"/>
              </a:ext>
            </a:extLst>
          </p:cNvPr>
          <p:cNvSpPr/>
          <p:nvPr/>
        </p:nvSpPr>
        <p:spPr>
          <a:xfrm>
            <a:off x="1443598" y="1606370"/>
            <a:ext cx="323756" cy="190135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Arial Nova Light" panose="020B0304020202020204" pitchFamily="34" charset="0"/>
            </a:endParaRPr>
          </a:p>
        </p:txBody>
      </p:sp>
      <p:sp>
        <p:nvSpPr>
          <p:cNvPr id="71" name="TextBox 70">
            <a:extLst>
              <a:ext uri="{FF2B5EF4-FFF2-40B4-BE49-F238E27FC236}">
                <a16:creationId xmlns:a16="http://schemas.microsoft.com/office/drawing/2014/main" id="{EC8324D2-7F41-4ADD-BA2E-2AA20C8B29D6}"/>
              </a:ext>
            </a:extLst>
          </p:cNvPr>
          <p:cNvSpPr txBox="1"/>
          <p:nvPr/>
        </p:nvSpPr>
        <p:spPr>
          <a:xfrm>
            <a:off x="86466" y="4677994"/>
            <a:ext cx="1244380" cy="207749"/>
          </a:xfrm>
          <a:prstGeom prst="rect">
            <a:avLst/>
          </a:prstGeom>
          <a:noFill/>
        </p:spPr>
        <p:txBody>
          <a:bodyPr wrap="none" lIns="0" tIns="0" rIns="0" bIns="0" rtlCol="0">
            <a:spAutoFit/>
          </a:bodyPr>
          <a:lstStyle/>
          <a:p>
            <a:pPr algn="ctr"/>
            <a:r>
              <a:rPr lang="en-US">
                <a:latin typeface="Arial Nova Light" panose="020B0304020202020204" pitchFamily="34" charset="0"/>
              </a:rPr>
              <a:t>*Not inclusive list</a:t>
            </a:r>
          </a:p>
        </p:txBody>
      </p:sp>
      <p:cxnSp>
        <p:nvCxnSpPr>
          <p:cNvPr id="6" name="Straight Connector 5">
            <a:extLst>
              <a:ext uri="{FF2B5EF4-FFF2-40B4-BE49-F238E27FC236}">
                <a16:creationId xmlns:a16="http://schemas.microsoft.com/office/drawing/2014/main" id="{C3D8A9C8-4697-45C2-9C7A-861FEC4C92F1}"/>
              </a:ext>
            </a:extLst>
          </p:cNvPr>
          <p:cNvCxnSpPr/>
          <p:nvPr/>
        </p:nvCxnSpPr>
        <p:spPr>
          <a:xfrm>
            <a:off x="1872369" y="3127370"/>
            <a:ext cx="6446652"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41" name="Left Brace 40">
            <a:extLst>
              <a:ext uri="{FF2B5EF4-FFF2-40B4-BE49-F238E27FC236}">
                <a16:creationId xmlns:a16="http://schemas.microsoft.com/office/drawing/2014/main" id="{5733EC0F-6FC2-4991-8EED-5A573C05947B}"/>
              </a:ext>
            </a:extLst>
          </p:cNvPr>
          <p:cNvSpPr/>
          <p:nvPr/>
        </p:nvSpPr>
        <p:spPr>
          <a:xfrm>
            <a:off x="1443598" y="3622173"/>
            <a:ext cx="323756" cy="71466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Arial Nova Light" panose="020B0304020202020204" pitchFamily="34" charset="0"/>
            </a:endParaRPr>
          </a:p>
        </p:txBody>
      </p:sp>
      <p:pic>
        <p:nvPicPr>
          <p:cNvPr id="42" name="Picture 41">
            <a:hlinkClick r:id="rId5" action="ppaction://hlinksldjump"/>
            <a:extLst>
              <a:ext uri="{FF2B5EF4-FFF2-40B4-BE49-F238E27FC236}">
                <a16:creationId xmlns:a16="http://schemas.microsoft.com/office/drawing/2014/main" id="{6CE9EA6A-09D2-4FD4-B810-C121C6FC684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91188" y="91384"/>
            <a:ext cx="134124" cy="134124"/>
          </a:xfrm>
          <a:prstGeom prst="rect">
            <a:avLst/>
          </a:prstGeom>
        </p:spPr>
      </p:pic>
      <p:sp>
        <p:nvSpPr>
          <p:cNvPr id="44" name="TextBox 43">
            <a:extLst>
              <a:ext uri="{FF2B5EF4-FFF2-40B4-BE49-F238E27FC236}">
                <a16:creationId xmlns:a16="http://schemas.microsoft.com/office/drawing/2014/main" id="{074FDA69-E9D1-4C7D-AD8A-94703B6C0D14}"/>
              </a:ext>
            </a:extLst>
          </p:cNvPr>
          <p:cNvSpPr txBox="1"/>
          <p:nvPr/>
        </p:nvSpPr>
        <p:spPr>
          <a:xfrm>
            <a:off x="3445784" y="1722939"/>
            <a:ext cx="1711980" cy="738664"/>
          </a:xfrm>
          <a:prstGeom prst="rect">
            <a:avLst/>
          </a:prstGeom>
          <a:noFill/>
        </p:spPr>
        <p:txBody>
          <a:bodyPr wrap="square">
            <a:spAutoFit/>
          </a:bodyPr>
          <a:lstStyle/>
          <a:p>
            <a:pPr algn="ctr">
              <a:defRPr/>
            </a:pPr>
            <a:r>
              <a:rPr lang="en-US" sz="1050">
                <a:latin typeface="Arial Nova Light" panose="020B0304020202020204" pitchFamily="34" charset="0"/>
              </a:rPr>
              <a:t>Persona-centric operating model – role-based application &amp; systems access </a:t>
            </a:r>
          </a:p>
        </p:txBody>
      </p:sp>
      <p:sp>
        <p:nvSpPr>
          <p:cNvPr id="45" name="TextBox 44">
            <a:extLst>
              <a:ext uri="{FF2B5EF4-FFF2-40B4-BE49-F238E27FC236}">
                <a16:creationId xmlns:a16="http://schemas.microsoft.com/office/drawing/2014/main" id="{78D64749-0DEC-41DE-BDD5-3D0A6E05D917}"/>
              </a:ext>
            </a:extLst>
          </p:cNvPr>
          <p:cNvSpPr txBox="1"/>
          <p:nvPr/>
        </p:nvSpPr>
        <p:spPr>
          <a:xfrm>
            <a:off x="5150467" y="1722939"/>
            <a:ext cx="1527183" cy="577081"/>
          </a:xfrm>
          <a:prstGeom prst="rect">
            <a:avLst/>
          </a:prstGeom>
          <a:noFill/>
        </p:spPr>
        <p:txBody>
          <a:bodyPr wrap="square">
            <a:spAutoFit/>
          </a:bodyPr>
          <a:lstStyle/>
          <a:p>
            <a:pPr algn="ctr">
              <a:defRPr/>
            </a:pPr>
            <a:r>
              <a:rPr lang="en-US" sz="1050" dirty="0">
                <a:latin typeface="Arial Nova Light" panose="020B0304020202020204" pitchFamily="34" charset="0"/>
              </a:rPr>
              <a:t>Managed KPIs supported by real-time telemetry data</a:t>
            </a:r>
          </a:p>
        </p:txBody>
      </p:sp>
      <p:sp>
        <p:nvSpPr>
          <p:cNvPr id="46" name="TextBox 45">
            <a:extLst>
              <a:ext uri="{FF2B5EF4-FFF2-40B4-BE49-F238E27FC236}">
                <a16:creationId xmlns:a16="http://schemas.microsoft.com/office/drawing/2014/main" id="{2F4B0599-4C06-40E0-91A1-86CBC29C127D}"/>
              </a:ext>
            </a:extLst>
          </p:cNvPr>
          <p:cNvSpPr txBox="1"/>
          <p:nvPr/>
        </p:nvSpPr>
        <p:spPr>
          <a:xfrm>
            <a:off x="1864996" y="1722939"/>
            <a:ext cx="1550045" cy="415498"/>
          </a:xfrm>
          <a:prstGeom prst="rect">
            <a:avLst/>
          </a:prstGeom>
          <a:noFill/>
        </p:spPr>
        <p:txBody>
          <a:bodyPr wrap="square">
            <a:spAutoFit/>
          </a:bodyPr>
          <a:lstStyle/>
          <a:p>
            <a:pPr algn="ctr">
              <a:defRPr/>
            </a:pPr>
            <a:r>
              <a:rPr lang="en-US" sz="1050">
                <a:latin typeface="Arial Nova Light" panose="020B0304020202020204" pitchFamily="34" charset="0"/>
              </a:rPr>
              <a:t>RACI for Business and Technology Teams</a:t>
            </a:r>
          </a:p>
        </p:txBody>
      </p:sp>
      <p:sp>
        <p:nvSpPr>
          <p:cNvPr id="47" name="TextBox 46">
            <a:extLst>
              <a:ext uri="{FF2B5EF4-FFF2-40B4-BE49-F238E27FC236}">
                <a16:creationId xmlns:a16="http://schemas.microsoft.com/office/drawing/2014/main" id="{C8C90013-2DF8-4B2C-A086-1FFEE6A6CA5B}"/>
              </a:ext>
            </a:extLst>
          </p:cNvPr>
          <p:cNvSpPr txBox="1"/>
          <p:nvPr/>
        </p:nvSpPr>
        <p:spPr>
          <a:xfrm>
            <a:off x="2021924" y="2364420"/>
            <a:ext cx="1236188" cy="415498"/>
          </a:xfrm>
          <a:prstGeom prst="rect">
            <a:avLst/>
          </a:prstGeom>
          <a:noFill/>
        </p:spPr>
        <p:txBody>
          <a:bodyPr wrap="square">
            <a:spAutoFit/>
          </a:bodyPr>
          <a:lstStyle/>
          <a:p>
            <a:pPr algn="ctr">
              <a:defRPr/>
            </a:pPr>
            <a:r>
              <a:rPr lang="en-US" sz="1050">
                <a:latin typeface="Arial Nova Light" panose="020B0304020202020204" pitchFamily="34" charset="0"/>
              </a:rPr>
              <a:t>KPI/program success metrics</a:t>
            </a:r>
          </a:p>
        </p:txBody>
      </p:sp>
      <p:sp>
        <p:nvSpPr>
          <p:cNvPr id="48" name="TextBox 47">
            <a:extLst>
              <a:ext uri="{FF2B5EF4-FFF2-40B4-BE49-F238E27FC236}">
                <a16:creationId xmlns:a16="http://schemas.microsoft.com/office/drawing/2014/main" id="{D03C90A6-8BC3-4A0A-A441-BF30892B6B36}"/>
              </a:ext>
            </a:extLst>
          </p:cNvPr>
          <p:cNvSpPr txBox="1"/>
          <p:nvPr/>
        </p:nvSpPr>
        <p:spPr>
          <a:xfrm>
            <a:off x="5150467" y="2364420"/>
            <a:ext cx="1527183" cy="738664"/>
          </a:xfrm>
          <a:prstGeom prst="rect">
            <a:avLst/>
          </a:prstGeom>
          <a:noFill/>
        </p:spPr>
        <p:txBody>
          <a:bodyPr wrap="square">
            <a:spAutoFit/>
          </a:bodyPr>
          <a:lstStyle/>
          <a:p>
            <a:pPr algn="ctr">
              <a:defRPr/>
            </a:pPr>
            <a:r>
              <a:rPr lang="en-US" sz="1050" dirty="0">
                <a:latin typeface="Arial Nova Light" panose="020B0304020202020204" pitchFamily="34" charset="0"/>
              </a:rPr>
              <a:t>Executed communication, training, &amp; adoption measurement plans</a:t>
            </a:r>
          </a:p>
        </p:txBody>
      </p:sp>
      <p:sp>
        <p:nvSpPr>
          <p:cNvPr id="51" name="TextBox 50">
            <a:extLst>
              <a:ext uri="{FF2B5EF4-FFF2-40B4-BE49-F238E27FC236}">
                <a16:creationId xmlns:a16="http://schemas.microsoft.com/office/drawing/2014/main" id="{4C4707C4-595E-43BD-B7DB-FB257F802041}"/>
              </a:ext>
            </a:extLst>
          </p:cNvPr>
          <p:cNvSpPr txBox="1"/>
          <p:nvPr/>
        </p:nvSpPr>
        <p:spPr>
          <a:xfrm>
            <a:off x="6719355" y="1722939"/>
            <a:ext cx="1734374" cy="577081"/>
          </a:xfrm>
          <a:prstGeom prst="rect">
            <a:avLst/>
          </a:prstGeom>
          <a:noFill/>
        </p:spPr>
        <p:txBody>
          <a:bodyPr wrap="square">
            <a:spAutoFit/>
          </a:bodyPr>
          <a:lstStyle/>
          <a:p>
            <a:pPr algn="ctr">
              <a:defRPr/>
            </a:pPr>
            <a:r>
              <a:rPr lang="en-US" sz="1050">
                <a:latin typeface="Arial Nova Light" panose="020B0304020202020204" pitchFamily="34" charset="0"/>
              </a:rPr>
              <a:t>Continuous measurement &amp; improvement of employee experience</a:t>
            </a:r>
          </a:p>
        </p:txBody>
      </p:sp>
      <p:sp>
        <p:nvSpPr>
          <p:cNvPr id="60" name="TextBox 59">
            <a:extLst>
              <a:ext uri="{FF2B5EF4-FFF2-40B4-BE49-F238E27FC236}">
                <a16:creationId xmlns:a16="http://schemas.microsoft.com/office/drawing/2014/main" id="{CBB7E795-2737-4E43-95A7-70BD65E4C09B}"/>
              </a:ext>
            </a:extLst>
          </p:cNvPr>
          <p:cNvSpPr txBox="1"/>
          <p:nvPr/>
        </p:nvSpPr>
        <p:spPr>
          <a:xfrm>
            <a:off x="6781245" y="2364420"/>
            <a:ext cx="1527183" cy="577409"/>
          </a:xfrm>
          <a:prstGeom prst="rect">
            <a:avLst/>
          </a:prstGeom>
          <a:noFill/>
        </p:spPr>
        <p:txBody>
          <a:bodyPr wrap="square">
            <a:spAutoFit/>
          </a:bodyPr>
          <a:lstStyle/>
          <a:p>
            <a:pPr algn="ctr">
              <a:defRPr/>
            </a:pPr>
            <a:r>
              <a:rPr lang="en-US" sz="1050">
                <a:latin typeface="Arial Nova Light" panose="020B0304020202020204" pitchFamily="34" charset="0"/>
              </a:rPr>
              <a:t>Qualitative assessment of employee IT sentiment</a:t>
            </a:r>
          </a:p>
        </p:txBody>
      </p:sp>
      <p:sp>
        <p:nvSpPr>
          <p:cNvPr id="72" name="TextBox 71">
            <a:extLst>
              <a:ext uri="{FF2B5EF4-FFF2-40B4-BE49-F238E27FC236}">
                <a16:creationId xmlns:a16="http://schemas.microsoft.com/office/drawing/2014/main" id="{C572EF19-0251-4E3E-AFEE-B6823CDD0E49}"/>
              </a:ext>
            </a:extLst>
          </p:cNvPr>
          <p:cNvSpPr txBox="1"/>
          <p:nvPr/>
        </p:nvSpPr>
        <p:spPr>
          <a:xfrm>
            <a:off x="3456239" y="3191887"/>
            <a:ext cx="1673158" cy="577081"/>
          </a:xfrm>
          <a:prstGeom prst="rect">
            <a:avLst/>
          </a:prstGeom>
          <a:noFill/>
        </p:spPr>
        <p:txBody>
          <a:bodyPr wrap="square">
            <a:spAutoFit/>
          </a:bodyPr>
          <a:lstStyle/>
          <a:p>
            <a:pPr algn="ctr">
              <a:defRPr/>
            </a:pPr>
            <a:r>
              <a:rPr lang="en-US" sz="1050">
                <a:latin typeface="Arial Nova Light" panose="020B0304020202020204" pitchFamily="34" charset="0"/>
              </a:rPr>
              <a:t>Provisioning of standardized desktop images &amp; key applications</a:t>
            </a:r>
          </a:p>
        </p:txBody>
      </p:sp>
      <p:sp>
        <p:nvSpPr>
          <p:cNvPr id="73" name="TextBox 72">
            <a:extLst>
              <a:ext uri="{FF2B5EF4-FFF2-40B4-BE49-F238E27FC236}">
                <a16:creationId xmlns:a16="http://schemas.microsoft.com/office/drawing/2014/main" id="{057C5715-D3E7-4A42-858D-DA12ECE16428}"/>
              </a:ext>
            </a:extLst>
          </p:cNvPr>
          <p:cNvSpPr txBox="1"/>
          <p:nvPr/>
        </p:nvSpPr>
        <p:spPr>
          <a:xfrm>
            <a:off x="5142572" y="3191887"/>
            <a:ext cx="1542972" cy="577081"/>
          </a:xfrm>
          <a:prstGeom prst="rect">
            <a:avLst/>
          </a:prstGeom>
          <a:noFill/>
        </p:spPr>
        <p:txBody>
          <a:bodyPr wrap="square">
            <a:spAutoFit/>
          </a:bodyPr>
          <a:lstStyle/>
          <a:p>
            <a:pPr algn="ctr">
              <a:defRPr/>
            </a:pPr>
            <a:r>
              <a:rPr lang="en-US" sz="1050">
                <a:latin typeface="Arial Nova Light" panose="020B0304020202020204" pitchFamily="34" charset="0"/>
              </a:rPr>
              <a:t>Operationalized</a:t>
            </a:r>
          </a:p>
          <a:p>
            <a:pPr algn="ctr">
              <a:defRPr/>
            </a:pPr>
            <a:r>
              <a:rPr lang="en-US" sz="1050">
                <a:latin typeface="Arial Nova Light" panose="020B0304020202020204" pitchFamily="34" charset="0"/>
              </a:rPr>
              <a:t>digital experience management platforms</a:t>
            </a:r>
          </a:p>
        </p:txBody>
      </p:sp>
      <p:sp>
        <p:nvSpPr>
          <p:cNvPr id="74" name="TextBox 73">
            <a:extLst>
              <a:ext uri="{FF2B5EF4-FFF2-40B4-BE49-F238E27FC236}">
                <a16:creationId xmlns:a16="http://schemas.microsoft.com/office/drawing/2014/main" id="{03F02C90-CADA-4E3F-B8A7-40DE9016B996}"/>
              </a:ext>
            </a:extLst>
          </p:cNvPr>
          <p:cNvSpPr txBox="1"/>
          <p:nvPr/>
        </p:nvSpPr>
        <p:spPr>
          <a:xfrm>
            <a:off x="2021924" y="3191887"/>
            <a:ext cx="1236188" cy="415498"/>
          </a:xfrm>
          <a:prstGeom prst="rect">
            <a:avLst/>
          </a:prstGeom>
          <a:noFill/>
        </p:spPr>
        <p:txBody>
          <a:bodyPr wrap="square">
            <a:spAutoFit/>
          </a:bodyPr>
          <a:lstStyle/>
          <a:p>
            <a:pPr algn="ctr">
              <a:defRPr/>
            </a:pPr>
            <a:r>
              <a:rPr lang="en-US" sz="1050" dirty="0">
                <a:latin typeface="Arial Nova Light" panose="020B0304020202020204" pitchFamily="34" charset="0"/>
              </a:rPr>
              <a:t>Defined adoption plans</a:t>
            </a:r>
          </a:p>
        </p:txBody>
      </p:sp>
      <p:sp>
        <p:nvSpPr>
          <p:cNvPr id="75" name="TextBox 74">
            <a:extLst>
              <a:ext uri="{FF2B5EF4-FFF2-40B4-BE49-F238E27FC236}">
                <a16:creationId xmlns:a16="http://schemas.microsoft.com/office/drawing/2014/main" id="{8A4FFDA1-16BE-4717-8E95-A4FB6A4DFE73}"/>
              </a:ext>
            </a:extLst>
          </p:cNvPr>
          <p:cNvSpPr txBox="1"/>
          <p:nvPr/>
        </p:nvSpPr>
        <p:spPr>
          <a:xfrm>
            <a:off x="6745610" y="3191887"/>
            <a:ext cx="1586474" cy="415734"/>
          </a:xfrm>
          <a:prstGeom prst="rect">
            <a:avLst/>
          </a:prstGeom>
          <a:noFill/>
        </p:spPr>
        <p:txBody>
          <a:bodyPr wrap="square">
            <a:spAutoFit/>
          </a:bodyPr>
          <a:lstStyle/>
          <a:p>
            <a:pPr algn="ctr">
              <a:defRPr/>
            </a:pPr>
            <a:r>
              <a:rPr lang="en-US" sz="1050">
                <a:latin typeface="Arial Nova Light" panose="020B0304020202020204" pitchFamily="34" charset="0"/>
              </a:rPr>
              <a:t>PC optimization through remote resolution</a:t>
            </a:r>
          </a:p>
        </p:txBody>
      </p:sp>
      <p:sp>
        <p:nvSpPr>
          <p:cNvPr id="76" name="TextBox 75">
            <a:extLst>
              <a:ext uri="{FF2B5EF4-FFF2-40B4-BE49-F238E27FC236}">
                <a16:creationId xmlns:a16="http://schemas.microsoft.com/office/drawing/2014/main" id="{B3E94B72-2980-4AE7-B835-58B25CFE16F6}"/>
              </a:ext>
            </a:extLst>
          </p:cNvPr>
          <p:cNvSpPr txBox="1"/>
          <p:nvPr/>
        </p:nvSpPr>
        <p:spPr>
          <a:xfrm>
            <a:off x="6774187" y="3805394"/>
            <a:ext cx="1529320" cy="415734"/>
          </a:xfrm>
          <a:prstGeom prst="rect">
            <a:avLst/>
          </a:prstGeom>
          <a:noFill/>
        </p:spPr>
        <p:txBody>
          <a:bodyPr wrap="square">
            <a:spAutoFit/>
          </a:bodyPr>
          <a:lstStyle/>
          <a:p>
            <a:pPr algn="ctr">
              <a:defRPr/>
            </a:pPr>
            <a:r>
              <a:rPr lang="en-US" sz="1050" dirty="0">
                <a:latin typeface="Arial Nova Light" panose="020B0304020202020204" pitchFamily="34" charset="0"/>
              </a:rPr>
              <a:t>Data-driven insights to anticipate user needs</a:t>
            </a:r>
          </a:p>
        </p:txBody>
      </p:sp>
      <p:sp>
        <p:nvSpPr>
          <p:cNvPr id="61" name="Rectangle: Rounded Corners 60">
            <a:extLst>
              <a:ext uri="{FF2B5EF4-FFF2-40B4-BE49-F238E27FC236}">
                <a16:creationId xmlns:a16="http://schemas.microsoft.com/office/drawing/2014/main" id="{CD4F6F39-ABA6-4403-BC76-9038BCD3C2C2}"/>
              </a:ext>
            </a:extLst>
          </p:cNvPr>
          <p:cNvSpPr/>
          <p:nvPr/>
        </p:nvSpPr>
        <p:spPr bwMode="auto">
          <a:xfrm>
            <a:off x="1872369" y="988856"/>
            <a:ext cx="1550046" cy="556266"/>
          </a:xfrm>
          <a:prstGeom prst="roundRect">
            <a:avLst/>
          </a:prstGeom>
          <a:solidFill>
            <a:schemeClr val="bg1"/>
          </a:solidFill>
          <a:ln>
            <a:noFill/>
          </a:ln>
        </p:spPr>
        <p:txBody>
          <a:bodyPr vert="horz" wrap="square" lIns="68580" tIns="34290" rIns="68580" bIns="34290" numCol="1" rtlCol="0" anchor="ctr" anchorCtr="0" compatLnSpc="1">
            <a:prstTxWarp prst="textNoShape">
              <a:avLst/>
            </a:prstTxWarp>
          </a:bodyPr>
          <a:lstStyle/>
          <a:p>
            <a:pPr algn="ctr">
              <a:defRPr/>
            </a:pPr>
            <a:r>
              <a:rPr lang="en-IN" sz="1600" b="1">
                <a:solidFill>
                  <a:prstClr val="white"/>
                </a:solidFill>
                <a:latin typeface="Arial Nova" panose="020B0504020202020204" pitchFamily="34" charset="0"/>
              </a:rPr>
              <a:t>Strategize</a:t>
            </a:r>
            <a:endParaRPr lang="en-IN" sz="1600">
              <a:solidFill>
                <a:prstClr val="white"/>
              </a:solidFill>
              <a:latin typeface="Arial Nova" panose="020B0504020202020204" pitchFamily="34" charset="0"/>
            </a:endParaRPr>
          </a:p>
        </p:txBody>
      </p:sp>
      <p:sp>
        <p:nvSpPr>
          <p:cNvPr id="62" name="Rectangle: Rounded Corners 61">
            <a:extLst>
              <a:ext uri="{FF2B5EF4-FFF2-40B4-BE49-F238E27FC236}">
                <a16:creationId xmlns:a16="http://schemas.microsoft.com/office/drawing/2014/main" id="{C55282F8-6538-4EF3-94A8-2C0C297CD273}"/>
              </a:ext>
            </a:extLst>
          </p:cNvPr>
          <p:cNvSpPr/>
          <p:nvPr/>
        </p:nvSpPr>
        <p:spPr bwMode="auto">
          <a:xfrm>
            <a:off x="3504571" y="984836"/>
            <a:ext cx="1550046" cy="556266"/>
          </a:xfrm>
          <a:prstGeom prst="roundRect">
            <a:avLst/>
          </a:prstGeom>
          <a:solidFill>
            <a:schemeClr val="accent2"/>
          </a:solidFill>
          <a:ln>
            <a:noFill/>
          </a:ln>
        </p:spPr>
        <p:txBody>
          <a:bodyPr vert="horz" wrap="square" lIns="68580" tIns="34290" rIns="68580" bIns="34290" numCol="1" rtlCol="0" anchor="ctr" anchorCtr="0" compatLnSpc="1">
            <a:prstTxWarp prst="textNoShape">
              <a:avLst/>
            </a:prstTxWarp>
          </a:bodyPr>
          <a:lstStyle/>
          <a:p>
            <a:pPr algn="ctr">
              <a:defRPr/>
            </a:pPr>
            <a:r>
              <a:rPr lang="en-IN" sz="1600" b="1">
                <a:solidFill>
                  <a:prstClr val="white"/>
                </a:solidFill>
                <a:latin typeface="Arial Nova" panose="020B0504020202020204" pitchFamily="34" charset="0"/>
              </a:rPr>
              <a:t>Implement</a:t>
            </a:r>
            <a:endParaRPr lang="en-IN" sz="1600">
              <a:solidFill>
                <a:prstClr val="white"/>
              </a:solidFill>
              <a:latin typeface="Arial Nova" panose="020B0504020202020204" pitchFamily="34" charset="0"/>
            </a:endParaRPr>
          </a:p>
        </p:txBody>
      </p:sp>
      <p:sp>
        <p:nvSpPr>
          <p:cNvPr id="63" name="Rectangle: Rounded Corners 62">
            <a:extLst>
              <a:ext uri="{FF2B5EF4-FFF2-40B4-BE49-F238E27FC236}">
                <a16:creationId xmlns:a16="http://schemas.microsoft.com/office/drawing/2014/main" id="{EAC666FC-D90B-4EBF-B77C-456005427A90}"/>
              </a:ext>
            </a:extLst>
          </p:cNvPr>
          <p:cNvSpPr/>
          <p:nvPr/>
        </p:nvSpPr>
        <p:spPr bwMode="auto">
          <a:xfrm>
            <a:off x="5136773" y="988856"/>
            <a:ext cx="1550046" cy="556266"/>
          </a:xfrm>
          <a:prstGeom prst="roundRect">
            <a:avLst/>
          </a:prstGeom>
          <a:solidFill>
            <a:schemeClr val="accent3"/>
          </a:solidFill>
          <a:ln>
            <a:noFill/>
          </a:ln>
        </p:spPr>
        <p:txBody>
          <a:bodyPr vert="horz" wrap="square" lIns="68580" tIns="34290" rIns="68580" bIns="34290" numCol="1" rtlCol="0" anchor="ctr" anchorCtr="0" compatLnSpc="1">
            <a:prstTxWarp prst="textNoShape">
              <a:avLst/>
            </a:prstTxWarp>
          </a:bodyPr>
          <a:lstStyle/>
          <a:p>
            <a:pPr algn="ctr">
              <a:defRPr/>
            </a:pPr>
            <a:r>
              <a:rPr lang="en-US" sz="1600" b="1">
                <a:solidFill>
                  <a:prstClr val="white"/>
                </a:solidFill>
                <a:latin typeface="Arial Nova" panose="020B0504020202020204" pitchFamily="34" charset="0"/>
              </a:rPr>
              <a:t>Adopt</a:t>
            </a:r>
            <a:endParaRPr lang="en-US" sz="1600">
              <a:solidFill>
                <a:prstClr val="white"/>
              </a:solidFill>
              <a:latin typeface="Arial Nova" panose="020B0504020202020204" pitchFamily="34" charset="0"/>
            </a:endParaRPr>
          </a:p>
        </p:txBody>
      </p:sp>
      <p:sp>
        <p:nvSpPr>
          <p:cNvPr id="64" name="Rectangle: Rounded Corners 63">
            <a:extLst>
              <a:ext uri="{FF2B5EF4-FFF2-40B4-BE49-F238E27FC236}">
                <a16:creationId xmlns:a16="http://schemas.microsoft.com/office/drawing/2014/main" id="{469A5B10-3CE5-4E53-B0B4-4694933758D5}"/>
              </a:ext>
            </a:extLst>
          </p:cNvPr>
          <p:cNvSpPr/>
          <p:nvPr/>
        </p:nvSpPr>
        <p:spPr bwMode="auto">
          <a:xfrm>
            <a:off x="6768975" y="988856"/>
            <a:ext cx="1550046" cy="556266"/>
          </a:xfrm>
          <a:prstGeom prst="roundRect">
            <a:avLst/>
          </a:prstGeom>
          <a:solidFill>
            <a:schemeClr val="tx2">
              <a:lumMod val="50000"/>
            </a:schemeClr>
          </a:solidFill>
          <a:ln>
            <a:noFill/>
          </a:ln>
        </p:spPr>
        <p:txBody>
          <a:bodyPr vert="horz" wrap="square" lIns="68580" tIns="34290" rIns="68580" bIns="34290" numCol="1" rtlCol="0" anchor="ctr" anchorCtr="0" compatLnSpc="1">
            <a:prstTxWarp prst="textNoShape">
              <a:avLst/>
            </a:prstTxWarp>
          </a:bodyPr>
          <a:lstStyle/>
          <a:p>
            <a:pPr algn="ctr">
              <a:defRPr/>
            </a:pPr>
            <a:r>
              <a:rPr lang="en-IN" sz="1600" b="1">
                <a:solidFill>
                  <a:prstClr val="white"/>
                </a:solidFill>
                <a:latin typeface="Arial Nova" panose="020B0504020202020204" pitchFamily="34" charset="0"/>
              </a:rPr>
              <a:t>Scale</a:t>
            </a:r>
            <a:endParaRPr lang="en-IN" sz="1600">
              <a:solidFill>
                <a:prstClr val="white"/>
              </a:solidFill>
              <a:latin typeface="Arial Nova" panose="020B0504020202020204" pitchFamily="34" charset="0"/>
            </a:endParaRPr>
          </a:p>
        </p:txBody>
      </p:sp>
    </p:spTree>
    <p:custDataLst>
      <p:tags r:id="rId1"/>
    </p:custDataLst>
    <p:extLst>
      <p:ext uri="{BB962C8B-B14F-4D97-AF65-F5344CB8AC3E}">
        <p14:creationId xmlns:p14="http://schemas.microsoft.com/office/powerpoint/2010/main" val="2953464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omputer&#10;&#10;Description automatically generated">
            <a:extLst>
              <a:ext uri="{FF2B5EF4-FFF2-40B4-BE49-F238E27FC236}">
                <a16:creationId xmlns:a16="http://schemas.microsoft.com/office/drawing/2014/main" id="{717E3518-90E1-4EBB-99F5-91FB86A99B6D}"/>
              </a:ext>
            </a:extLst>
          </p:cNvPr>
          <p:cNvPicPr>
            <a:picLocks noChangeAspect="1"/>
          </p:cNvPicPr>
          <p:nvPr/>
        </p:nvPicPr>
        <p:blipFill rotWithShape="1">
          <a:blip r:embed="rId4">
            <a:alphaModFix amt="30000"/>
          </a:blip>
          <a:srcRect t="2481" b="11412"/>
          <a:stretch/>
        </p:blipFill>
        <p:spPr>
          <a:xfrm>
            <a:off x="0" y="714599"/>
            <a:ext cx="9144000" cy="4428901"/>
          </a:xfrm>
          <a:prstGeom prst="rect">
            <a:avLst/>
          </a:prstGeom>
        </p:spPr>
      </p:pic>
      <p:sp>
        <p:nvSpPr>
          <p:cNvPr id="43" name="Rectangle 42">
            <a:extLst>
              <a:ext uri="{FF2B5EF4-FFF2-40B4-BE49-F238E27FC236}">
                <a16:creationId xmlns:a16="http://schemas.microsoft.com/office/drawing/2014/main" id="{81C1E6C4-0661-4760-BD08-B99CE88C4542}"/>
              </a:ext>
            </a:extLst>
          </p:cNvPr>
          <p:cNvSpPr/>
          <p:nvPr/>
        </p:nvSpPr>
        <p:spPr>
          <a:xfrm>
            <a:off x="8784" y="714598"/>
            <a:ext cx="9144000" cy="4428901"/>
          </a:xfrm>
          <a:prstGeom prst="rect">
            <a:avLst/>
          </a:prstGeom>
          <a:solidFill>
            <a:schemeClr val="bg1">
              <a:alpha val="1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4" name="Title 3">
            <a:extLst>
              <a:ext uri="{FF2B5EF4-FFF2-40B4-BE49-F238E27FC236}">
                <a16:creationId xmlns:a16="http://schemas.microsoft.com/office/drawing/2014/main" id="{1F997DF9-F282-40E5-8183-4BD84CB2BB7C}"/>
              </a:ext>
            </a:extLst>
          </p:cNvPr>
          <p:cNvSpPr>
            <a:spLocks noGrp="1"/>
          </p:cNvSpPr>
          <p:nvPr>
            <p:ph type="title"/>
          </p:nvPr>
        </p:nvSpPr>
        <p:spPr/>
        <p:txBody>
          <a:bodyPr/>
          <a:lstStyle/>
          <a:p>
            <a:r>
              <a:rPr lang="en-US">
                <a:latin typeface="Arial Nova Light" panose="020B0304020202020204" pitchFamily="34" charset="0"/>
              </a:rPr>
              <a:t>Data &amp; Applications outcomes*</a:t>
            </a:r>
          </a:p>
        </p:txBody>
      </p:sp>
      <p:sp>
        <p:nvSpPr>
          <p:cNvPr id="3" name="Arrow: Pentagon 2">
            <a:extLst>
              <a:ext uri="{FF2B5EF4-FFF2-40B4-BE49-F238E27FC236}">
                <a16:creationId xmlns:a16="http://schemas.microsoft.com/office/drawing/2014/main" id="{46A8D633-276A-456E-A8F4-4C5BAC9FCFA7}"/>
              </a:ext>
            </a:extLst>
          </p:cNvPr>
          <p:cNvSpPr/>
          <p:nvPr/>
        </p:nvSpPr>
        <p:spPr bwMode="auto">
          <a:xfrm rot="5400000" flipV="1">
            <a:off x="1099951" y="2355528"/>
            <a:ext cx="3094887" cy="1550045"/>
          </a:xfrm>
          <a:prstGeom prst="homePlate">
            <a:avLst>
              <a:gd name="adj" fmla="val 20318"/>
            </a:avLst>
          </a:prstGeom>
          <a:solidFill>
            <a:schemeClr val="tx2">
              <a:alpha val="80000"/>
            </a:schemeClr>
          </a:solidFill>
          <a:ln>
            <a:noFill/>
          </a:ln>
        </p:spPr>
        <p:txBody>
          <a:bodyPr vert="horz" wrap="square" lIns="68580" tIns="34290" rIns="68580" bIns="34290" numCol="1" rtlCol="0" anchor="t" anchorCtr="0" compatLnSpc="1">
            <a:prstTxWarp prst="textNoShape">
              <a:avLst/>
            </a:prstTxWarp>
          </a:bodyPr>
          <a:lstStyle/>
          <a:p>
            <a:pPr algn="ctr">
              <a:defRPr/>
            </a:pPr>
            <a:endParaRPr lang="en-US">
              <a:latin typeface="Arial Nova Light" panose="020B0304020202020204" pitchFamily="34" charset="0"/>
            </a:endParaRPr>
          </a:p>
        </p:txBody>
      </p:sp>
      <p:sp>
        <p:nvSpPr>
          <p:cNvPr id="28" name="Arrow: Pentagon 27">
            <a:extLst>
              <a:ext uri="{FF2B5EF4-FFF2-40B4-BE49-F238E27FC236}">
                <a16:creationId xmlns:a16="http://schemas.microsoft.com/office/drawing/2014/main" id="{7231D7C8-B92F-4E9D-BC18-2AFAC977FEFB}"/>
              </a:ext>
            </a:extLst>
          </p:cNvPr>
          <p:cNvSpPr/>
          <p:nvPr/>
        </p:nvSpPr>
        <p:spPr bwMode="auto">
          <a:xfrm rot="5400000" flipV="1">
            <a:off x="2732151" y="2355528"/>
            <a:ext cx="3094887" cy="1550045"/>
          </a:xfrm>
          <a:prstGeom prst="homePlate">
            <a:avLst>
              <a:gd name="adj" fmla="val 20318"/>
            </a:avLst>
          </a:prstGeom>
          <a:solidFill>
            <a:schemeClr val="tx2">
              <a:alpha val="80000"/>
            </a:schemeClr>
          </a:solidFill>
          <a:ln>
            <a:noFill/>
          </a:ln>
        </p:spPr>
        <p:txBody>
          <a:bodyPr vert="horz" wrap="square" lIns="68580" tIns="34290" rIns="68580" bIns="34290" numCol="1" rtlCol="0" anchor="t" anchorCtr="0" compatLnSpc="1">
            <a:prstTxWarp prst="textNoShape">
              <a:avLst/>
            </a:prstTxWarp>
          </a:bodyPr>
          <a:lstStyle/>
          <a:p>
            <a:pPr algn="ctr">
              <a:defRPr/>
            </a:pPr>
            <a:endParaRPr lang="en-US">
              <a:latin typeface="Arial Nova Light" panose="020B0304020202020204" pitchFamily="34" charset="0"/>
            </a:endParaRPr>
          </a:p>
        </p:txBody>
      </p:sp>
      <p:sp>
        <p:nvSpPr>
          <p:cNvPr id="32" name="Rectangle: Rounded Corners 31">
            <a:extLst>
              <a:ext uri="{FF2B5EF4-FFF2-40B4-BE49-F238E27FC236}">
                <a16:creationId xmlns:a16="http://schemas.microsoft.com/office/drawing/2014/main" id="{D5613DFA-404D-4A96-A8D0-6B7B5AB16083}"/>
              </a:ext>
            </a:extLst>
          </p:cNvPr>
          <p:cNvSpPr/>
          <p:nvPr/>
        </p:nvSpPr>
        <p:spPr bwMode="auto">
          <a:xfrm flipV="1">
            <a:off x="3556483" y="1625304"/>
            <a:ext cx="1446224" cy="646810"/>
          </a:xfrm>
          <a:prstGeom prst="roundRect">
            <a:avLst>
              <a:gd name="adj" fmla="val 7230"/>
            </a:avLst>
          </a:prstGeom>
          <a:noFill/>
          <a:ln>
            <a:noFill/>
          </a:ln>
        </p:spPr>
        <p:txBody>
          <a:bodyPr vert="horz" wrap="square" lIns="68580" tIns="34290" rIns="68580" bIns="34290" numCol="1" rtlCol="0" anchor="t" anchorCtr="0" compatLnSpc="1">
            <a:prstTxWarp prst="textNoShape">
              <a:avLst/>
            </a:prstTxWarp>
          </a:bodyPr>
          <a:lstStyle/>
          <a:p>
            <a:pPr algn="ctr">
              <a:defRPr/>
            </a:pPr>
            <a:endParaRPr lang="en-US">
              <a:latin typeface="Arial Nova Light" panose="020B0304020202020204" pitchFamily="34" charset="0"/>
            </a:endParaRPr>
          </a:p>
        </p:txBody>
      </p:sp>
      <p:sp>
        <p:nvSpPr>
          <p:cNvPr id="34" name="Arrow: Pentagon 33">
            <a:extLst>
              <a:ext uri="{FF2B5EF4-FFF2-40B4-BE49-F238E27FC236}">
                <a16:creationId xmlns:a16="http://schemas.microsoft.com/office/drawing/2014/main" id="{6E2EE5C7-BC64-4FBF-97D7-43F85BC92969}"/>
              </a:ext>
            </a:extLst>
          </p:cNvPr>
          <p:cNvSpPr/>
          <p:nvPr/>
        </p:nvSpPr>
        <p:spPr bwMode="auto">
          <a:xfrm rot="5400000" flipV="1">
            <a:off x="4364352" y="2355528"/>
            <a:ext cx="3094887" cy="1550045"/>
          </a:xfrm>
          <a:prstGeom prst="homePlate">
            <a:avLst>
              <a:gd name="adj" fmla="val 20318"/>
            </a:avLst>
          </a:prstGeom>
          <a:solidFill>
            <a:schemeClr val="tx2">
              <a:alpha val="80000"/>
            </a:schemeClr>
          </a:solidFill>
          <a:ln>
            <a:noFill/>
          </a:ln>
        </p:spPr>
        <p:txBody>
          <a:bodyPr vert="horz" wrap="square" lIns="68580" tIns="34290" rIns="68580" bIns="34290" numCol="1" rtlCol="0" anchor="t" anchorCtr="0" compatLnSpc="1">
            <a:prstTxWarp prst="textNoShape">
              <a:avLst/>
            </a:prstTxWarp>
          </a:bodyPr>
          <a:lstStyle/>
          <a:p>
            <a:pPr algn="ctr">
              <a:defRPr/>
            </a:pPr>
            <a:endParaRPr lang="en-US">
              <a:latin typeface="Arial Nova Light" panose="020B0304020202020204" pitchFamily="34" charset="0"/>
            </a:endParaRPr>
          </a:p>
        </p:txBody>
      </p:sp>
      <p:sp>
        <p:nvSpPr>
          <p:cNvPr id="40" name="Arrow: Pentagon 39">
            <a:extLst>
              <a:ext uri="{FF2B5EF4-FFF2-40B4-BE49-F238E27FC236}">
                <a16:creationId xmlns:a16="http://schemas.microsoft.com/office/drawing/2014/main" id="{0848DCDD-73FD-468C-AC7A-44513CD45632}"/>
              </a:ext>
            </a:extLst>
          </p:cNvPr>
          <p:cNvSpPr/>
          <p:nvPr/>
        </p:nvSpPr>
        <p:spPr bwMode="auto">
          <a:xfrm rot="5400000" flipV="1">
            <a:off x="5996555" y="2355528"/>
            <a:ext cx="3094887" cy="1550045"/>
          </a:xfrm>
          <a:prstGeom prst="homePlate">
            <a:avLst>
              <a:gd name="adj" fmla="val 20318"/>
            </a:avLst>
          </a:prstGeom>
          <a:solidFill>
            <a:schemeClr val="tx2">
              <a:alpha val="80000"/>
            </a:schemeClr>
          </a:solidFill>
          <a:ln>
            <a:noFill/>
          </a:ln>
        </p:spPr>
        <p:txBody>
          <a:bodyPr vert="horz" wrap="square" lIns="68580" tIns="34290" rIns="68580" bIns="34290" numCol="1" rtlCol="0" anchor="t" anchorCtr="0" compatLnSpc="1">
            <a:prstTxWarp prst="textNoShape">
              <a:avLst/>
            </a:prstTxWarp>
          </a:bodyPr>
          <a:lstStyle/>
          <a:p>
            <a:pPr algn="ctr">
              <a:defRPr/>
            </a:pPr>
            <a:endParaRPr lang="en-US">
              <a:latin typeface="Arial Nova Light" panose="020B0304020202020204" pitchFamily="34" charset="0"/>
            </a:endParaRPr>
          </a:p>
        </p:txBody>
      </p:sp>
      <p:sp>
        <p:nvSpPr>
          <p:cNvPr id="8" name="TextBox 7">
            <a:extLst>
              <a:ext uri="{FF2B5EF4-FFF2-40B4-BE49-F238E27FC236}">
                <a16:creationId xmlns:a16="http://schemas.microsoft.com/office/drawing/2014/main" id="{F9B252DC-9530-49CF-B24C-DC62E9ED4EB3}"/>
              </a:ext>
            </a:extLst>
          </p:cNvPr>
          <p:cNvSpPr txBox="1"/>
          <p:nvPr/>
        </p:nvSpPr>
        <p:spPr>
          <a:xfrm>
            <a:off x="513956" y="1754370"/>
            <a:ext cx="750206" cy="415498"/>
          </a:xfrm>
          <a:prstGeom prst="rect">
            <a:avLst/>
          </a:prstGeom>
          <a:noFill/>
        </p:spPr>
        <p:txBody>
          <a:bodyPr wrap="none" lIns="0" tIns="0" rIns="0" bIns="0" rtlCol="0">
            <a:spAutoFit/>
          </a:bodyPr>
          <a:lstStyle/>
          <a:p>
            <a:pPr algn="ctr"/>
            <a:r>
              <a:rPr lang="en-US">
                <a:latin typeface="Arial Nova Light" panose="020B0304020202020204" pitchFamily="34" charset="0"/>
              </a:rPr>
              <a:t>Business </a:t>
            </a:r>
            <a:br>
              <a:rPr lang="en-US">
                <a:latin typeface="Arial Nova Light" panose="020B0304020202020204" pitchFamily="34" charset="0"/>
              </a:rPr>
            </a:br>
            <a:r>
              <a:rPr lang="en-US">
                <a:latin typeface="Arial Nova Light" panose="020B0304020202020204" pitchFamily="34" charset="0"/>
              </a:rPr>
              <a:t>outcomes</a:t>
            </a:r>
          </a:p>
        </p:txBody>
      </p:sp>
      <p:sp>
        <p:nvSpPr>
          <p:cNvPr id="70" name="TextBox 69">
            <a:extLst>
              <a:ext uri="{FF2B5EF4-FFF2-40B4-BE49-F238E27FC236}">
                <a16:creationId xmlns:a16="http://schemas.microsoft.com/office/drawing/2014/main" id="{30D00D04-61C6-4AC6-83C4-35C66D0381AE}"/>
              </a:ext>
            </a:extLst>
          </p:cNvPr>
          <p:cNvSpPr txBox="1"/>
          <p:nvPr/>
        </p:nvSpPr>
        <p:spPr>
          <a:xfrm>
            <a:off x="447271" y="3863231"/>
            <a:ext cx="883575" cy="415498"/>
          </a:xfrm>
          <a:prstGeom prst="rect">
            <a:avLst/>
          </a:prstGeom>
          <a:noFill/>
        </p:spPr>
        <p:txBody>
          <a:bodyPr wrap="none" lIns="0" tIns="0" rIns="0" bIns="0" rtlCol="0">
            <a:spAutoFit/>
          </a:bodyPr>
          <a:lstStyle/>
          <a:p>
            <a:pPr algn="ctr"/>
            <a:r>
              <a:rPr lang="en-US">
                <a:latin typeface="Arial Nova Light" panose="020B0304020202020204" pitchFamily="34" charset="0"/>
              </a:rPr>
              <a:t>Technology </a:t>
            </a:r>
            <a:br>
              <a:rPr lang="en-US">
                <a:latin typeface="Arial Nova Light" panose="020B0304020202020204" pitchFamily="34" charset="0"/>
              </a:rPr>
            </a:br>
            <a:r>
              <a:rPr lang="en-US">
                <a:latin typeface="Arial Nova Light" panose="020B0304020202020204" pitchFamily="34" charset="0"/>
              </a:rPr>
              <a:t>outcomes</a:t>
            </a:r>
          </a:p>
        </p:txBody>
      </p:sp>
      <p:sp>
        <p:nvSpPr>
          <p:cNvPr id="11" name="Left Brace 10">
            <a:extLst>
              <a:ext uri="{FF2B5EF4-FFF2-40B4-BE49-F238E27FC236}">
                <a16:creationId xmlns:a16="http://schemas.microsoft.com/office/drawing/2014/main" id="{F4053700-8448-443B-8A4C-6AEDB23E04FA}"/>
              </a:ext>
            </a:extLst>
          </p:cNvPr>
          <p:cNvSpPr/>
          <p:nvPr/>
        </p:nvSpPr>
        <p:spPr>
          <a:xfrm>
            <a:off x="1443598" y="1606370"/>
            <a:ext cx="323756" cy="190135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Arial Nova Light" panose="020B0304020202020204" pitchFamily="34" charset="0"/>
            </a:endParaRPr>
          </a:p>
        </p:txBody>
      </p:sp>
      <p:sp>
        <p:nvSpPr>
          <p:cNvPr id="71" name="TextBox 70">
            <a:extLst>
              <a:ext uri="{FF2B5EF4-FFF2-40B4-BE49-F238E27FC236}">
                <a16:creationId xmlns:a16="http://schemas.microsoft.com/office/drawing/2014/main" id="{EC8324D2-7F41-4ADD-BA2E-2AA20C8B29D6}"/>
              </a:ext>
            </a:extLst>
          </p:cNvPr>
          <p:cNvSpPr txBox="1"/>
          <p:nvPr/>
        </p:nvSpPr>
        <p:spPr>
          <a:xfrm>
            <a:off x="86466" y="4677994"/>
            <a:ext cx="1244380" cy="207749"/>
          </a:xfrm>
          <a:prstGeom prst="rect">
            <a:avLst/>
          </a:prstGeom>
          <a:noFill/>
        </p:spPr>
        <p:txBody>
          <a:bodyPr wrap="none" lIns="0" tIns="0" rIns="0" bIns="0" rtlCol="0">
            <a:spAutoFit/>
          </a:bodyPr>
          <a:lstStyle/>
          <a:p>
            <a:pPr algn="ctr"/>
            <a:r>
              <a:rPr lang="en-US">
                <a:latin typeface="Arial Nova Light" panose="020B0304020202020204" pitchFamily="34" charset="0"/>
              </a:rPr>
              <a:t>*Not inclusive list</a:t>
            </a:r>
          </a:p>
        </p:txBody>
      </p:sp>
      <p:cxnSp>
        <p:nvCxnSpPr>
          <p:cNvPr id="6" name="Straight Connector 5">
            <a:extLst>
              <a:ext uri="{FF2B5EF4-FFF2-40B4-BE49-F238E27FC236}">
                <a16:creationId xmlns:a16="http://schemas.microsoft.com/office/drawing/2014/main" id="{C3D8A9C8-4697-45C2-9C7A-861FEC4C92F1}"/>
              </a:ext>
            </a:extLst>
          </p:cNvPr>
          <p:cNvCxnSpPr/>
          <p:nvPr/>
        </p:nvCxnSpPr>
        <p:spPr>
          <a:xfrm>
            <a:off x="1872369" y="2508873"/>
            <a:ext cx="6446652"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41" name="Left Brace 40">
            <a:extLst>
              <a:ext uri="{FF2B5EF4-FFF2-40B4-BE49-F238E27FC236}">
                <a16:creationId xmlns:a16="http://schemas.microsoft.com/office/drawing/2014/main" id="{5733EC0F-6FC2-4991-8EED-5A573C05947B}"/>
              </a:ext>
            </a:extLst>
          </p:cNvPr>
          <p:cNvSpPr/>
          <p:nvPr/>
        </p:nvSpPr>
        <p:spPr>
          <a:xfrm>
            <a:off x="1443598" y="3622173"/>
            <a:ext cx="323756" cy="71466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Arial Nova Light" panose="020B0304020202020204" pitchFamily="34" charset="0"/>
            </a:endParaRPr>
          </a:p>
        </p:txBody>
      </p:sp>
      <p:pic>
        <p:nvPicPr>
          <p:cNvPr id="42" name="Picture 41">
            <a:hlinkClick r:id="rId5" action="ppaction://hlinksldjump"/>
            <a:extLst>
              <a:ext uri="{FF2B5EF4-FFF2-40B4-BE49-F238E27FC236}">
                <a16:creationId xmlns:a16="http://schemas.microsoft.com/office/drawing/2014/main" id="{6CE9EA6A-09D2-4FD4-B810-C121C6FC684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91188" y="91384"/>
            <a:ext cx="134124" cy="134124"/>
          </a:xfrm>
          <a:prstGeom prst="rect">
            <a:avLst/>
          </a:prstGeom>
        </p:spPr>
      </p:pic>
      <p:sp>
        <p:nvSpPr>
          <p:cNvPr id="44" name="TextBox 43">
            <a:extLst>
              <a:ext uri="{FF2B5EF4-FFF2-40B4-BE49-F238E27FC236}">
                <a16:creationId xmlns:a16="http://schemas.microsoft.com/office/drawing/2014/main" id="{074FDA69-E9D1-4C7D-AD8A-94703B6C0D14}"/>
              </a:ext>
            </a:extLst>
          </p:cNvPr>
          <p:cNvSpPr txBox="1"/>
          <p:nvPr/>
        </p:nvSpPr>
        <p:spPr>
          <a:xfrm>
            <a:off x="3533390" y="1633321"/>
            <a:ext cx="1518856" cy="577081"/>
          </a:xfrm>
          <a:prstGeom prst="rect">
            <a:avLst/>
          </a:prstGeom>
          <a:noFill/>
        </p:spPr>
        <p:txBody>
          <a:bodyPr wrap="square">
            <a:spAutoFit/>
          </a:bodyPr>
          <a:lstStyle/>
          <a:p>
            <a:pPr algn="ctr">
              <a:defRPr/>
            </a:pPr>
            <a:r>
              <a:rPr lang="en-US" sz="1050">
                <a:latin typeface="Arial Nova Light" panose="020B0304020202020204" pitchFamily="34" charset="0"/>
              </a:rPr>
              <a:t>Financial Blueprint – </a:t>
            </a:r>
            <a:r>
              <a:rPr lang="en-US" sz="1050" err="1">
                <a:latin typeface="Arial Nova Light" panose="020B0304020202020204" pitchFamily="34" charset="0"/>
              </a:rPr>
              <a:t>CapEx</a:t>
            </a:r>
            <a:r>
              <a:rPr lang="en-US" sz="1050">
                <a:latin typeface="Arial Nova Light" panose="020B0304020202020204" pitchFamily="34" charset="0"/>
              </a:rPr>
              <a:t>/</a:t>
            </a:r>
            <a:r>
              <a:rPr lang="en-US" sz="1050" err="1">
                <a:latin typeface="Arial Nova Light" panose="020B0304020202020204" pitchFamily="34" charset="0"/>
              </a:rPr>
              <a:t>OpEx</a:t>
            </a:r>
            <a:r>
              <a:rPr lang="en-US" sz="1050">
                <a:latin typeface="Arial Nova Light" panose="020B0304020202020204" pitchFamily="34" charset="0"/>
              </a:rPr>
              <a:t> model and savings target</a:t>
            </a:r>
          </a:p>
        </p:txBody>
      </p:sp>
      <p:sp>
        <p:nvSpPr>
          <p:cNvPr id="45" name="TextBox 44">
            <a:extLst>
              <a:ext uri="{FF2B5EF4-FFF2-40B4-BE49-F238E27FC236}">
                <a16:creationId xmlns:a16="http://schemas.microsoft.com/office/drawing/2014/main" id="{78D64749-0DEC-41DE-BDD5-3D0A6E05D917}"/>
              </a:ext>
            </a:extLst>
          </p:cNvPr>
          <p:cNvSpPr txBox="1"/>
          <p:nvPr/>
        </p:nvSpPr>
        <p:spPr>
          <a:xfrm>
            <a:off x="5158439" y="1633321"/>
            <a:ext cx="1528379" cy="577081"/>
          </a:xfrm>
          <a:prstGeom prst="rect">
            <a:avLst/>
          </a:prstGeom>
          <a:noFill/>
        </p:spPr>
        <p:txBody>
          <a:bodyPr wrap="square">
            <a:spAutoFit/>
          </a:bodyPr>
          <a:lstStyle/>
          <a:p>
            <a:pPr algn="ctr">
              <a:defRPr/>
            </a:pPr>
            <a:r>
              <a:rPr lang="en-US" sz="1050" dirty="0">
                <a:latin typeface="Arial Nova Light" panose="020B0304020202020204" pitchFamily="34" charset="0"/>
              </a:rPr>
              <a:t>Developer productivity &amp; time-to-market improvements</a:t>
            </a:r>
          </a:p>
        </p:txBody>
      </p:sp>
      <p:sp>
        <p:nvSpPr>
          <p:cNvPr id="51" name="TextBox 50">
            <a:extLst>
              <a:ext uri="{FF2B5EF4-FFF2-40B4-BE49-F238E27FC236}">
                <a16:creationId xmlns:a16="http://schemas.microsoft.com/office/drawing/2014/main" id="{4C4707C4-595E-43BD-B7DB-FB257F802041}"/>
              </a:ext>
            </a:extLst>
          </p:cNvPr>
          <p:cNvSpPr txBox="1"/>
          <p:nvPr/>
        </p:nvSpPr>
        <p:spPr>
          <a:xfrm>
            <a:off x="6763237" y="1633321"/>
            <a:ext cx="1541338" cy="738664"/>
          </a:xfrm>
          <a:prstGeom prst="rect">
            <a:avLst/>
          </a:prstGeom>
          <a:noFill/>
        </p:spPr>
        <p:txBody>
          <a:bodyPr wrap="square">
            <a:spAutoFit/>
          </a:bodyPr>
          <a:lstStyle/>
          <a:p>
            <a:pPr algn="ctr">
              <a:defRPr/>
            </a:pPr>
            <a:r>
              <a:rPr lang="en-US" sz="1050" dirty="0">
                <a:latin typeface="Arial Nova Light" panose="020B0304020202020204" pitchFamily="34" charset="0"/>
              </a:rPr>
              <a:t>Deeper customer insights and rapid response to emerging opportunities</a:t>
            </a:r>
          </a:p>
        </p:txBody>
      </p:sp>
      <p:sp>
        <p:nvSpPr>
          <p:cNvPr id="72" name="TextBox 71">
            <a:extLst>
              <a:ext uri="{FF2B5EF4-FFF2-40B4-BE49-F238E27FC236}">
                <a16:creationId xmlns:a16="http://schemas.microsoft.com/office/drawing/2014/main" id="{C572EF19-0251-4E3E-AFEE-B6823CDD0E49}"/>
              </a:ext>
            </a:extLst>
          </p:cNvPr>
          <p:cNvSpPr txBox="1"/>
          <p:nvPr/>
        </p:nvSpPr>
        <p:spPr>
          <a:xfrm>
            <a:off x="3404723" y="2604579"/>
            <a:ext cx="1721827" cy="415498"/>
          </a:xfrm>
          <a:prstGeom prst="rect">
            <a:avLst/>
          </a:prstGeom>
          <a:noFill/>
        </p:spPr>
        <p:txBody>
          <a:bodyPr wrap="square">
            <a:spAutoFit/>
          </a:bodyPr>
          <a:lstStyle/>
          <a:p>
            <a:pPr algn="ctr">
              <a:defRPr/>
            </a:pPr>
            <a:r>
              <a:rPr lang="en-US" sz="1050" dirty="0">
                <a:latin typeface="Arial Nova Light" panose="020B0304020202020204" pitchFamily="34" charset="0"/>
              </a:rPr>
              <a:t>Define &amp; implement “the developer experience”</a:t>
            </a:r>
          </a:p>
        </p:txBody>
      </p:sp>
      <p:sp>
        <p:nvSpPr>
          <p:cNvPr id="73" name="TextBox 72">
            <a:extLst>
              <a:ext uri="{FF2B5EF4-FFF2-40B4-BE49-F238E27FC236}">
                <a16:creationId xmlns:a16="http://schemas.microsoft.com/office/drawing/2014/main" id="{057C5715-D3E7-4A42-858D-DA12ECE16428}"/>
              </a:ext>
            </a:extLst>
          </p:cNvPr>
          <p:cNvSpPr txBox="1"/>
          <p:nvPr/>
        </p:nvSpPr>
        <p:spPr>
          <a:xfrm>
            <a:off x="5158439" y="2604579"/>
            <a:ext cx="1542972" cy="415498"/>
          </a:xfrm>
          <a:prstGeom prst="rect">
            <a:avLst/>
          </a:prstGeom>
          <a:noFill/>
        </p:spPr>
        <p:txBody>
          <a:bodyPr wrap="square">
            <a:spAutoFit/>
          </a:bodyPr>
          <a:lstStyle/>
          <a:p>
            <a:pPr algn="ctr">
              <a:defRPr/>
            </a:pPr>
            <a:r>
              <a:rPr lang="en-US" sz="1050" dirty="0">
                <a:latin typeface="Arial Nova Light" panose="020B0304020202020204" pitchFamily="34" charset="0"/>
              </a:rPr>
              <a:t>Actualize quality &amp; policy compliance</a:t>
            </a:r>
          </a:p>
        </p:txBody>
      </p:sp>
      <p:sp>
        <p:nvSpPr>
          <p:cNvPr id="74" name="TextBox 73">
            <a:extLst>
              <a:ext uri="{FF2B5EF4-FFF2-40B4-BE49-F238E27FC236}">
                <a16:creationId xmlns:a16="http://schemas.microsoft.com/office/drawing/2014/main" id="{03F02C90-CADA-4E3F-B8A7-40DE9016B996}"/>
              </a:ext>
            </a:extLst>
          </p:cNvPr>
          <p:cNvSpPr txBox="1"/>
          <p:nvPr/>
        </p:nvSpPr>
        <p:spPr>
          <a:xfrm>
            <a:off x="1880105" y="2604579"/>
            <a:ext cx="1527465" cy="669414"/>
          </a:xfrm>
          <a:prstGeom prst="rect">
            <a:avLst/>
          </a:prstGeom>
          <a:noFill/>
        </p:spPr>
        <p:txBody>
          <a:bodyPr wrap="square">
            <a:spAutoFit/>
          </a:bodyPr>
          <a:lstStyle/>
          <a:p>
            <a:pPr algn="ctr">
              <a:defRPr/>
            </a:pPr>
            <a:r>
              <a:rPr lang="en-US" sz="1050" dirty="0">
                <a:latin typeface="Arial Nova Light" panose="020B0304020202020204" pitchFamily="34" charset="0"/>
              </a:rPr>
              <a:t>Decisioning formula</a:t>
            </a:r>
          </a:p>
          <a:p>
            <a:pPr marL="171450" indent="-171450">
              <a:buFont typeface="Arial" panose="020B0604020202020204" pitchFamily="34" charset="0"/>
              <a:buChar char="•"/>
              <a:defRPr/>
            </a:pPr>
            <a:r>
              <a:rPr lang="en-US" sz="900" dirty="0">
                <a:latin typeface="Arial Nova Light" panose="020B0304020202020204" pitchFamily="34" charset="0"/>
              </a:rPr>
              <a:t>Financial/cost models</a:t>
            </a:r>
          </a:p>
          <a:p>
            <a:pPr marL="171450" indent="-171450">
              <a:buFont typeface="Arial" panose="020B0604020202020204" pitchFamily="34" charset="0"/>
              <a:buChar char="•"/>
              <a:defRPr/>
            </a:pPr>
            <a:r>
              <a:rPr lang="en-US" sz="900" dirty="0">
                <a:latin typeface="Arial Nova Light" panose="020B0304020202020204" pitchFamily="34" charset="0"/>
              </a:rPr>
              <a:t>Technical Indices</a:t>
            </a:r>
          </a:p>
          <a:p>
            <a:pPr marL="171450" indent="-171450">
              <a:buFont typeface="Arial" panose="020B0604020202020204" pitchFamily="34" charset="0"/>
              <a:buChar char="•"/>
              <a:defRPr/>
            </a:pPr>
            <a:r>
              <a:rPr lang="en-US" sz="900" dirty="0">
                <a:latin typeface="Arial Nova Light" panose="020B0304020202020204" pitchFamily="34" charset="0"/>
              </a:rPr>
              <a:t>Capability readiness</a:t>
            </a:r>
          </a:p>
        </p:txBody>
      </p:sp>
      <p:sp>
        <p:nvSpPr>
          <p:cNvPr id="75" name="TextBox 74">
            <a:extLst>
              <a:ext uri="{FF2B5EF4-FFF2-40B4-BE49-F238E27FC236}">
                <a16:creationId xmlns:a16="http://schemas.microsoft.com/office/drawing/2014/main" id="{8A4FFDA1-16BE-4717-8E95-A4FB6A4DFE73}"/>
              </a:ext>
            </a:extLst>
          </p:cNvPr>
          <p:cNvSpPr txBox="1"/>
          <p:nvPr/>
        </p:nvSpPr>
        <p:spPr>
          <a:xfrm>
            <a:off x="6775206" y="2604579"/>
            <a:ext cx="1606581" cy="415498"/>
          </a:xfrm>
          <a:prstGeom prst="rect">
            <a:avLst/>
          </a:prstGeom>
          <a:noFill/>
        </p:spPr>
        <p:txBody>
          <a:bodyPr wrap="square">
            <a:spAutoFit/>
          </a:bodyPr>
          <a:lstStyle/>
          <a:p>
            <a:pPr algn="ctr">
              <a:defRPr/>
            </a:pPr>
            <a:r>
              <a:rPr lang="en-US" sz="1050" dirty="0">
                <a:latin typeface="Arial Nova Light" panose="020B0304020202020204" pitchFamily="34" charset="0"/>
              </a:rPr>
              <a:t>IT operational </a:t>
            </a:r>
            <a:br>
              <a:rPr lang="en-US" sz="1050" dirty="0">
                <a:latin typeface="Arial Nova Light" panose="020B0304020202020204" pitchFamily="34" charset="0"/>
              </a:rPr>
            </a:br>
            <a:r>
              <a:rPr lang="en-US" sz="1050" dirty="0">
                <a:latin typeface="Arial Nova Light" panose="020B0304020202020204" pitchFamily="34" charset="0"/>
              </a:rPr>
              <a:t>excellence</a:t>
            </a:r>
          </a:p>
        </p:txBody>
      </p:sp>
      <p:sp>
        <p:nvSpPr>
          <p:cNvPr id="76" name="TextBox 75">
            <a:extLst>
              <a:ext uri="{FF2B5EF4-FFF2-40B4-BE49-F238E27FC236}">
                <a16:creationId xmlns:a16="http://schemas.microsoft.com/office/drawing/2014/main" id="{B3E94B72-2980-4AE7-B835-58B25CFE16F6}"/>
              </a:ext>
            </a:extLst>
          </p:cNvPr>
          <p:cNvSpPr txBox="1"/>
          <p:nvPr/>
        </p:nvSpPr>
        <p:spPr>
          <a:xfrm>
            <a:off x="6790027" y="3051449"/>
            <a:ext cx="1560377" cy="415498"/>
          </a:xfrm>
          <a:prstGeom prst="rect">
            <a:avLst/>
          </a:prstGeom>
          <a:noFill/>
        </p:spPr>
        <p:txBody>
          <a:bodyPr wrap="square">
            <a:spAutoFit/>
          </a:bodyPr>
          <a:lstStyle/>
          <a:p>
            <a:pPr algn="ctr">
              <a:defRPr/>
            </a:pPr>
            <a:r>
              <a:rPr lang="en-US" sz="1050" dirty="0">
                <a:latin typeface="Arial Nova Light" panose="020B0304020202020204" pitchFamily="34" charset="0"/>
              </a:rPr>
              <a:t>Value-based, data-driven planning systems</a:t>
            </a:r>
          </a:p>
        </p:txBody>
      </p:sp>
      <p:sp>
        <p:nvSpPr>
          <p:cNvPr id="39" name="TextBox 38">
            <a:extLst>
              <a:ext uri="{FF2B5EF4-FFF2-40B4-BE49-F238E27FC236}">
                <a16:creationId xmlns:a16="http://schemas.microsoft.com/office/drawing/2014/main" id="{A07152E9-7465-4A17-811F-E89ACD609F1E}"/>
              </a:ext>
            </a:extLst>
          </p:cNvPr>
          <p:cNvSpPr txBox="1"/>
          <p:nvPr/>
        </p:nvSpPr>
        <p:spPr>
          <a:xfrm>
            <a:off x="3504571" y="3051449"/>
            <a:ext cx="1621979" cy="415498"/>
          </a:xfrm>
          <a:prstGeom prst="rect">
            <a:avLst/>
          </a:prstGeom>
          <a:noFill/>
        </p:spPr>
        <p:txBody>
          <a:bodyPr wrap="square">
            <a:spAutoFit/>
          </a:bodyPr>
          <a:lstStyle/>
          <a:p>
            <a:pPr algn="ctr">
              <a:defRPr/>
            </a:pPr>
            <a:r>
              <a:rPr lang="en-US" sz="1050" dirty="0">
                <a:latin typeface="Arial Nova Light" panose="020B0304020202020204" pitchFamily="34" charset="0"/>
              </a:rPr>
              <a:t>Seed continuous delivery and agile operations</a:t>
            </a:r>
          </a:p>
        </p:txBody>
      </p:sp>
      <p:sp>
        <p:nvSpPr>
          <p:cNvPr id="54" name="TextBox 53">
            <a:extLst>
              <a:ext uri="{FF2B5EF4-FFF2-40B4-BE49-F238E27FC236}">
                <a16:creationId xmlns:a16="http://schemas.microsoft.com/office/drawing/2014/main" id="{25884187-FE91-4ED0-A834-A725054D77DC}"/>
              </a:ext>
            </a:extLst>
          </p:cNvPr>
          <p:cNvSpPr txBox="1"/>
          <p:nvPr/>
        </p:nvSpPr>
        <p:spPr>
          <a:xfrm>
            <a:off x="3418786" y="3498319"/>
            <a:ext cx="1693700" cy="415498"/>
          </a:xfrm>
          <a:prstGeom prst="rect">
            <a:avLst/>
          </a:prstGeom>
          <a:noFill/>
        </p:spPr>
        <p:txBody>
          <a:bodyPr wrap="square">
            <a:spAutoFit/>
          </a:bodyPr>
          <a:lstStyle/>
          <a:p>
            <a:pPr algn="ctr">
              <a:defRPr/>
            </a:pPr>
            <a:r>
              <a:rPr lang="en-US" sz="1050" dirty="0">
                <a:latin typeface="Arial Nova Light" panose="020B0304020202020204" pitchFamily="34" charset="0"/>
              </a:rPr>
              <a:t>Learning pathways created</a:t>
            </a:r>
          </a:p>
        </p:txBody>
      </p:sp>
      <p:sp>
        <p:nvSpPr>
          <p:cNvPr id="55" name="TextBox 54">
            <a:extLst>
              <a:ext uri="{FF2B5EF4-FFF2-40B4-BE49-F238E27FC236}">
                <a16:creationId xmlns:a16="http://schemas.microsoft.com/office/drawing/2014/main" id="{818E119B-9A90-47EE-9FAC-BFFE08BEB787}"/>
              </a:ext>
            </a:extLst>
          </p:cNvPr>
          <p:cNvSpPr txBox="1"/>
          <p:nvPr/>
        </p:nvSpPr>
        <p:spPr>
          <a:xfrm>
            <a:off x="5080461" y="3051449"/>
            <a:ext cx="1698929" cy="415498"/>
          </a:xfrm>
          <a:prstGeom prst="rect">
            <a:avLst/>
          </a:prstGeom>
          <a:noFill/>
        </p:spPr>
        <p:txBody>
          <a:bodyPr wrap="square">
            <a:spAutoFit/>
          </a:bodyPr>
          <a:lstStyle/>
          <a:p>
            <a:pPr algn="ctr">
              <a:defRPr/>
            </a:pPr>
            <a:r>
              <a:rPr lang="en-US" sz="1050" dirty="0">
                <a:latin typeface="Arial Nova Light" panose="020B0304020202020204" pitchFamily="34" charset="0"/>
              </a:rPr>
              <a:t>Operational </a:t>
            </a:r>
            <a:br>
              <a:rPr lang="en-US" sz="1050" dirty="0">
                <a:latin typeface="Arial Nova Light" panose="020B0304020202020204" pitchFamily="34" charset="0"/>
              </a:rPr>
            </a:br>
            <a:r>
              <a:rPr lang="en-US" sz="1050" dirty="0">
                <a:latin typeface="Arial Nova Light" panose="020B0304020202020204" pitchFamily="34" charset="0"/>
              </a:rPr>
              <a:t>transparency</a:t>
            </a:r>
          </a:p>
        </p:txBody>
      </p:sp>
      <p:sp>
        <p:nvSpPr>
          <p:cNvPr id="56" name="TextBox 55">
            <a:extLst>
              <a:ext uri="{FF2B5EF4-FFF2-40B4-BE49-F238E27FC236}">
                <a16:creationId xmlns:a16="http://schemas.microsoft.com/office/drawing/2014/main" id="{59E46165-749C-4EEF-8037-586114FABF42}"/>
              </a:ext>
            </a:extLst>
          </p:cNvPr>
          <p:cNvSpPr txBox="1"/>
          <p:nvPr/>
        </p:nvSpPr>
        <p:spPr>
          <a:xfrm>
            <a:off x="5080461" y="3498319"/>
            <a:ext cx="1698929" cy="415498"/>
          </a:xfrm>
          <a:prstGeom prst="rect">
            <a:avLst/>
          </a:prstGeom>
          <a:noFill/>
        </p:spPr>
        <p:txBody>
          <a:bodyPr wrap="square">
            <a:spAutoFit/>
          </a:bodyPr>
          <a:lstStyle/>
          <a:p>
            <a:pPr algn="ctr">
              <a:defRPr/>
            </a:pPr>
            <a:r>
              <a:rPr lang="en-US" sz="1050" dirty="0">
                <a:latin typeface="Arial Nova Light" panose="020B0304020202020204" pitchFamily="34" charset="0"/>
              </a:rPr>
              <a:t>Pathway to zero </a:t>
            </a:r>
            <a:br>
              <a:rPr lang="en-US" sz="1050" dirty="0">
                <a:latin typeface="Arial Nova Light" panose="020B0304020202020204" pitchFamily="34" charset="0"/>
              </a:rPr>
            </a:br>
            <a:r>
              <a:rPr lang="en-US" sz="1050" dirty="0">
                <a:latin typeface="Arial Nova Light" panose="020B0304020202020204" pitchFamily="34" charset="0"/>
              </a:rPr>
              <a:t>tech debt</a:t>
            </a:r>
          </a:p>
        </p:txBody>
      </p:sp>
      <p:sp>
        <p:nvSpPr>
          <p:cNvPr id="57" name="TextBox 56">
            <a:extLst>
              <a:ext uri="{FF2B5EF4-FFF2-40B4-BE49-F238E27FC236}">
                <a16:creationId xmlns:a16="http://schemas.microsoft.com/office/drawing/2014/main" id="{6FC11796-BBDF-4174-B9F1-1882069540F9}"/>
              </a:ext>
            </a:extLst>
          </p:cNvPr>
          <p:cNvSpPr txBox="1"/>
          <p:nvPr/>
        </p:nvSpPr>
        <p:spPr>
          <a:xfrm>
            <a:off x="5080461" y="3945190"/>
            <a:ext cx="1698929" cy="415498"/>
          </a:xfrm>
          <a:prstGeom prst="rect">
            <a:avLst/>
          </a:prstGeom>
          <a:noFill/>
        </p:spPr>
        <p:txBody>
          <a:bodyPr wrap="square">
            <a:spAutoFit/>
          </a:bodyPr>
          <a:lstStyle/>
          <a:p>
            <a:pPr algn="ctr">
              <a:defRPr/>
            </a:pPr>
            <a:r>
              <a:rPr lang="en-US" sz="1050" dirty="0">
                <a:latin typeface="Arial Nova Light" panose="020B0304020202020204" pitchFamily="34" charset="0"/>
              </a:rPr>
              <a:t>Establish migration &amp; modernization factories</a:t>
            </a:r>
          </a:p>
        </p:txBody>
      </p:sp>
      <p:sp>
        <p:nvSpPr>
          <p:cNvPr id="67" name="Rectangle: Rounded Corners 66">
            <a:extLst>
              <a:ext uri="{FF2B5EF4-FFF2-40B4-BE49-F238E27FC236}">
                <a16:creationId xmlns:a16="http://schemas.microsoft.com/office/drawing/2014/main" id="{B6430513-00AA-442A-A05D-9895D8D37DF5}"/>
              </a:ext>
            </a:extLst>
          </p:cNvPr>
          <p:cNvSpPr/>
          <p:nvPr/>
        </p:nvSpPr>
        <p:spPr bwMode="auto">
          <a:xfrm>
            <a:off x="1872369" y="988856"/>
            <a:ext cx="1550046" cy="556266"/>
          </a:xfrm>
          <a:prstGeom prst="roundRect">
            <a:avLst/>
          </a:prstGeom>
          <a:solidFill>
            <a:schemeClr val="bg1"/>
          </a:solidFill>
          <a:ln>
            <a:noFill/>
          </a:ln>
        </p:spPr>
        <p:txBody>
          <a:bodyPr vert="horz" wrap="square" lIns="68580" tIns="34290" rIns="68580" bIns="34290" numCol="1" rtlCol="0" anchor="ctr" anchorCtr="0" compatLnSpc="1">
            <a:prstTxWarp prst="textNoShape">
              <a:avLst/>
            </a:prstTxWarp>
          </a:bodyPr>
          <a:lstStyle/>
          <a:p>
            <a:pPr algn="ctr">
              <a:defRPr/>
            </a:pPr>
            <a:r>
              <a:rPr lang="en-IN" sz="1600" b="1">
                <a:solidFill>
                  <a:prstClr val="white"/>
                </a:solidFill>
                <a:latin typeface="Arial Nova" panose="020B0504020202020204" pitchFamily="34" charset="0"/>
              </a:rPr>
              <a:t>Strategize</a:t>
            </a:r>
            <a:endParaRPr lang="en-IN" sz="1600">
              <a:solidFill>
                <a:prstClr val="white"/>
              </a:solidFill>
              <a:latin typeface="Arial Nova" panose="020B0504020202020204" pitchFamily="34" charset="0"/>
            </a:endParaRPr>
          </a:p>
        </p:txBody>
      </p:sp>
      <p:sp>
        <p:nvSpPr>
          <p:cNvPr id="68" name="Rectangle: Rounded Corners 67">
            <a:extLst>
              <a:ext uri="{FF2B5EF4-FFF2-40B4-BE49-F238E27FC236}">
                <a16:creationId xmlns:a16="http://schemas.microsoft.com/office/drawing/2014/main" id="{9E5B0249-BFFD-49CE-B73A-0E52D8DC6CB0}"/>
              </a:ext>
            </a:extLst>
          </p:cNvPr>
          <p:cNvSpPr/>
          <p:nvPr/>
        </p:nvSpPr>
        <p:spPr bwMode="auto">
          <a:xfrm>
            <a:off x="3504571" y="984836"/>
            <a:ext cx="1550046" cy="556266"/>
          </a:xfrm>
          <a:prstGeom prst="roundRect">
            <a:avLst/>
          </a:prstGeom>
          <a:solidFill>
            <a:schemeClr val="accent2"/>
          </a:solidFill>
          <a:ln>
            <a:noFill/>
          </a:ln>
        </p:spPr>
        <p:txBody>
          <a:bodyPr vert="horz" wrap="square" lIns="68580" tIns="34290" rIns="68580" bIns="34290" numCol="1" rtlCol="0" anchor="ctr" anchorCtr="0" compatLnSpc="1">
            <a:prstTxWarp prst="textNoShape">
              <a:avLst/>
            </a:prstTxWarp>
          </a:bodyPr>
          <a:lstStyle/>
          <a:p>
            <a:pPr algn="ctr">
              <a:defRPr/>
            </a:pPr>
            <a:r>
              <a:rPr lang="en-IN" sz="1600" b="1">
                <a:solidFill>
                  <a:prstClr val="white"/>
                </a:solidFill>
                <a:latin typeface="Arial Nova" panose="020B0504020202020204" pitchFamily="34" charset="0"/>
              </a:rPr>
              <a:t>Implement</a:t>
            </a:r>
            <a:endParaRPr lang="en-IN" sz="1600">
              <a:solidFill>
                <a:prstClr val="white"/>
              </a:solidFill>
              <a:latin typeface="Arial Nova" panose="020B0504020202020204" pitchFamily="34" charset="0"/>
            </a:endParaRPr>
          </a:p>
        </p:txBody>
      </p:sp>
      <p:sp>
        <p:nvSpPr>
          <p:cNvPr id="77" name="Rectangle: Rounded Corners 76">
            <a:extLst>
              <a:ext uri="{FF2B5EF4-FFF2-40B4-BE49-F238E27FC236}">
                <a16:creationId xmlns:a16="http://schemas.microsoft.com/office/drawing/2014/main" id="{DD0D7C5D-9C3D-4618-9600-0DEF2BFE27C7}"/>
              </a:ext>
            </a:extLst>
          </p:cNvPr>
          <p:cNvSpPr/>
          <p:nvPr/>
        </p:nvSpPr>
        <p:spPr bwMode="auto">
          <a:xfrm>
            <a:off x="5136773" y="988856"/>
            <a:ext cx="1550046" cy="556266"/>
          </a:xfrm>
          <a:prstGeom prst="roundRect">
            <a:avLst/>
          </a:prstGeom>
          <a:solidFill>
            <a:schemeClr val="accent3"/>
          </a:solidFill>
          <a:ln>
            <a:noFill/>
          </a:ln>
        </p:spPr>
        <p:txBody>
          <a:bodyPr vert="horz" wrap="square" lIns="68580" tIns="34290" rIns="68580" bIns="34290" numCol="1" rtlCol="0" anchor="ctr" anchorCtr="0" compatLnSpc="1">
            <a:prstTxWarp prst="textNoShape">
              <a:avLst/>
            </a:prstTxWarp>
          </a:bodyPr>
          <a:lstStyle/>
          <a:p>
            <a:pPr algn="ctr">
              <a:defRPr/>
            </a:pPr>
            <a:r>
              <a:rPr lang="en-US" sz="1600" b="1">
                <a:solidFill>
                  <a:prstClr val="white"/>
                </a:solidFill>
                <a:latin typeface="Arial Nova" panose="020B0504020202020204" pitchFamily="34" charset="0"/>
              </a:rPr>
              <a:t>Adopt</a:t>
            </a:r>
            <a:endParaRPr lang="en-US" sz="1600">
              <a:solidFill>
                <a:prstClr val="white"/>
              </a:solidFill>
              <a:latin typeface="Arial Nova" panose="020B0504020202020204" pitchFamily="34" charset="0"/>
            </a:endParaRPr>
          </a:p>
        </p:txBody>
      </p:sp>
      <p:sp>
        <p:nvSpPr>
          <p:cNvPr id="79" name="Rectangle: Rounded Corners 78">
            <a:extLst>
              <a:ext uri="{FF2B5EF4-FFF2-40B4-BE49-F238E27FC236}">
                <a16:creationId xmlns:a16="http://schemas.microsoft.com/office/drawing/2014/main" id="{8AFBF6A2-C798-4126-8766-8BA7C3198547}"/>
              </a:ext>
            </a:extLst>
          </p:cNvPr>
          <p:cNvSpPr/>
          <p:nvPr/>
        </p:nvSpPr>
        <p:spPr bwMode="auto">
          <a:xfrm>
            <a:off x="6768975" y="988856"/>
            <a:ext cx="1550046" cy="556266"/>
          </a:xfrm>
          <a:prstGeom prst="roundRect">
            <a:avLst/>
          </a:prstGeom>
          <a:solidFill>
            <a:schemeClr val="tx2">
              <a:lumMod val="50000"/>
            </a:schemeClr>
          </a:solidFill>
          <a:ln>
            <a:noFill/>
          </a:ln>
        </p:spPr>
        <p:txBody>
          <a:bodyPr vert="horz" wrap="square" lIns="68580" tIns="34290" rIns="68580" bIns="34290" numCol="1" rtlCol="0" anchor="ctr" anchorCtr="0" compatLnSpc="1">
            <a:prstTxWarp prst="textNoShape">
              <a:avLst/>
            </a:prstTxWarp>
          </a:bodyPr>
          <a:lstStyle/>
          <a:p>
            <a:pPr algn="ctr">
              <a:defRPr/>
            </a:pPr>
            <a:r>
              <a:rPr lang="en-IN" sz="1600" b="1">
                <a:solidFill>
                  <a:prstClr val="white"/>
                </a:solidFill>
                <a:latin typeface="Arial Nova" panose="020B0504020202020204" pitchFamily="34" charset="0"/>
              </a:rPr>
              <a:t>Scale</a:t>
            </a:r>
            <a:endParaRPr lang="en-IN" sz="1600">
              <a:solidFill>
                <a:prstClr val="white"/>
              </a:solidFill>
              <a:latin typeface="Arial Nova" panose="020B0504020202020204" pitchFamily="34" charset="0"/>
            </a:endParaRPr>
          </a:p>
        </p:txBody>
      </p:sp>
      <p:sp>
        <p:nvSpPr>
          <p:cNvPr id="50" name="TextBox 49">
            <a:extLst>
              <a:ext uri="{FF2B5EF4-FFF2-40B4-BE49-F238E27FC236}">
                <a16:creationId xmlns:a16="http://schemas.microsoft.com/office/drawing/2014/main" id="{FF562BCB-6897-45BE-B529-27DB3357C26A}"/>
              </a:ext>
            </a:extLst>
          </p:cNvPr>
          <p:cNvSpPr txBox="1"/>
          <p:nvPr/>
        </p:nvSpPr>
        <p:spPr>
          <a:xfrm>
            <a:off x="1991829" y="1758657"/>
            <a:ext cx="1236188" cy="415498"/>
          </a:xfrm>
          <a:prstGeom prst="rect">
            <a:avLst/>
          </a:prstGeom>
          <a:noFill/>
        </p:spPr>
        <p:txBody>
          <a:bodyPr wrap="square">
            <a:spAutoFit/>
          </a:bodyPr>
          <a:lstStyle/>
          <a:p>
            <a:pPr algn="ctr">
              <a:defRPr/>
            </a:pPr>
            <a:r>
              <a:rPr lang="en-US" sz="1050">
                <a:latin typeface="Arial Nova Light" panose="020B0304020202020204" pitchFamily="34" charset="0"/>
              </a:rPr>
              <a:t>KPI/program success metrics</a:t>
            </a:r>
          </a:p>
        </p:txBody>
      </p:sp>
    </p:spTree>
    <p:custDataLst>
      <p:tags r:id="rId1"/>
    </p:custDataLst>
    <p:extLst>
      <p:ext uri="{BB962C8B-B14F-4D97-AF65-F5344CB8AC3E}">
        <p14:creationId xmlns:p14="http://schemas.microsoft.com/office/powerpoint/2010/main" val="96192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81C1E6C4-0661-4760-BD08-B99CE88C4542}"/>
              </a:ext>
            </a:extLst>
          </p:cNvPr>
          <p:cNvSpPr/>
          <p:nvPr/>
        </p:nvSpPr>
        <p:spPr>
          <a:xfrm>
            <a:off x="0" y="714599"/>
            <a:ext cx="9144000" cy="4428901"/>
          </a:xfrm>
          <a:prstGeom prst="rect">
            <a:avLst/>
          </a:prstGeom>
          <a:solidFill>
            <a:schemeClr val="bg1">
              <a:alpha val="1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pic>
        <p:nvPicPr>
          <p:cNvPr id="39" name="Picture 38" descr="Clouds in the sky&#10;&#10;Description automatically generated">
            <a:extLst>
              <a:ext uri="{FF2B5EF4-FFF2-40B4-BE49-F238E27FC236}">
                <a16:creationId xmlns:a16="http://schemas.microsoft.com/office/drawing/2014/main" id="{CDC24070-42B6-439E-AE5B-9CD6ADBDE867}"/>
              </a:ext>
            </a:extLst>
          </p:cNvPr>
          <p:cNvPicPr>
            <a:picLocks noChangeAspect="1"/>
          </p:cNvPicPr>
          <p:nvPr/>
        </p:nvPicPr>
        <p:blipFill>
          <a:blip r:embed="rId4" cstate="print">
            <a:alphaModFix amt="41000"/>
            <a:extLst>
              <a:ext uri="{28A0092B-C50C-407E-A947-70E740481C1C}">
                <a14:useLocalDpi xmlns:a14="http://schemas.microsoft.com/office/drawing/2010/main"/>
              </a:ext>
            </a:extLst>
          </a:blip>
          <a:stretch>
            <a:fillRect/>
          </a:stretch>
        </p:blipFill>
        <p:spPr>
          <a:xfrm>
            <a:off x="-7376" y="721730"/>
            <a:ext cx="9144000" cy="4428901"/>
          </a:xfrm>
          <a:prstGeom prst="rect">
            <a:avLst/>
          </a:prstGeom>
        </p:spPr>
      </p:pic>
      <p:sp>
        <p:nvSpPr>
          <p:cNvPr id="4" name="Title 3">
            <a:extLst>
              <a:ext uri="{FF2B5EF4-FFF2-40B4-BE49-F238E27FC236}">
                <a16:creationId xmlns:a16="http://schemas.microsoft.com/office/drawing/2014/main" id="{1F997DF9-F282-40E5-8183-4BD84CB2BB7C}"/>
              </a:ext>
            </a:extLst>
          </p:cNvPr>
          <p:cNvSpPr>
            <a:spLocks noGrp="1"/>
          </p:cNvSpPr>
          <p:nvPr>
            <p:ph type="title"/>
          </p:nvPr>
        </p:nvSpPr>
        <p:spPr/>
        <p:txBody>
          <a:bodyPr/>
          <a:lstStyle/>
          <a:p>
            <a:r>
              <a:rPr lang="en-US">
                <a:latin typeface="Arial Nova Light" panose="020B0304020202020204" pitchFamily="34" charset="0"/>
              </a:rPr>
              <a:t>Cloud outcomes*</a:t>
            </a:r>
          </a:p>
        </p:txBody>
      </p:sp>
      <p:sp>
        <p:nvSpPr>
          <p:cNvPr id="3" name="Arrow: Pentagon 2">
            <a:extLst>
              <a:ext uri="{FF2B5EF4-FFF2-40B4-BE49-F238E27FC236}">
                <a16:creationId xmlns:a16="http://schemas.microsoft.com/office/drawing/2014/main" id="{46A8D633-276A-456E-A8F4-4C5BAC9FCFA7}"/>
              </a:ext>
            </a:extLst>
          </p:cNvPr>
          <p:cNvSpPr/>
          <p:nvPr/>
        </p:nvSpPr>
        <p:spPr bwMode="auto">
          <a:xfrm rot="5400000" flipV="1">
            <a:off x="1099951" y="2355528"/>
            <a:ext cx="3094887" cy="1550045"/>
          </a:xfrm>
          <a:prstGeom prst="homePlate">
            <a:avLst>
              <a:gd name="adj" fmla="val 20318"/>
            </a:avLst>
          </a:prstGeom>
          <a:solidFill>
            <a:schemeClr val="tx2">
              <a:alpha val="80000"/>
            </a:schemeClr>
          </a:solidFill>
          <a:ln>
            <a:noFill/>
          </a:ln>
        </p:spPr>
        <p:txBody>
          <a:bodyPr vert="horz" wrap="square" lIns="68580" tIns="34290" rIns="68580" bIns="34290" numCol="1" rtlCol="0" anchor="t" anchorCtr="0" compatLnSpc="1">
            <a:prstTxWarp prst="textNoShape">
              <a:avLst/>
            </a:prstTxWarp>
          </a:bodyPr>
          <a:lstStyle/>
          <a:p>
            <a:pPr algn="ctr">
              <a:defRPr/>
            </a:pPr>
            <a:endParaRPr lang="en-US">
              <a:latin typeface="Arial Nova Light" panose="020B0304020202020204" pitchFamily="34" charset="0"/>
            </a:endParaRPr>
          </a:p>
        </p:txBody>
      </p:sp>
      <p:sp>
        <p:nvSpPr>
          <p:cNvPr id="28" name="Arrow: Pentagon 27">
            <a:extLst>
              <a:ext uri="{FF2B5EF4-FFF2-40B4-BE49-F238E27FC236}">
                <a16:creationId xmlns:a16="http://schemas.microsoft.com/office/drawing/2014/main" id="{7231D7C8-B92F-4E9D-BC18-2AFAC977FEFB}"/>
              </a:ext>
            </a:extLst>
          </p:cNvPr>
          <p:cNvSpPr/>
          <p:nvPr/>
        </p:nvSpPr>
        <p:spPr bwMode="auto">
          <a:xfrm rot="5400000" flipV="1">
            <a:off x="2732151" y="2355528"/>
            <a:ext cx="3094887" cy="1550045"/>
          </a:xfrm>
          <a:prstGeom prst="homePlate">
            <a:avLst>
              <a:gd name="adj" fmla="val 20318"/>
            </a:avLst>
          </a:prstGeom>
          <a:solidFill>
            <a:schemeClr val="tx2">
              <a:alpha val="80000"/>
            </a:schemeClr>
          </a:solidFill>
          <a:ln>
            <a:noFill/>
          </a:ln>
        </p:spPr>
        <p:txBody>
          <a:bodyPr vert="horz" wrap="square" lIns="68580" tIns="34290" rIns="68580" bIns="34290" numCol="1" rtlCol="0" anchor="t" anchorCtr="0" compatLnSpc="1">
            <a:prstTxWarp prst="textNoShape">
              <a:avLst/>
            </a:prstTxWarp>
          </a:bodyPr>
          <a:lstStyle/>
          <a:p>
            <a:pPr algn="ctr">
              <a:defRPr/>
            </a:pPr>
            <a:endParaRPr lang="en-US">
              <a:latin typeface="Arial Nova Light" panose="020B0304020202020204" pitchFamily="34" charset="0"/>
            </a:endParaRPr>
          </a:p>
        </p:txBody>
      </p:sp>
      <p:sp>
        <p:nvSpPr>
          <p:cNvPr id="32" name="Rectangle: Rounded Corners 31">
            <a:extLst>
              <a:ext uri="{FF2B5EF4-FFF2-40B4-BE49-F238E27FC236}">
                <a16:creationId xmlns:a16="http://schemas.microsoft.com/office/drawing/2014/main" id="{D5613DFA-404D-4A96-A8D0-6B7B5AB16083}"/>
              </a:ext>
            </a:extLst>
          </p:cNvPr>
          <p:cNvSpPr/>
          <p:nvPr/>
        </p:nvSpPr>
        <p:spPr bwMode="auto">
          <a:xfrm flipV="1">
            <a:off x="3556483" y="1625304"/>
            <a:ext cx="1446224" cy="646810"/>
          </a:xfrm>
          <a:prstGeom prst="roundRect">
            <a:avLst>
              <a:gd name="adj" fmla="val 7230"/>
            </a:avLst>
          </a:prstGeom>
          <a:noFill/>
          <a:ln>
            <a:noFill/>
          </a:ln>
        </p:spPr>
        <p:txBody>
          <a:bodyPr vert="horz" wrap="square" lIns="68580" tIns="34290" rIns="68580" bIns="34290" numCol="1" rtlCol="0" anchor="t" anchorCtr="0" compatLnSpc="1">
            <a:prstTxWarp prst="textNoShape">
              <a:avLst/>
            </a:prstTxWarp>
          </a:bodyPr>
          <a:lstStyle/>
          <a:p>
            <a:pPr algn="ctr">
              <a:defRPr/>
            </a:pPr>
            <a:endParaRPr lang="en-US">
              <a:latin typeface="Arial Nova Light" panose="020B0304020202020204" pitchFamily="34" charset="0"/>
            </a:endParaRPr>
          </a:p>
        </p:txBody>
      </p:sp>
      <p:sp>
        <p:nvSpPr>
          <p:cNvPr id="34" name="Arrow: Pentagon 33">
            <a:extLst>
              <a:ext uri="{FF2B5EF4-FFF2-40B4-BE49-F238E27FC236}">
                <a16:creationId xmlns:a16="http://schemas.microsoft.com/office/drawing/2014/main" id="{6E2EE5C7-BC64-4FBF-97D7-43F85BC92969}"/>
              </a:ext>
            </a:extLst>
          </p:cNvPr>
          <p:cNvSpPr/>
          <p:nvPr/>
        </p:nvSpPr>
        <p:spPr bwMode="auto">
          <a:xfrm rot="5400000" flipV="1">
            <a:off x="4364352" y="2355528"/>
            <a:ext cx="3094887" cy="1550045"/>
          </a:xfrm>
          <a:prstGeom prst="homePlate">
            <a:avLst>
              <a:gd name="adj" fmla="val 20318"/>
            </a:avLst>
          </a:prstGeom>
          <a:solidFill>
            <a:schemeClr val="tx2">
              <a:alpha val="80000"/>
            </a:schemeClr>
          </a:solidFill>
          <a:ln>
            <a:noFill/>
          </a:ln>
        </p:spPr>
        <p:txBody>
          <a:bodyPr vert="horz" wrap="square" lIns="68580" tIns="34290" rIns="68580" bIns="34290" numCol="1" rtlCol="0" anchor="t" anchorCtr="0" compatLnSpc="1">
            <a:prstTxWarp prst="textNoShape">
              <a:avLst/>
            </a:prstTxWarp>
          </a:bodyPr>
          <a:lstStyle/>
          <a:p>
            <a:pPr algn="ctr">
              <a:defRPr/>
            </a:pPr>
            <a:endParaRPr lang="en-US">
              <a:latin typeface="Arial Nova Light" panose="020B0304020202020204" pitchFamily="34" charset="0"/>
            </a:endParaRPr>
          </a:p>
        </p:txBody>
      </p:sp>
      <p:sp>
        <p:nvSpPr>
          <p:cNvPr id="40" name="Arrow: Pentagon 39">
            <a:extLst>
              <a:ext uri="{FF2B5EF4-FFF2-40B4-BE49-F238E27FC236}">
                <a16:creationId xmlns:a16="http://schemas.microsoft.com/office/drawing/2014/main" id="{0848DCDD-73FD-468C-AC7A-44513CD45632}"/>
              </a:ext>
            </a:extLst>
          </p:cNvPr>
          <p:cNvSpPr/>
          <p:nvPr/>
        </p:nvSpPr>
        <p:spPr bwMode="auto">
          <a:xfrm rot="5400000" flipV="1">
            <a:off x="5996555" y="2355528"/>
            <a:ext cx="3094887" cy="1550045"/>
          </a:xfrm>
          <a:prstGeom prst="homePlate">
            <a:avLst>
              <a:gd name="adj" fmla="val 20318"/>
            </a:avLst>
          </a:prstGeom>
          <a:solidFill>
            <a:schemeClr val="tx2">
              <a:alpha val="80000"/>
            </a:schemeClr>
          </a:solidFill>
          <a:ln>
            <a:noFill/>
          </a:ln>
        </p:spPr>
        <p:txBody>
          <a:bodyPr vert="horz" wrap="square" lIns="68580" tIns="34290" rIns="68580" bIns="34290" numCol="1" rtlCol="0" anchor="t" anchorCtr="0" compatLnSpc="1">
            <a:prstTxWarp prst="textNoShape">
              <a:avLst/>
            </a:prstTxWarp>
          </a:bodyPr>
          <a:lstStyle/>
          <a:p>
            <a:pPr algn="ctr">
              <a:defRPr/>
            </a:pPr>
            <a:endParaRPr lang="en-US">
              <a:latin typeface="Arial Nova Light" panose="020B0304020202020204" pitchFamily="34" charset="0"/>
            </a:endParaRPr>
          </a:p>
        </p:txBody>
      </p:sp>
      <p:sp>
        <p:nvSpPr>
          <p:cNvPr id="54" name="TextBox 53">
            <a:extLst>
              <a:ext uri="{FF2B5EF4-FFF2-40B4-BE49-F238E27FC236}">
                <a16:creationId xmlns:a16="http://schemas.microsoft.com/office/drawing/2014/main" id="{F234E331-68AF-4389-9EC3-AC7A5856B5E3}"/>
              </a:ext>
            </a:extLst>
          </p:cNvPr>
          <p:cNvSpPr txBox="1"/>
          <p:nvPr/>
        </p:nvSpPr>
        <p:spPr>
          <a:xfrm>
            <a:off x="3661500" y="2983613"/>
            <a:ext cx="1236188" cy="415498"/>
          </a:xfrm>
          <a:prstGeom prst="rect">
            <a:avLst/>
          </a:prstGeom>
          <a:noFill/>
        </p:spPr>
        <p:txBody>
          <a:bodyPr wrap="square">
            <a:spAutoFit/>
          </a:bodyPr>
          <a:lstStyle/>
          <a:p>
            <a:pPr algn="ctr">
              <a:defRPr/>
            </a:pPr>
            <a:r>
              <a:rPr lang="en-US" sz="1050">
                <a:latin typeface="Arial Nova Light" panose="020B0304020202020204" pitchFamily="34" charset="0"/>
              </a:rPr>
              <a:t>On-demand, self-service catalog</a:t>
            </a:r>
          </a:p>
        </p:txBody>
      </p:sp>
      <p:sp>
        <p:nvSpPr>
          <p:cNvPr id="55" name="TextBox 54">
            <a:extLst>
              <a:ext uri="{FF2B5EF4-FFF2-40B4-BE49-F238E27FC236}">
                <a16:creationId xmlns:a16="http://schemas.microsoft.com/office/drawing/2014/main" id="{76469BDC-4AD0-4F3A-AB98-1CAB2A3DC16C}"/>
              </a:ext>
            </a:extLst>
          </p:cNvPr>
          <p:cNvSpPr txBox="1"/>
          <p:nvPr/>
        </p:nvSpPr>
        <p:spPr>
          <a:xfrm>
            <a:off x="5293702" y="3726995"/>
            <a:ext cx="1236188" cy="577081"/>
          </a:xfrm>
          <a:prstGeom prst="rect">
            <a:avLst/>
          </a:prstGeom>
          <a:noFill/>
        </p:spPr>
        <p:txBody>
          <a:bodyPr wrap="square">
            <a:spAutoFit/>
          </a:bodyPr>
          <a:lstStyle/>
          <a:p>
            <a:pPr algn="ctr">
              <a:defRPr/>
            </a:pPr>
            <a:r>
              <a:rPr lang="en-US" sz="1050">
                <a:latin typeface="Arial Nova Light" panose="020B0304020202020204" pitchFamily="34" charset="0"/>
              </a:rPr>
              <a:t>Performance and productivity monitoring</a:t>
            </a:r>
          </a:p>
        </p:txBody>
      </p:sp>
      <p:sp>
        <p:nvSpPr>
          <p:cNvPr id="56" name="TextBox 55">
            <a:extLst>
              <a:ext uri="{FF2B5EF4-FFF2-40B4-BE49-F238E27FC236}">
                <a16:creationId xmlns:a16="http://schemas.microsoft.com/office/drawing/2014/main" id="{3602C36A-AC9F-48C3-93CC-5788E5E12869}"/>
              </a:ext>
            </a:extLst>
          </p:cNvPr>
          <p:cNvSpPr txBox="1"/>
          <p:nvPr/>
        </p:nvSpPr>
        <p:spPr>
          <a:xfrm>
            <a:off x="6925904" y="3726995"/>
            <a:ext cx="1236188" cy="577081"/>
          </a:xfrm>
          <a:prstGeom prst="rect">
            <a:avLst/>
          </a:prstGeom>
          <a:noFill/>
        </p:spPr>
        <p:txBody>
          <a:bodyPr wrap="square">
            <a:spAutoFit/>
          </a:bodyPr>
          <a:lstStyle/>
          <a:p>
            <a:pPr algn="ctr">
              <a:defRPr/>
            </a:pPr>
            <a:r>
              <a:rPr lang="en-US" sz="1050">
                <a:latin typeface="Arial Nova Light" panose="020B0304020202020204" pitchFamily="34" charset="0"/>
              </a:rPr>
              <a:t>Employee experiences  captured</a:t>
            </a:r>
          </a:p>
        </p:txBody>
      </p:sp>
      <p:sp>
        <p:nvSpPr>
          <p:cNvPr id="57" name="TextBox 56">
            <a:extLst>
              <a:ext uri="{FF2B5EF4-FFF2-40B4-BE49-F238E27FC236}">
                <a16:creationId xmlns:a16="http://schemas.microsoft.com/office/drawing/2014/main" id="{FBA72E0C-87E6-4BEA-922A-2057D4BC9688}"/>
              </a:ext>
            </a:extLst>
          </p:cNvPr>
          <p:cNvSpPr txBox="1"/>
          <p:nvPr/>
        </p:nvSpPr>
        <p:spPr>
          <a:xfrm>
            <a:off x="2029301" y="3726995"/>
            <a:ext cx="1236188" cy="415498"/>
          </a:xfrm>
          <a:prstGeom prst="rect">
            <a:avLst/>
          </a:prstGeom>
          <a:noFill/>
        </p:spPr>
        <p:txBody>
          <a:bodyPr wrap="square">
            <a:spAutoFit/>
          </a:bodyPr>
          <a:lstStyle/>
          <a:p>
            <a:pPr algn="ctr">
              <a:defRPr/>
            </a:pPr>
            <a:r>
              <a:rPr lang="en-US" sz="1050">
                <a:latin typeface="Arial Nova Light" panose="020B0304020202020204" pitchFamily="34" charset="0"/>
              </a:rPr>
              <a:t>Define financial and cost models</a:t>
            </a:r>
          </a:p>
        </p:txBody>
      </p:sp>
      <p:sp>
        <p:nvSpPr>
          <p:cNvPr id="58" name="TextBox 57">
            <a:extLst>
              <a:ext uri="{FF2B5EF4-FFF2-40B4-BE49-F238E27FC236}">
                <a16:creationId xmlns:a16="http://schemas.microsoft.com/office/drawing/2014/main" id="{379D676A-5356-4123-822A-D13143B6BEE0}"/>
              </a:ext>
            </a:extLst>
          </p:cNvPr>
          <p:cNvSpPr txBox="1"/>
          <p:nvPr/>
        </p:nvSpPr>
        <p:spPr>
          <a:xfrm>
            <a:off x="3504569" y="2364649"/>
            <a:ext cx="1550046" cy="415498"/>
          </a:xfrm>
          <a:prstGeom prst="rect">
            <a:avLst/>
          </a:prstGeom>
          <a:noFill/>
        </p:spPr>
        <p:txBody>
          <a:bodyPr wrap="square">
            <a:spAutoFit/>
          </a:bodyPr>
          <a:lstStyle/>
          <a:p>
            <a:pPr algn="ctr">
              <a:defRPr/>
            </a:pPr>
            <a:r>
              <a:rPr lang="en-US" sz="1050">
                <a:latin typeface="Arial Nova Light" panose="020B0304020202020204" pitchFamily="34" charset="0"/>
              </a:rPr>
              <a:t>Solution purchased, validated, certified</a:t>
            </a:r>
          </a:p>
        </p:txBody>
      </p:sp>
      <p:sp>
        <p:nvSpPr>
          <p:cNvPr id="59" name="TextBox 58">
            <a:extLst>
              <a:ext uri="{FF2B5EF4-FFF2-40B4-BE49-F238E27FC236}">
                <a16:creationId xmlns:a16="http://schemas.microsoft.com/office/drawing/2014/main" id="{6261EBA7-6322-4D52-A29A-986FA8E14A75}"/>
              </a:ext>
            </a:extLst>
          </p:cNvPr>
          <p:cNvSpPr txBox="1"/>
          <p:nvPr/>
        </p:nvSpPr>
        <p:spPr>
          <a:xfrm>
            <a:off x="5293702" y="2994246"/>
            <a:ext cx="1236188" cy="577081"/>
          </a:xfrm>
          <a:prstGeom prst="rect">
            <a:avLst/>
          </a:prstGeom>
          <a:noFill/>
        </p:spPr>
        <p:txBody>
          <a:bodyPr wrap="square">
            <a:spAutoFit/>
          </a:bodyPr>
          <a:lstStyle/>
          <a:p>
            <a:pPr algn="ctr">
              <a:defRPr/>
            </a:pPr>
            <a:r>
              <a:rPr lang="en-US" sz="1050">
                <a:latin typeface="Arial Nova Light" panose="020B0304020202020204" pitchFamily="34" charset="0"/>
              </a:rPr>
              <a:t>Policy and governance program enacted</a:t>
            </a:r>
          </a:p>
        </p:txBody>
      </p:sp>
      <p:sp>
        <p:nvSpPr>
          <p:cNvPr id="61" name="TextBox 60">
            <a:extLst>
              <a:ext uri="{FF2B5EF4-FFF2-40B4-BE49-F238E27FC236}">
                <a16:creationId xmlns:a16="http://schemas.microsoft.com/office/drawing/2014/main" id="{AD0862AC-AB8F-41B4-9F15-8B50997B658F}"/>
              </a:ext>
            </a:extLst>
          </p:cNvPr>
          <p:cNvSpPr txBox="1"/>
          <p:nvPr/>
        </p:nvSpPr>
        <p:spPr>
          <a:xfrm>
            <a:off x="2029301" y="2866650"/>
            <a:ext cx="1236188" cy="738664"/>
          </a:xfrm>
          <a:prstGeom prst="rect">
            <a:avLst/>
          </a:prstGeom>
          <a:noFill/>
        </p:spPr>
        <p:txBody>
          <a:bodyPr wrap="square">
            <a:spAutoFit/>
          </a:bodyPr>
          <a:lstStyle/>
          <a:p>
            <a:pPr algn="ctr">
              <a:defRPr/>
            </a:pPr>
            <a:r>
              <a:rPr lang="en-US" sz="1050">
                <a:latin typeface="Arial Nova Light" panose="020B0304020202020204" pitchFamily="34" charset="0"/>
              </a:rPr>
              <a:t>Understand workload suitability and team readiness</a:t>
            </a:r>
          </a:p>
        </p:txBody>
      </p:sp>
      <p:sp>
        <p:nvSpPr>
          <p:cNvPr id="62" name="TextBox 61">
            <a:extLst>
              <a:ext uri="{FF2B5EF4-FFF2-40B4-BE49-F238E27FC236}">
                <a16:creationId xmlns:a16="http://schemas.microsoft.com/office/drawing/2014/main" id="{E0F6F814-1E68-4C00-88C5-CA56EF9E5FAD}"/>
              </a:ext>
            </a:extLst>
          </p:cNvPr>
          <p:cNvSpPr txBox="1"/>
          <p:nvPr/>
        </p:nvSpPr>
        <p:spPr>
          <a:xfrm>
            <a:off x="3504569" y="3726995"/>
            <a:ext cx="1565749" cy="415498"/>
          </a:xfrm>
          <a:prstGeom prst="rect">
            <a:avLst/>
          </a:prstGeom>
          <a:noFill/>
        </p:spPr>
        <p:txBody>
          <a:bodyPr wrap="square">
            <a:spAutoFit/>
          </a:bodyPr>
          <a:lstStyle/>
          <a:p>
            <a:pPr algn="ctr">
              <a:defRPr/>
            </a:pPr>
            <a:r>
              <a:rPr lang="en-US" sz="1050">
                <a:latin typeface="Arial Nova Light" panose="020B0304020202020204" pitchFamily="34" charset="0"/>
              </a:rPr>
              <a:t>Integrated with core IT operational systems</a:t>
            </a:r>
          </a:p>
        </p:txBody>
      </p:sp>
      <p:sp>
        <p:nvSpPr>
          <p:cNvPr id="63" name="TextBox 62">
            <a:extLst>
              <a:ext uri="{FF2B5EF4-FFF2-40B4-BE49-F238E27FC236}">
                <a16:creationId xmlns:a16="http://schemas.microsoft.com/office/drawing/2014/main" id="{2E52447D-150A-4DE7-AADC-F4B497E9A5DB}"/>
              </a:ext>
            </a:extLst>
          </p:cNvPr>
          <p:cNvSpPr txBox="1"/>
          <p:nvPr/>
        </p:nvSpPr>
        <p:spPr>
          <a:xfrm>
            <a:off x="5293702" y="2364649"/>
            <a:ext cx="1236188" cy="577081"/>
          </a:xfrm>
          <a:prstGeom prst="rect">
            <a:avLst/>
          </a:prstGeom>
          <a:noFill/>
        </p:spPr>
        <p:txBody>
          <a:bodyPr wrap="square">
            <a:spAutoFit/>
          </a:bodyPr>
          <a:lstStyle/>
          <a:p>
            <a:pPr algn="ctr">
              <a:defRPr/>
            </a:pPr>
            <a:r>
              <a:rPr lang="en-US" sz="1050">
                <a:latin typeface="Arial Nova Light" panose="020B0304020202020204" pitchFamily="34" charset="0"/>
              </a:rPr>
              <a:t>Workloads, apps and data running on infrastructure</a:t>
            </a:r>
          </a:p>
        </p:txBody>
      </p:sp>
      <p:sp>
        <p:nvSpPr>
          <p:cNvPr id="64" name="TextBox 63">
            <a:extLst>
              <a:ext uri="{FF2B5EF4-FFF2-40B4-BE49-F238E27FC236}">
                <a16:creationId xmlns:a16="http://schemas.microsoft.com/office/drawing/2014/main" id="{5327B6AD-395A-4A60-92BB-223E27EEB658}"/>
              </a:ext>
            </a:extLst>
          </p:cNvPr>
          <p:cNvSpPr txBox="1"/>
          <p:nvPr/>
        </p:nvSpPr>
        <p:spPr>
          <a:xfrm>
            <a:off x="6835423" y="2373584"/>
            <a:ext cx="1393117" cy="1061829"/>
          </a:xfrm>
          <a:prstGeom prst="rect">
            <a:avLst/>
          </a:prstGeom>
          <a:noFill/>
        </p:spPr>
        <p:txBody>
          <a:bodyPr wrap="square">
            <a:spAutoFit/>
          </a:bodyPr>
          <a:lstStyle/>
          <a:p>
            <a:pPr algn="ctr">
              <a:defRPr/>
            </a:pPr>
            <a:r>
              <a:rPr lang="en-US" sz="1050">
                <a:latin typeface="Arial Nova Light" panose="020B0304020202020204" pitchFamily="34" charset="0"/>
              </a:rPr>
              <a:t>Performance of workloads, applications, models and data is within or exceed success metrics </a:t>
            </a:r>
          </a:p>
        </p:txBody>
      </p:sp>
      <p:sp>
        <p:nvSpPr>
          <p:cNvPr id="65" name="TextBox 64">
            <a:extLst>
              <a:ext uri="{FF2B5EF4-FFF2-40B4-BE49-F238E27FC236}">
                <a16:creationId xmlns:a16="http://schemas.microsoft.com/office/drawing/2014/main" id="{0BAFF838-6AB0-4964-8233-720A2577293E}"/>
              </a:ext>
            </a:extLst>
          </p:cNvPr>
          <p:cNvSpPr txBox="1"/>
          <p:nvPr/>
        </p:nvSpPr>
        <p:spPr>
          <a:xfrm>
            <a:off x="2038284" y="2364649"/>
            <a:ext cx="1236188" cy="415498"/>
          </a:xfrm>
          <a:prstGeom prst="rect">
            <a:avLst/>
          </a:prstGeom>
          <a:noFill/>
        </p:spPr>
        <p:txBody>
          <a:bodyPr wrap="square">
            <a:spAutoFit/>
          </a:bodyPr>
          <a:lstStyle/>
          <a:p>
            <a:pPr algn="ctr">
              <a:defRPr/>
            </a:pPr>
            <a:r>
              <a:rPr lang="en-US" sz="1050">
                <a:latin typeface="Arial Nova Light" panose="020B0304020202020204" pitchFamily="34" charset="0"/>
              </a:rPr>
              <a:t>Future state cloud architecture</a:t>
            </a:r>
          </a:p>
        </p:txBody>
      </p:sp>
      <p:sp>
        <p:nvSpPr>
          <p:cNvPr id="66" name="TextBox 65">
            <a:extLst>
              <a:ext uri="{FF2B5EF4-FFF2-40B4-BE49-F238E27FC236}">
                <a16:creationId xmlns:a16="http://schemas.microsoft.com/office/drawing/2014/main" id="{9175CCD3-2F50-488D-A1EC-4F3BECE11184}"/>
              </a:ext>
            </a:extLst>
          </p:cNvPr>
          <p:cNvSpPr txBox="1"/>
          <p:nvPr/>
        </p:nvSpPr>
        <p:spPr>
          <a:xfrm>
            <a:off x="3661500" y="1758657"/>
            <a:ext cx="1236188" cy="415498"/>
          </a:xfrm>
          <a:prstGeom prst="rect">
            <a:avLst/>
          </a:prstGeom>
          <a:noFill/>
        </p:spPr>
        <p:txBody>
          <a:bodyPr wrap="square">
            <a:spAutoFit/>
          </a:bodyPr>
          <a:lstStyle/>
          <a:p>
            <a:pPr algn="ctr">
              <a:defRPr/>
            </a:pPr>
            <a:r>
              <a:rPr lang="en-US" sz="1050">
                <a:latin typeface="Arial Nova Light" panose="020B0304020202020204" pitchFamily="34" charset="0"/>
              </a:rPr>
              <a:t>Operational readiness</a:t>
            </a:r>
          </a:p>
        </p:txBody>
      </p:sp>
      <p:sp>
        <p:nvSpPr>
          <p:cNvPr id="67" name="TextBox 66">
            <a:extLst>
              <a:ext uri="{FF2B5EF4-FFF2-40B4-BE49-F238E27FC236}">
                <a16:creationId xmlns:a16="http://schemas.microsoft.com/office/drawing/2014/main" id="{7DB956CD-E34D-4A61-8382-9441B1667A8B}"/>
              </a:ext>
            </a:extLst>
          </p:cNvPr>
          <p:cNvSpPr txBox="1"/>
          <p:nvPr/>
        </p:nvSpPr>
        <p:spPr>
          <a:xfrm>
            <a:off x="5241192" y="1758657"/>
            <a:ext cx="1341206" cy="415498"/>
          </a:xfrm>
          <a:prstGeom prst="rect">
            <a:avLst/>
          </a:prstGeom>
          <a:noFill/>
        </p:spPr>
        <p:txBody>
          <a:bodyPr wrap="square">
            <a:spAutoFit/>
          </a:bodyPr>
          <a:lstStyle/>
          <a:p>
            <a:pPr algn="ctr">
              <a:defRPr/>
            </a:pPr>
            <a:r>
              <a:rPr lang="en-US" sz="1050">
                <a:latin typeface="Arial Nova Light" panose="020B0304020202020204" pitchFamily="34" charset="0"/>
              </a:rPr>
              <a:t>Automated lifecycle management</a:t>
            </a:r>
          </a:p>
        </p:txBody>
      </p:sp>
      <p:sp>
        <p:nvSpPr>
          <p:cNvPr id="68" name="TextBox 67">
            <a:extLst>
              <a:ext uri="{FF2B5EF4-FFF2-40B4-BE49-F238E27FC236}">
                <a16:creationId xmlns:a16="http://schemas.microsoft.com/office/drawing/2014/main" id="{CDDD8AEB-AFE0-4130-AF82-6D575C825FEE}"/>
              </a:ext>
            </a:extLst>
          </p:cNvPr>
          <p:cNvSpPr txBox="1"/>
          <p:nvPr/>
        </p:nvSpPr>
        <p:spPr>
          <a:xfrm>
            <a:off x="6873167" y="1754370"/>
            <a:ext cx="1326669" cy="415498"/>
          </a:xfrm>
          <a:prstGeom prst="rect">
            <a:avLst/>
          </a:prstGeom>
          <a:noFill/>
        </p:spPr>
        <p:txBody>
          <a:bodyPr wrap="square">
            <a:spAutoFit/>
          </a:bodyPr>
          <a:lstStyle/>
          <a:p>
            <a:pPr algn="ctr">
              <a:defRPr/>
            </a:pPr>
            <a:r>
              <a:rPr lang="en-US" sz="1050">
                <a:latin typeface="Arial Nova Light" panose="020B0304020202020204" pitchFamily="34" charset="0"/>
              </a:rPr>
              <a:t>Accelerated </a:t>
            </a:r>
            <a:r>
              <a:rPr lang="en-US" sz="1050" err="1">
                <a:latin typeface="Arial Nova Light" panose="020B0304020202020204" pitchFamily="34" charset="0"/>
              </a:rPr>
              <a:t>CapEx</a:t>
            </a:r>
            <a:r>
              <a:rPr lang="en-US" sz="1050">
                <a:latin typeface="Arial Nova Light" panose="020B0304020202020204" pitchFamily="34" charset="0"/>
              </a:rPr>
              <a:t> &amp; </a:t>
            </a:r>
            <a:r>
              <a:rPr lang="en-US" sz="1050" err="1">
                <a:latin typeface="Arial Nova Light" panose="020B0304020202020204" pitchFamily="34" charset="0"/>
              </a:rPr>
              <a:t>OpEx</a:t>
            </a:r>
            <a:r>
              <a:rPr lang="en-US" sz="1050">
                <a:latin typeface="Arial Nova Light" panose="020B0304020202020204" pitchFamily="34" charset="0"/>
              </a:rPr>
              <a:t> savings</a:t>
            </a:r>
          </a:p>
        </p:txBody>
      </p:sp>
      <p:sp>
        <p:nvSpPr>
          <p:cNvPr id="80" name="TextBox 79">
            <a:extLst>
              <a:ext uri="{FF2B5EF4-FFF2-40B4-BE49-F238E27FC236}">
                <a16:creationId xmlns:a16="http://schemas.microsoft.com/office/drawing/2014/main" id="{07DE16F7-FF94-464F-97B5-F0F24AEC8E38}"/>
              </a:ext>
            </a:extLst>
          </p:cNvPr>
          <p:cNvSpPr txBox="1"/>
          <p:nvPr/>
        </p:nvSpPr>
        <p:spPr>
          <a:xfrm>
            <a:off x="1991829" y="1758657"/>
            <a:ext cx="1236188" cy="415498"/>
          </a:xfrm>
          <a:prstGeom prst="rect">
            <a:avLst/>
          </a:prstGeom>
          <a:noFill/>
        </p:spPr>
        <p:txBody>
          <a:bodyPr wrap="square">
            <a:spAutoFit/>
          </a:bodyPr>
          <a:lstStyle/>
          <a:p>
            <a:pPr algn="ctr">
              <a:defRPr/>
            </a:pPr>
            <a:r>
              <a:rPr lang="en-US" sz="1050">
                <a:latin typeface="Arial Nova Light" panose="020B0304020202020204" pitchFamily="34" charset="0"/>
              </a:rPr>
              <a:t>KPI/program success metrics</a:t>
            </a:r>
          </a:p>
        </p:txBody>
      </p:sp>
      <p:sp>
        <p:nvSpPr>
          <p:cNvPr id="8" name="TextBox 7">
            <a:extLst>
              <a:ext uri="{FF2B5EF4-FFF2-40B4-BE49-F238E27FC236}">
                <a16:creationId xmlns:a16="http://schemas.microsoft.com/office/drawing/2014/main" id="{F9B252DC-9530-49CF-B24C-DC62E9ED4EB3}"/>
              </a:ext>
            </a:extLst>
          </p:cNvPr>
          <p:cNvSpPr txBox="1"/>
          <p:nvPr/>
        </p:nvSpPr>
        <p:spPr>
          <a:xfrm>
            <a:off x="513956" y="1754370"/>
            <a:ext cx="750206" cy="415498"/>
          </a:xfrm>
          <a:prstGeom prst="rect">
            <a:avLst/>
          </a:prstGeom>
          <a:noFill/>
        </p:spPr>
        <p:txBody>
          <a:bodyPr wrap="none" lIns="0" tIns="0" rIns="0" bIns="0" rtlCol="0">
            <a:spAutoFit/>
          </a:bodyPr>
          <a:lstStyle/>
          <a:p>
            <a:pPr algn="ctr"/>
            <a:r>
              <a:rPr lang="en-US">
                <a:latin typeface="Arial Nova Light" panose="020B0304020202020204" pitchFamily="34" charset="0"/>
              </a:rPr>
              <a:t>Business </a:t>
            </a:r>
            <a:br>
              <a:rPr lang="en-US">
                <a:latin typeface="Arial Nova Light" panose="020B0304020202020204" pitchFamily="34" charset="0"/>
              </a:rPr>
            </a:br>
            <a:r>
              <a:rPr lang="en-US">
                <a:latin typeface="Arial Nova Light" panose="020B0304020202020204" pitchFamily="34" charset="0"/>
              </a:rPr>
              <a:t>outcomes</a:t>
            </a:r>
          </a:p>
        </p:txBody>
      </p:sp>
      <p:sp>
        <p:nvSpPr>
          <p:cNvPr id="70" name="TextBox 69">
            <a:extLst>
              <a:ext uri="{FF2B5EF4-FFF2-40B4-BE49-F238E27FC236}">
                <a16:creationId xmlns:a16="http://schemas.microsoft.com/office/drawing/2014/main" id="{30D00D04-61C6-4AC6-83C4-35C66D0381AE}"/>
              </a:ext>
            </a:extLst>
          </p:cNvPr>
          <p:cNvSpPr txBox="1"/>
          <p:nvPr/>
        </p:nvSpPr>
        <p:spPr>
          <a:xfrm>
            <a:off x="447271" y="3112383"/>
            <a:ext cx="883575" cy="415498"/>
          </a:xfrm>
          <a:prstGeom prst="rect">
            <a:avLst/>
          </a:prstGeom>
          <a:noFill/>
        </p:spPr>
        <p:txBody>
          <a:bodyPr wrap="none" lIns="0" tIns="0" rIns="0" bIns="0" rtlCol="0">
            <a:spAutoFit/>
          </a:bodyPr>
          <a:lstStyle/>
          <a:p>
            <a:pPr algn="ctr"/>
            <a:r>
              <a:rPr lang="en-US">
                <a:latin typeface="Arial Nova Light" panose="020B0304020202020204" pitchFamily="34" charset="0"/>
              </a:rPr>
              <a:t>Technology </a:t>
            </a:r>
            <a:br>
              <a:rPr lang="en-US">
                <a:latin typeface="Arial Nova Light" panose="020B0304020202020204" pitchFamily="34" charset="0"/>
              </a:rPr>
            </a:br>
            <a:r>
              <a:rPr lang="en-US">
                <a:latin typeface="Arial Nova Light" panose="020B0304020202020204" pitchFamily="34" charset="0"/>
              </a:rPr>
              <a:t>outcomes</a:t>
            </a:r>
          </a:p>
        </p:txBody>
      </p:sp>
      <p:sp>
        <p:nvSpPr>
          <p:cNvPr id="11" name="Left Brace 10">
            <a:extLst>
              <a:ext uri="{FF2B5EF4-FFF2-40B4-BE49-F238E27FC236}">
                <a16:creationId xmlns:a16="http://schemas.microsoft.com/office/drawing/2014/main" id="{F4053700-8448-443B-8A4C-6AEDB23E04FA}"/>
              </a:ext>
            </a:extLst>
          </p:cNvPr>
          <p:cNvSpPr/>
          <p:nvPr/>
        </p:nvSpPr>
        <p:spPr>
          <a:xfrm>
            <a:off x="1443598" y="2364649"/>
            <a:ext cx="323756" cy="190135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Arial Nova Light" panose="020B0304020202020204" pitchFamily="34" charset="0"/>
            </a:endParaRPr>
          </a:p>
        </p:txBody>
      </p:sp>
      <p:sp>
        <p:nvSpPr>
          <p:cNvPr id="71" name="TextBox 70">
            <a:extLst>
              <a:ext uri="{FF2B5EF4-FFF2-40B4-BE49-F238E27FC236}">
                <a16:creationId xmlns:a16="http://schemas.microsoft.com/office/drawing/2014/main" id="{EC8324D2-7F41-4ADD-BA2E-2AA20C8B29D6}"/>
              </a:ext>
            </a:extLst>
          </p:cNvPr>
          <p:cNvSpPr txBox="1"/>
          <p:nvPr/>
        </p:nvSpPr>
        <p:spPr>
          <a:xfrm>
            <a:off x="86466" y="4677994"/>
            <a:ext cx="1244380" cy="207749"/>
          </a:xfrm>
          <a:prstGeom prst="rect">
            <a:avLst/>
          </a:prstGeom>
          <a:noFill/>
        </p:spPr>
        <p:txBody>
          <a:bodyPr wrap="none" lIns="0" tIns="0" rIns="0" bIns="0" rtlCol="0">
            <a:spAutoFit/>
          </a:bodyPr>
          <a:lstStyle/>
          <a:p>
            <a:pPr algn="ctr"/>
            <a:r>
              <a:rPr lang="en-US">
                <a:latin typeface="Arial Nova Light" panose="020B0304020202020204" pitchFamily="34" charset="0"/>
              </a:rPr>
              <a:t>*Not inclusive list</a:t>
            </a:r>
          </a:p>
        </p:txBody>
      </p:sp>
      <p:cxnSp>
        <p:nvCxnSpPr>
          <p:cNvPr id="6" name="Straight Connector 5">
            <a:extLst>
              <a:ext uri="{FF2B5EF4-FFF2-40B4-BE49-F238E27FC236}">
                <a16:creationId xmlns:a16="http://schemas.microsoft.com/office/drawing/2014/main" id="{C3D8A9C8-4697-45C2-9C7A-861FEC4C92F1}"/>
              </a:ext>
            </a:extLst>
          </p:cNvPr>
          <p:cNvCxnSpPr/>
          <p:nvPr/>
        </p:nvCxnSpPr>
        <p:spPr>
          <a:xfrm>
            <a:off x="1872369" y="2335738"/>
            <a:ext cx="6446652"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41" name="Left Brace 40">
            <a:extLst>
              <a:ext uri="{FF2B5EF4-FFF2-40B4-BE49-F238E27FC236}">
                <a16:creationId xmlns:a16="http://schemas.microsoft.com/office/drawing/2014/main" id="{5733EC0F-6FC2-4991-8EED-5A573C05947B}"/>
              </a:ext>
            </a:extLst>
          </p:cNvPr>
          <p:cNvSpPr/>
          <p:nvPr/>
        </p:nvSpPr>
        <p:spPr>
          <a:xfrm>
            <a:off x="1436390" y="1621073"/>
            <a:ext cx="323756" cy="71466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Arial Nova Light" panose="020B0304020202020204" pitchFamily="34" charset="0"/>
            </a:endParaRPr>
          </a:p>
        </p:txBody>
      </p:sp>
      <p:pic>
        <p:nvPicPr>
          <p:cNvPr id="42" name="Picture 41">
            <a:hlinkClick r:id="rId5" action="ppaction://hlinksldjump"/>
            <a:extLst>
              <a:ext uri="{FF2B5EF4-FFF2-40B4-BE49-F238E27FC236}">
                <a16:creationId xmlns:a16="http://schemas.microsoft.com/office/drawing/2014/main" id="{6CE9EA6A-09D2-4FD4-B810-C121C6FC684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91188" y="91384"/>
            <a:ext cx="134124" cy="134124"/>
          </a:xfrm>
          <a:prstGeom prst="rect">
            <a:avLst/>
          </a:prstGeom>
        </p:spPr>
      </p:pic>
      <p:sp>
        <p:nvSpPr>
          <p:cNvPr id="72" name="Rectangle: Rounded Corners 71">
            <a:extLst>
              <a:ext uri="{FF2B5EF4-FFF2-40B4-BE49-F238E27FC236}">
                <a16:creationId xmlns:a16="http://schemas.microsoft.com/office/drawing/2014/main" id="{9DE47B6E-2241-4FFE-BDEA-F7D8A0E3FFCE}"/>
              </a:ext>
            </a:extLst>
          </p:cNvPr>
          <p:cNvSpPr/>
          <p:nvPr/>
        </p:nvSpPr>
        <p:spPr bwMode="auto">
          <a:xfrm>
            <a:off x="1872369" y="988856"/>
            <a:ext cx="1550046" cy="556266"/>
          </a:xfrm>
          <a:prstGeom prst="roundRect">
            <a:avLst/>
          </a:prstGeom>
          <a:solidFill>
            <a:schemeClr val="bg1"/>
          </a:solidFill>
          <a:ln>
            <a:noFill/>
          </a:ln>
        </p:spPr>
        <p:txBody>
          <a:bodyPr vert="horz" wrap="square" lIns="68580" tIns="34290" rIns="68580" bIns="34290" numCol="1" rtlCol="0" anchor="ctr" anchorCtr="0" compatLnSpc="1">
            <a:prstTxWarp prst="textNoShape">
              <a:avLst/>
            </a:prstTxWarp>
          </a:bodyPr>
          <a:lstStyle/>
          <a:p>
            <a:pPr algn="ctr">
              <a:defRPr/>
            </a:pPr>
            <a:r>
              <a:rPr lang="en-IN" sz="1600" b="1">
                <a:solidFill>
                  <a:prstClr val="white"/>
                </a:solidFill>
                <a:latin typeface="Arial Nova" panose="020B0504020202020204" pitchFamily="34" charset="0"/>
              </a:rPr>
              <a:t>Strategize</a:t>
            </a:r>
            <a:endParaRPr lang="en-IN" sz="1600">
              <a:solidFill>
                <a:prstClr val="white"/>
              </a:solidFill>
              <a:latin typeface="Arial Nova" panose="020B0504020202020204" pitchFamily="34" charset="0"/>
            </a:endParaRPr>
          </a:p>
        </p:txBody>
      </p:sp>
      <p:sp>
        <p:nvSpPr>
          <p:cNvPr id="73" name="Rectangle: Rounded Corners 72">
            <a:extLst>
              <a:ext uri="{FF2B5EF4-FFF2-40B4-BE49-F238E27FC236}">
                <a16:creationId xmlns:a16="http://schemas.microsoft.com/office/drawing/2014/main" id="{A44FA40E-989C-4411-ADC5-A6B48AAAB990}"/>
              </a:ext>
            </a:extLst>
          </p:cNvPr>
          <p:cNvSpPr/>
          <p:nvPr/>
        </p:nvSpPr>
        <p:spPr bwMode="auto">
          <a:xfrm>
            <a:off x="3504571" y="984836"/>
            <a:ext cx="1550046" cy="556266"/>
          </a:xfrm>
          <a:prstGeom prst="roundRect">
            <a:avLst/>
          </a:prstGeom>
          <a:solidFill>
            <a:schemeClr val="accent2"/>
          </a:solidFill>
          <a:ln>
            <a:noFill/>
          </a:ln>
        </p:spPr>
        <p:txBody>
          <a:bodyPr vert="horz" wrap="square" lIns="68580" tIns="34290" rIns="68580" bIns="34290" numCol="1" rtlCol="0" anchor="ctr" anchorCtr="0" compatLnSpc="1">
            <a:prstTxWarp prst="textNoShape">
              <a:avLst/>
            </a:prstTxWarp>
          </a:bodyPr>
          <a:lstStyle/>
          <a:p>
            <a:pPr algn="ctr">
              <a:defRPr/>
            </a:pPr>
            <a:r>
              <a:rPr lang="en-IN" sz="1600" b="1">
                <a:solidFill>
                  <a:prstClr val="white"/>
                </a:solidFill>
                <a:latin typeface="Arial Nova" panose="020B0504020202020204" pitchFamily="34" charset="0"/>
              </a:rPr>
              <a:t>Implement</a:t>
            </a:r>
            <a:endParaRPr lang="en-IN" sz="1600">
              <a:solidFill>
                <a:prstClr val="white"/>
              </a:solidFill>
              <a:latin typeface="Arial Nova" panose="020B0504020202020204" pitchFamily="34" charset="0"/>
            </a:endParaRPr>
          </a:p>
        </p:txBody>
      </p:sp>
      <p:sp>
        <p:nvSpPr>
          <p:cNvPr id="74" name="Rectangle: Rounded Corners 73">
            <a:extLst>
              <a:ext uri="{FF2B5EF4-FFF2-40B4-BE49-F238E27FC236}">
                <a16:creationId xmlns:a16="http://schemas.microsoft.com/office/drawing/2014/main" id="{E9DEFB4D-A15F-40BB-B8CE-F4D98EE1CAE1}"/>
              </a:ext>
            </a:extLst>
          </p:cNvPr>
          <p:cNvSpPr/>
          <p:nvPr/>
        </p:nvSpPr>
        <p:spPr bwMode="auto">
          <a:xfrm>
            <a:off x="5136773" y="988856"/>
            <a:ext cx="1550046" cy="556266"/>
          </a:xfrm>
          <a:prstGeom prst="roundRect">
            <a:avLst/>
          </a:prstGeom>
          <a:solidFill>
            <a:schemeClr val="accent3"/>
          </a:solidFill>
          <a:ln>
            <a:noFill/>
          </a:ln>
        </p:spPr>
        <p:txBody>
          <a:bodyPr vert="horz" wrap="square" lIns="68580" tIns="34290" rIns="68580" bIns="34290" numCol="1" rtlCol="0" anchor="ctr" anchorCtr="0" compatLnSpc="1">
            <a:prstTxWarp prst="textNoShape">
              <a:avLst/>
            </a:prstTxWarp>
          </a:bodyPr>
          <a:lstStyle/>
          <a:p>
            <a:pPr algn="ctr">
              <a:defRPr/>
            </a:pPr>
            <a:r>
              <a:rPr lang="en-US" sz="1600" b="1">
                <a:solidFill>
                  <a:prstClr val="white"/>
                </a:solidFill>
                <a:latin typeface="Arial Nova" panose="020B0504020202020204" pitchFamily="34" charset="0"/>
              </a:rPr>
              <a:t>Adopt</a:t>
            </a:r>
            <a:endParaRPr lang="en-US" sz="1600">
              <a:solidFill>
                <a:prstClr val="white"/>
              </a:solidFill>
              <a:latin typeface="Arial Nova" panose="020B0504020202020204" pitchFamily="34" charset="0"/>
            </a:endParaRPr>
          </a:p>
        </p:txBody>
      </p:sp>
      <p:sp>
        <p:nvSpPr>
          <p:cNvPr id="75" name="Rectangle: Rounded Corners 74">
            <a:extLst>
              <a:ext uri="{FF2B5EF4-FFF2-40B4-BE49-F238E27FC236}">
                <a16:creationId xmlns:a16="http://schemas.microsoft.com/office/drawing/2014/main" id="{5189C302-EB23-4CA3-B349-F66C17B50E13}"/>
              </a:ext>
            </a:extLst>
          </p:cNvPr>
          <p:cNvSpPr/>
          <p:nvPr/>
        </p:nvSpPr>
        <p:spPr bwMode="auto">
          <a:xfrm>
            <a:off x="6768975" y="988856"/>
            <a:ext cx="1550046" cy="556266"/>
          </a:xfrm>
          <a:prstGeom prst="roundRect">
            <a:avLst/>
          </a:prstGeom>
          <a:solidFill>
            <a:schemeClr val="tx2">
              <a:lumMod val="50000"/>
            </a:schemeClr>
          </a:solidFill>
          <a:ln>
            <a:noFill/>
          </a:ln>
        </p:spPr>
        <p:txBody>
          <a:bodyPr vert="horz" wrap="square" lIns="68580" tIns="34290" rIns="68580" bIns="34290" numCol="1" rtlCol="0" anchor="ctr" anchorCtr="0" compatLnSpc="1">
            <a:prstTxWarp prst="textNoShape">
              <a:avLst/>
            </a:prstTxWarp>
          </a:bodyPr>
          <a:lstStyle/>
          <a:p>
            <a:pPr algn="ctr">
              <a:defRPr/>
            </a:pPr>
            <a:r>
              <a:rPr lang="en-IN" sz="1600" b="1">
                <a:solidFill>
                  <a:prstClr val="white"/>
                </a:solidFill>
                <a:latin typeface="Arial Nova" panose="020B0504020202020204" pitchFamily="34" charset="0"/>
              </a:rPr>
              <a:t>Scale</a:t>
            </a:r>
            <a:endParaRPr lang="en-IN" sz="1600">
              <a:solidFill>
                <a:prstClr val="white"/>
              </a:solidFill>
              <a:latin typeface="Arial Nova" panose="020B0504020202020204" pitchFamily="34" charset="0"/>
            </a:endParaRPr>
          </a:p>
        </p:txBody>
      </p:sp>
    </p:spTree>
    <p:custDataLst>
      <p:tags r:id="rId1"/>
    </p:custDataLst>
    <p:extLst>
      <p:ext uri="{BB962C8B-B14F-4D97-AF65-F5344CB8AC3E}">
        <p14:creationId xmlns:p14="http://schemas.microsoft.com/office/powerpoint/2010/main" val="3376841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996BDBB-B46D-4470-A725-27782E6BFA6D}"/>
              </a:ext>
            </a:extLst>
          </p:cNvPr>
          <p:cNvPicPr>
            <a:picLocks noChangeAspect="1"/>
          </p:cNvPicPr>
          <p:nvPr/>
        </p:nvPicPr>
        <p:blipFill rotWithShape="1">
          <a:blip r:embed="rId4">
            <a:alphaModFix amt="20000"/>
          </a:blip>
          <a:srcRect t="27579"/>
          <a:stretch/>
        </p:blipFill>
        <p:spPr>
          <a:xfrm>
            <a:off x="0" y="718591"/>
            <a:ext cx="9141850" cy="4421770"/>
          </a:xfrm>
          <a:prstGeom prst="rect">
            <a:avLst/>
          </a:prstGeom>
        </p:spPr>
      </p:pic>
      <p:sp>
        <p:nvSpPr>
          <p:cNvPr id="43" name="Rectangle 42">
            <a:extLst>
              <a:ext uri="{FF2B5EF4-FFF2-40B4-BE49-F238E27FC236}">
                <a16:creationId xmlns:a16="http://schemas.microsoft.com/office/drawing/2014/main" id="{81C1E6C4-0661-4760-BD08-B99CE88C4542}"/>
              </a:ext>
            </a:extLst>
          </p:cNvPr>
          <p:cNvSpPr/>
          <p:nvPr/>
        </p:nvSpPr>
        <p:spPr>
          <a:xfrm>
            <a:off x="0" y="726689"/>
            <a:ext cx="9144000" cy="4428901"/>
          </a:xfrm>
          <a:prstGeom prst="rect">
            <a:avLst/>
          </a:prstGeom>
          <a:solidFill>
            <a:schemeClr val="bg1">
              <a:alpha val="1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4" name="Title 3">
            <a:extLst>
              <a:ext uri="{FF2B5EF4-FFF2-40B4-BE49-F238E27FC236}">
                <a16:creationId xmlns:a16="http://schemas.microsoft.com/office/drawing/2014/main" id="{1F997DF9-F282-40E5-8183-4BD84CB2BB7C}"/>
              </a:ext>
            </a:extLst>
          </p:cNvPr>
          <p:cNvSpPr>
            <a:spLocks noGrp="1"/>
          </p:cNvSpPr>
          <p:nvPr>
            <p:ph type="title"/>
          </p:nvPr>
        </p:nvSpPr>
        <p:spPr/>
        <p:txBody>
          <a:bodyPr/>
          <a:lstStyle/>
          <a:p>
            <a:r>
              <a:rPr lang="en-US">
                <a:latin typeface="Arial Nova Light" panose="020B0304020202020204" pitchFamily="34" charset="0"/>
              </a:rPr>
              <a:t>Business Resiliency outcomes*</a:t>
            </a:r>
          </a:p>
        </p:txBody>
      </p:sp>
      <p:sp>
        <p:nvSpPr>
          <p:cNvPr id="3" name="Arrow: Pentagon 2">
            <a:extLst>
              <a:ext uri="{FF2B5EF4-FFF2-40B4-BE49-F238E27FC236}">
                <a16:creationId xmlns:a16="http://schemas.microsoft.com/office/drawing/2014/main" id="{46A8D633-276A-456E-A8F4-4C5BAC9FCFA7}"/>
              </a:ext>
            </a:extLst>
          </p:cNvPr>
          <p:cNvSpPr/>
          <p:nvPr/>
        </p:nvSpPr>
        <p:spPr bwMode="auto">
          <a:xfrm rot="5400000" flipV="1">
            <a:off x="1099951" y="2355528"/>
            <a:ext cx="3094887" cy="1550045"/>
          </a:xfrm>
          <a:prstGeom prst="homePlate">
            <a:avLst>
              <a:gd name="adj" fmla="val 20318"/>
            </a:avLst>
          </a:prstGeom>
          <a:solidFill>
            <a:schemeClr val="tx2">
              <a:alpha val="80000"/>
            </a:schemeClr>
          </a:solidFill>
          <a:ln>
            <a:noFill/>
          </a:ln>
        </p:spPr>
        <p:txBody>
          <a:bodyPr vert="horz" wrap="square" lIns="68580" tIns="34290" rIns="68580" bIns="34290" numCol="1" rtlCol="0" anchor="t" anchorCtr="0" compatLnSpc="1">
            <a:prstTxWarp prst="textNoShape">
              <a:avLst/>
            </a:prstTxWarp>
          </a:bodyPr>
          <a:lstStyle/>
          <a:p>
            <a:pPr algn="ctr">
              <a:defRPr/>
            </a:pPr>
            <a:endParaRPr lang="en-US">
              <a:latin typeface="Arial Nova Light" panose="020B0304020202020204" pitchFamily="34" charset="0"/>
            </a:endParaRPr>
          </a:p>
        </p:txBody>
      </p:sp>
      <p:sp>
        <p:nvSpPr>
          <p:cNvPr id="28" name="Arrow: Pentagon 27">
            <a:extLst>
              <a:ext uri="{FF2B5EF4-FFF2-40B4-BE49-F238E27FC236}">
                <a16:creationId xmlns:a16="http://schemas.microsoft.com/office/drawing/2014/main" id="{7231D7C8-B92F-4E9D-BC18-2AFAC977FEFB}"/>
              </a:ext>
            </a:extLst>
          </p:cNvPr>
          <p:cNvSpPr/>
          <p:nvPr/>
        </p:nvSpPr>
        <p:spPr bwMode="auto">
          <a:xfrm rot="5400000" flipV="1">
            <a:off x="2732151" y="2355528"/>
            <a:ext cx="3094887" cy="1550045"/>
          </a:xfrm>
          <a:prstGeom prst="homePlate">
            <a:avLst>
              <a:gd name="adj" fmla="val 20318"/>
            </a:avLst>
          </a:prstGeom>
          <a:solidFill>
            <a:schemeClr val="tx2">
              <a:alpha val="80000"/>
            </a:schemeClr>
          </a:solidFill>
          <a:ln>
            <a:noFill/>
          </a:ln>
        </p:spPr>
        <p:txBody>
          <a:bodyPr vert="horz" wrap="square" lIns="68580" tIns="34290" rIns="68580" bIns="34290" numCol="1" rtlCol="0" anchor="t" anchorCtr="0" compatLnSpc="1">
            <a:prstTxWarp prst="textNoShape">
              <a:avLst/>
            </a:prstTxWarp>
          </a:bodyPr>
          <a:lstStyle/>
          <a:p>
            <a:pPr algn="ctr">
              <a:defRPr/>
            </a:pPr>
            <a:endParaRPr lang="en-US">
              <a:latin typeface="Arial Nova Light" panose="020B0304020202020204" pitchFamily="34" charset="0"/>
            </a:endParaRPr>
          </a:p>
        </p:txBody>
      </p:sp>
      <p:sp>
        <p:nvSpPr>
          <p:cNvPr id="32" name="Rectangle: Rounded Corners 31">
            <a:extLst>
              <a:ext uri="{FF2B5EF4-FFF2-40B4-BE49-F238E27FC236}">
                <a16:creationId xmlns:a16="http://schemas.microsoft.com/office/drawing/2014/main" id="{D5613DFA-404D-4A96-A8D0-6B7B5AB16083}"/>
              </a:ext>
            </a:extLst>
          </p:cNvPr>
          <p:cNvSpPr/>
          <p:nvPr/>
        </p:nvSpPr>
        <p:spPr bwMode="auto">
          <a:xfrm flipV="1">
            <a:off x="3556483" y="1625304"/>
            <a:ext cx="1446224" cy="646810"/>
          </a:xfrm>
          <a:prstGeom prst="roundRect">
            <a:avLst>
              <a:gd name="adj" fmla="val 7230"/>
            </a:avLst>
          </a:prstGeom>
          <a:noFill/>
          <a:ln>
            <a:noFill/>
          </a:ln>
        </p:spPr>
        <p:txBody>
          <a:bodyPr vert="horz" wrap="square" lIns="68580" tIns="34290" rIns="68580" bIns="34290" numCol="1" rtlCol="0" anchor="t" anchorCtr="0" compatLnSpc="1">
            <a:prstTxWarp prst="textNoShape">
              <a:avLst/>
            </a:prstTxWarp>
          </a:bodyPr>
          <a:lstStyle/>
          <a:p>
            <a:pPr algn="ctr">
              <a:defRPr/>
            </a:pPr>
            <a:endParaRPr lang="en-US">
              <a:latin typeface="Arial Nova Light" panose="020B0304020202020204" pitchFamily="34" charset="0"/>
            </a:endParaRPr>
          </a:p>
        </p:txBody>
      </p:sp>
      <p:sp>
        <p:nvSpPr>
          <p:cNvPr id="34" name="Arrow: Pentagon 33">
            <a:extLst>
              <a:ext uri="{FF2B5EF4-FFF2-40B4-BE49-F238E27FC236}">
                <a16:creationId xmlns:a16="http://schemas.microsoft.com/office/drawing/2014/main" id="{6E2EE5C7-BC64-4FBF-97D7-43F85BC92969}"/>
              </a:ext>
            </a:extLst>
          </p:cNvPr>
          <p:cNvSpPr/>
          <p:nvPr/>
        </p:nvSpPr>
        <p:spPr bwMode="auto">
          <a:xfrm rot="5400000" flipV="1">
            <a:off x="4364352" y="2355528"/>
            <a:ext cx="3094887" cy="1550045"/>
          </a:xfrm>
          <a:prstGeom prst="homePlate">
            <a:avLst>
              <a:gd name="adj" fmla="val 20318"/>
            </a:avLst>
          </a:prstGeom>
          <a:solidFill>
            <a:schemeClr val="tx2">
              <a:alpha val="80000"/>
            </a:schemeClr>
          </a:solidFill>
          <a:ln>
            <a:noFill/>
          </a:ln>
        </p:spPr>
        <p:txBody>
          <a:bodyPr vert="horz" wrap="square" lIns="68580" tIns="34290" rIns="68580" bIns="34290" numCol="1" rtlCol="0" anchor="t" anchorCtr="0" compatLnSpc="1">
            <a:prstTxWarp prst="textNoShape">
              <a:avLst/>
            </a:prstTxWarp>
          </a:bodyPr>
          <a:lstStyle/>
          <a:p>
            <a:pPr algn="ctr">
              <a:defRPr/>
            </a:pPr>
            <a:endParaRPr lang="en-US">
              <a:latin typeface="Arial Nova Light" panose="020B0304020202020204" pitchFamily="34" charset="0"/>
            </a:endParaRPr>
          </a:p>
        </p:txBody>
      </p:sp>
      <p:sp>
        <p:nvSpPr>
          <p:cNvPr id="40" name="Arrow: Pentagon 39">
            <a:extLst>
              <a:ext uri="{FF2B5EF4-FFF2-40B4-BE49-F238E27FC236}">
                <a16:creationId xmlns:a16="http://schemas.microsoft.com/office/drawing/2014/main" id="{0848DCDD-73FD-468C-AC7A-44513CD45632}"/>
              </a:ext>
            </a:extLst>
          </p:cNvPr>
          <p:cNvSpPr/>
          <p:nvPr/>
        </p:nvSpPr>
        <p:spPr bwMode="auto">
          <a:xfrm rot="5400000" flipV="1">
            <a:off x="5996555" y="2355528"/>
            <a:ext cx="3094887" cy="1550045"/>
          </a:xfrm>
          <a:prstGeom prst="homePlate">
            <a:avLst>
              <a:gd name="adj" fmla="val 20318"/>
            </a:avLst>
          </a:prstGeom>
          <a:solidFill>
            <a:schemeClr val="tx2">
              <a:alpha val="80000"/>
            </a:schemeClr>
          </a:solidFill>
          <a:ln>
            <a:noFill/>
          </a:ln>
        </p:spPr>
        <p:txBody>
          <a:bodyPr vert="horz" wrap="square" lIns="68580" tIns="34290" rIns="68580" bIns="34290" numCol="1" rtlCol="0" anchor="t" anchorCtr="0" compatLnSpc="1">
            <a:prstTxWarp prst="textNoShape">
              <a:avLst/>
            </a:prstTxWarp>
          </a:bodyPr>
          <a:lstStyle/>
          <a:p>
            <a:pPr algn="ctr">
              <a:defRPr/>
            </a:pPr>
            <a:endParaRPr lang="en-US">
              <a:latin typeface="Arial Nova Light" panose="020B0304020202020204" pitchFamily="34" charset="0"/>
            </a:endParaRPr>
          </a:p>
        </p:txBody>
      </p:sp>
      <p:sp>
        <p:nvSpPr>
          <p:cNvPr id="54" name="TextBox 53">
            <a:extLst>
              <a:ext uri="{FF2B5EF4-FFF2-40B4-BE49-F238E27FC236}">
                <a16:creationId xmlns:a16="http://schemas.microsoft.com/office/drawing/2014/main" id="{F234E331-68AF-4389-9EC3-AC7A5856B5E3}"/>
              </a:ext>
            </a:extLst>
          </p:cNvPr>
          <p:cNvSpPr txBox="1"/>
          <p:nvPr/>
        </p:nvSpPr>
        <p:spPr>
          <a:xfrm>
            <a:off x="3661500" y="3074863"/>
            <a:ext cx="1236188" cy="415498"/>
          </a:xfrm>
          <a:prstGeom prst="rect">
            <a:avLst/>
          </a:prstGeom>
          <a:noFill/>
        </p:spPr>
        <p:txBody>
          <a:bodyPr wrap="square">
            <a:spAutoFit/>
          </a:bodyPr>
          <a:lstStyle/>
          <a:p>
            <a:pPr algn="ctr">
              <a:defRPr/>
            </a:pPr>
            <a:r>
              <a:rPr lang="en-US" sz="1050">
                <a:latin typeface="Arial Nova Light" panose="020B0304020202020204" pitchFamily="34" charset="0"/>
              </a:rPr>
              <a:t>Resiliency Automation</a:t>
            </a:r>
          </a:p>
        </p:txBody>
      </p:sp>
      <p:sp>
        <p:nvSpPr>
          <p:cNvPr id="55" name="TextBox 54">
            <a:extLst>
              <a:ext uri="{FF2B5EF4-FFF2-40B4-BE49-F238E27FC236}">
                <a16:creationId xmlns:a16="http://schemas.microsoft.com/office/drawing/2014/main" id="{76469BDC-4AD0-4F3A-AB98-1CAB2A3DC16C}"/>
              </a:ext>
            </a:extLst>
          </p:cNvPr>
          <p:cNvSpPr txBox="1"/>
          <p:nvPr/>
        </p:nvSpPr>
        <p:spPr>
          <a:xfrm>
            <a:off x="5293702" y="3726995"/>
            <a:ext cx="1236188" cy="738664"/>
          </a:xfrm>
          <a:prstGeom prst="rect">
            <a:avLst/>
          </a:prstGeom>
          <a:noFill/>
        </p:spPr>
        <p:txBody>
          <a:bodyPr wrap="square">
            <a:spAutoFit/>
          </a:bodyPr>
          <a:lstStyle/>
          <a:p>
            <a:pPr algn="ctr">
              <a:defRPr/>
            </a:pPr>
            <a:r>
              <a:rPr lang="en-US" sz="1050">
                <a:latin typeface="Arial Nova Light" panose="020B0304020202020204" pitchFamily="34" charset="0"/>
              </a:rPr>
              <a:t>Intelligent operations and service observability</a:t>
            </a:r>
          </a:p>
        </p:txBody>
      </p:sp>
      <p:sp>
        <p:nvSpPr>
          <p:cNvPr id="56" name="TextBox 55">
            <a:extLst>
              <a:ext uri="{FF2B5EF4-FFF2-40B4-BE49-F238E27FC236}">
                <a16:creationId xmlns:a16="http://schemas.microsoft.com/office/drawing/2014/main" id="{3602C36A-AC9F-48C3-93CC-5788E5E12869}"/>
              </a:ext>
            </a:extLst>
          </p:cNvPr>
          <p:cNvSpPr txBox="1"/>
          <p:nvPr/>
        </p:nvSpPr>
        <p:spPr>
          <a:xfrm>
            <a:off x="6925904" y="3726995"/>
            <a:ext cx="1236188" cy="577081"/>
          </a:xfrm>
          <a:prstGeom prst="rect">
            <a:avLst/>
          </a:prstGeom>
          <a:noFill/>
        </p:spPr>
        <p:txBody>
          <a:bodyPr wrap="square">
            <a:spAutoFit/>
          </a:bodyPr>
          <a:lstStyle/>
          <a:p>
            <a:pPr algn="ctr">
              <a:defRPr/>
            </a:pPr>
            <a:r>
              <a:rPr lang="en-US" sz="1050">
                <a:latin typeface="Arial Nova Light" panose="020B0304020202020204" pitchFamily="34" charset="0"/>
              </a:rPr>
              <a:t>Unified global governance model</a:t>
            </a:r>
          </a:p>
        </p:txBody>
      </p:sp>
      <p:sp>
        <p:nvSpPr>
          <p:cNvPr id="57" name="TextBox 56">
            <a:extLst>
              <a:ext uri="{FF2B5EF4-FFF2-40B4-BE49-F238E27FC236}">
                <a16:creationId xmlns:a16="http://schemas.microsoft.com/office/drawing/2014/main" id="{FBA72E0C-87E6-4BEA-922A-2057D4BC9688}"/>
              </a:ext>
            </a:extLst>
          </p:cNvPr>
          <p:cNvSpPr txBox="1"/>
          <p:nvPr/>
        </p:nvSpPr>
        <p:spPr>
          <a:xfrm>
            <a:off x="2029301" y="3613603"/>
            <a:ext cx="1236188" cy="738664"/>
          </a:xfrm>
          <a:prstGeom prst="rect">
            <a:avLst/>
          </a:prstGeom>
          <a:noFill/>
        </p:spPr>
        <p:txBody>
          <a:bodyPr wrap="square">
            <a:spAutoFit/>
          </a:bodyPr>
          <a:lstStyle/>
          <a:p>
            <a:pPr algn="ctr">
              <a:defRPr/>
            </a:pPr>
            <a:r>
              <a:rPr lang="en-US" sz="1050">
                <a:latin typeface="Arial Nova Light" panose="020B0304020202020204" pitchFamily="34" charset="0"/>
              </a:rPr>
              <a:t>Identify gaps of Recovery Time and Point actuals versus objectives</a:t>
            </a:r>
          </a:p>
        </p:txBody>
      </p:sp>
      <p:sp>
        <p:nvSpPr>
          <p:cNvPr id="58" name="TextBox 57">
            <a:extLst>
              <a:ext uri="{FF2B5EF4-FFF2-40B4-BE49-F238E27FC236}">
                <a16:creationId xmlns:a16="http://schemas.microsoft.com/office/drawing/2014/main" id="{379D676A-5356-4123-822A-D13143B6BEE0}"/>
              </a:ext>
            </a:extLst>
          </p:cNvPr>
          <p:cNvSpPr txBox="1"/>
          <p:nvPr/>
        </p:nvSpPr>
        <p:spPr>
          <a:xfrm>
            <a:off x="3504569" y="2364649"/>
            <a:ext cx="1550046" cy="577081"/>
          </a:xfrm>
          <a:prstGeom prst="rect">
            <a:avLst/>
          </a:prstGeom>
          <a:noFill/>
        </p:spPr>
        <p:txBody>
          <a:bodyPr wrap="square">
            <a:spAutoFit/>
          </a:bodyPr>
          <a:lstStyle/>
          <a:p>
            <a:pPr algn="ctr">
              <a:defRPr/>
            </a:pPr>
            <a:r>
              <a:rPr lang="en-US" sz="1050">
                <a:latin typeface="Arial Nova Light" panose="020B0304020202020204" pitchFamily="34" charset="0"/>
              </a:rPr>
              <a:t>Implement risk-based recovery </a:t>
            </a:r>
            <a:br>
              <a:rPr lang="en-US" sz="1050">
                <a:latin typeface="Arial Nova Light" panose="020B0304020202020204" pitchFamily="34" charset="0"/>
              </a:rPr>
            </a:br>
            <a:r>
              <a:rPr lang="en-US" sz="1050">
                <a:latin typeface="Arial Nova Light" panose="020B0304020202020204" pitchFamily="34" charset="0"/>
              </a:rPr>
              <a:t>strategies</a:t>
            </a:r>
          </a:p>
        </p:txBody>
      </p:sp>
      <p:sp>
        <p:nvSpPr>
          <p:cNvPr id="59" name="TextBox 58">
            <a:extLst>
              <a:ext uri="{FF2B5EF4-FFF2-40B4-BE49-F238E27FC236}">
                <a16:creationId xmlns:a16="http://schemas.microsoft.com/office/drawing/2014/main" id="{6261EBA7-6322-4D52-A29A-986FA8E14A75}"/>
              </a:ext>
            </a:extLst>
          </p:cNvPr>
          <p:cNvSpPr txBox="1"/>
          <p:nvPr/>
        </p:nvSpPr>
        <p:spPr>
          <a:xfrm>
            <a:off x="5219399" y="2994246"/>
            <a:ext cx="1384792" cy="577081"/>
          </a:xfrm>
          <a:prstGeom prst="rect">
            <a:avLst/>
          </a:prstGeom>
          <a:noFill/>
        </p:spPr>
        <p:txBody>
          <a:bodyPr wrap="square">
            <a:spAutoFit/>
          </a:bodyPr>
          <a:lstStyle/>
          <a:p>
            <a:pPr algn="ctr">
              <a:defRPr/>
            </a:pPr>
            <a:r>
              <a:rPr lang="en-US" sz="1050">
                <a:latin typeface="Arial Nova Light" panose="020B0304020202020204" pitchFamily="34" charset="0"/>
              </a:rPr>
              <a:t>Cyber recovery attack simulation and recovery testing</a:t>
            </a:r>
          </a:p>
        </p:txBody>
      </p:sp>
      <p:sp>
        <p:nvSpPr>
          <p:cNvPr id="61" name="TextBox 60">
            <a:extLst>
              <a:ext uri="{FF2B5EF4-FFF2-40B4-BE49-F238E27FC236}">
                <a16:creationId xmlns:a16="http://schemas.microsoft.com/office/drawing/2014/main" id="{AD0862AC-AB8F-41B4-9F15-8B50997B658F}"/>
              </a:ext>
            </a:extLst>
          </p:cNvPr>
          <p:cNvSpPr txBox="1"/>
          <p:nvPr/>
        </p:nvSpPr>
        <p:spPr>
          <a:xfrm>
            <a:off x="2029301" y="2978236"/>
            <a:ext cx="1236188" cy="577081"/>
          </a:xfrm>
          <a:prstGeom prst="rect">
            <a:avLst/>
          </a:prstGeom>
          <a:noFill/>
        </p:spPr>
        <p:txBody>
          <a:bodyPr wrap="square">
            <a:spAutoFit/>
          </a:bodyPr>
          <a:lstStyle/>
          <a:p>
            <a:pPr algn="ctr">
              <a:defRPr/>
            </a:pPr>
            <a:r>
              <a:rPr lang="en-US" sz="1050">
                <a:latin typeface="Arial Nova Light" panose="020B0304020202020204" pitchFamily="34" charset="0"/>
              </a:rPr>
              <a:t>Collaborative roadmap and strategic vision</a:t>
            </a:r>
          </a:p>
        </p:txBody>
      </p:sp>
      <p:sp>
        <p:nvSpPr>
          <p:cNvPr id="62" name="TextBox 61">
            <a:extLst>
              <a:ext uri="{FF2B5EF4-FFF2-40B4-BE49-F238E27FC236}">
                <a16:creationId xmlns:a16="http://schemas.microsoft.com/office/drawing/2014/main" id="{E0F6F814-1E68-4C00-88C5-CA56EF9E5FAD}"/>
              </a:ext>
            </a:extLst>
          </p:cNvPr>
          <p:cNvSpPr txBox="1"/>
          <p:nvPr/>
        </p:nvSpPr>
        <p:spPr>
          <a:xfrm>
            <a:off x="3504569" y="3726995"/>
            <a:ext cx="1565749" cy="415498"/>
          </a:xfrm>
          <a:prstGeom prst="rect">
            <a:avLst/>
          </a:prstGeom>
          <a:noFill/>
        </p:spPr>
        <p:txBody>
          <a:bodyPr wrap="square">
            <a:spAutoFit/>
          </a:bodyPr>
          <a:lstStyle/>
          <a:p>
            <a:pPr algn="ctr">
              <a:defRPr/>
            </a:pPr>
            <a:r>
              <a:rPr lang="en-US" sz="1050">
                <a:latin typeface="Arial Nova Light" panose="020B0304020202020204" pitchFamily="34" charset="0"/>
              </a:rPr>
              <a:t>Business continuity plan update</a:t>
            </a:r>
          </a:p>
        </p:txBody>
      </p:sp>
      <p:sp>
        <p:nvSpPr>
          <p:cNvPr id="63" name="TextBox 62">
            <a:extLst>
              <a:ext uri="{FF2B5EF4-FFF2-40B4-BE49-F238E27FC236}">
                <a16:creationId xmlns:a16="http://schemas.microsoft.com/office/drawing/2014/main" id="{2E52447D-150A-4DE7-AADC-F4B497E9A5DB}"/>
              </a:ext>
            </a:extLst>
          </p:cNvPr>
          <p:cNvSpPr txBox="1"/>
          <p:nvPr/>
        </p:nvSpPr>
        <p:spPr>
          <a:xfrm>
            <a:off x="5145098" y="2364649"/>
            <a:ext cx="1549096" cy="577081"/>
          </a:xfrm>
          <a:prstGeom prst="rect">
            <a:avLst/>
          </a:prstGeom>
          <a:noFill/>
        </p:spPr>
        <p:txBody>
          <a:bodyPr wrap="square">
            <a:spAutoFit/>
          </a:bodyPr>
          <a:lstStyle/>
          <a:p>
            <a:pPr algn="ctr">
              <a:defRPr/>
            </a:pPr>
            <a:r>
              <a:rPr lang="en-US" sz="1050">
                <a:latin typeface="Arial Nova Light" panose="020B0304020202020204" pitchFamily="34" charset="0"/>
              </a:rPr>
              <a:t>Application continuity, </a:t>
            </a:r>
            <a:br>
              <a:rPr lang="en-US" sz="1050">
                <a:latin typeface="Arial Nova Light" panose="020B0304020202020204" pitchFamily="34" charset="0"/>
              </a:rPr>
            </a:br>
            <a:r>
              <a:rPr lang="en-US" sz="1050">
                <a:latin typeface="Arial Nova Light" panose="020B0304020202020204" pitchFamily="34" charset="0"/>
              </a:rPr>
              <a:t>failover to alternate site and stay </a:t>
            </a:r>
          </a:p>
        </p:txBody>
      </p:sp>
      <p:sp>
        <p:nvSpPr>
          <p:cNvPr id="64" name="TextBox 63">
            <a:extLst>
              <a:ext uri="{FF2B5EF4-FFF2-40B4-BE49-F238E27FC236}">
                <a16:creationId xmlns:a16="http://schemas.microsoft.com/office/drawing/2014/main" id="{5327B6AD-395A-4A60-92BB-223E27EEB658}"/>
              </a:ext>
            </a:extLst>
          </p:cNvPr>
          <p:cNvSpPr txBox="1"/>
          <p:nvPr/>
        </p:nvSpPr>
        <p:spPr>
          <a:xfrm>
            <a:off x="6835423" y="2373584"/>
            <a:ext cx="1393117" cy="577081"/>
          </a:xfrm>
          <a:prstGeom prst="rect">
            <a:avLst/>
          </a:prstGeom>
          <a:noFill/>
        </p:spPr>
        <p:txBody>
          <a:bodyPr wrap="square">
            <a:spAutoFit/>
          </a:bodyPr>
          <a:lstStyle/>
          <a:p>
            <a:pPr algn="ctr">
              <a:defRPr/>
            </a:pPr>
            <a:r>
              <a:rPr lang="en-US" sz="1050">
                <a:latin typeface="Arial Nova Light" panose="020B0304020202020204" pitchFamily="34" charset="0"/>
              </a:rPr>
              <a:t>Tightly integrated Business, Security and IT teams</a:t>
            </a:r>
          </a:p>
        </p:txBody>
      </p:sp>
      <p:sp>
        <p:nvSpPr>
          <p:cNvPr id="65" name="TextBox 64">
            <a:extLst>
              <a:ext uri="{FF2B5EF4-FFF2-40B4-BE49-F238E27FC236}">
                <a16:creationId xmlns:a16="http://schemas.microsoft.com/office/drawing/2014/main" id="{0BAFF838-6AB0-4964-8233-720A2577293E}"/>
              </a:ext>
            </a:extLst>
          </p:cNvPr>
          <p:cNvSpPr txBox="1"/>
          <p:nvPr/>
        </p:nvSpPr>
        <p:spPr>
          <a:xfrm>
            <a:off x="1864042" y="2342870"/>
            <a:ext cx="1550046" cy="577081"/>
          </a:xfrm>
          <a:prstGeom prst="rect">
            <a:avLst/>
          </a:prstGeom>
          <a:noFill/>
        </p:spPr>
        <p:txBody>
          <a:bodyPr wrap="square">
            <a:spAutoFit/>
          </a:bodyPr>
          <a:lstStyle/>
          <a:p>
            <a:pPr algn="ctr">
              <a:defRPr/>
            </a:pPr>
            <a:r>
              <a:rPr lang="en-US" sz="1050">
                <a:latin typeface="Arial Nova Light" panose="020B0304020202020204" pitchFamily="34" charset="0"/>
              </a:rPr>
              <a:t>Technology dependencies mapped to business process </a:t>
            </a:r>
          </a:p>
        </p:txBody>
      </p:sp>
      <p:sp>
        <p:nvSpPr>
          <p:cNvPr id="66" name="TextBox 65">
            <a:extLst>
              <a:ext uri="{FF2B5EF4-FFF2-40B4-BE49-F238E27FC236}">
                <a16:creationId xmlns:a16="http://schemas.microsoft.com/office/drawing/2014/main" id="{9175CCD3-2F50-488D-A1EC-4F3BECE11184}"/>
              </a:ext>
            </a:extLst>
          </p:cNvPr>
          <p:cNvSpPr txBox="1"/>
          <p:nvPr/>
        </p:nvSpPr>
        <p:spPr>
          <a:xfrm>
            <a:off x="3526609" y="1682651"/>
            <a:ext cx="1490979" cy="577081"/>
          </a:xfrm>
          <a:prstGeom prst="rect">
            <a:avLst/>
          </a:prstGeom>
          <a:noFill/>
        </p:spPr>
        <p:txBody>
          <a:bodyPr wrap="square">
            <a:spAutoFit/>
          </a:bodyPr>
          <a:lstStyle/>
          <a:p>
            <a:pPr algn="ctr">
              <a:defRPr/>
            </a:pPr>
            <a:r>
              <a:rPr lang="en-US" sz="1050">
                <a:latin typeface="Arial Nova Light" panose="020B0304020202020204" pitchFamily="34" charset="0"/>
              </a:rPr>
              <a:t>Defined and executable business continuity plan</a:t>
            </a:r>
          </a:p>
        </p:txBody>
      </p:sp>
      <p:sp>
        <p:nvSpPr>
          <p:cNvPr id="67" name="TextBox 66">
            <a:extLst>
              <a:ext uri="{FF2B5EF4-FFF2-40B4-BE49-F238E27FC236}">
                <a16:creationId xmlns:a16="http://schemas.microsoft.com/office/drawing/2014/main" id="{7DB956CD-E34D-4A61-8382-9441B1667A8B}"/>
              </a:ext>
            </a:extLst>
          </p:cNvPr>
          <p:cNvSpPr txBox="1"/>
          <p:nvPr/>
        </p:nvSpPr>
        <p:spPr>
          <a:xfrm>
            <a:off x="5241192" y="1682651"/>
            <a:ext cx="1341206" cy="577081"/>
          </a:xfrm>
          <a:prstGeom prst="rect">
            <a:avLst/>
          </a:prstGeom>
          <a:noFill/>
        </p:spPr>
        <p:txBody>
          <a:bodyPr wrap="square">
            <a:spAutoFit/>
          </a:bodyPr>
          <a:lstStyle/>
          <a:p>
            <a:pPr algn="ctr">
              <a:defRPr/>
            </a:pPr>
            <a:r>
              <a:rPr lang="en-US" sz="1050">
                <a:latin typeface="Arial Nova Light" panose="020B0304020202020204" pitchFamily="34" charset="0"/>
              </a:rPr>
              <a:t>Claim resiliency as a competitive business advantage</a:t>
            </a:r>
          </a:p>
        </p:txBody>
      </p:sp>
      <p:sp>
        <p:nvSpPr>
          <p:cNvPr id="68" name="TextBox 67">
            <a:extLst>
              <a:ext uri="{FF2B5EF4-FFF2-40B4-BE49-F238E27FC236}">
                <a16:creationId xmlns:a16="http://schemas.microsoft.com/office/drawing/2014/main" id="{CDDD8AEB-AFE0-4130-AF82-6D575C825FEE}"/>
              </a:ext>
            </a:extLst>
          </p:cNvPr>
          <p:cNvSpPr txBox="1"/>
          <p:nvPr/>
        </p:nvSpPr>
        <p:spPr>
          <a:xfrm>
            <a:off x="6873167" y="1682651"/>
            <a:ext cx="1326669" cy="577081"/>
          </a:xfrm>
          <a:prstGeom prst="rect">
            <a:avLst/>
          </a:prstGeom>
          <a:noFill/>
        </p:spPr>
        <p:txBody>
          <a:bodyPr wrap="square">
            <a:spAutoFit/>
          </a:bodyPr>
          <a:lstStyle/>
          <a:p>
            <a:pPr algn="ctr">
              <a:defRPr/>
            </a:pPr>
            <a:r>
              <a:rPr lang="en-US" sz="1050">
                <a:latin typeface="Arial Nova Light" panose="020B0304020202020204" pitchFamily="34" charset="0"/>
              </a:rPr>
              <a:t>Ability to “return to business” at scale and speed</a:t>
            </a:r>
          </a:p>
        </p:txBody>
      </p:sp>
      <p:sp>
        <p:nvSpPr>
          <p:cNvPr id="80" name="TextBox 79">
            <a:extLst>
              <a:ext uri="{FF2B5EF4-FFF2-40B4-BE49-F238E27FC236}">
                <a16:creationId xmlns:a16="http://schemas.microsoft.com/office/drawing/2014/main" id="{07DE16F7-FF94-464F-97B5-F0F24AEC8E38}"/>
              </a:ext>
            </a:extLst>
          </p:cNvPr>
          <p:cNvSpPr txBox="1"/>
          <p:nvPr/>
        </p:nvSpPr>
        <p:spPr>
          <a:xfrm>
            <a:off x="1991829" y="1763442"/>
            <a:ext cx="1236188" cy="415498"/>
          </a:xfrm>
          <a:prstGeom prst="rect">
            <a:avLst/>
          </a:prstGeom>
          <a:noFill/>
        </p:spPr>
        <p:txBody>
          <a:bodyPr wrap="square">
            <a:spAutoFit/>
          </a:bodyPr>
          <a:lstStyle/>
          <a:p>
            <a:pPr algn="ctr">
              <a:defRPr/>
            </a:pPr>
            <a:r>
              <a:rPr lang="en-US" sz="1050">
                <a:latin typeface="Arial Nova Light" panose="020B0304020202020204" pitchFamily="34" charset="0"/>
              </a:rPr>
              <a:t>KPI/program success metrics</a:t>
            </a:r>
          </a:p>
        </p:txBody>
      </p:sp>
      <p:sp>
        <p:nvSpPr>
          <p:cNvPr id="8" name="TextBox 7">
            <a:extLst>
              <a:ext uri="{FF2B5EF4-FFF2-40B4-BE49-F238E27FC236}">
                <a16:creationId xmlns:a16="http://schemas.microsoft.com/office/drawing/2014/main" id="{F9B252DC-9530-49CF-B24C-DC62E9ED4EB3}"/>
              </a:ext>
            </a:extLst>
          </p:cNvPr>
          <p:cNvSpPr txBox="1"/>
          <p:nvPr/>
        </p:nvSpPr>
        <p:spPr>
          <a:xfrm>
            <a:off x="513956" y="1754370"/>
            <a:ext cx="750206" cy="415498"/>
          </a:xfrm>
          <a:prstGeom prst="rect">
            <a:avLst/>
          </a:prstGeom>
          <a:noFill/>
        </p:spPr>
        <p:txBody>
          <a:bodyPr wrap="none" lIns="0" tIns="0" rIns="0" bIns="0" rtlCol="0">
            <a:spAutoFit/>
          </a:bodyPr>
          <a:lstStyle/>
          <a:p>
            <a:pPr algn="ctr"/>
            <a:r>
              <a:rPr lang="en-US">
                <a:latin typeface="Arial Nova Light" panose="020B0304020202020204" pitchFamily="34" charset="0"/>
              </a:rPr>
              <a:t>Business </a:t>
            </a:r>
            <a:br>
              <a:rPr lang="en-US">
                <a:latin typeface="Arial Nova Light" panose="020B0304020202020204" pitchFamily="34" charset="0"/>
              </a:rPr>
            </a:br>
            <a:r>
              <a:rPr lang="en-US">
                <a:latin typeface="Arial Nova Light" panose="020B0304020202020204" pitchFamily="34" charset="0"/>
              </a:rPr>
              <a:t>outcomes</a:t>
            </a:r>
          </a:p>
        </p:txBody>
      </p:sp>
      <p:sp>
        <p:nvSpPr>
          <p:cNvPr id="70" name="TextBox 69">
            <a:extLst>
              <a:ext uri="{FF2B5EF4-FFF2-40B4-BE49-F238E27FC236}">
                <a16:creationId xmlns:a16="http://schemas.microsoft.com/office/drawing/2014/main" id="{30D00D04-61C6-4AC6-83C4-35C66D0381AE}"/>
              </a:ext>
            </a:extLst>
          </p:cNvPr>
          <p:cNvSpPr txBox="1"/>
          <p:nvPr/>
        </p:nvSpPr>
        <p:spPr>
          <a:xfrm>
            <a:off x="447271" y="3112383"/>
            <a:ext cx="883575" cy="415498"/>
          </a:xfrm>
          <a:prstGeom prst="rect">
            <a:avLst/>
          </a:prstGeom>
          <a:noFill/>
        </p:spPr>
        <p:txBody>
          <a:bodyPr wrap="none" lIns="0" tIns="0" rIns="0" bIns="0" rtlCol="0">
            <a:spAutoFit/>
          </a:bodyPr>
          <a:lstStyle/>
          <a:p>
            <a:pPr algn="ctr"/>
            <a:r>
              <a:rPr lang="en-US">
                <a:latin typeface="Arial Nova Light" panose="020B0304020202020204" pitchFamily="34" charset="0"/>
              </a:rPr>
              <a:t>Technology </a:t>
            </a:r>
            <a:br>
              <a:rPr lang="en-US">
                <a:latin typeface="Arial Nova Light" panose="020B0304020202020204" pitchFamily="34" charset="0"/>
              </a:rPr>
            </a:br>
            <a:r>
              <a:rPr lang="en-US">
                <a:latin typeface="Arial Nova Light" panose="020B0304020202020204" pitchFamily="34" charset="0"/>
              </a:rPr>
              <a:t>outcomes</a:t>
            </a:r>
          </a:p>
        </p:txBody>
      </p:sp>
      <p:sp>
        <p:nvSpPr>
          <p:cNvPr id="11" name="Left Brace 10">
            <a:extLst>
              <a:ext uri="{FF2B5EF4-FFF2-40B4-BE49-F238E27FC236}">
                <a16:creationId xmlns:a16="http://schemas.microsoft.com/office/drawing/2014/main" id="{F4053700-8448-443B-8A4C-6AEDB23E04FA}"/>
              </a:ext>
            </a:extLst>
          </p:cNvPr>
          <p:cNvSpPr/>
          <p:nvPr/>
        </p:nvSpPr>
        <p:spPr>
          <a:xfrm>
            <a:off x="1443598" y="2364649"/>
            <a:ext cx="323756" cy="1901354"/>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Arial Nova Light" panose="020B0304020202020204" pitchFamily="34" charset="0"/>
            </a:endParaRPr>
          </a:p>
        </p:txBody>
      </p:sp>
      <p:sp>
        <p:nvSpPr>
          <p:cNvPr id="71" name="TextBox 70">
            <a:extLst>
              <a:ext uri="{FF2B5EF4-FFF2-40B4-BE49-F238E27FC236}">
                <a16:creationId xmlns:a16="http://schemas.microsoft.com/office/drawing/2014/main" id="{EC8324D2-7F41-4ADD-BA2E-2AA20C8B29D6}"/>
              </a:ext>
            </a:extLst>
          </p:cNvPr>
          <p:cNvSpPr txBox="1"/>
          <p:nvPr/>
        </p:nvSpPr>
        <p:spPr>
          <a:xfrm>
            <a:off x="86466" y="4677994"/>
            <a:ext cx="1244380" cy="207749"/>
          </a:xfrm>
          <a:prstGeom prst="rect">
            <a:avLst/>
          </a:prstGeom>
          <a:noFill/>
        </p:spPr>
        <p:txBody>
          <a:bodyPr wrap="none" lIns="0" tIns="0" rIns="0" bIns="0" rtlCol="0">
            <a:spAutoFit/>
          </a:bodyPr>
          <a:lstStyle/>
          <a:p>
            <a:pPr algn="ctr"/>
            <a:r>
              <a:rPr lang="en-US">
                <a:latin typeface="Arial Nova Light" panose="020B0304020202020204" pitchFamily="34" charset="0"/>
              </a:rPr>
              <a:t>*Not inclusive list</a:t>
            </a:r>
          </a:p>
        </p:txBody>
      </p:sp>
      <p:cxnSp>
        <p:nvCxnSpPr>
          <p:cNvPr id="6" name="Straight Connector 5">
            <a:extLst>
              <a:ext uri="{FF2B5EF4-FFF2-40B4-BE49-F238E27FC236}">
                <a16:creationId xmlns:a16="http://schemas.microsoft.com/office/drawing/2014/main" id="{C3D8A9C8-4697-45C2-9C7A-861FEC4C92F1}"/>
              </a:ext>
            </a:extLst>
          </p:cNvPr>
          <p:cNvCxnSpPr/>
          <p:nvPr/>
        </p:nvCxnSpPr>
        <p:spPr>
          <a:xfrm>
            <a:off x="1872369" y="2335738"/>
            <a:ext cx="6446652"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41" name="Left Brace 40">
            <a:extLst>
              <a:ext uri="{FF2B5EF4-FFF2-40B4-BE49-F238E27FC236}">
                <a16:creationId xmlns:a16="http://schemas.microsoft.com/office/drawing/2014/main" id="{5733EC0F-6FC2-4991-8EED-5A573C05947B}"/>
              </a:ext>
            </a:extLst>
          </p:cNvPr>
          <p:cNvSpPr/>
          <p:nvPr/>
        </p:nvSpPr>
        <p:spPr>
          <a:xfrm>
            <a:off x="1436390" y="1621073"/>
            <a:ext cx="323756" cy="714662"/>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latin typeface="Arial Nova Light" panose="020B0304020202020204" pitchFamily="34" charset="0"/>
            </a:endParaRPr>
          </a:p>
        </p:txBody>
      </p:sp>
      <p:pic>
        <p:nvPicPr>
          <p:cNvPr id="42" name="Picture 41">
            <a:hlinkClick r:id="rId5" action="ppaction://hlinksldjump"/>
            <a:extLst>
              <a:ext uri="{FF2B5EF4-FFF2-40B4-BE49-F238E27FC236}">
                <a16:creationId xmlns:a16="http://schemas.microsoft.com/office/drawing/2014/main" id="{6CE9EA6A-09D2-4FD4-B810-C121C6FC684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91188" y="91384"/>
            <a:ext cx="134124" cy="134124"/>
          </a:xfrm>
          <a:prstGeom prst="rect">
            <a:avLst/>
          </a:prstGeom>
        </p:spPr>
      </p:pic>
      <p:sp>
        <p:nvSpPr>
          <p:cNvPr id="72" name="Rectangle: Rounded Corners 71">
            <a:extLst>
              <a:ext uri="{FF2B5EF4-FFF2-40B4-BE49-F238E27FC236}">
                <a16:creationId xmlns:a16="http://schemas.microsoft.com/office/drawing/2014/main" id="{9DE47B6E-2241-4FFE-BDEA-F7D8A0E3FFCE}"/>
              </a:ext>
            </a:extLst>
          </p:cNvPr>
          <p:cNvSpPr/>
          <p:nvPr/>
        </p:nvSpPr>
        <p:spPr bwMode="auto">
          <a:xfrm>
            <a:off x="1872369" y="988856"/>
            <a:ext cx="1550046" cy="556266"/>
          </a:xfrm>
          <a:prstGeom prst="roundRect">
            <a:avLst/>
          </a:prstGeom>
          <a:solidFill>
            <a:schemeClr val="bg1"/>
          </a:solidFill>
          <a:ln>
            <a:noFill/>
          </a:ln>
        </p:spPr>
        <p:txBody>
          <a:bodyPr vert="horz" wrap="square" lIns="68580" tIns="34290" rIns="68580" bIns="34290" numCol="1" rtlCol="0" anchor="ctr" anchorCtr="0" compatLnSpc="1">
            <a:prstTxWarp prst="textNoShape">
              <a:avLst/>
            </a:prstTxWarp>
          </a:bodyPr>
          <a:lstStyle/>
          <a:p>
            <a:pPr algn="ctr">
              <a:defRPr/>
            </a:pPr>
            <a:r>
              <a:rPr lang="en-IN" sz="1600" b="1">
                <a:solidFill>
                  <a:prstClr val="white"/>
                </a:solidFill>
                <a:latin typeface="Arial Nova" panose="020B0504020202020204" pitchFamily="34" charset="0"/>
              </a:rPr>
              <a:t>Strategize</a:t>
            </a:r>
            <a:endParaRPr lang="en-IN" sz="1600">
              <a:solidFill>
                <a:prstClr val="white"/>
              </a:solidFill>
              <a:latin typeface="Arial Nova" panose="020B0504020202020204" pitchFamily="34" charset="0"/>
            </a:endParaRPr>
          </a:p>
        </p:txBody>
      </p:sp>
      <p:sp>
        <p:nvSpPr>
          <p:cNvPr id="73" name="Rectangle: Rounded Corners 72">
            <a:extLst>
              <a:ext uri="{FF2B5EF4-FFF2-40B4-BE49-F238E27FC236}">
                <a16:creationId xmlns:a16="http://schemas.microsoft.com/office/drawing/2014/main" id="{A44FA40E-989C-4411-ADC5-A6B48AAAB990}"/>
              </a:ext>
            </a:extLst>
          </p:cNvPr>
          <p:cNvSpPr/>
          <p:nvPr/>
        </p:nvSpPr>
        <p:spPr bwMode="auto">
          <a:xfrm>
            <a:off x="3504571" y="984836"/>
            <a:ext cx="1550046" cy="556266"/>
          </a:xfrm>
          <a:prstGeom prst="roundRect">
            <a:avLst/>
          </a:prstGeom>
          <a:solidFill>
            <a:schemeClr val="accent2"/>
          </a:solidFill>
          <a:ln>
            <a:noFill/>
          </a:ln>
        </p:spPr>
        <p:txBody>
          <a:bodyPr vert="horz" wrap="square" lIns="68580" tIns="34290" rIns="68580" bIns="34290" numCol="1" rtlCol="0" anchor="ctr" anchorCtr="0" compatLnSpc="1">
            <a:prstTxWarp prst="textNoShape">
              <a:avLst/>
            </a:prstTxWarp>
          </a:bodyPr>
          <a:lstStyle/>
          <a:p>
            <a:pPr algn="ctr">
              <a:defRPr/>
            </a:pPr>
            <a:r>
              <a:rPr lang="en-IN" sz="1600" b="1">
                <a:solidFill>
                  <a:prstClr val="white"/>
                </a:solidFill>
                <a:latin typeface="Arial Nova" panose="020B0504020202020204" pitchFamily="34" charset="0"/>
              </a:rPr>
              <a:t>Implement</a:t>
            </a:r>
            <a:endParaRPr lang="en-IN" sz="1600">
              <a:solidFill>
                <a:prstClr val="white"/>
              </a:solidFill>
              <a:latin typeface="Arial Nova" panose="020B0504020202020204" pitchFamily="34" charset="0"/>
            </a:endParaRPr>
          </a:p>
        </p:txBody>
      </p:sp>
      <p:sp>
        <p:nvSpPr>
          <p:cNvPr id="74" name="Rectangle: Rounded Corners 73">
            <a:extLst>
              <a:ext uri="{FF2B5EF4-FFF2-40B4-BE49-F238E27FC236}">
                <a16:creationId xmlns:a16="http://schemas.microsoft.com/office/drawing/2014/main" id="{E9DEFB4D-A15F-40BB-B8CE-F4D98EE1CAE1}"/>
              </a:ext>
            </a:extLst>
          </p:cNvPr>
          <p:cNvSpPr/>
          <p:nvPr/>
        </p:nvSpPr>
        <p:spPr bwMode="auto">
          <a:xfrm>
            <a:off x="5136773" y="988856"/>
            <a:ext cx="1550046" cy="556266"/>
          </a:xfrm>
          <a:prstGeom prst="roundRect">
            <a:avLst/>
          </a:prstGeom>
          <a:solidFill>
            <a:schemeClr val="accent3"/>
          </a:solidFill>
          <a:ln>
            <a:noFill/>
          </a:ln>
        </p:spPr>
        <p:txBody>
          <a:bodyPr vert="horz" wrap="square" lIns="68580" tIns="34290" rIns="68580" bIns="34290" numCol="1" rtlCol="0" anchor="ctr" anchorCtr="0" compatLnSpc="1">
            <a:prstTxWarp prst="textNoShape">
              <a:avLst/>
            </a:prstTxWarp>
          </a:bodyPr>
          <a:lstStyle/>
          <a:p>
            <a:pPr algn="ctr">
              <a:defRPr/>
            </a:pPr>
            <a:r>
              <a:rPr lang="en-US" sz="1600" b="1">
                <a:solidFill>
                  <a:prstClr val="white"/>
                </a:solidFill>
                <a:latin typeface="Arial Nova" panose="020B0504020202020204" pitchFamily="34" charset="0"/>
              </a:rPr>
              <a:t>Adopt</a:t>
            </a:r>
            <a:endParaRPr lang="en-US" sz="1600">
              <a:solidFill>
                <a:prstClr val="white"/>
              </a:solidFill>
              <a:latin typeface="Arial Nova" panose="020B0504020202020204" pitchFamily="34" charset="0"/>
            </a:endParaRPr>
          </a:p>
        </p:txBody>
      </p:sp>
      <p:sp>
        <p:nvSpPr>
          <p:cNvPr id="75" name="Rectangle: Rounded Corners 74">
            <a:extLst>
              <a:ext uri="{FF2B5EF4-FFF2-40B4-BE49-F238E27FC236}">
                <a16:creationId xmlns:a16="http://schemas.microsoft.com/office/drawing/2014/main" id="{5189C302-EB23-4CA3-B349-F66C17B50E13}"/>
              </a:ext>
            </a:extLst>
          </p:cNvPr>
          <p:cNvSpPr/>
          <p:nvPr/>
        </p:nvSpPr>
        <p:spPr bwMode="auto">
          <a:xfrm>
            <a:off x="6768975" y="988856"/>
            <a:ext cx="1550046" cy="556266"/>
          </a:xfrm>
          <a:prstGeom prst="roundRect">
            <a:avLst/>
          </a:prstGeom>
          <a:solidFill>
            <a:schemeClr val="tx2">
              <a:lumMod val="50000"/>
            </a:schemeClr>
          </a:solidFill>
          <a:ln>
            <a:noFill/>
          </a:ln>
        </p:spPr>
        <p:txBody>
          <a:bodyPr vert="horz" wrap="square" lIns="68580" tIns="34290" rIns="68580" bIns="34290" numCol="1" rtlCol="0" anchor="ctr" anchorCtr="0" compatLnSpc="1">
            <a:prstTxWarp prst="textNoShape">
              <a:avLst/>
            </a:prstTxWarp>
          </a:bodyPr>
          <a:lstStyle/>
          <a:p>
            <a:pPr algn="ctr">
              <a:defRPr/>
            </a:pPr>
            <a:r>
              <a:rPr lang="en-IN" sz="1600" b="1">
                <a:solidFill>
                  <a:prstClr val="white"/>
                </a:solidFill>
                <a:latin typeface="Arial Nova" panose="020B0504020202020204" pitchFamily="34" charset="0"/>
              </a:rPr>
              <a:t>Scale</a:t>
            </a:r>
            <a:endParaRPr lang="en-IN" sz="1600">
              <a:solidFill>
                <a:prstClr val="white"/>
              </a:solidFill>
              <a:latin typeface="Arial Nova" panose="020B0504020202020204" pitchFamily="34" charset="0"/>
            </a:endParaRPr>
          </a:p>
        </p:txBody>
      </p:sp>
      <p:sp>
        <p:nvSpPr>
          <p:cNvPr id="36" name="TextBox 35">
            <a:extLst>
              <a:ext uri="{FF2B5EF4-FFF2-40B4-BE49-F238E27FC236}">
                <a16:creationId xmlns:a16="http://schemas.microsoft.com/office/drawing/2014/main" id="{B6C949BA-0CA4-4D6B-8A0A-9896AC943570}"/>
              </a:ext>
            </a:extLst>
          </p:cNvPr>
          <p:cNvSpPr txBox="1"/>
          <p:nvPr/>
        </p:nvSpPr>
        <p:spPr>
          <a:xfrm>
            <a:off x="6873167" y="3074863"/>
            <a:ext cx="1393117" cy="577081"/>
          </a:xfrm>
          <a:prstGeom prst="rect">
            <a:avLst/>
          </a:prstGeom>
          <a:noFill/>
        </p:spPr>
        <p:txBody>
          <a:bodyPr wrap="square">
            <a:spAutoFit/>
          </a:bodyPr>
          <a:lstStyle/>
          <a:p>
            <a:pPr algn="ctr">
              <a:defRPr/>
            </a:pPr>
            <a:r>
              <a:rPr lang="en-US" sz="1050">
                <a:latin typeface="Arial Nova Light" panose="020B0304020202020204" pitchFamily="34" charset="0"/>
              </a:rPr>
              <a:t>Resilient application development and “repave” capability</a:t>
            </a:r>
          </a:p>
        </p:txBody>
      </p:sp>
    </p:spTree>
    <p:custDataLst>
      <p:tags r:id="rId1"/>
    </p:custDataLst>
    <p:extLst>
      <p:ext uri="{BB962C8B-B14F-4D97-AF65-F5344CB8AC3E}">
        <p14:creationId xmlns:p14="http://schemas.microsoft.com/office/powerpoint/2010/main" val="3482677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a:xfrm>
            <a:off x="2227066" y="977576"/>
            <a:ext cx="2073855" cy="2026375"/>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dirty="0">
                <a:solidFill>
                  <a:srgbClr val="1285C7"/>
                </a:solidFill>
                <a:latin typeface="Arial" panose="020B0604020202020204" pitchFamily="34" charset="0"/>
                <a:ea typeface="Roboto" panose="02000000000000000000" pitchFamily="2" charset="0"/>
                <a:cs typeface="Arial" panose="020B0604020202020204" pitchFamily="34" charset="0"/>
              </a:rPr>
              <a:t>Business needs</a:t>
            </a: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ea typeface="Roboto" panose="02000000000000000000" pitchFamily="2" charset="0"/>
                <a:cs typeface="Arial" panose="020B0604020202020204" pitchFamily="34" charset="0"/>
              </a:rPr>
              <a:t>Enable globally distributed workforce, some in extremely remote locations with very limited technology infrastructure</a:t>
            </a: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ea typeface="Roboto" panose="02000000000000000000" pitchFamily="2" charset="0"/>
                <a:cs typeface="Arial" panose="020B0604020202020204" pitchFamily="34" charset="0"/>
              </a:rPr>
              <a:t>Work is lifesaving so IT decisions must be timely and decisive</a:t>
            </a: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ea typeface="Roboto" panose="02000000000000000000" pitchFamily="2" charset="0"/>
                <a:cs typeface="Arial" panose="020B0604020202020204" pitchFamily="34" charset="0"/>
              </a:rPr>
              <a:t>Accountable to donors for making best possible use of funds </a:t>
            </a: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ea typeface="Roboto" panose="02000000000000000000" pitchFamily="2" charset="0"/>
                <a:cs typeface="Arial" panose="020B0604020202020204" pitchFamily="34" charset="0"/>
              </a:rPr>
              <a:t>Desire to validate IT strategy regarding cloud and workforce tools</a:t>
            </a:r>
          </a:p>
          <a:p>
            <a:pPr marL="128588" indent="-128588" fontAlgn="base">
              <a:spcBef>
                <a:spcPct val="0"/>
              </a:spcBef>
              <a:spcAft>
                <a:spcPts val="675"/>
              </a:spcAft>
              <a:buFont typeface="Arial" panose="020B0604020202020204" pitchFamily="34" charset="0"/>
              <a:buChar char="•"/>
            </a:pPr>
            <a:endParaRPr lang="en-US" sz="900" dirty="0">
              <a:solidFill>
                <a:srgbClr val="444444"/>
              </a:solidFill>
              <a:latin typeface="Arial" panose="020B0604020202020204" pitchFamily="34" charset="0"/>
              <a:ea typeface="Roboto" panose="02000000000000000000" pitchFamily="2" charset="0"/>
              <a:cs typeface="Arial" panose="020B0604020202020204" pitchFamily="34" charset="0"/>
            </a:endParaRPr>
          </a:p>
          <a:p>
            <a:pPr marL="128588" indent="-128588" fontAlgn="base">
              <a:spcBef>
                <a:spcPct val="0"/>
              </a:spcBef>
              <a:spcAft>
                <a:spcPts val="675"/>
              </a:spcAft>
              <a:buFont typeface="Arial" panose="020B0604020202020204" pitchFamily="34" charset="0"/>
              <a:buChar char="•"/>
            </a:pPr>
            <a:endParaRPr lang="en-US" sz="900" dirty="0">
              <a:solidFill>
                <a:srgbClr val="444444"/>
              </a:solidFill>
              <a:latin typeface="Arial" panose="020B0604020202020204" pitchFamily="34" charset="0"/>
              <a:ea typeface="Roboto" panose="02000000000000000000" pitchFamily="2" charset="0"/>
              <a:cs typeface="Arial" panose="020B0604020202020204" pitchFamily="34" charset="0"/>
            </a:endParaRPr>
          </a:p>
          <a:p>
            <a:pPr marL="128588" indent="-128588" fontAlgn="base">
              <a:spcBef>
                <a:spcPct val="0"/>
              </a:spcBef>
              <a:spcAft>
                <a:spcPts val="450"/>
              </a:spcAft>
              <a:buFont typeface="Arial" panose="020B0604020202020204" pitchFamily="34" charset="0"/>
              <a:buChar char="•"/>
            </a:pPr>
            <a:endParaRPr lang="en-US" sz="900" dirty="0">
              <a:solidFill>
                <a:srgbClr val="444444"/>
              </a:solidFill>
              <a:latin typeface="Arial" panose="020B0604020202020204" pitchFamily="34" charset="0"/>
              <a:ea typeface="Roboto" panose="02000000000000000000" pitchFamily="2" charset="0"/>
              <a:cs typeface="Arial" panose="020B0604020202020204" pitchFamily="34" charset="0"/>
            </a:endParaRPr>
          </a:p>
          <a:p>
            <a:pPr fontAlgn="base">
              <a:spcBef>
                <a:spcPct val="0"/>
              </a:spcBef>
              <a:spcAft>
                <a:spcPct val="0"/>
              </a:spcAft>
            </a:pPr>
            <a:endParaRPr lang="en-US" sz="9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17" name="Content Placeholder 2"/>
          <p:cNvSpPr txBox="1">
            <a:spLocks/>
          </p:cNvSpPr>
          <p:nvPr/>
        </p:nvSpPr>
        <p:spPr>
          <a:xfrm>
            <a:off x="6741308" y="977576"/>
            <a:ext cx="2284273" cy="2026376"/>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dirty="0">
                <a:solidFill>
                  <a:srgbClr val="1285C7"/>
                </a:solidFill>
                <a:latin typeface="Arial"/>
                <a:ea typeface="Roboto"/>
                <a:cs typeface="Arial"/>
              </a:rPr>
              <a:t>Business results</a:t>
            </a:r>
            <a:endParaRPr lang="en-GB" sz="788" dirty="0">
              <a:solidFill>
                <a:srgbClr val="1285C7"/>
              </a:solidFill>
              <a:latin typeface="Arial"/>
              <a:ea typeface="Roboto"/>
              <a:cs typeface="Arial"/>
            </a:endParaRPr>
          </a:p>
          <a:p>
            <a:pPr marL="128270" indent="-128270" fontAlgn="base">
              <a:spcBef>
                <a:spcPct val="0"/>
              </a:spcBef>
              <a:spcAft>
                <a:spcPts val="675"/>
              </a:spcAft>
              <a:buFont typeface="Arial" panose="020B0604020202020204" pitchFamily="34" charset="0"/>
              <a:buChar char="•"/>
            </a:pPr>
            <a:r>
              <a:rPr lang="en-US" sz="900" dirty="0">
                <a:solidFill>
                  <a:srgbClr val="444444"/>
                </a:solidFill>
                <a:latin typeface="Arial"/>
                <a:cs typeface="Arial"/>
              </a:rPr>
              <a:t>Refined and expanded IT strategy to have global impact</a:t>
            </a:r>
          </a:p>
          <a:p>
            <a:pPr marL="128270" indent="-128270" fontAlgn="base">
              <a:spcBef>
                <a:spcPct val="0"/>
              </a:spcBef>
              <a:spcAft>
                <a:spcPts val="675"/>
              </a:spcAft>
              <a:buFont typeface="Arial" panose="020B0604020202020204" pitchFamily="34" charset="0"/>
              <a:buChar char="•"/>
            </a:pPr>
            <a:r>
              <a:rPr lang="en-US" sz="900" dirty="0">
                <a:solidFill>
                  <a:srgbClr val="444444"/>
                </a:solidFill>
                <a:latin typeface="Arial"/>
                <a:cs typeface="Arial"/>
              </a:rPr>
              <a:t>Standardized on single tiered hybrid cloud architecture across countries</a:t>
            </a:r>
          </a:p>
          <a:p>
            <a:pPr marL="128270" indent="-128270" fontAlgn="base">
              <a:spcBef>
                <a:spcPct val="0"/>
              </a:spcBef>
              <a:spcAft>
                <a:spcPts val="675"/>
              </a:spcAft>
              <a:buFont typeface="Arial" panose="020B0604020202020204" pitchFamily="34" charset="0"/>
              <a:buChar char="•"/>
            </a:pPr>
            <a:r>
              <a:rPr lang="en-US" sz="900" dirty="0">
                <a:solidFill>
                  <a:srgbClr val="444444"/>
                </a:solidFill>
                <a:latin typeface="Arial"/>
                <a:cs typeface="Arial"/>
              </a:rPr>
              <a:t>Measured IT experiences for global workforce to baseline the right priorities for improvement</a:t>
            </a:r>
          </a:p>
          <a:p>
            <a:pPr marL="128270" indent="-128270" fontAlgn="base">
              <a:spcBef>
                <a:spcPct val="0"/>
              </a:spcBef>
              <a:spcAft>
                <a:spcPts val="675"/>
              </a:spcAft>
              <a:buFont typeface="Arial" panose="020B0604020202020204" pitchFamily="34" charset="0"/>
              <a:buChar char="•"/>
            </a:pPr>
            <a:r>
              <a:rPr lang="en-US" sz="900" dirty="0">
                <a:solidFill>
                  <a:srgbClr val="444444"/>
                </a:solidFill>
                <a:latin typeface="Arial"/>
                <a:cs typeface="Arial"/>
              </a:rPr>
              <a:t>Boosted network security and performance</a:t>
            </a:r>
          </a:p>
          <a:p>
            <a:pPr marL="128270" indent="-128270" fontAlgn="base">
              <a:spcBef>
                <a:spcPct val="0"/>
              </a:spcBef>
              <a:spcAft>
                <a:spcPts val="675"/>
              </a:spcAft>
              <a:buFont typeface="Arial" panose="020B0604020202020204" pitchFamily="34" charset="0"/>
              <a:buChar char="•"/>
            </a:pPr>
            <a:r>
              <a:rPr lang="en-US" sz="900" dirty="0">
                <a:solidFill>
                  <a:srgbClr val="444444"/>
                </a:solidFill>
                <a:latin typeface="Arial"/>
                <a:cs typeface="Arial"/>
              </a:rPr>
              <a:t>Implemented best practices for change management, user adoption and training</a:t>
            </a:r>
          </a:p>
        </p:txBody>
      </p:sp>
      <p:sp>
        <p:nvSpPr>
          <p:cNvPr id="18" name="Content Placeholder 2"/>
          <p:cNvSpPr txBox="1">
            <a:spLocks/>
          </p:cNvSpPr>
          <p:nvPr/>
        </p:nvSpPr>
        <p:spPr>
          <a:xfrm>
            <a:off x="4447665" y="977576"/>
            <a:ext cx="2170376" cy="2026375"/>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dirty="0">
                <a:solidFill>
                  <a:srgbClr val="1285C7"/>
                </a:solidFill>
                <a:latin typeface="Arial"/>
                <a:ea typeface="Roboto"/>
                <a:cs typeface="Arial"/>
              </a:rPr>
              <a:t>Solutions at a glance</a:t>
            </a:r>
            <a:endParaRPr lang="en-GB" sz="788" dirty="0">
              <a:solidFill>
                <a:srgbClr val="1285C7"/>
              </a:solidFill>
              <a:latin typeface="Arial"/>
              <a:ea typeface="Roboto"/>
              <a:cs typeface="Arial"/>
            </a:endParaRPr>
          </a:p>
          <a:p>
            <a:pPr marL="128270" indent="-128270" fontAlgn="base">
              <a:spcBef>
                <a:spcPct val="0"/>
              </a:spcBef>
              <a:spcAft>
                <a:spcPts val="675"/>
              </a:spcAft>
              <a:buFont typeface="Arial" panose="020B0604020202020204" pitchFamily="34" charset="0"/>
              <a:buChar char="•"/>
            </a:pPr>
            <a:r>
              <a:rPr lang="en-US" sz="900" dirty="0" err="1">
                <a:solidFill>
                  <a:srgbClr val="444444"/>
                </a:solidFill>
                <a:latin typeface="Arial"/>
                <a:ea typeface="Roboto"/>
                <a:cs typeface="Arial"/>
              </a:rPr>
              <a:t>ProConsult</a:t>
            </a:r>
            <a:r>
              <a:rPr lang="en-US" sz="900" dirty="0">
                <a:solidFill>
                  <a:srgbClr val="444444"/>
                </a:solidFill>
                <a:latin typeface="Arial"/>
                <a:ea typeface="Roboto"/>
                <a:cs typeface="Arial"/>
              </a:rPr>
              <a:t> Advisory Services</a:t>
            </a:r>
          </a:p>
          <a:p>
            <a:pPr marL="128270" indent="-128270" fontAlgn="base">
              <a:spcBef>
                <a:spcPct val="0"/>
              </a:spcBef>
              <a:spcAft>
                <a:spcPts val="675"/>
              </a:spcAft>
              <a:buFont typeface="Arial" panose="020B0604020202020204" pitchFamily="34" charset="0"/>
              <a:buChar char="•"/>
            </a:pPr>
            <a:r>
              <a:rPr lang="en-US" sz="900" dirty="0">
                <a:solidFill>
                  <a:srgbClr val="444444"/>
                </a:solidFill>
                <a:latin typeface="Arial"/>
                <a:ea typeface="Roboto"/>
                <a:cs typeface="Arial"/>
              </a:rPr>
              <a:t>Employee Experience Measurement Services</a:t>
            </a:r>
          </a:p>
        </p:txBody>
      </p:sp>
      <p:sp>
        <p:nvSpPr>
          <p:cNvPr id="21" name="Content Placeholder 2"/>
          <p:cNvSpPr txBox="1">
            <a:spLocks/>
          </p:cNvSpPr>
          <p:nvPr/>
        </p:nvSpPr>
        <p:spPr>
          <a:xfrm>
            <a:off x="304399" y="1187376"/>
            <a:ext cx="1771739" cy="1390008"/>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US" sz="1550" dirty="0">
                <a:solidFill>
                  <a:srgbClr val="1285C7"/>
                </a:solidFill>
                <a:latin typeface="Arial"/>
                <a:ea typeface="Roboto"/>
                <a:cs typeface="Arial"/>
              </a:rPr>
              <a:t>Empowering the frontline to change lives</a:t>
            </a:r>
          </a:p>
        </p:txBody>
      </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484" t="20047" r="484" b="38961"/>
          <a:stretch/>
        </p:blipFill>
        <p:spPr>
          <a:xfrm>
            <a:off x="3803" y="3298902"/>
            <a:ext cx="4499989" cy="1844599"/>
          </a:xfrm>
          <a:prstGeom prst="rect">
            <a:avLst/>
          </a:prstGeom>
        </p:spPr>
      </p:pic>
      <p:sp>
        <p:nvSpPr>
          <p:cNvPr id="26" name="TextBox 25"/>
          <p:cNvSpPr txBox="1"/>
          <p:nvPr/>
        </p:nvSpPr>
        <p:spPr>
          <a:xfrm>
            <a:off x="297481" y="3089101"/>
            <a:ext cx="8594052" cy="124650"/>
          </a:xfrm>
          <a:prstGeom prst="rect">
            <a:avLst/>
          </a:prstGeom>
          <a:noFill/>
        </p:spPr>
        <p:txBody>
          <a:bodyPr wrap="square" lIns="0" tIns="0" rIns="0" bIns="0" rtlCol="0" anchor="ctr">
            <a:spAutoFit/>
          </a:bodyPr>
          <a:lstStyle/>
          <a:p>
            <a:pPr fontAlgn="base">
              <a:lnSpc>
                <a:spcPct val="90000"/>
              </a:lnSpc>
              <a:spcBef>
                <a:spcPts val="75"/>
              </a:spcBef>
              <a:spcAft>
                <a:spcPts val="75"/>
              </a:spcAft>
              <a:buClr>
                <a:srgbClr val="0085C3"/>
              </a:buClr>
              <a:defRPr/>
            </a:pPr>
            <a:r>
              <a:rPr lang="en-US" sz="900" b="1" kern="0" dirty="0">
                <a:solidFill>
                  <a:srgbClr val="EE6411"/>
                </a:solidFill>
                <a:latin typeface="Arial" panose="020B0604020202020204" pitchFamily="34" charset="0"/>
                <a:ea typeface="Roboto Medium" panose="02000000000000000000" pitchFamily="2" charset="0"/>
                <a:cs typeface="Arial" panose="020B0604020202020204" pitchFamily="34" charset="0"/>
              </a:rPr>
              <a:t>Transformation: </a:t>
            </a:r>
            <a:r>
              <a:rPr lang="en-US" sz="900" b="1" kern="0" dirty="0">
                <a:solidFill>
                  <a:srgbClr val="EE6411"/>
                </a:solidFill>
                <a:latin typeface="Arial" panose="020B0604020202020204" pitchFamily="34" charset="0"/>
                <a:ea typeface="Roboto" panose="02000000000000000000" pitchFamily="2" charset="0"/>
                <a:cs typeface="Arial" panose="020B0604020202020204" pitchFamily="34" charset="0"/>
              </a:rPr>
              <a:t>Workforce  |  Offering:  Employee Experience Measurement  |  </a:t>
            </a:r>
            <a:r>
              <a:rPr lang="en-US" sz="900" b="1" kern="0" dirty="0">
                <a:solidFill>
                  <a:srgbClr val="EE6411"/>
                </a:solidFill>
                <a:latin typeface="Arial" panose="020B0604020202020204" pitchFamily="34" charset="0"/>
                <a:ea typeface="Roboto Medium" panose="02000000000000000000" pitchFamily="2" charset="0"/>
                <a:cs typeface="Arial" panose="020B0604020202020204" pitchFamily="34" charset="0"/>
              </a:rPr>
              <a:t>Industry: Charity / International NGO  </a:t>
            </a:r>
            <a:r>
              <a:rPr lang="en-US" sz="900" b="1" kern="0" dirty="0">
                <a:solidFill>
                  <a:srgbClr val="EE6411"/>
                </a:solidFill>
                <a:latin typeface="Arial" panose="020B0604020202020204" pitchFamily="34" charset="0"/>
                <a:ea typeface="Roboto" panose="02000000000000000000" pitchFamily="2" charset="0"/>
                <a:cs typeface="Arial" panose="020B0604020202020204" pitchFamily="34" charset="0"/>
              </a:rPr>
              <a:t>|  </a:t>
            </a:r>
            <a:r>
              <a:rPr lang="en-US" sz="900" b="1" kern="0" dirty="0">
                <a:solidFill>
                  <a:srgbClr val="EE6411"/>
                </a:solidFill>
                <a:latin typeface="Arial" panose="020B0604020202020204" pitchFamily="34" charset="0"/>
                <a:ea typeface="Roboto Medium" panose="02000000000000000000" pitchFamily="2" charset="0"/>
                <a:cs typeface="Arial" panose="020B0604020202020204" pitchFamily="34" charset="0"/>
              </a:rPr>
              <a:t>Country: Ireland</a:t>
            </a:r>
            <a:endParaRPr lang="en-US" sz="900" b="1" kern="0" dirty="0">
              <a:solidFill>
                <a:srgbClr val="EE6411"/>
              </a:solidFill>
              <a:latin typeface="Arial" panose="020B0604020202020204" pitchFamily="34" charset="0"/>
              <a:ea typeface="Roboto" panose="02000000000000000000" pitchFamily="2" charset="0"/>
              <a:cs typeface="Arial" panose="020B0604020202020204" pitchFamily="34" charset="0"/>
            </a:endParaRPr>
          </a:p>
        </p:txBody>
      </p:sp>
      <p:grpSp>
        <p:nvGrpSpPr>
          <p:cNvPr id="2" name="Group 1">
            <a:extLst>
              <a:ext uri="{FF2B5EF4-FFF2-40B4-BE49-F238E27FC236}">
                <a16:creationId xmlns:a16="http://schemas.microsoft.com/office/drawing/2014/main" id="{053352F9-D628-4942-B97B-8206FABB4AA8}"/>
              </a:ext>
            </a:extLst>
          </p:cNvPr>
          <p:cNvGrpSpPr/>
          <p:nvPr/>
        </p:nvGrpSpPr>
        <p:grpSpPr>
          <a:xfrm>
            <a:off x="4769919" y="3618095"/>
            <a:ext cx="1623447" cy="1114649"/>
            <a:chOff x="6906304" y="4614485"/>
            <a:chExt cx="2626741" cy="1486198"/>
          </a:xfrm>
        </p:grpSpPr>
        <p:sp>
          <p:nvSpPr>
            <p:cNvPr id="15" name="Content Placeholder 2">
              <a:extLst>
                <a:ext uri="{FF2B5EF4-FFF2-40B4-BE49-F238E27FC236}">
                  <a16:creationId xmlns:a16="http://schemas.microsoft.com/office/drawing/2014/main" id="{B4DFF125-18ED-4B7C-9549-A659C48D45C0}"/>
                </a:ext>
              </a:extLst>
            </p:cNvPr>
            <p:cNvSpPr txBox="1">
              <a:spLocks/>
            </p:cNvSpPr>
            <p:nvPr/>
          </p:nvSpPr>
          <p:spPr>
            <a:xfrm>
              <a:off x="7005651" y="4614485"/>
              <a:ext cx="2428045" cy="1030625"/>
            </a:xfrm>
            <a:prstGeom prst="rect">
              <a:avLst/>
            </a:prstGeom>
          </p:spPr>
          <p:txBody>
            <a:bodyPr wrap="square" lIns="0" tIns="0" rIns="0" bIns="0" anchor="t" anchorCtr="0">
              <a:spAutoFit/>
            </a:bodyPr>
            <a:lstStyle/>
            <a:p>
              <a:pPr algn="ctr" fontAlgn="base">
                <a:lnSpc>
                  <a:spcPct val="110000"/>
                </a:lnSpc>
                <a:spcBef>
                  <a:spcPts val="75"/>
                </a:spcBef>
                <a:spcAft>
                  <a:spcPts val="75"/>
                </a:spcAft>
                <a:buClr>
                  <a:srgbClr val="0085C3"/>
                </a:buClr>
                <a:defRPr/>
              </a:pPr>
              <a:r>
                <a:rPr lang="en-US" sz="4950" dirty="0">
                  <a:solidFill>
                    <a:srgbClr val="0076CE"/>
                  </a:solidFill>
                  <a:latin typeface="Arial" panose="020B0604020202020204" pitchFamily="34" charset="0"/>
                  <a:ea typeface="Roboto" panose="02000000000000000000" pitchFamily="2" charset="0"/>
                  <a:cs typeface="Arial" panose="020B0604020202020204" pitchFamily="34" charset="0"/>
                </a:rPr>
                <a:t>30%</a:t>
              </a:r>
              <a:endParaRPr lang="en-US" sz="4950" baseline="30000" dirty="0">
                <a:solidFill>
                  <a:srgbClr val="0076CE"/>
                </a:solidFill>
                <a:latin typeface="Arial" panose="020B0604020202020204" pitchFamily="34" charset="0"/>
                <a:ea typeface="Roboto" panose="02000000000000000000" pitchFamily="2" charset="0"/>
                <a:cs typeface="Arial" panose="020B0604020202020204" pitchFamily="34" charset="0"/>
              </a:endParaRPr>
            </a:p>
          </p:txBody>
        </p:sp>
        <p:sp>
          <p:nvSpPr>
            <p:cNvPr id="20" name="Content Placeholder 2">
              <a:extLst>
                <a:ext uri="{FF2B5EF4-FFF2-40B4-BE49-F238E27FC236}">
                  <a16:creationId xmlns:a16="http://schemas.microsoft.com/office/drawing/2014/main" id="{A39E6768-0544-4088-88B6-855263207199}"/>
                </a:ext>
              </a:extLst>
            </p:cNvPr>
            <p:cNvSpPr txBox="1">
              <a:spLocks/>
            </p:cNvSpPr>
            <p:nvPr/>
          </p:nvSpPr>
          <p:spPr>
            <a:xfrm>
              <a:off x="6906304" y="5645087"/>
              <a:ext cx="2626741" cy="455596"/>
            </a:xfrm>
            <a:prstGeom prst="rect">
              <a:avLst/>
            </a:prstGeom>
          </p:spPr>
          <p:txBody>
            <a:bodyPr wrap="square" lIns="0" tIns="0" rIns="0" bIns="0" anchor="t" anchorCtr="0">
              <a:spAutoFit/>
            </a:bodyPr>
            <a:lstStyle/>
            <a:p>
              <a:pPr algn="ctr" fontAlgn="base">
                <a:lnSpc>
                  <a:spcPct val="110000"/>
                </a:lnSpc>
                <a:spcBef>
                  <a:spcPts val="75"/>
                </a:spcBef>
                <a:spcAft>
                  <a:spcPts val="75"/>
                </a:spcAft>
                <a:buClr>
                  <a:srgbClr val="0085C3"/>
                </a:buClr>
                <a:defRPr/>
              </a:pPr>
              <a:r>
                <a:rPr lang="en-US" sz="1050" dirty="0">
                  <a:solidFill>
                    <a:srgbClr val="00447C"/>
                  </a:solidFill>
                  <a:latin typeface="Arial" panose="020B0604020202020204" pitchFamily="34" charset="0"/>
                  <a:ea typeface="Roboto" panose="02000000000000000000" pitchFamily="2" charset="0"/>
                  <a:cs typeface="Arial" panose="020B0604020202020204" pitchFamily="34" charset="0"/>
                </a:rPr>
                <a:t>Improved global employee satisfaction with IT</a:t>
              </a:r>
            </a:p>
          </p:txBody>
        </p:sp>
      </p:grpSp>
      <p:pic>
        <p:nvPicPr>
          <p:cNvPr id="23" name="Picture 22">
            <a:extLst>
              <a:ext uri="{FF2B5EF4-FFF2-40B4-BE49-F238E27FC236}">
                <a16:creationId xmlns:a16="http://schemas.microsoft.com/office/drawing/2014/main" id="{661318D8-2298-4A3D-B2CC-578AEDCB5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1308" y="302832"/>
            <a:ext cx="2083551" cy="270399"/>
          </a:xfrm>
          <a:prstGeom prst="rect">
            <a:avLst/>
          </a:prstGeom>
        </p:spPr>
      </p:pic>
      <p:pic>
        <p:nvPicPr>
          <p:cNvPr id="28" name="Picture 27">
            <a:hlinkClick r:id="rId5" action="ppaction://hlinksldjump"/>
            <a:extLst>
              <a:ext uri="{FF2B5EF4-FFF2-40B4-BE49-F238E27FC236}">
                <a16:creationId xmlns:a16="http://schemas.microsoft.com/office/drawing/2014/main" id="{8108A304-8374-48C3-9992-C6D193E1680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79457" y="126133"/>
            <a:ext cx="134124" cy="134124"/>
          </a:xfrm>
          <a:prstGeom prst="rect">
            <a:avLst/>
          </a:prstGeom>
        </p:spPr>
      </p:pic>
      <p:pic>
        <p:nvPicPr>
          <p:cNvPr id="2050" name="Picture 2">
            <a:extLst>
              <a:ext uri="{FF2B5EF4-FFF2-40B4-BE49-F238E27FC236}">
                <a16:creationId xmlns:a16="http://schemas.microsoft.com/office/drawing/2014/main" id="{D3C0CC8F-48CA-45D0-AEBC-C2CCB18AA10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6800" y1="36493" x2="26800" y2="36493"/>
                        <a14:foregroundMark x1="65067" y1="37678" x2="65067" y2="37678"/>
                        <a14:foregroundMark x1="78933" y1="45972" x2="78933" y2="45972"/>
                        <a14:foregroundMark x1="42933" y1="36730" x2="42933" y2="36730"/>
                        <a14:foregroundMark x1="39733" y1="38389" x2="39733" y2="38389"/>
                        <a14:foregroundMark x1="38400" y1="46445" x2="38400" y2="46445"/>
                        <a14:foregroundMark x1="34267" y1="49526" x2="34267" y2="49526"/>
                        <a14:foregroundMark x1="41467" y1="45261" x2="41467" y2="45261"/>
                        <a14:foregroundMark x1="43600" y1="65640" x2="43600" y2="65640"/>
                        <a14:foregroundMark x1="36400" y1="60900" x2="36400" y2="60900"/>
                        <a14:foregroundMark x1="48533" y1="62085" x2="48533" y2="62085"/>
                        <a14:foregroundMark x1="50000" y1="57583" x2="50000" y2="57583"/>
                        <a14:foregroundMark x1="51067" y1="55687" x2="51067" y2="55687"/>
                        <a14:foregroundMark x1="51333" y1="62085" x2="51333" y2="62085"/>
                      </a14:backgroundRemoval>
                    </a14:imgEffect>
                  </a14:imgLayer>
                </a14:imgProps>
              </a:ext>
              <a:ext uri="{28A0092B-C50C-407E-A947-70E740481C1C}">
                <a14:useLocalDpi xmlns:a14="http://schemas.microsoft.com/office/drawing/2010/main" val="0"/>
              </a:ext>
            </a:extLst>
          </a:blip>
          <a:srcRect/>
          <a:stretch>
            <a:fillRect/>
          </a:stretch>
        </p:blipFill>
        <p:spPr bwMode="auto">
          <a:xfrm>
            <a:off x="297481" y="-27188"/>
            <a:ext cx="1703859" cy="958705"/>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FC12D5FE-FDCF-435E-9299-7625B30AFDC4}"/>
              </a:ext>
            </a:extLst>
          </p:cNvPr>
          <p:cNvGrpSpPr>
            <a:grpSpLocks noChangeAspect="1"/>
          </p:cNvGrpSpPr>
          <p:nvPr/>
        </p:nvGrpSpPr>
        <p:grpSpPr>
          <a:xfrm>
            <a:off x="7066110" y="3618095"/>
            <a:ext cx="962658" cy="956407"/>
            <a:chOff x="3492500" y="908050"/>
            <a:chExt cx="733426" cy="728663"/>
          </a:xfrm>
          <a:solidFill>
            <a:srgbClr val="0076CE"/>
          </a:solidFill>
        </p:grpSpPr>
        <p:sp>
          <p:nvSpPr>
            <p:cNvPr id="32" name="Oval 19">
              <a:extLst>
                <a:ext uri="{FF2B5EF4-FFF2-40B4-BE49-F238E27FC236}">
                  <a16:creationId xmlns:a16="http://schemas.microsoft.com/office/drawing/2014/main" id="{BB531887-D217-463F-A81B-F6C12D82D3BD}"/>
                </a:ext>
              </a:extLst>
            </p:cNvPr>
            <p:cNvSpPr>
              <a:spLocks noChangeArrowheads="1"/>
            </p:cNvSpPr>
            <p:nvPr/>
          </p:nvSpPr>
          <p:spPr bwMode="auto">
            <a:xfrm>
              <a:off x="3833813" y="996950"/>
              <a:ext cx="47625" cy="52388"/>
            </a:xfrm>
            <a:prstGeom prst="ellipse">
              <a:avLst/>
            </a:prstGeom>
            <a:grpFill/>
            <a:ln>
              <a:noFill/>
            </a:ln>
          </p:spPr>
          <p:txBody>
            <a:bodyPr vert="horz" wrap="non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44444"/>
                </a:solidFill>
                <a:effectLst/>
                <a:uLnTx/>
                <a:uFillTx/>
                <a:latin typeface="Arial"/>
                <a:ea typeface="+mn-ea"/>
                <a:cs typeface="+mn-cs"/>
              </a:endParaRPr>
            </a:p>
          </p:txBody>
        </p:sp>
        <p:sp>
          <p:nvSpPr>
            <p:cNvPr id="33" name="Oval 20">
              <a:extLst>
                <a:ext uri="{FF2B5EF4-FFF2-40B4-BE49-F238E27FC236}">
                  <a16:creationId xmlns:a16="http://schemas.microsoft.com/office/drawing/2014/main" id="{F19F264B-FF11-477B-9929-81F558CE9B01}"/>
                </a:ext>
              </a:extLst>
            </p:cNvPr>
            <p:cNvSpPr>
              <a:spLocks noChangeArrowheads="1"/>
            </p:cNvSpPr>
            <p:nvPr/>
          </p:nvSpPr>
          <p:spPr bwMode="auto">
            <a:xfrm>
              <a:off x="3933825" y="996950"/>
              <a:ext cx="49213" cy="52388"/>
            </a:xfrm>
            <a:prstGeom prst="ellipse">
              <a:avLst/>
            </a:prstGeom>
            <a:grpFill/>
            <a:ln>
              <a:noFill/>
            </a:ln>
          </p:spPr>
          <p:txBody>
            <a:bodyPr vert="horz" wrap="non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44444"/>
                </a:solidFill>
                <a:effectLst/>
                <a:uLnTx/>
                <a:uFillTx/>
                <a:latin typeface="Arial"/>
                <a:ea typeface="+mn-ea"/>
                <a:cs typeface="+mn-cs"/>
              </a:endParaRPr>
            </a:p>
          </p:txBody>
        </p:sp>
        <p:sp>
          <p:nvSpPr>
            <p:cNvPr id="34" name="Oval 21">
              <a:extLst>
                <a:ext uri="{FF2B5EF4-FFF2-40B4-BE49-F238E27FC236}">
                  <a16:creationId xmlns:a16="http://schemas.microsoft.com/office/drawing/2014/main" id="{C3ABD070-FC50-4BCD-8EA9-057E9F045C29}"/>
                </a:ext>
              </a:extLst>
            </p:cNvPr>
            <p:cNvSpPr>
              <a:spLocks noChangeArrowheads="1"/>
            </p:cNvSpPr>
            <p:nvPr/>
          </p:nvSpPr>
          <p:spPr bwMode="auto">
            <a:xfrm>
              <a:off x="3736975" y="996950"/>
              <a:ext cx="47625" cy="52388"/>
            </a:xfrm>
            <a:prstGeom prst="ellipse">
              <a:avLst/>
            </a:prstGeom>
            <a:grpFill/>
            <a:ln>
              <a:noFill/>
            </a:ln>
          </p:spPr>
          <p:txBody>
            <a:bodyPr vert="horz" wrap="non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44444"/>
                </a:solidFill>
                <a:effectLst/>
                <a:uLnTx/>
                <a:uFillTx/>
                <a:latin typeface="Arial"/>
                <a:ea typeface="+mn-ea"/>
                <a:cs typeface="+mn-cs"/>
              </a:endParaRPr>
            </a:p>
          </p:txBody>
        </p:sp>
        <p:sp>
          <p:nvSpPr>
            <p:cNvPr id="35" name="Freeform 22">
              <a:extLst>
                <a:ext uri="{FF2B5EF4-FFF2-40B4-BE49-F238E27FC236}">
                  <a16:creationId xmlns:a16="http://schemas.microsoft.com/office/drawing/2014/main" id="{9EAF5823-2C9F-4032-9750-D56D9CFC2BB2}"/>
                </a:ext>
              </a:extLst>
            </p:cNvPr>
            <p:cNvSpPr>
              <a:spLocks noEditPoints="1"/>
            </p:cNvSpPr>
            <p:nvPr/>
          </p:nvSpPr>
          <p:spPr bwMode="auto">
            <a:xfrm>
              <a:off x="3635375" y="908050"/>
              <a:ext cx="447675" cy="277813"/>
            </a:xfrm>
            <a:custGeom>
              <a:avLst/>
              <a:gdLst>
                <a:gd name="T0" fmla="*/ 141 w 282"/>
                <a:gd name="T1" fmla="*/ 175 h 175"/>
                <a:gd name="T2" fmla="*/ 170 w 282"/>
                <a:gd name="T3" fmla="*/ 141 h 175"/>
                <a:gd name="T4" fmla="*/ 282 w 282"/>
                <a:gd name="T5" fmla="*/ 141 h 175"/>
                <a:gd name="T6" fmla="*/ 282 w 282"/>
                <a:gd name="T7" fmla="*/ 0 h 175"/>
                <a:gd name="T8" fmla="*/ 0 w 282"/>
                <a:gd name="T9" fmla="*/ 0 h 175"/>
                <a:gd name="T10" fmla="*/ 0 w 282"/>
                <a:gd name="T11" fmla="*/ 141 h 175"/>
                <a:gd name="T12" fmla="*/ 112 w 282"/>
                <a:gd name="T13" fmla="*/ 141 h 175"/>
                <a:gd name="T14" fmla="*/ 141 w 282"/>
                <a:gd name="T15" fmla="*/ 175 h 175"/>
                <a:gd name="T16" fmla="*/ 31 w 282"/>
                <a:gd name="T17" fmla="*/ 31 h 175"/>
                <a:gd name="T18" fmla="*/ 251 w 282"/>
                <a:gd name="T19" fmla="*/ 31 h 175"/>
                <a:gd name="T20" fmla="*/ 251 w 282"/>
                <a:gd name="T21" fmla="*/ 110 h 175"/>
                <a:gd name="T22" fmla="*/ 170 w 282"/>
                <a:gd name="T23" fmla="*/ 110 h 175"/>
                <a:gd name="T24" fmla="*/ 155 w 282"/>
                <a:gd name="T25" fmla="*/ 110 h 175"/>
                <a:gd name="T26" fmla="*/ 146 w 282"/>
                <a:gd name="T27" fmla="*/ 123 h 175"/>
                <a:gd name="T28" fmla="*/ 141 w 282"/>
                <a:gd name="T29" fmla="*/ 128 h 175"/>
                <a:gd name="T30" fmla="*/ 136 w 282"/>
                <a:gd name="T31" fmla="*/ 123 h 175"/>
                <a:gd name="T32" fmla="*/ 127 w 282"/>
                <a:gd name="T33" fmla="*/ 110 h 175"/>
                <a:gd name="T34" fmla="*/ 112 w 282"/>
                <a:gd name="T35" fmla="*/ 110 h 175"/>
                <a:gd name="T36" fmla="*/ 31 w 282"/>
                <a:gd name="T37" fmla="*/ 110 h 175"/>
                <a:gd name="T38" fmla="*/ 31 w 282"/>
                <a:gd name="T39" fmla="*/ 3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2" h="175">
                  <a:moveTo>
                    <a:pt x="141" y="175"/>
                  </a:moveTo>
                  <a:lnTo>
                    <a:pt x="170" y="141"/>
                  </a:lnTo>
                  <a:lnTo>
                    <a:pt x="282" y="141"/>
                  </a:lnTo>
                  <a:lnTo>
                    <a:pt x="282" y="0"/>
                  </a:lnTo>
                  <a:lnTo>
                    <a:pt x="0" y="0"/>
                  </a:lnTo>
                  <a:lnTo>
                    <a:pt x="0" y="141"/>
                  </a:lnTo>
                  <a:lnTo>
                    <a:pt x="112" y="141"/>
                  </a:lnTo>
                  <a:lnTo>
                    <a:pt x="141" y="175"/>
                  </a:lnTo>
                  <a:close/>
                  <a:moveTo>
                    <a:pt x="31" y="31"/>
                  </a:moveTo>
                  <a:lnTo>
                    <a:pt x="251" y="31"/>
                  </a:lnTo>
                  <a:lnTo>
                    <a:pt x="251" y="110"/>
                  </a:lnTo>
                  <a:lnTo>
                    <a:pt x="170" y="110"/>
                  </a:lnTo>
                  <a:lnTo>
                    <a:pt x="155" y="110"/>
                  </a:lnTo>
                  <a:lnTo>
                    <a:pt x="146" y="123"/>
                  </a:lnTo>
                  <a:lnTo>
                    <a:pt x="141" y="128"/>
                  </a:lnTo>
                  <a:lnTo>
                    <a:pt x="136" y="123"/>
                  </a:lnTo>
                  <a:lnTo>
                    <a:pt x="127" y="110"/>
                  </a:lnTo>
                  <a:lnTo>
                    <a:pt x="112" y="110"/>
                  </a:lnTo>
                  <a:lnTo>
                    <a:pt x="31" y="110"/>
                  </a:lnTo>
                  <a:lnTo>
                    <a:pt x="31" y="31"/>
                  </a:lnTo>
                  <a:close/>
                </a:path>
              </a:pathLst>
            </a:custGeom>
            <a:grpFill/>
            <a:ln>
              <a:noFill/>
            </a:ln>
          </p:spPr>
          <p:txBody>
            <a:bodyPr vert="horz" wrap="non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44444"/>
                </a:solidFill>
                <a:effectLst/>
                <a:uLnTx/>
                <a:uFillTx/>
                <a:latin typeface="Arial"/>
                <a:ea typeface="+mn-ea"/>
                <a:cs typeface="+mn-cs"/>
              </a:endParaRPr>
            </a:p>
          </p:txBody>
        </p:sp>
        <p:sp>
          <p:nvSpPr>
            <p:cNvPr id="36" name="Freeform 23">
              <a:extLst>
                <a:ext uri="{FF2B5EF4-FFF2-40B4-BE49-F238E27FC236}">
                  <a16:creationId xmlns:a16="http://schemas.microsoft.com/office/drawing/2014/main" id="{730E9D2C-E64D-455E-A44F-F6247DEE828E}"/>
                </a:ext>
              </a:extLst>
            </p:cNvPr>
            <p:cNvSpPr>
              <a:spLocks/>
            </p:cNvSpPr>
            <p:nvPr/>
          </p:nvSpPr>
          <p:spPr bwMode="auto">
            <a:xfrm>
              <a:off x="3983038" y="1419225"/>
              <a:ext cx="242888" cy="171450"/>
            </a:xfrm>
            <a:custGeom>
              <a:avLst/>
              <a:gdLst>
                <a:gd name="T0" fmla="*/ 84 w 85"/>
                <a:gd name="T1" fmla="*/ 51 h 60"/>
                <a:gd name="T2" fmla="*/ 56 w 85"/>
                <a:gd name="T3" fmla="*/ 4 h 60"/>
                <a:gd name="T4" fmla="*/ 51 w 85"/>
                <a:gd name="T5" fmla="*/ 0 h 60"/>
                <a:gd name="T6" fmla="*/ 46 w 85"/>
                <a:gd name="T7" fmla="*/ 4 h 60"/>
                <a:gd name="T8" fmla="*/ 3 w 85"/>
                <a:gd name="T9" fmla="*/ 4 h 60"/>
                <a:gd name="T10" fmla="*/ 1 w 85"/>
                <a:gd name="T11" fmla="*/ 3 h 60"/>
                <a:gd name="T12" fmla="*/ 0 w 85"/>
                <a:gd name="T13" fmla="*/ 6 h 60"/>
                <a:gd name="T14" fmla="*/ 20 w 85"/>
                <a:gd name="T15" fmla="*/ 28 h 60"/>
                <a:gd name="T16" fmla="*/ 52 w 85"/>
                <a:gd name="T17" fmla="*/ 21 h 60"/>
                <a:gd name="T18" fmla="*/ 65 w 85"/>
                <a:gd name="T19" fmla="*/ 43 h 60"/>
                <a:gd name="T20" fmla="*/ 28 w 85"/>
                <a:gd name="T21" fmla="*/ 43 h 60"/>
                <a:gd name="T22" fmla="*/ 33 w 85"/>
                <a:gd name="T23" fmla="*/ 60 h 60"/>
                <a:gd name="T24" fmla="*/ 85 w 85"/>
                <a:gd name="T25" fmla="*/ 60 h 60"/>
                <a:gd name="T26" fmla="*/ 84 w 85"/>
                <a:gd name="T27"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 h="60">
                  <a:moveTo>
                    <a:pt x="84" y="51"/>
                  </a:moveTo>
                  <a:cubicBezTo>
                    <a:pt x="84" y="50"/>
                    <a:pt x="80" y="19"/>
                    <a:pt x="56" y="4"/>
                  </a:cubicBezTo>
                  <a:cubicBezTo>
                    <a:pt x="51" y="0"/>
                    <a:pt x="51" y="0"/>
                    <a:pt x="51" y="0"/>
                  </a:cubicBezTo>
                  <a:cubicBezTo>
                    <a:pt x="46" y="4"/>
                    <a:pt x="46" y="4"/>
                    <a:pt x="46" y="4"/>
                  </a:cubicBezTo>
                  <a:cubicBezTo>
                    <a:pt x="34" y="14"/>
                    <a:pt x="15" y="14"/>
                    <a:pt x="3" y="4"/>
                  </a:cubicBezTo>
                  <a:cubicBezTo>
                    <a:pt x="1" y="3"/>
                    <a:pt x="1" y="3"/>
                    <a:pt x="1" y="3"/>
                  </a:cubicBezTo>
                  <a:cubicBezTo>
                    <a:pt x="1" y="4"/>
                    <a:pt x="0" y="5"/>
                    <a:pt x="0" y="6"/>
                  </a:cubicBezTo>
                  <a:cubicBezTo>
                    <a:pt x="9" y="12"/>
                    <a:pt x="16" y="20"/>
                    <a:pt x="20" y="28"/>
                  </a:cubicBezTo>
                  <a:cubicBezTo>
                    <a:pt x="31" y="29"/>
                    <a:pt x="42" y="27"/>
                    <a:pt x="52" y="21"/>
                  </a:cubicBezTo>
                  <a:cubicBezTo>
                    <a:pt x="59" y="28"/>
                    <a:pt x="63" y="37"/>
                    <a:pt x="65" y="43"/>
                  </a:cubicBezTo>
                  <a:cubicBezTo>
                    <a:pt x="28" y="43"/>
                    <a:pt x="28" y="43"/>
                    <a:pt x="28" y="43"/>
                  </a:cubicBezTo>
                  <a:cubicBezTo>
                    <a:pt x="31" y="50"/>
                    <a:pt x="32" y="57"/>
                    <a:pt x="33" y="60"/>
                  </a:cubicBezTo>
                  <a:cubicBezTo>
                    <a:pt x="85" y="60"/>
                    <a:pt x="85" y="60"/>
                    <a:pt x="85" y="60"/>
                  </a:cubicBezTo>
                  <a:lnTo>
                    <a:pt x="84" y="51"/>
                  </a:lnTo>
                  <a:close/>
                </a:path>
              </a:pathLst>
            </a:custGeom>
            <a:grpFill/>
            <a:ln>
              <a:noFill/>
            </a:ln>
          </p:spPr>
          <p:txBody>
            <a:bodyPr vert="horz" wrap="non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44444"/>
                </a:solidFill>
                <a:effectLst/>
                <a:uLnTx/>
                <a:uFillTx/>
                <a:latin typeface="Arial"/>
                <a:ea typeface="+mn-ea"/>
                <a:cs typeface="+mn-cs"/>
              </a:endParaRPr>
            </a:p>
          </p:txBody>
        </p:sp>
        <p:sp>
          <p:nvSpPr>
            <p:cNvPr id="37" name="Freeform 24">
              <a:extLst>
                <a:ext uri="{FF2B5EF4-FFF2-40B4-BE49-F238E27FC236}">
                  <a16:creationId xmlns:a16="http://schemas.microsoft.com/office/drawing/2014/main" id="{292DF182-F6B2-4AEF-99A5-6A65C5EE488F}"/>
                </a:ext>
              </a:extLst>
            </p:cNvPr>
            <p:cNvSpPr>
              <a:spLocks/>
            </p:cNvSpPr>
            <p:nvPr/>
          </p:nvSpPr>
          <p:spPr bwMode="auto">
            <a:xfrm>
              <a:off x="3970338" y="1203325"/>
              <a:ext cx="184150" cy="203200"/>
            </a:xfrm>
            <a:custGeom>
              <a:avLst/>
              <a:gdLst>
                <a:gd name="T0" fmla="*/ 0 w 64"/>
                <a:gd name="T1" fmla="*/ 16 h 71"/>
                <a:gd name="T2" fmla="*/ 11 w 64"/>
                <a:gd name="T3" fmla="*/ 35 h 71"/>
                <a:gd name="T4" fmla="*/ 29 w 64"/>
                <a:gd name="T5" fmla="*/ 17 h 71"/>
                <a:gd name="T6" fmla="*/ 47 w 64"/>
                <a:gd name="T7" fmla="*/ 35 h 71"/>
                <a:gd name="T8" fmla="*/ 29 w 64"/>
                <a:gd name="T9" fmla="*/ 54 h 71"/>
                <a:gd name="T10" fmla="*/ 13 w 64"/>
                <a:gd name="T11" fmla="*/ 43 h 71"/>
                <a:gd name="T12" fmla="*/ 13 w 64"/>
                <a:gd name="T13" fmla="*/ 51 h 71"/>
                <a:gd name="T14" fmla="*/ 11 w 64"/>
                <a:gd name="T15" fmla="*/ 66 h 71"/>
                <a:gd name="T16" fmla="*/ 29 w 64"/>
                <a:gd name="T17" fmla="*/ 71 h 71"/>
                <a:gd name="T18" fmla="*/ 64 w 64"/>
                <a:gd name="T19" fmla="*/ 35 h 71"/>
                <a:gd name="T20" fmla="*/ 29 w 64"/>
                <a:gd name="T21" fmla="*/ 0 h 71"/>
                <a:gd name="T22" fmla="*/ 0 w 64"/>
                <a:gd name="T23" fmla="*/ 1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71">
                  <a:moveTo>
                    <a:pt x="0" y="16"/>
                  </a:moveTo>
                  <a:cubicBezTo>
                    <a:pt x="4" y="21"/>
                    <a:pt x="8" y="28"/>
                    <a:pt x="11" y="35"/>
                  </a:cubicBezTo>
                  <a:cubicBezTo>
                    <a:pt x="11" y="25"/>
                    <a:pt x="19" y="17"/>
                    <a:pt x="29" y="17"/>
                  </a:cubicBezTo>
                  <a:cubicBezTo>
                    <a:pt x="39" y="17"/>
                    <a:pt x="47" y="25"/>
                    <a:pt x="47" y="35"/>
                  </a:cubicBezTo>
                  <a:cubicBezTo>
                    <a:pt x="47" y="45"/>
                    <a:pt x="39" y="54"/>
                    <a:pt x="29" y="54"/>
                  </a:cubicBezTo>
                  <a:cubicBezTo>
                    <a:pt x="22" y="54"/>
                    <a:pt x="16" y="49"/>
                    <a:pt x="13" y="43"/>
                  </a:cubicBezTo>
                  <a:cubicBezTo>
                    <a:pt x="13" y="46"/>
                    <a:pt x="13" y="48"/>
                    <a:pt x="13" y="51"/>
                  </a:cubicBezTo>
                  <a:cubicBezTo>
                    <a:pt x="13" y="56"/>
                    <a:pt x="12" y="61"/>
                    <a:pt x="11" y="66"/>
                  </a:cubicBezTo>
                  <a:cubicBezTo>
                    <a:pt x="16" y="69"/>
                    <a:pt x="22" y="71"/>
                    <a:pt x="29" y="71"/>
                  </a:cubicBezTo>
                  <a:cubicBezTo>
                    <a:pt x="48" y="71"/>
                    <a:pt x="64" y="55"/>
                    <a:pt x="64" y="35"/>
                  </a:cubicBezTo>
                  <a:cubicBezTo>
                    <a:pt x="64" y="16"/>
                    <a:pt x="48" y="0"/>
                    <a:pt x="29" y="0"/>
                  </a:cubicBezTo>
                  <a:cubicBezTo>
                    <a:pt x="17" y="0"/>
                    <a:pt x="6" y="6"/>
                    <a:pt x="0" y="16"/>
                  </a:cubicBezTo>
                  <a:close/>
                </a:path>
              </a:pathLst>
            </a:custGeom>
            <a:grpFill/>
            <a:ln>
              <a:noFill/>
            </a:ln>
          </p:spPr>
          <p:txBody>
            <a:bodyPr vert="horz" wrap="non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44444"/>
                </a:solidFill>
                <a:effectLst/>
                <a:uLnTx/>
                <a:uFillTx/>
                <a:latin typeface="Arial"/>
                <a:ea typeface="+mn-ea"/>
                <a:cs typeface="+mn-cs"/>
              </a:endParaRPr>
            </a:p>
          </p:txBody>
        </p:sp>
        <p:sp>
          <p:nvSpPr>
            <p:cNvPr id="38" name="Freeform 25">
              <a:extLst>
                <a:ext uri="{FF2B5EF4-FFF2-40B4-BE49-F238E27FC236}">
                  <a16:creationId xmlns:a16="http://schemas.microsoft.com/office/drawing/2014/main" id="{738C8CA0-245A-4B1B-9411-7E399BFE5CF6}"/>
                </a:ext>
              </a:extLst>
            </p:cNvPr>
            <p:cNvSpPr>
              <a:spLocks/>
            </p:cNvSpPr>
            <p:nvPr/>
          </p:nvSpPr>
          <p:spPr bwMode="auto">
            <a:xfrm>
              <a:off x="3492500" y="1419225"/>
              <a:ext cx="246063" cy="171450"/>
            </a:xfrm>
            <a:custGeom>
              <a:avLst/>
              <a:gdLst>
                <a:gd name="T0" fmla="*/ 65 w 86"/>
                <a:gd name="T1" fmla="*/ 28 h 60"/>
                <a:gd name="T2" fmla="*/ 86 w 86"/>
                <a:gd name="T3" fmla="*/ 6 h 60"/>
                <a:gd name="T4" fmla="*/ 84 w 86"/>
                <a:gd name="T5" fmla="*/ 3 h 60"/>
                <a:gd name="T6" fmla="*/ 82 w 86"/>
                <a:gd name="T7" fmla="*/ 4 h 60"/>
                <a:gd name="T8" fmla="*/ 39 w 86"/>
                <a:gd name="T9" fmla="*/ 4 h 60"/>
                <a:gd name="T10" fmla="*/ 34 w 86"/>
                <a:gd name="T11" fmla="*/ 0 h 60"/>
                <a:gd name="T12" fmla="*/ 29 w 86"/>
                <a:gd name="T13" fmla="*/ 4 h 60"/>
                <a:gd name="T14" fmla="*/ 1 w 86"/>
                <a:gd name="T15" fmla="*/ 51 h 60"/>
                <a:gd name="T16" fmla="*/ 0 w 86"/>
                <a:gd name="T17" fmla="*/ 60 h 60"/>
                <a:gd name="T18" fmla="*/ 52 w 86"/>
                <a:gd name="T19" fmla="*/ 60 h 60"/>
                <a:gd name="T20" fmla="*/ 57 w 86"/>
                <a:gd name="T21" fmla="*/ 43 h 60"/>
                <a:gd name="T22" fmla="*/ 20 w 86"/>
                <a:gd name="T23" fmla="*/ 43 h 60"/>
                <a:gd name="T24" fmla="*/ 33 w 86"/>
                <a:gd name="T25" fmla="*/ 21 h 60"/>
                <a:gd name="T26" fmla="*/ 65 w 86"/>
                <a:gd name="T27" fmla="*/ 2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 h="60">
                  <a:moveTo>
                    <a:pt x="65" y="28"/>
                  </a:moveTo>
                  <a:cubicBezTo>
                    <a:pt x="69" y="20"/>
                    <a:pt x="76" y="12"/>
                    <a:pt x="86" y="6"/>
                  </a:cubicBezTo>
                  <a:cubicBezTo>
                    <a:pt x="85" y="5"/>
                    <a:pt x="84" y="4"/>
                    <a:pt x="84" y="3"/>
                  </a:cubicBezTo>
                  <a:cubicBezTo>
                    <a:pt x="82" y="4"/>
                    <a:pt x="82" y="4"/>
                    <a:pt x="82" y="4"/>
                  </a:cubicBezTo>
                  <a:cubicBezTo>
                    <a:pt x="70" y="14"/>
                    <a:pt x="51" y="14"/>
                    <a:pt x="39" y="4"/>
                  </a:cubicBezTo>
                  <a:cubicBezTo>
                    <a:pt x="34" y="0"/>
                    <a:pt x="34" y="0"/>
                    <a:pt x="34" y="0"/>
                  </a:cubicBezTo>
                  <a:cubicBezTo>
                    <a:pt x="29" y="4"/>
                    <a:pt x="29" y="4"/>
                    <a:pt x="29" y="4"/>
                  </a:cubicBezTo>
                  <a:cubicBezTo>
                    <a:pt x="5" y="19"/>
                    <a:pt x="1" y="50"/>
                    <a:pt x="1" y="51"/>
                  </a:cubicBezTo>
                  <a:cubicBezTo>
                    <a:pt x="0" y="60"/>
                    <a:pt x="0" y="60"/>
                    <a:pt x="0" y="60"/>
                  </a:cubicBezTo>
                  <a:cubicBezTo>
                    <a:pt x="52" y="60"/>
                    <a:pt x="52" y="60"/>
                    <a:pt x="52" y="60"/>
                  </a:cubicBezTo>
                  <a:cubicBezTo>
                    <a:pt x="53" y="57"/>
                    <a:pt x="54" y="50"/>
                    <a:pt x="57" y="43"/>
                  </a:cubicBezTo>
                  <a:cubicBezTo>
                    <a:pt x="20" y="43"/>
                    <a:pt x="20" y="43"/>
                    <a:pt x="20" y="43"/>
                  </a:cubicBezTo>
                  <a:cubicBezTo>
                    <a:pt x="22" y="37"/>
                    <a:pt x="26" y="28"/>
                    <a:pt x="33" y="21"/>
                  </a:cubicBezTo>
                  <a:cubicBezTo>
                    <a:pt x="43" y="27"/>
                    <a:pt x="54" y="29"/>
                    <a:pt x="65" y="28"/>
                  </a:cubicBezTo>
                  <a:close/>
                </a:path>
              </a:pathLst>
            </a:custGeom>
            <a:grpFill/>
            <a:ln>
              <a:noFill/>
            </a:ln>
          </p:spPr>
          <p:txBody>
            <a:bodyPr vert="horz" wrap="non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44444"/>
                </a:solidFill>
                <a:effectLst/>
                <a:uLnTx/>
                <a:uFillTx/>
                <a:latin typeface="Arial"/>
                <a:ea typeface="+mn-ea"/>
                <a:cs typeface="+mn-cs"/>
              </a:endParaRPr>
            </a:p>
          </p:txBody>
        </p:sp>
        <p:sp>
          <p:nvSpPr>
            <p:cNvPr id="39" name="Freeform 26">
              <a:extLst>
                <a:ext uri="{FF2B5EF4-FFF2-40B4-BE49-F238E27FC236}">
                  <a16:creationId xmlns:a16="http://schemas.microsoft.com/office/drawing/2014/main" id="{3FB1CCAA-631D-4479-9D97-FC54D4F6154A}"/>
                </a:ext>
              </a:extLst>
            </p:cNvPr>
            <p:cNvSpPr>
              <a:spLocks/>
            </p:cNvSpPr>
            <p:nvPr/>
          </p:nvSpPr>
          <p:spPr bwMode="auto">
            <a:xfrm>
              <a:off x="3563938" y="1203325"/>
              <a:ext cx="187325" cy="203200"/>
            </a:xfrm>
            <a:custGeom>
              <a:avLst/>
              <a:gdLst>
                <a:gd name="T0" fmla="*/ 35 w 65"/>
                <a:gd name="T1" fmla="*/ 71 h 71"/>
                <a:gd name="T2" fmla="*/ 53 w 65"/>
                <a:gd name="T3" fmla="*/ 66 h 71"/>
                <a:gd name="T4" fmla="*/ 51 w 65"/>
                <a:gd name="T5" fmla="*/ 51 h 71"/>
                <a:gd name="T6" fmla="*/ 52 w 65"/>
                <a:gd name="T7" fmla="*/ 43 h 71"/>
                <a:gd name="T8" fmla="*/ 35 w 65"/>
                <a:gd name="T9" fmla="*/ 54 h 71"/>
                <a:gd name="T10" fmla="*/ 17 w 65"/>
                <a:gd name="T11" fmla="*/ 35 h 71"/>
                <a:gd name="T12" fmla="*/ 35 w 65"/>
                <a:gd name="T13" fmla="*/ 17 h 71"/>
                <a:gd name="T14" fmla="*/ 53 w 65"/>
                <a:gd name="T15" fmla="*/ 35 h 71"/>
                <a:gd name="T16" fmla="*/ 65 w 65"/>
                <a:gd name="T17" fmla="*/ 16 h 71"/>
                <a:gd name="T18" fmla="*/ 35 w 65"/>
                <a:gd name="T19" fmla="*/ 0 h 71"/>
                <a:gd name="T20" fmla="*/ 0 w 65"/>
                <a:gd name="T21" fmla="*/ 35 h 71"/>
                <a:gd name="T22" fmla="*/ 35 w 65"/>
                <a:gd name="T2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71">
                  <a:moveTo>
                    <a:pt x="35" y="71"/>
                  </a:moveTo>
                  <a:cubicBezTo>
                    <a:pt x="42" y="71"/>
                    <a:pt x="48" y="69"/>
                    <a:pt x="53" y="66"/>
                  </a:cubicBezTo>
                  <a:cubicBezTo>
                    <a:pt x="52" y="61"/>
                    <a:pt x="51" y="56"/>
                    <a:pt x="51" y="51"/>
                  </a:cubicBezTo>
                  <a:cubicBezTo>
                    <a:pt x="51" y="48"/>
                    <a:pt x="51" y="46"/>
                    <a:pt x="52" y="43"/>
                  </a:cubicBezTo>
                  <a:cubicBezTo>
                    <a:pt x="49" y="49"/>
                    <a:pt x="42" y="54"/>
                    <a:pt x="35" y="54"/>
                  </a:cubicBezTo>
                  <a:cubicBezTo>
                    <a:pt x="25" y="54"/>
                    <a:pt x="17" y="45"/>
                    <a:pt x="17" y="35"/>
                  </a:cubicBezTo>
                  <a:cubicBezTo>
                    <a:pt x="17" y="25"/>
                    <a:pt x="25" y="17"/>
                    <a:pt x="35" y="17"/>
                  </a:cubicBezTo>
                  <a:cubicBezTo>
                    <a:pt x="45" y="17"/>
                    <a:pt x="53" y="25"/>
                    <a:pt x="53" y="35"/>
                  </a:cubicBezTo>
                  <a:cubicBezTo>
                    <a:pt x="56" y="28"/>
                    <a:pt x="60" y="21"/>
                    <a:pt x="65" y="16"/>
                  </a:cubicBezTo>
                  <a:cubicBezTo>
                    <a:pt x="58" y="6"/>
                    <a:pt x="47" y="0"/>
                    <a:pt x="35" y="0"/>
                  </a:cubicBezTo>
                  <a:cubicBezTo>
                    <a:pt x="16" y="0"/>
                    <a:pt x="0" y="16"/>
                    <a:pt x="0" y="35"/>
                  </a:cubicBezTo>
                  <a:cubicBezTo>
                    <a:pt x="0" y="55"/>
                    <a:pt x="16" y="71"/>
                    <a:pt x="35" y="71"/>
                  </a:cubicBezTo>
                  <a:close/>
                </a:path>
              </a:pathLst>
            </a:custGeom>
            <a:grpFill/>
            <a:ln>
              <a:noFill/>
            </a:ln>
          </p:spPr>
          <p:txBody>
            <a:bodyPr vert="horz" wrap="non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44444"/>
                </a:solidFill>
                <a:effectLst/>
                <a:uLnTx/>
                <a:uFillTx/>
                <a:latin typeface="Arial"/>
                <a:ea typeface="+mn-ea"/>
                <a:cs typeface="+mn-cs"/>
              </a:endParaRPr>
            </a:p>
          </p:txBody>
        </p:sp>
        <p:sp>
          <p:nvSpPr>
            <p:cNvPr id="40" name="Freeform 27">
              <a:extLst>
                <a:ext uri="{FF2B5EF4-FFF2-40B4-BE49-F238E27FC236}">
                  <a16:creationId xmlns:a16="http://schemas.microsoft.com/office/drawing/2014/main" id="{DEE57012-6EB8-42F6-9C04-88FB2971C1AA}"/>
                </a:ext>
              </a:extLst>
            </p:cNvPr>
            <p:cNvSpPr>
              <a:spLocks noEditPoints="1"/>
            </p:cNvSpPr>
            <p:nvPr/>
          </p:nvSpPr>
          <p:spPr bwMode="auto">
            <a:xfrm>
              <a:off x="3759200" y="1249363"/>
              <a:ext cx="200025" cy="201613"/>
            </a:xfrm>
            <a:custGeom>
              <a:avLst/>
              <a:gdLst>
                <a:gd name="T0" fmla="*/ 70 w 70"/>
                <a:gd name="T1" fmla="*/ 33 h 70"/>
                <a:gd name="T2" fmla="*/ 68 w 70"/>
                <a:gd name="T3" fmla="*/ 21 h 70"/>
                <a:gd name="T4" fmla="*/ 68 w 70"/>
                <a:gd name="T5" fmla="*/ 21 h 70"/>
                <a:gd name="T6" fmla="*/ 68 w 70"/>
                <a:gd name="T7" fmla="*/ 21 h 70"/>
                <a:gd name="T8" fmla="*/ 35 w 70"/>
                <a:gd name="T9" fmla="*/ 0 h 70"/>
                <a:gd name="T10" fmla="*/ 0 w 70"/>
                <a:gd name="T11" fmla="*/ 35 h 70"/>
                <a:gd name="T12" fmla="*/ 7 w 70"/>
                <a:gd name="T13" fmla="*/ 55 h 70"/>
                <a:gd name="T14" fmla="*/ 12 w 70"/>
                <a:gd name="T15" fmla="*/ 61 h 70"/>
                <a:gd name="T16" fmla="*/ 13 w 70"/>
                <a:gd name="T17" fmla="*/ 62 h 70"/>
                <a:gd name="T18" fmla="*/ 18 w 70"/>
                <a:gd name="T19" fmla="*/ 65 h 70"/>
                <a:gd name="T20" fmla="*/ 20 w 70"/>
                <a:gd name="T21" fmla="*/ 66 h 70"/>
                <a:gd name="T22" fmla="*/ 25 w 70"/>
                <a:gd name="T23" fmla="*/ 68 h 70"/>
                <a:gd name="T24" fmla="*/ 27 w 70"/>
                <a:gd name="T25" fmla="*/ 69 h 70"/>
                <a:gd name="T26" fmla="*/ 35 w 70"/>
                <a:gd name="T27" fmla="*/ 70 h 70"/>
                <a:gd name="T28" fmla="*/ 43 w 70"/>
                <a:gd name="T29" fmla="*/ 69 h 70"/>
                <a:gd name="T30" fmla="*/ 45 w 70"/>
                <a:gd name="T31" fmla="*/ 68 h 70"/>
                <a:gd name="T32" fmla="*/ 50 w 70"/>
                <a:gd name="T33" fmla="*/ 66 h 70"/>
                <a:gd name="T34" fmla="*/ 52 w 70"/>
                <a:gd name="T35" fmla="*/ 65 h 70"/>
                <a:gd name="T36" fmla="*/ 57 w 70"/>
                <a:gd name="T37" fmla="*/ 62 h 70"/>
                <a:gd name="T38" fmla="*/ 58 w 70"/>
                <a:gd name="T39" fmla="*/ 61 h 70"/>
                <a:gd name="T40" fmla="*/ 63 w 70"/>
                <a:gd name="T41" fmla="*/ 56 h 70"/>
                <a:gd name="T42" fmla="*/ 63 w 70"/>
                <a:gd name="T43" fmla="*/ 56 h 70"/>
                <a:gd name="T44" fmla="*/ 70 w 70"/>
                <a:gd name="T45" fmla="*/ 35 h 70"/>
                <a:gd name="T46" fmla="*/ 70 w 70"/>
                <a:gd name="T47" fmla="*/ 33 h 70"/>
                <a:gd name="T48" fmla="*/ 70 w 70"/>
                <a:gd name="T49" fmla="*/ 33 h 70"/>
                <a:gd name="T50" fmla="*/ 70 w 70"/>
                <a:gd name="T51" fmla="*/ 33 h 70"/>
                <a:gd name="T52" fmla="*/ 35 w 70"/>
                <a:gd name="T53" fmla="*/ 53 h 70"/>
                <a:gd name="T54" fmla="*/ 17 w 70"/>
                <a:gd name="T55" fmla="*/ 35 h 70"/>
                <a:gd name="T56" fmla="*/ 35 w 70"/>
                <a:gd name="T57" fmla="*/ 17 h 70"/>
                <a:gd name="T58" fmla="*/ 53 w 70"/>
                <a:gd name="T59" fmla="*/ 35 h 70"/>
                <a:gd name="T60" fmla="*/ 35 w 70"/>
                <a:gd name="T61" fmla="*/ 5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 h="70">
                  <a:moveTo>
                    <a:pt x="70" y="33"/>
                  </a:moveTo>
                  <a:cubicBezTo>
                    <a:pt x="70" y="29"/>
                    <a:pt x="69" y="25"/>
                    <a:pt x="68" y="21"/>
                  </a:cubicBezTo>
                  <a:cubicBezTo>
                    <a:pt x="68" y="21"/>
                    <a:pt x="68" y="21"/>
                    <a:pt x="68" y="21"/>
                  </a:cubicBezTo>
                  <a:cubicBezTo>
                    <a:pt x="68" y="21"/>
                    <a:pt x="68" y="21"/>
                    <a:pt x="68" y="21"/>
                  </a:cubicBezTo>
                  <a:cubicBezTo>
                    <a:pt x="62" y="9"/>
                    <a:pt x="50" y="0"/>
                    <a:pt x="35" y="0"/>
                  </a:cubicBezTo>
                  <a:cubicBezTo>
                    <a:pt x="16" y="0"/>
                    <a:pt x="0" y="15"/>
                    <a:pt x="0" y="35"/>
                  </a:cubicBezTo>
                  <a:cubicBezTo>
                    <a:pt x="0" y="43"/>
                    <a:pt x="2" y="50"/>
                    <a:pt x="7" y="55"/>
                  </a:cubicBezTo>
                  <a:cubicBezTo>
                    <a:pt x="8" y="58"/>
                    <a:pt x="10" y="59"/>
                    <a:pt x="12" y="61"/>
                  </a:cubicBezTo>
                  <a:cubicBezTo>
                    <a:pt x="12" y="61"/>
                    <a:pt x="13" y="62"/>
                    <a:pt x="13" y="62"/>
                  </a:cubicBezTo>
                  <a:cubicBezTo>
                    <a:pt x="14" y="63"/>
                    <a:pt x="16" y="64"/>
                    <a:pt x="18" y="65"/>
                  </a:cubicBezTo>
                  <a:cubicBezTo>
                    <a:pt x="19" y="66"/>
                    <a:pt x="19" y="66"/>
                    <a:pt x="20" y="66"/>
                  </a:cubicBezTo>
                  <a:cubicBezTo>
                    <a:pt x="21" y="67"/>
                    <a:pt x="23" y="68"/>
                    <a:pt x="25" y="68"/>
                  </a:cubicBezTo>
                  <a:cubicBezTo>
                    <a:pt x="26" y="69"/>
                    <a:pt x="26" y="69"/>
                    <a:pt x="27" y="69"/>
                  </a:cubicBezTo>
                  <a:cubicBezTo>
                    <a:pt x="30" y="70"/>
                    <a:pt x="32" y="70"/>
                    <a:pt x="35" y="70"/>
                  </a:cubicBezTo>
                  <a:cubicBezTo>
                    <a:pt x="38" y="70"/>
                    <a:pt x="40" y="70"/>
                    <a:pt x="43" y="69"/>
                  </a:cubicBezTo>
                  <a:cubicBezTo>
                    <a:pt x="44" y="69"/>
                    <a:pt x="44" y="69"/>
                    <a:pt x="45" y="68"/>
                  </a:cubicBezTo>
                  <a:cubicBezTo>
                    <a:pt x="47" y="68"/>
                    <a:pt x="49" y="67"/>
                    <a:pt x="50" y="66"/>
                  </a:cubicBezTo>
                  <a:cubicBezTo>
                    <a:pt x="51" y="66"/>
                    <a:pt x="52" y="66"/>
                    <a:pt x="52" y="65"/>
                  </a:cubicBezTo>
                  <a:cubicBezTo>
                    <a:pt x="54" y="64"/>
                    <a:pt x="56" y="63"/>
                    <a:pt x="57" y="62"/>
                  </a:cubicBezTo>
                  <a:cubicBezTo>
                    <a:pt x="58" y="62"/>
                    <a:pt x="58" y="61"/>
                    <a:pt x="58" y="61"/>
                  </a:cubicBezTo>
                  <a:cubicBezTo>
                    <a:pt x="60" y="59"/>
                    <a:pt x="62" y="58"/>
                    <a:pt x="63" y="56"/>
                  </a:cubicBezTo>
                  <a:cubicBezTo>
                    <a:pt x="63" y="56"/>
                    <a:pt x="63" y="56"/>
                    <a:pt x="63" y="56"/>
                  </a:cubicBezTo>
                  <a:cubicBezTo>
                    <a:pt x="68" y="50"/>
                    <a:pt x="70" y="43"/>
                    <a:pt x="70" y="35"/>
                  </a:cubicBezTo>
                  <a:cubicBezTo>
                    <a:pt x="70" y="34"/>
                    <a:pt x="70" y="33"/>
                    <a:pt x="70" y="33"/>
                  </a:cubicBezTo>
                  <a:cubicBezTo>
                    <a:pt x="70" y="33"/>
                    <a:pt x="70" y="33"/>
                    <a:pt x="70" y="33"/>
                  </a:cubicBezTo>
                  <a:cubicBezTo>
                    <a:pt x="70" y="33"/>
                    <a:pt x="70" y="33"/>
                    <a:pt x="70" y="33"/>
                  </a:cubicBezTo>
                  <a:close/>
                  <a:moveTo>
                    <a:pt x="35" y="53"/>
                  </a:moveTo>
                  <a:cubicBezTo>
                    <a:pt x="25" y="53"/>
                    <a:pt x="17" y="45"/>
                    <a:pt x="17" y="35"/>
                  </a:cubicBezTo>
                  <a:cubicBezTo>
                    <a:pt x="17" y="25"/>
                    <a:pt x="25" y="17"/>
                    <a:pt x="35" y="17"/>
                  </a:cubicBezTo>
                  <a:cubicBezTo>
                    <a:pt x="45" y="17"/>
                    <a:pt x="53" y="25"/>
                    <a:pt x="53" y="35"/>
                  </a:cubicBezTo>
                  <a:cubicBezTo>
                    <a:pt x="53" y="45"/>
                    <a:pt x="45" y="53"/>
                    <a:pt x="35" y="53"/>
                  </a:cubicBezTo>
                  <a:close/>
                </a:path>
              </a:pathLst>
            </a:custGeom>
            <a:grpFill/>
            <a:ln>
              <a:noFill/>
            </a:ln>
          </p:spPr>
          <p:txBody>
            <a:bodyPr vert="horz" wrap="non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44444"/>
                </a:solidFill>
                <a:effectLst/>
                <a:uLnTx/>
                <a:uFillTx/>
                <a:latin typeface="Arial"/>
                <a:ea typeface="+mn-ea"/>
                <a:cs typeface="+mn-cs"/>
              </a:endParaRPr>
            </a:p>
          </p:txBody>
        </p:sp>
        <p:sp>
          <p:nvSpPr>
            <p:cNvPr id="41" name="Freeform 28">
              <a:extLst>
                <a:ext uri="{FF2B5EF4-FFF2-40B4-BE49-F238E27FC236}">
                  <a16:creationId xmlns:a16="http://schemas.microsoft.com/office/drawing/2014/main" id="{A1F1F928-494F-4406-A318-839298E06EBB}"/>
                </a:ext>
              </a:extLst>
            </p:cNvPr>
            <p:cNvSpPr>
              <a:spLocks noEditPoints="1"/>
            </p:cNvSpPr>
            <p:nvPr/>
          </p:nvSpPr>
          <p:spPr bwMode="auto">
            <a:xfrm>
              <a:off x="3687763" y="1465263"/>
              <a:ext cx="342900" cy="171450"/>
            </a:xfrm>
            <a:custGeom>
              <a:avLst/>
              <a:gdLst>
                <a:gd name="T0" fmla="*/ 92 w 120"/>
                <a:gd name="T1" fmla="*/ 3 h 60"/>
                <a:gd name="T2" fmla="*/ 86 w 120"/>
                <a:gd name="T3" fmla="*/ 0 h 60"/>
                <a:gd name="T4" fmla="*/ 82 w 120"/>
                <a:gd name="T5" fmla="*/ 4 h 60"/>
                <a:gd name="T6" fmla="*/ 38 w 120"/>
                <a:gd name="T7" fmla="*/ 4 h 60"/>
                <a:gd name="T8" fmla="*/ 34 w 120"/>
                <a:gd name="T9" fmla="*/ 0 h 60"/>
                <a:gd name="T10" fmla="*/ 28 w 120"/>
                <a:gd name="T11" fmla="*/ 3 h 60"/>
                <a:gd name="T12" fmla="*/ 1 w 120"/>
                <a:gd name="T13" fmla="*/ 50 h 60"/>
                <a:gd name="T14" fmla="*/ 0 w 120"/>
                <a:gd name="T15" fmla="*/ 60 h 60"/>
                <a:gd name="T16" fmla="*/ 120 w 120"/>
                <a:gd name="T17" fmla="*/ 60 h 60"/>
                <a:gd name="T18" fmla="*/ 119 w 120"/>
                <a:gd name="T19" fmla="*/ 50 h 60"/>
                <a:gd name="T20" fmla="*/ 92 w 120"/>
                <a:gd name="T21" fmla="*/ 3 h 60"/>
                <a:gd name="T22" fmla="*/ 67 w 120"/>
                <a:gd name="T23" fmla="*/ 43 h 60"/>
                <a:gd name="T24" fmla="*/ 20 w 120"/>
                <a:gd name="T25" fmla="*/ 43 h 60"/>
                <a:gd name="T26" fmla="*/ 33 w 120"/>
                <a:gd name="T27" fmla="*/ 21 h 60"/>
                <a:gd name="T28" fmla="*/ 87 w 120"/>
                <a:gd name="T29" fmla="*/ 21 h 60"/>
                <a:gd name="T30" fmla="*/ 100 w 120"/>
                <a:gd name="T31" fmla="*/ 43 h 60"/>
                <a:gd name="T32" fmla="*/ 67 w 120"/>
                <a:gd name="T33" fmla="*/ 4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60">
                  <a:moveTo>
                    <a:pt x="92" y="3"/>
                  </a:moveTo>
                  <a:cubicBezTo>
                    <a:pt x="86" y="0"/>
                    <a:pt x="86" y="0"/>
                    <a:pt x="86" y="0"/>
                  </a:cubicBezTo>
                  <a:cubicBezTo>
                    <a:pt x="82" y="4"/>
                    <a:pt x="82" y="4"/>
                    <a:pt x="82" y="4"/>
                  </a:cubicBezTo>
                  <a:cubicBezTo>
                    <a:pt x="70" y="14"/>
                    <a:pt x="51" y="14"/>
                    <a:pt x="38" y="4"/>
                  </a:cubicBezTo>
                  <a:cubicBezTo>
                    <a:pt x="34" y="0"/>
                    <a:pt x="34" y="0"/>
                    <a:pt x="34" y="0"/>
                  </a:cubicBezTo>
                  <a:cubicBezTo>
                    <a:pt x="28" y="3"/>
                    <a:pt x="28" y="3"/>
                    <a:pt x="28" y="3"/>
                  </a:cubicBezTo>
                  <a:cubicBezTo>
                    <a:pt x="4" y="19"/>
                    <a:pt x="1" y="49"/>
                    <a:pt x="1" y="50"/>
                  </a:cubicBezTo>
                  <a:cubicBezTo>
                    <a:pt x="0" y="60"/>
                    <a:pt x="0" y="60"/>
                    <a:pt x="0" y="60"/>
                  </a:cubicBezTo>
                  <a:cubicBezTo>
                    <a:pt x="120" y="60"/>
                    <a:pt x="120" y="60"/>
                    <a:pt x="120" y="60"/>
                  </a:cubicBezTo>
                  <a:cubicBezTo>
                    <a:pt x="119" y="50"/>
                    <a:pt x="119" y="50"/>
                    <a:pt x="119" y="50"/>
                  </a:cubicBezTo>
                  <a:cubicBezTo>
                    <a:pt x="119" y="49"/>
                    <a:pt x="116" y="19"/>
                    <a:pt x="92" y="3"/>
                  </a:cubicBezTo>
                  <a:close/>
                  <a:moveTo>
                    <a:pt x="67" y="43"/>
                  </a:moveTo>
                  <a:cubicBezTo>
                    <a:pt x="20" y="43"/>
                    <a:pt x="20" y="43"/>
                    <a:pt x="20" y="43"/>
                  </a:cubicBezTo>
                  <a:cubicBezTo>
                    <a:pt x="22" y="36"/>
                    <a:pt x="26" y="27"/>
                    <a:pt x="33" y="21"/>
                  </a:cubicBezTo>
                  <a:cubicBezTo>
                    <a:pt x="49" y="31"/>
                    <a:pt x="71" y="31"/>
                    <a:pt x="87" y="21"/>
                  </a:cubicBezTo>
                  <a:cubicBezTo>
                    <a:pt x="94" y="27"/>
                    <a:pt x="98" y="36"/>
                    <a:pt x="100" y="43"/>
                  </a:cubicBezTo>
                  <a:lnTo>
                    <a:pt x="67" y="43"/>
                  </a:lnTo>
                  <a:close/>
                </a:path>
              </a:pathLst>
            </a:custGeom>
            <a:grpFill/>
            <a:ln>
              <a:noFill/>
            </a:ln>
          </p:spPr>
          <p:txBody>
            <a:bodyPr vert="horz" wrap="non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444444"/>
                </a:solidFill>
                <a:effectLst/>
                <a:uLnTx/>
                <a:uFillTx/>
                <a:latin typeface="Arial"/>
                <a:ea typeface="+mn-ea"/>
                <a:cs typeface="+mn-cs"/>
              </a:endParaRPr>
            </a:p>
          </p:txBody>
        </p:sp>
      </p:grpSp>
    </p:spTree>
    <p:extLst>
      <p:ext uri="{BB962C8B-B14F-4D97-AF65-F5344CB8AC3E}">
        <p14:creationId xmlns:p14="http://schemas.microsoft.com/office/powerpoint/2010/main" val="3698227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C0F122-D90B-404D-A4EC-29532B514E95}"/>
              </a:ext>
            </a:extLst>
          </p:cNvPr>
          <p:cNvSpPr>
            <a:spLocks noGrp="1"/>
          </p:cNvSpPr>
          <p:nvPr>
            <p:ph type="title"/>
          </p:nvPr>
        </p:nvSpPr>
        <p:spPr/>
        <p:txBody>
          <a:bodyPr/>
          <a:lstStyle/>
          <a:p>
            <a:r>
              <a:rPr lang="en-US"/>
              <a:t>How to use this presentation – Delete this slide </a:t>
            </a:r>
          </a:p>
        </p:txBody>
      </p:sp>
      <p:sp>
        <p:nvSpPr>
          <p:cNvPr id="5" name="Content Placeholder 4">
            <a:extLst>
              <a:ext uri="{FF2B5EF4-FFF2-40B4-BE49-F238E27FC236}">
                <a16:creationId xmlns:a16="http://schemas.microsoft.com/office/drawing/2014/main" id="{1A0081EE-AC97-4CA7-80CD-CBE7AF9D29D6}"/>
              </a:ext>
            </a:extLst>
          </p:cNvPr>
          <p:cNvSpPr txBox="1">
            <a:spLocks/>
          </p:cNvSpPr>
          <p:nvPr/>
        </p:nvSpPr>
        <p:spPr>
          <a:xfrm>
            <a:off x="271464" y="744583"/>
            <a:ext cx="8636482" cy="417031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444444"/>
                </a:solidFill>
                <a:effectLst/>
                <a:uLnTx/>
                <a:uFillTx/>
                <a:latin typeface="Arial"/>
                <a:ea typeface="+mn-ea"/>
                <a:cs typeface="+mn-cs"/>
              </a:rPr>
              <a:t>NOTE TO PRESENTERS</a:t>
            </a:r>
          </a:p>
          <a:p>
            <a:pPr marL="0" lvl="0" indent="0">
              <a:buNone/>
              <a:defRPr/>
            </a:pPr>
            <a:r>
              <a:rPr kumimoji="0" lang="en-US" sz="1100" b="0" i="0" u="none" strike="noStrike" kern="1200" cap="none" spc="0" normalizeH="0" baseline="0" noProof="0" dirty="0">
                <a:ln>
                  <a:noFill/>
                </a:ln>
                <a:solidFill>
                  <a:srgbClr val="444444"/>
                </a:solidFill>
                <a:effectLst/>
                <a:uLnTx/>
                <a:uFillTx/>
                <a:latin typeface="Arial"/>
                <a:ea typeface="+mn-ea"/>
                <a:cs typeface="+mn-cs"/>
              </a:rPr>
              <a:t>This presentation is designed to be used in EBCs, in first calls with customers, or in any situation where you want to provide an overview of Dell Technologies Consulting Services. </a:t>
            </a:r>
          </a:p>
          <a:p>
            <a:pPr marL="0" indent="0">
              <a:buNone/>
              <a:defRPr/>
            </a:pPr>
            <a:r>
              <a:rPr lang="en-US" sz="1100" b="1" dirty="0">
                <a:solidFill>
                  <a:srgbClr val="444444"/>
                </a:solidFill>
              </a:rPr>
              <a:t>Deep dive into journeys (slide 7)</a:t>
            </a:r>
          </a:p>
          <a:p>
            <a:pPr marL="0" lvl="0" indent="0">
              <a:buNone/>
              <a:defRPr/>
            </a:pPr>
            <a:r>
              <a:rPr lang="en-US" sz="1100" dirty="0">
                <a:solidFill>
                  <a:srgbClr val="444444"/>
                </a:solidFill>
              </a:rPr>
              <a:t>This presentation presents our consulting services and portfolio (slide 7) at a high level. However, there is an additional slide for each journey that deep dives into the outcomes that can be expected in each part of the journey, located in the appendix. To access these slides from the main presentation, simply click on the </a:t>
            </a:r>
            <a:r>
              <a:rPr lang="en-US" sz="1100" b="1" dirty="0">
                <a:solidFill>
                  <a:srgbClr val="444444"/>
                </a:solidFill>
              </a:rPr>
              <a:t>magnifying glass (     ) </a:t>
            </a:r>
            <a:r>
              <a:rPr lang="en-US" sz="1100" dirty="0">
                <a:solidFill>
                  <a:srgbClr val="444444"/>
                </a:solidFill>
              </a:rPr>
              <a:t>that corresponds with the appropriate journey on slide 7. A </a:t>
            </a:r>
            <a:r>
              <a:rPr lang="en-US" sz="1100" b="1" dirty="0">
                <a:solidFill>
                  <a:srgbClr val="444444"/>
                </a:solidFill>
              </a:rPr>
              <a:t>back arrow (     )</a:t>
            </a:r>
            <a:r>
              <a:rPr lang="en-US" sz="1100" dirty="0">
                <a:solidFill>
                  <a:srgbClr val="444444"/>
                </a:solidFill>
              </a:rPr>
              <a:t> can then be found on each deep dive slide to redirect you back to the main presentation. </a:t>
            </a:r>
          </a:p>
          <a:p>
            <a:pPr marL="0" lvl="0" indent="0">
              <a:buNone/>
              <a:defRPr/>
            </a:pPr>
            <a:r>
              <a:rPr lang="en-US" sz="1100" b="1" dirty="0">
                <a:solidFill>
                  <a:srgbClr val="444444"/>
                </a:solidFill>
              </a:rPr>
              <a:t>Customer stories (slide 8)</a:t>
            </a:r>
          </a:p>
          <a:p>
            <a:pPr marL="0" indent="0">
              <a:buNone/>
              <a:defRPr/>
            </a:pPr>
            <a:r>
              <a:rPr lang="en-US" sz="1100" dirty="0">
                <a:solidFill>
                  <a:srgbClr val="444444"/>
                </a:solidFill>
              </a:rPr>
              <a:t>The presentation includes several customer stories, that are located in the appendix. They can be accessed via the </a:t>
            </a:r>
            <a:r>
              <a:rPr lang="en-US" sz="1100" b="1" dirty="0">
                <a:solidFill>
                  <a:srgbClr val="444444"/>
                </a:solidFill>
              </a:rPr>
              <a:t>magnifying glasses </a:t>
            </a:r>
            <a:r>
              <a:rPr lang="en-US" sz="1100" dirty="0">
                <a:solidFill>
                  <a:srgbClr val="444444"/>
                </a:solidFill>
              </a:rPr>
              <a:t>on slide 8, so presenters can decide which stories to use for more tailored discussions. A </a:t>
            </a:r>
            <a:r>
              <a:rPr lang="en-US" sz="1100" b="1" dirty="0">
                <a:solidFill>
                  <a:srgbClr val="444444"/>
                </a:solidFill>
              </a:rPr>
              <a:t>back arrow</a:t>
            </a:r>
            <a:r>
              <a:rPr lang="en-US" sz="1100" dirty="0">
                <a:solidFill>
                  <a:srgbClr val="444444"/>
                </a:solidFill>
              </a:rPr>
              <a:t> can then be found on each customer story to redirect you back to the main presentation. They are grouped by Modern Workforce, Data &amp; Applications, Cloud Platforms, and Business Resiliency. Lead with whatever customer stories are appropriate for your customer. Some are blinded, and the customer name cannot appear on the slide and should </a:t>
            </a:r>
            <a:r>
              <a:rPr lang="en-US" sz="1100" b="1" dirty="0">
                <a:solidFill>
                  <a:srgbClr val="444444"/>
                </a:solidFill>
              </a:rPr>
              <a:t>NOT</a:t>
            </a:r>
            <a:r>
              <a:rPr lang="en-US" sz="1100" dirty="0">
                <a:solidFill>
                  <a:srgbClr val="444444"/>
                </a:solidFill>
              </a:rPr>
              <a:t> be disclosed.</a:t>
            </a:r>
          </a:p>
          <a:p>
            <a:pPr marL="0" indent="0">
              <a:buNone/>
              <a:defRPr/>
            </a:pPr>
            <a:r>
              <a:rPr kumimoji="0" lang="en-US" sz="1100" b="1" i="0" u="none" strike="noStrike" kern="1200" cap="none" spc="0" normalizeH="0" baseline="0" noProof="0" dirty="0">
                <a:ln>
                  <a:noFill/>
                </a:ln>
                <a:solidFill>
                  <a:srgbClr val="444444"/>
                </a:solidFill>
                <a:effectLst/>
                <a:uLnTx/>
                <a:uFillTx/>
                <a:latin typeface="Arial"/>
                <a:ea typeface="+mn-ea"/>
                <a:cs typeface="+mn-cs"/>
              </a:rPr>
              <a:t>Call</a:t>
            </a:r>
            <a:r>
              <a:rPr lang="en-US" sz="1100" b="1" dirty="0">
                <a:solidFill>
                  <a:srgbClr val="444444"/>
                </a:solidFill>
                <a:latin typeface="Arial"/>
              </a:rPr>
              <a:t> to action: Accelerator Workshops and </a:t>
            </a:r>
            <a:r>
              <a:rPr lang="en-US" sz="1100" b="1" dirty="0" err="1">
                <a:solidFill>
                  <a:srgbClr val="444444"/>
                </a:solidFill>
                <a:latin typeface="Arial"/>
              </a:rPr>
              <a:t>ProConsult</a:t>
            </a:r>
            <a:r>
              <a:rPr lang="en-US" sz="1100" b="1" dirty="0">
                <a:solidFill>
                  <a:srgbClr val="444444"/>
                </a:solidFill>
                <a:latin typeface="Arial"/>
              </a:rPr>
              <a:t> Advisory (slide 9 and 14)</a:t>
            </a:r>
          </a:p>
          <a:p>
            <a:pPr marL="0" indent="0">
              <a:buNone/>
              <a:defRPr/>
            </a:pPr>
            <a:r>
              <a:rPr kumimoji="0" lang="en-US" sz="1100" i="0" u="none" strike="noStrike" kern="1200" cap="none" spc="0" normalizeH="0" baseline="0" noProof="0" dirty="0">
                <a:ln>
                  <a:noFill/>
                </a:ln>
                <a:solidFill>
                  <a:srgbClr val="444444"/>
                </a:solidFill>
                <a:effectLst/>
                <a:uLnTx/>
                <a:uFillTx/>
                <a:latin typeface="Arial"/>
                <a:ea typeface="+mn-ea"/>
                <a:cs typeface="+mn-cs"/>
              </a:rPr>
              <a:t>We have</a:t>
            </a:r>
            <a:r>
              <a:rPr lang="en-US" sz="1100" dirty="0">
                <a:solidFill>
                  <a:srgbClr val="444444"/>
                </a:solidFill>
                <a:latin typeface="Arial"/>
              </a:rPr>
              <a:t> included a slide for two of our major engagements, </a:t>
            </a:r>
            <a:r>
              <a:rPr lang="en-US" sz="1100" dirty="0" err="1">
                <a:solidFill>
                  <a:srgbClr val="444444"/>
                </a:solidFill>
                <a:latin typeface="Arial"/>
              </a:rPr>
              <a:t>ProConsult</a:t>
            </a:r>
            <a:r>
              <a:rPr lang="en-US" sz="1100" dirty="0">
                <a:solidFill>
                  <a:srgbClr val="444444"/>
                </a:solidFill>
                <a:latin typeface="Arial"/>
              </a:rPr>
              <a:t> Advisory and Accelerator Workshops. The standard presentation contains the </a:t>
            </a:r>
            <a:r>
              <a:rPr lang="en-US" sz="1100" dirty="0" err="1">
                <a:solidFill>
                  <a:srgbClr val="444444"/>
                </a:solidFill>
                <a:latin typeface="Arial"/>
              </a:rPr>
              <a:t>ProConsult</a:t>
            </a:r>
            <a:r>
              <a:rPr lang="en-US" sz="1100" dirty="0">
                <a:solidFill>
                  <a:srgbClr val="444444"/>
                </a:solidFill>
                <a:latin typeface="Arial"/>
              </a:rPr>
              <a:t> Advisory slide, on slide 9 and the Accelerator Workshop slide (14) in the appendix. If the presenter thinks that the customer would be a potential candidate for an Accelerator Workshop, then slide 14 should be added in in front of the </a:t>
            </a:r>
            <a:r>
              <a:rPr lang="en-US" sz="1100" dirty="0" err="1">
                <a:solidFill>
                  <a:srgbClr val="444444"/>
                </a:solidFill>
                <a:latin typeface="Arial"/>
              </a:rPr>
              <a:t>ProConsult</a:t>
            </a:r>
            <a:r>
              <a:rPr lang="en-US" sz="1100" dirty="0">
                <a:solidFill>
                  <a:srgbClr val="444444"/>
                </a:solidFill>
                <a:latin typeface="Arial"/>
              </a:rPr>
              <a:t> Advisory slide.  </a:t>
            </a:r>
            <a:endParaRPr kumimoji="0" lang="en-US" sz="1100" i="0" u="none" strike="noStrike" kern="1200" cap="none" spc="0" normalizeH="0" baseline="0" noProof="0" dirty="0">
              <a:ln>
                <a:noFill/>
              </a:ln>
              <a:solidFill>
                <a:srgbClr val="444444"/>
              </a:solidFill>
              <a:effectLst/>
              <a:uLnTx/>
              <a:uFillTx/>
              <a:latin typeface="Arial"/>
              <a:ea typeface="+mn-ea"/>
              <a:cs typeface="+mn-cs"/>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1100" b="1" noProof="0" dirty="0">
              <a:solidFill>
                <a:srgbClr val="444444"/>
              </a:solidFill>
              <a:latin typeface="Arial"/>
            </a:endParaRPr>
          </a:p>
          <a:p>
            <a:pPr marL="0" marR="0" lvl="0" indent="0" algn="l" defTabSz="6858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100" b="1" noProof="0" dirty="0">
                <a:solidFill>
                  <a:srgbClr val="444444"/>
                </a:solidFill>
                <a:latin typeface="Arial"/>
              </a:rPr>
              <a:t>July 2021</a:t>
            </a:r>
            <a:endParaRPr kumimoji="0" lang="en-US" sz="1100" b="1" i="0" u="none" strike="noStrike" kern="1200" cap="none" spc="0" normalizeH="0" baseline="0" noProof="0" dirty="0">
              <a:ln>
                <a:noFill/>
              </a:ln>
              <a:solidFill>
                <a:srgbClr val="444444"/>
              </a:solidFill>
              <a:effectLst/>
              <a:uLnTx/>
              <a:uFillTx/>
              <a:latin typeface="Arial"/>
              <a:ea typeface="+mn-ea"/>
              <a:cs typeface="+mn-cs"/>
            </a:endParaRPr>
          </a:p>
        </p:txBody>
      </p:sp>
      <p:sp>
        <p:nvSpPr>
          <p:cNvPr id="8" name="TextBox 7">
            <a:extLst>
              <a:ext uri="{FF2B5EF4-FFF2-40B4-BE49-F238E27FC236}">
                <a16:creationId xmlns:a16="http://schemas.microsoft.com/office/drawing/2014/main" id="{EC52F1B8-B4D2-43DD-9A30-D8EC769E4031}"/>
              </a:ext>
            </a:extLst>
          </p:cNvPr>
          <p:cNvSpPr txBox="1"/>
          <p:nvPr/>
        </p:nvSpPr>
        <p:spPr>
          <a:xfrm>
            <a:off x="271464" y="3198909"/>
            <a:ext cx="8164815" cy="2329537"/>
          </a:xfrm>
          <a:prstGeom prst="rect">
            <a:avLst/>
          </a:prstGeom>
        </p:spPr>
        <p:txBody>
          <a:bodyPr/>
          <a:lstStyle>
            <a:defPPr>
              <a:defRPr lang="en-US"/>
            </a:defPPr>
            <a:lvl1pPr indent="0" defTabSz="685800">
              <a:lnSpc>
                <a:spcPct val="90000"/>
              </a:lnSpc>
              <a:spcBef>
                <a:spcPts val="750"/>
              </a:spcBef>
              <a:buFont typeface="Arial" panose="020B0604020202020204" pitchFamily="34" charset="0"/>
              <a:buNone/>
              <a:defRPr sz="1600" b="1"/>
            </a:lvl1pPr>
            <a:lvl2pPr marL="514350" indent="-171450" defTabSz="685800">
              <a:lnSpc>
                <a:spcPct val="90000"/>
              </a:lnSpc>
              <a:spcBef>
                <a:spcPts val="375"/>
              </a:spcBef>
              <a:buFont typeface="Arial" panose="020B0604020202020204" pitchFamily="34" charset="0"/>
              <a:buChar char="•"/>
            </a:lvl2pPr>
            <a:lvl3pPr marL="857250" indent="-171450" defTabSz="685800">
              <a:lnSpc>
                <a:spcPct val="90000"/>
              </a:lnSpc>
              <a:spcBef>
                <a:spcPts val="375"/>
              </a:spcBef>
              <a:buFont typeface="Arial" panose="020B0604020202020204" pitchFamily="34" charset="0"/>
              <a:buChar char="•"/>
              <a:defRPr sz="1500"/>
            </a:lvl3pPr>
            <a:lvl4pPr marL="1200150" indent="-171450" defTabSz="685800">
              <a:lnSpc>
                <a:spcPct val="90000"/>
              </a:lnSpc>
              <a:spcBef>
                <a:spcPts val="375"/>
              </a:spcBef>
              <a:buFont typeface="Arial" panose="020B0604020202020204" pitchFamily="34" charset="0"/>
              <a:buChar char="•"/>
              <a:defRPr sz="1350"/>
            </a:lvl4pPr>
            <a:lvl5pPr marL="1543050" indent="-171450" defTabSz="685800">
              <a:lnSpc>
                <a:spcPct val="90000"/>
              </a:lnSpc>
              <a:spcBef>
                <a:spcPts val="375"/>
              </a:spcBef>
              <a:buFont typeface="Arial" panose="020B0604020202020204" pitchFamily="34" charset="0"/>
              <a:buChar char="•"/>
              <a:defRPr sz="135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1100" b="0" i="0" u="none" strike="noStrike" kern="1200" cap="none" spc="0" normalizeH="0" baseline="0" noProof="0">
              <a:ln>
                <a:noFill/>
              </a:ln>
              <a:solidFill>
                <a:srgbClr val="444444"/>
              </a:solidFill>
              <a:effectLst/>
              <a:highlight>
                <a:srgbClr val="FFFF00"/>
              </a:highlight>
              <a:uLnTx/>
              <a:uFillTx/>
              <a:latin typeface="Arial"/>
              <a:ea typeface="+mn-ea"/>
              <a:cs typeface="+mn-cs"/>
            </a:endParaRPr>
          </a:p>
        </p:txBody>
      </p:sp>
      <p:sp>
        <p:nvSpPr>
          <p:cNvPr id="6" name="Freeform 10">
            <a:hlinkClick r:id="rId3" action="ppaction://hlinksldjump"/>
            <a:extLst>
              <a:ext uri="{FF2B5EF4-FFF2-40B4-BE49-F238E27FC236}">
                <a16:creationId xmlns:a16="http://schemas.microsoft.com/office/drawing/2014/main" id="{52F10138-5D90-4317-8765-FE2556AADF9A}"/>
              </a:ext>
            </a:extLst>
          </p:cNvPr>
          <p:cNvSpPr>
            <a:spLocks noChangeAspect="1" noEditPoints="1"/>
          </p:cNvSpPr>
          <p:nvPr/>
        </p:nvSpPr>
        <p:spPr bwMode="auto">
          <a:xfrm flipH="1">
            <a:off x="4924296" y="2012233"/>
            <a:ext cx="136150" cy="137102"/>
          </a:xfrm>
          <a:custGeom>
            <a:avLst/>
            <a:gdLst>
              <a:gd name="T0" fmla="*/ 231 w 252"/>
              <a:gd name="T1" fmla="*/ 166 h 255"/>
              <a:gd name="T2" fmla="*/ 252 w 252"/>
              <a:gd name="T3" fmla="*/ 114 h 255"/>
              <a:gd name="T4" fmla="*/ 252 w 252"/>
              <a:gd name="T5" fmla="*/ 103 h 255"/>
              <a:gd name="T6" fmla="*/ 244 w 252"/>
              <a:gd name="T7" fmla="*/ 62 h 255"/>
              <a:gd name="T8" fmla="*/ 194 w 252"/>
              <a:gd name="T9" fmla="*/ 10 h 255"/>
              <a:gd name="T10" fmla="*/ 149 w 252"/>
              <a:gd name="T11" fmla="*/ 0 h 255"/>
              <a:gd name="T12" fmla="*/ 46 w 252"/>
              <a:gd name="T13" fmla="*/ 103 h 255"/>
              <a:gd name="T14" fmla="*/ 67 w 252"/>
              <a:gd name="T15" fmla="*/ 165 h 255"/>
              <a:gd name="T16" fmla="*/ 0 w 252"/>
              <a:gd name="T17" fmla="*/ 232 h 255"/>
              <a:gd name="T18" fmla="*/ 24 w 252"/>
              <a:gd name="T19" fmla="*/ 255 h 255"/>
              <a:gd name="T20" fmla="*/ 76 w 252"/>
              <a:gd name="T21" fmla="*/ 203 h 255"/>
              <a:gd name="T22" fmla="*/ 70 w 252"/>
              <a:gd name="T23" fmla="*/ 198 h 255"/>
              <a:gd name="T24" fmla="*/ 24 w 252"/>
              <a:gd name="T25" fmla="*/ 244 h 255"/>
              <a:gd name="T26" fmla="*/ 11 w 252"/>
              <a:gd name="T27" fmla="*/ 232 h 255"/>
              <a:gd name="T28" fmla="*/ 72 w 252"/>
              <a:gd name="T29" fmla="*/ 171 h 255"/>
              <a:gd name="T30" fmla="*/ 149 w 252"/>
              <a:gd name="T31" fmla="*/ 206 h 255"/>
              <a:gd name="T32" fmla="*/ 231 w 252"/>
              <a:gd name="T33" fmla="*/ 166 h 255"/>
              <a:gd name="T34" fmla="*/ 54 w 252"/>
              <a:gd name="T35" fmla="*/ 103 h 255"/>
              <a:gd name="T36" fmla="*/ 149 w 252"/>
              <a:gd name="T37" fmla="*/ 8 h 255"/>
              <a:gd name="T38" fmla="*/ 191 w 252"/>
              <a:gd name="T39" fmla="*/ 17 h 255"/>
              <a:gd name="T40" fmla="*/ 237 w 252"/>
              <a:gd name="T41" fmla="*/ 65 h 255"/>
              <a:gd name="T42" fmla="*/ 244 w 252"/>
              <a:gd name="T43" fmla="*/ 103 h 255"/>
              <a:gd name="T44" fmla="*/ 244 w 252"/>
              <a:gd name="T45" fmla="*/ 113 h 255"/>
              <a:gd name="T46" fmla="*/ 224 w 252"/>
              <a:gd name="T47" fmla="*/ 161 h 255"/>
              <a:gd name="T48" fmla="*/ 149 w 252"/>
              <a:gd name="T49" fmla="*/ 198 h 255"/>
              <a:gd name="T50" fmla="*/ 54 w 252"/>
              <a:gd name="T51" fmla="*/ 10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255">
                <a:moveTo>
                  <a:pt x="231" y="166"/>
                </a:moveTo>
                <a:cubicBezTo>
                  <a:pt x="242" y="151"/>
                  <a:pt x="250" y="133"/>
                  <a:pt x="252" y="114"/>
                </a:cubicBezTo>
                <a:cubicBezTo>
                  <a:pt x="252" y="110"/>
                  <a:pt x="252" y="106"/>
                  <a:pt x="252" y="103"/>
                </a:cubicBezTo>
                <a:cubicBezTo>
                  <a:pt x="252" y="89"/>
                  <a:pt x="250" y="75"/>
                  <a:pt x="244" y="62"/>
                </a:cubicBezTo>
                <a:cubicBezTo>
                  <a:pt x="234" y="39"/>
                  <a:pt x="217" y="21"/>
                  <a:pt x="194" y="10"/>
                </a:cubicBezTo>
                <a:cubicBezTo>
                  <a:pt x="180" y="3"/>
                  <a:pt x="165" y="0"/>
                  <a:pt x="149" y="0"/>
                </a:cubicBezTo>
                <a:cubicBezTo>
                  <a:pt x="93" y="0"/>
                  <a:pt x="46" y="46"/>
                  <a:pt x="46" y="103"/>
                </a:cubicBezTo>
                <a:cubicBezTo>
                  <a:pt x="46" y="126"/>
                  <a:pt x="54" y="147"/>
                  <a:pt x="67" y="165"/>
                </a:cubicBezTo>
                <a:cubicBezTo>
                  <a:pt x="0" y="232"/>
                  <a:pt x="0" y="232"/>
                  <a:pt x="0" y="232"/>
                </a:cubicBezTo>
                <a:cubicBezTo>
                  <a:pt x="24" y="255"/>
                  <a:pt x="24" y="255"/>
                  <a:pt x="24" y="255"/>
                </a:cubicBezTo>
                <a:cubicBezTo>
                  <a:pt x="76" y="203"/>
                  <a:pt x="76" y="203"/>
                  <a:pt x="76" y="203"/>
                </a:cubicBezTo>
                <a:cubicBezTo>
                  <a:pt x="70" y="198"/>
                  <a:pt x="70" y="198"/>
                  <a:pt x="70" y="198"/>
                </a:cubicBezTo>
                <a:cubicBezTo>
                  <a:pt x="24" y="244"/>
                  <a:pt x="24" y="244"/>
                  <a:pt x="24" y="244"/>
                </a:cubicBezTo>
                <a:cubicBezTo>
                  <a:pt x="11" y="232"/>
                  <a:pt x="11" y="232"/>
                  <a:pt x="11" y="232"/>
                </a:cubicBezTo>
                <a:cubicBezTo>
                  <a:pt x="72" y="171"/>
                  <a:pt x="72" y="171"/>
                  <a:pt x="72" y="171"/>
                </a:cubicBezTo>
                <a:cubicBezTo>
                  <a:pt x="91" y="192"/>
                  <a:pt x="119" y="206"/>
                  <a:pt x="149" y="206"/>
                </a:cubicBezTo>
                <a:cubicBezTo>
                  <a:pt x="181" y="206"/>
                  <a:pt x="211" y="191"/>
                  <a:pt x="231" y="166"/>
                </a:cubicBezTo>
                <a:close/>
                <a:moveTo>
                  <a:pt x="54" y="103"/>
                </a:moveTo>
                <a:cubicBezTo>
                  <a:pt x="54" y="50"/>
                  <a:pt x="97" y="8"/>
                  <a:pt x="149" y="8"/>
                </a:cubicBezTo>
                <a:cubicBezTo>
                  <a:pt x="164" y="8"/>
                  <a:pt x="177" y="11"/>
                  <a:pt x="191" y="17"/>
                </a:cubicBezTo>
                <a:cubicBezTo>
                  <a:pt x="211" y="27"/>
                  <a:pt x="228" y="44"/>
                  <a:pt x="237" y="65"/>
                </a:cubicBezTo>
                <a:cubicBezTo>
                  <a:pt x="242" y="77"/>
                  <a:pt x="244" y="90"/>
                  <a:pt x="244" y="103"/>
                </a:cubicBezTo>
                <a:cubicBezTo>
                  <a:pt x="244" y="106"/>
                  <a:pt x="244" y="109"/>
                  <a:pt x="244" y="113"/>
                </a:cubicBezTo>
                <a:cubicBezTo>
                  <a:pt x="242" y="130"/>
                  <a:pt x="235" y="147"/>
                  <a:pt x="224" y="161"/>
                </a:cubicBezTo>
                <a:cubicBezTo>
                  <a:pt x="206" y="184"/>
                  <a:pt x="179" y="198"/>
                  <a:pt x="149" y="198"/>
                </a:cubicBezTo>
                <a:cubicBezTo>
                  <a:pt x="97" y="198"/>
                  <a:pt x="54" y="155"/>
                  <a:pt x="54" y="10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pic>
        <p:nvPicPr>
          <p:cNvPr id="7" name="Picture 6">
            <a:hlinkClick r:id="rId4" action="ppaction://hlinksldjump"/>
            <a:extLst>
              <a:ext uri="{FF2B5EF4-FFF2-40B4-BE49-F238E27FC236}">
                <a16:creationId xmlns:a16="http://schemas.microsoft.com/office/drawing/2014/main" id="{9B359E07-5E74-4D31-980A-C15F215C6E9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13595" y="2176061"/>
            <a:ext cx="134124" cy="134124"/>
          </a:xfrm>
          <a:prstGeom prst="rect">
            <a:avLst/>
          </a:prstGeom>
        </p:spPr>
      </p:pic>
    </p:spTree>
    <p:extLst>
      <p:ext uri="{BB962C8B-B14F-4D97-AF65-F5344CB8AC3E}">
        <p14:creationId xmlns:p14="http://schemas.microsoft.com/office/powerpoint/2010/main" val="162984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a:xfrm>
            <a:off x="2227066" y="1029810"/>
            <a:ext cx="1924111" cy="1974141"/>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dirty="0">
                <a:solidFill>
                  <a:srgbClr val="0076CE"/>
                </a:solidFill>
                <a:latin typeface="Arial" panose="020B0604020202020204" pitchFamily="34" charset="0"/>
                <a:ea typeface="Roboto" panose="02000000000000000000" pitchFamily="2" charset="0"/>
                <a:cs typeface="Arial" panose="020B0604020202020204" pitchFamily="34" charset="0"/>
              </a:rPr>
              <a:t>Business challenges</a:t>
            </a: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ea typeface="Roboto" panose="02000000000000000000" pitchFamily="2" charset="0"/>
                <a:cs typeface="Arial" panose="020B0604020202020204" pitchFamily="34" charset="0"/>
              </a:rPr>
              <a:t>Workforce productivity &amp; IT efficiency compromised by outdated technologies</a:t>
            </a: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ea typeface="Roboto" panose="02000000000000000000" pitchFamily="2" charset="0"/>
                <a:cs typeface="Arial" panose="020B0604020202020204" pitchFamily="34" charset="0"/>
              </a:rPr>
              <a:t>Need technology refresh for ~20,000 devices</a:t>
            </a: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ea typeface="Roboto" panose="02000000000000000000" pitchFamily="2" charset="0"/>
                <a:cs typeface="Arial" panose="020B0604020202020204" pitchFamily="34" charset="0"/>
              </a:rPr>
              <a:t>Renewal of Microsoft Enterprise Licensing Agreement (ELA) in July, 2019</a:t>
            </a: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ea typeface="Roboto" panose="02000000000000000000" pitchFamily="2" charset="0"/>
                <a:cs typeface="Arial" panose="020B0604020202020204" pitchFamily="34" charset="0"/>
              </a:rPr>
              <a:t>Microsoft ends support for Windows 7 in January 2020</a:t>
            </a:r>
          </a:p>
          <a:p>
            <a:pPr marL="128588" indent="-128588" fontAlgn="base">
              <a:spcBef>
                <a:spcPct val="0"/>
              </a:spcBef>
              <a:spcAft>
                <a:spcPts val="675"/>
              </a:spcAft>
              <a:buFont typeface="Arial" panose="020B0604020202020204" pitchFamily="34" charset="0"/>
              <a:buChar char="•"/>
            </a:pPr>
            <a:endParaRPr lang="en-US" sz="900" dirty="0">
              <a:solidFill>
                <a:srgbClr val="444444"/>
              </a:solidFill>
              <a:latin typeface="Arial" panose="020B0604020202020204" pitchFamily="34" charset="0"/>
              <a:ea typeface="Roboto" panose="02000000000000000000" pitchFamily="2" charset="0"/>
              <a:cs typeface="Arial" panose="020B0604020202020204" pitchFamily="34" charset="0"/>
            </a:endParaRPr>
          </a:p>
        </p:txBody>
      </p:sp>
      <p:sp>
        <p:nvSpPr>
          <p:cNvPr id="17" name="Content Placeholder 2"/>
          <p:cNvSpPr txBox="1">
            <a:spLocks/>
          </p:cNvSpPr>
          <p:nvPr/>
        </p:nvSpPr>
        <p:spPr>
          <a:xfrm>
            <a:off x="6741308" y="1029810"/>
            <a:ext cx="2083551" cy="1974142"/>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dirty="0">
                <a:solidFill>
                  <a:srgbClr val="0076CE"/>
                </a:solidFill>
                <a:latin typeface="Arial" panose="020B0604020202020204" pitchFamily="34" charset="0"/>
                <a:ea typeface="Roboto" panose="02000000000000000000" pitchFamily="2" charset="0"/>
                <a:cs typeface="Arial" panose="020B0604020202020204" pitchFamily="34" charset="0"/>
              </a:rPr>
              <a:t>Expected business results</a:t>
            </a:r>
            <a:endParaRPr lang="en-GB" sz="788" dirty="0">
              <a:solidFill>
                <a:srgbClr val="0076CE"/>
              </a:solidFill>
              <a:latin typeface="Arial" panose="020B0604020202020204" pitchFamily="34" charset="0"/>
              <a:ea typeface="Roboto" panose="02000000000000000000" pitchFamily="2" charset="0"/>
              <a:cs typeface="Arial" panose="020B0604020202020204" pitchFamily="34" charset="0"/>
            </a:endParaRP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cs typeface="Arial" panose="020B0604020202020204" pitchFamily="34" charset="0"/>
              </a:rPr>
              <a:t>Comprehensive plan based on accurate AS-IS and defined TO-BE objectives--with business case &amp; actionable next steps</a:t>
            </a: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cs typeface="Arial" panose="020B0604020202020204" pitchFamily="34" charset="0"/>
              </a:rPr>
              <a:t>RFP for implementation that bank can release to prospective vendors and use to evaluate and score responses</a:t>
            </a:r>
          </a:p>
        </p:txBody>
      </p:sp>
      <p:sp>
        <p:nvSpPr>
          <p:cNvPr id="18" name="Content Placeholder 2"/>
          <p:cNvSpPr txBox="1">
            <a:spLocks/>
          </p:cNvSpPr>
          <p:nvPr/>
        </p:nvSpPr>
        <p:spPr>
          <a:xfrm>
            <a:off x="4447665" y="1029810"/>
            <a:ext cx="2170376" cy="1974141"/>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dirty="0">
                <a:solidFill>
                  <a:srgbClr val="0076CE"/>
                </a:solidFill>
                <a:latin typeface="Arial" panose="020B0604020202020204" pitchFamily="34" charset="0"/>
                <a:ea typeface="Roboto" panose="02000000000000000000" pitchFamily="2" charset="0"/>
                <a:cs typeface="Arial" panose="020B0604020202020204" pitchFamily="34" charset="0"/>
              </a:rPr>
              <a:t>Solution description at a glance</a:t>
            </a:r>
            <a:endParaRPr lang="en-GB" sz="788" dirty="0">
              <a:solidFill>
                <a:srgbClr val="0076CE"/>
              </a:solidFill>
              <a:latin typeface="Arial" panose="020B0604020202020204" pitchFamily="34" charset="0"/>
              <a:ea typeface="Roboto" panose="02000000000000000000" pitchFamily="2" charset="0"/>
              <a:cs typeface="Arial" panose="020B0604020202020204" pitchFamily="34" charset="0"/>
            </a:endParaRP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ea typeface="Roboto" panose="02000000000000000000" pitchFamily="2" charset="0"/>
                <a:cs typeface="Arial" panose="020B0604020202020204" pitchFamily="34" charset="0"/>
              </a:rPr>
              <a:t>Persona – Categorize end users by job function &amp; recommend devices</a:t>
            </a: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ea typeface="Roboto" panose="02000000000000000000" pitchFamily="2" charset="0"/>
                <a:cs typeface="Arial" panose="020B0604020202020204" pitchFamily="34" charset="0"/>
              </a:rPr>
              <a:t>Business &amp; functional requirements across Exchange/Outlook, SharePoint, OneDrive &amp; Office</a:t>
            </a: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ea typeface="Roboto" panose="02000000000000000000" pitchFamily="2" charset="0"/>
                <a:cs typeface="Arial" panose="020B0604020202020204" pitchFamily="34" charset="0"/>
              </a:rPr>
              <a:t>Application Discovery &amp; Analysis (~250 end user applications for compatibility with Windows 10 and O365 readiness)</a:t>
            </a: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ea typeface="Roboto" panose="02000000000000000000" pitchFamily="2" charset="0"/>
                <a:cs typeface="Arial" panose="020B0604020202020204" pitchFamily="34" charset="0"/>
              </a:rPr>
              <a:t>Business Case – Business as Usual (BAU) costs &amp; ROI with implementation &amp; operation of EUC/O365</a:t>
            </a:r>
          </a:p>
        </p:txBody>
      </p:sp>
      <p:sp>
        <p:nvSpPr>
          <p:cNvPr id="21" name="Content Placeholder 2"/>
          <p:cNvSpPr txBox="1">
            <a:spLocks/>
          </p:cNvSpPr>
          <p:nvPr/>
        </p:nvSpPr>
        <p:spPr>
          <a:xfrm>
            <a:off x="312928" y="1187376"/>
            <a:ext cx="1701726" cy="1460574"/>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US" sz="1600" dirty="0">
                <a:solidFill>
                  <a:srgbClr val="0076CE"/>
                </a:solidFill>
                <a:latin typeface="Arial" panose="020B0604020202020204" pitchFamily="34" charset="0"/>
                <a:ea typeface="Roboto" panose="02000000000000000000" pitchFamily="2" charset="0"/>
                <a:cs typeface="Arial" panose="020B0604020202020204" pitchFamily="34" charset="0"/>
              </a:rPr>
              <a:t>Increase operational efficiency and overall worker productivity</a:t>
            </a:r>
          </a:p>
        </p:txBody>
      </p:sp>
      <p:sp>
        <p:nvSpPr>
          <p:cNvPr id="26" name="TextBox 25"/>
          <p:cNvSpPr txBox="1"/>
          <p:nvPr/>
        </p:nvSpPr>
        <p:spPr>
          <a:xfrm>
            <a:off x="152400" y="3110999"/>
            <a:ext cx="8739133" cy="124650"/>
          </a:xfrm>
          <a:prstGeom prst="rect">
            <a:avLst/>
          </a:prstGeom>
          <a:noFill/>
        </p:spPr>
        <p:txBody>
          <a:bodyPr wrap="square" lIns="0" tIns="0" rIns="0" bIns="0" rtlCol="0" anchor="ctr">
            <a:spAutoFit/>
          </a:bodyPr>
          <a:lstStyle/>
          <a:p>
            <a:pPr algn="ctr" fontAlgn="base">
              <a:lnSpc>
                <a:spcPct val="90000"/>
              </a:lnSpc>
              <a:spcBef>
                <a:spcPts val="75"/>
              </a:spcBef>
              <a:spcAft>
                <a:spcPts val="75"/>
              </a:spcAft>
              <a:buClr>
                <a:srgbClr val="0085C3"/>
              </a:buClr>
              <a:defRPr/>
            </a:pPr>
            <a:r>
              <a:rPr lang="en-US" sz="900" b="1" kern="0" dirty="0">
                <a:solidFill>
                  <a:srgbClr val="EE6411"/>
                </a:solidFill>
                <a:latin typeface="Arial" panose="020B0604020202020204" pitchFamily="34" charset="0"/>
                <a:ea typeface="Roboto Medium" panose="02000000000000000000" pitchFamily="2" charset="0"/>
                <a:cs typeface="Arial" panose="020B0604020202020204" pitchFamily="34" charset="0"/>
              </a:rPr>
              <a:t>Transformation: </a:t>
            </a:r>
            <a:r>
              <a:rPr lang="en-US" sz="900" b="1" kern="0" dirty="0">
                <a:solidFill>
                  <a:srgbClr val="EE6411"/>
                </a:solidFill>
                <a:latin typeface="Arial" panose="020B0604020202020204" pitchFamily="34" charset="0"/>
                <a:ea typeface="Roboto" panose="02000000000000000000" pitchFamily="2" charset="0"/>
                <a:cs typeface="Arial" panose="020B0604020202020204" pitchFamily="34" charset="0"/>
              </a:rPr>
              <a:t>Workforce  |  Offering:  VDI and End User Computing / Communication and Collaboration  |  </a:t>
            </a:r>
            <a:r>
              <a:rPr lang="en-US" sz="900" b="1" kern="0" dirty="0">
                <a:solidFill>
                  <a:srgbClr val="EE6411"/>
                </a:solidFill>
                <a:latin typeface="Arial" panose="020B0604020202020204" pitchFamily="34" charset="0"/>
                <a:ea typeface="Roboto Medium" panose="02000000000000000000" pitchFamily="2" charset="0"/>
                <a:cs typeface="Arial" panose="020B0604020202020204" pitchFamily="34" charset="0"/>
              </a:rPr>
              <a:t>Industry: Financial  </a:t>
            </a:r>
            <a:r>
              <a:rPr lang="en-US" sz="900" b="1" kern="0" dirty="0">
                <a:solidFill>
                  <a:srgbClr val="EE6411"/>
                </a:solidFill>
                <a:latin typeface="Arial" panose="020B0604020202020204" pitchFamily="34" charset="0"/>
                <a:ea typeface="Roboto" panose="02000000000000000000" pitchFamily="2" charset="0"/>
                <a:cs typeface="Arial" panose="020B0604020202020204" pitchFamily="34" charset="0"/>
              </a:rPr>
              <a:t>|  </a:t>
            </a:r>
            <a:r>
              <a:rPr lang="en-US" sz="900" b="1" kern="0" dirty="0">
                <a:solidFill>
                  <a:srgbClr val="EE6411"/>
                </a:solidFill>
                <a:latin typeface="Arial" panose="020B0604020202020204" pitchFamily="34" charset="0"/>
                <a:ea typeface="Roboto Medium" panose="02000000000000000000" pitchFamily="2" charset="0"/>
                <a:cs typeface="Arial" panose="020B0604020202020204" pitchFamily="34" charset="0"/>
              </a:rPr>
              <a:t>Country: United States</a:t>
            </a:r>
            <a:endParaRPr lang="en-US" sz="900" b="1" kern="0" dirty="0">
              <a:solidFill>
                <a:srgbClr val="EE6411"/>
              </a:solidFill>
              <a:latin typeface="Arial" panose="020B0604020202020204" pitchFamily="34" charset="0"/>
              <a:ea typeface="Roboto" panose="02000000000000000000" pitchFamily="2" charset="0"/>
              <a:cs typeface="Arial" panose="020B0604020202020204" pitchFamily="34" charset="0"/>
            </a:endParaRPr>
          </a:p>
        </p:txBody>
      </p:sp>
      <p:pic>
        <p:nvPicPr>
          <p:cNvPr id="23" name="Picture 22">
            <a:extLst>
              <a:ext uri="{FF2B5EF4-FFF2-40B4-BE49-F238E27FC236}">
                <a16:creationId xmlns:a16="http://schemas.microsoft.com/office/drawing/2014/main" id="{661318D8-2298-4A3D-B2CC-578AEDCB5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308" y="302832"/>
            <a:ext cx="2083551" cy="270399"/>
          </a:xfrm>
          <a:prstGeom prst="rect">
            <a:avLst/>
          </a:prstGeom>
        </p:spPr>
      </p:pic>
      <p:sp>
        <p:nvSpPr>
          <p:cNvPr id="2" name="Rectangle 1">
            <a:extLst>
              <a:ext uri="{FF2B5EF4-FFF2-40B4-BE49-F238E27FC236}">
                <a16:creationId xmlns:a16="http://schemas.microsoft.com/office/drawing/2014/main" id="{A9C9E3E5-1468-40E1-8DE5-137A7FE89CCE}"/>
              </a:ext>
            </a:extLst>
          </p:cNvPr>
          <p:cNvSpPr/>
          <p:nvPr/>
        </p:nvSpPr>
        <p:spPr>
          <a:xfrm>
            <a:off x="93133" y="251313"/>
            <a:ext cx="4238603" cy="373436"/>
          </a:xfrm>
          <a:prstGeom prst="rect">
            <a:avLst/>
          </a:prstGeom>
        </p:spPr>
        <p:txBody>
          <a:bodyPr wrap="square">
            <a:spAutoFit/>
          </a:bodyPr>
          <a:lstStyle/>
          <a:p>
            <a:pPr fontAlgn="base">
              <a:lnSpc>
                <a:spcPct val="110000"/>
              </a:lnSpc>
              <a:spcBef>
                <a:spcPts val="75"/>
              </a:spcBef>
              <a:spcAft>
                <a:spcPts val="75"/>
              </a:spcAft>
              <a:buClr>
                <a:srgbClr val="0085C3"/>
              </a:buClr>
              <a:defRPr/>
            </a:pPr>
            <a:r>
              <a:rPr lang="en-US" sz="1800" dirty="0">
                <a:solidFill>
                  <a:srgbClr val="0076CE"/>
                </a:solidFill>
                <a:latin typeface="Arial" panose="020B0604020202020204" pitchFamily="34" charset="0"/>
                <a:cs typeface="Arial" panose="020B0604020202020204" pitchFamily="34" charset="0"/>
              </a:rPr>
              <a:t>Large United States bank</a:t>
            </a:r>
          </a:p>
        </p:txBody>
      </p:sp>
      <p:pic>
        <p:nvPicPr>
          <p:cNvPr id="3" name="Picture 2">
            <a:extLst>
              <a:ext uri="{FF2B5EF4-FFF2-40B4-BE49-F238E27FC236}">
                <a16:creationId xmlns:a16="http://schemas.microsoft.com/office/drawing/2014/main" id="{3E7C5E58-5A4C-4390-8E10-604DC45399FE}"/>
              </a:ext>
            </a:extLst>
          </p:cNvPr>
          <p:cNvPicPr>
            <a:picLocks noChangeAspect="1"/>
          </p:cNvPicPr>
          <p:nvPr/>
        </p:nvPicPr>
        <p:blipFill rotWithShape="1">
          <a:blip r:embed="rId4"/>
          <a:srcRect t="6285" b="20082"/>
          <a:stretch/>
        </p:blipFill>
        <p:spPr>
          <a:xfrm>
            <a:off x="0" y="3302877"/>
            <a:ext cx="4501055" cy="1842594"/>
          </a:xfrm>
          <a:prstGeom prst="rect">
            <a:avLst/>
          </a:prstGeom>
        </p:spPr>
      </p:pic>
      <p:grpSp>
        <p:nvGrpSpPr>
          <p:cNvPr id="14" name="Group 153">
            <a:extLst>
              <a:ext uri="{FF2B5EF4-FFF2-40B4-BE49-F238E27FC236}">
                <a16:creationId xmlns:a16="http://schemas.microsoft.com/office/drawing/2014/main" id="{A528FB46-B6A8-4D00-9152-792DC1AE3BE6}"/>
              </a:ext>
            </a:extLst>
          </p:cNvPr>
          <p:cNvGrpSpPr>
            <a:grpSpLocks noChangeAspect="1"/>
          </p:cNvGrpSpPr>
          <p:nvPr/>
        </p:nvGrpSpPr>
        <p:grpSpPr bwMode="auto">
          <a:xfrm>
            <a:off x="6248400" y="3714750"/>
            <a:ext cx="1145032" cy="914400"/>
            <a:chOff x="2669" y="2565"/>
            <a:chExt cx="422" cy="337"/>
          </a:xfrm>
          <a:solidFill>
            <a:srgbClr val="0076CE"/>
          </a:solidFill>
        </p:grpSpPr>
        <p:sp>
          <p:nvSpPr>
            <p:cNvPr id="19" name="Rectangle 154">
              <a:extLst>
                <a:ext uri="{FF2B5EF4-FFF2-40B4-BE49-F238E27FC236}">
                  <a16:creationId xmlns:a16="http://schemas.microsoft.com/office/drawing/2014/main" id="{7B1280D3-3D9E-41AF-B595-7A832F1DEC78}"/>
                </a:ext>
              </a:extLst>
            </p:cNvPr>
            <p:cNvSpPr>
              <a:spLocks noChangeArrowheads="1"/>
            </p:cNvSpPr>
            <p:nvPr/>
          </p:nvSpPr>
          <p:spPr bwMode="auto">
            <a:xfrm>
              <a:off x="2779" y="2878"/>
              <a:ext cx="54" cy="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5">
              <a:extLst>
                <a:ext uri="{FF2B5EF4-FFF2-40B4-BE49-F238E27FC236}">
                  <a16:creationId xmlns:a16="http://schemas.microsoft.com/office/drawing/2014/main" id="{B2DDDD2C-2079-4803-986F-492E697646C1}"/>
                </a:ext>
              </a:extLst>
            </p:cNvPr>
            <p:cNvSpPr>
              <a:spLocks noEditPoints="1"/>
            </p:cNvSpPr>
            <p:nvPr/>
          </p:nvSpPr>
          <p:spPr bwMode="auto">
            <a:xfrm>
              <a:off x="2669" y="2565"/>
              <a:ext cx="422" cy="337"/>
            </a:xfrm>
            <a:custGeom>
              <a:avLst/>
              <a:gdLst>
                <a:gd name="T0" fmla="*/ 263 w 348"/>
                <a:gd name="T1" fmla="*/ 0 h 278"/>
                <a:gd name="T2" fmla="*/ 209 w 348"/>
                <a:gd name="T3" fmla="*/ 31 h 278"/>
                <a:gd name="T4" fmla="*/ 211 w 348"/>
                <a:gd name="T5" fmla="*/ 37 h 278"/>
                <a:gd name="T6" fmla="*/ 194 w 348"/>
                <a:gd name="T7" fmla="*/ 43 h 278"/>
                <a:gd name="T8" fmla="*/ 149 w 348"/>
                <a:gd name="T9" fmla="*/ 73 h 278"/>
                <a:gd name="T10" fmla="*/ 114 w 348"/>
                <a:gd name="T11" fmla="*/ 115 h 278"/>
                <a:gd name="T12" fmla="*/ 113 w 348"/>
                <a:gd name="T13" fmla="*/ 115 h 278"/>
                <a:gd name="T14" fmla="*/ 79 w 348"/>
                <a:gd name="T15" fmla="*/ 113 h 278"/>
                <a:gd name="T16" fmla="*/ 73 w 348"/>
                <a:gd name="T17" fmla="*/ 115 h 278"/>
                <a:gd name="T18" fmla="*/ 24 w 348"/>
                <a:gd name="T19" fmla="*/ 225 h 278"/>
                <a:gd name="T20" fmla="*/ 0 w 348"/>
                <a:gd name="T21" fmla="*/ 278 h 278"/>
                <a:gd name="T22" fmla="*/ 114 w 348"/>
                <a:gd name="T23" fmla="*/ 278 h 278"/>
                <a:gd name="T24" fmla="*/ 226 w 348"/>
                <a:gd name="T25" fmla="*/ 246 h 278"/>
                <a:gd name="T26" fmla="*/ 203 w 348"/>
                <a:gd name="T27" fmla="*/ 193 h 278"/>
                <a:gd name="T28" fmla="*/ 207 w 348"/>
                <a:gd name="T29" fmla="*/ 187 h 278"/>
                <a:gd name="T30" fmla="*/ 203 w 348"/>
                <a:gd name="T31" fmla="*/ 144 h 278"/>
                <a:gd name="T32" fmla="*/ 308 w 348"/>
                <a:gd name="T33" fmla="*/ 144 h 278"/>
                <a:gd name="T34" fmla="*/ 320 w 348"/>
                <a:gd name="T35" fmla="*/ 54 h 278"/>
                <a:gd name="T36" fmla="*/ 114 w 348"/>
                <a:gd name="T37" fmla="*/ 121 h 278"/>
                <a:gd name="T38" fmla="*/ 197 w 348"/>
                <a:gd name="T39" fmla="*/ 223 h 278"/>
                <a:gd name="T40" fmla="*/ 30 w 348"/>
                <a:gd name="T41" fmla="*/ 121 h 278"/>
                <a:gd name="T42" fmla="*/ 114 w 348"/>
                <a:gd name="T43" fmla="*/ 272 h 278"/>
                <a:gd name="T44" fmla="*/ 6 w 348"/>
                <a:gd name="T45" fmla="*/ 272 h 278"/>
                <a:gd name="T46" fmla="*/ 220 w 348"/>
                <a:gd name="T47" fmla="*/ 254 h 278"/>
                <a:gd name="T48" fmla="*/ 114 w 348"/>
                <a:gd name="T49" fmla="*/ 272 h 278"/>
                <a:gd name="T50" fmla="*/ 8 w 348"/>
                <a:gd name="T51" fmla="*/ 248 h 278"/>
                <a:gd name="T52" fmla="*/ 198 w 348"/>
                <a:gd name="T53" fmla="*/ 229 h 278"/>
                <a:gd name="T54" fmla="*/ 307 w 348"/>
                <a:gd name="T55" fmla="*/ 138 h 278"/>
                <a:gd name="T56" fmla="*/ 203 w 348"/>
                <a:gd name="T57" fmla="*/ 138 h 278"/>
                <a:gd name="T58" fmla="*/ 120 w 348"/>
                <a:gd name="T59" fmla="*/ 115 h 278"/>
                <a:gd name="T60" fmla="*/ 149 w 348"/>
                <a:gd name="T61" fmla="*/ 79 h 278"/>
                <a:gd name="T62" fmla="*/ 168 w 348"/>
                <a:gd name="T63" fmla="*/ 85 h 278"/>
                <a:gd name="T64" fmla="*/ 167 w 348"/>
                <a:gd name="T65" fmla="*/ 76 h 278"/>
                <a:gd name="T66" fmla="*/ 209 w 348"/>
                <a:gd name="T67" fmla="*/ 53 h 278"/>
                <a:gd name="T68" fmla="*/ 213 w 348"/>
                <a:gd name="T69" fmla="*/ 51 h 278"/>
                <a:gd name="T70" fmla="*/ 314 w 348"/>
                <a:gd name="T71" fmla="*/ 56 h 278"/>
                <a:gd name="T72" fmla="*/ 316 w 348"/>
                <a:gd name="T73" fmla="*/ 59 h 278"/>
                <a:gd name="T74" fmla="*/ 307 w 348"/>
                <a:gd name="T75" fmla="*/ 13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278">
                  <a:moveTo>
                    <a:pt x="320" y="54"/>
                  </a:moveTo>
                  <a:cubicBezTo>
                    <a:pt x="318" y="24"/>
                    <a:pt x="293" y="0"/>
                    <a:pt x="263" y="0"/>
                  </a:cubicBezTo>
                  <a:cubicBezTo>
                    <a:pt x="242" y="0"/>
                    <a:pt x="223" y="13"/>
                    <a:pt x="213" y="31"/>
                  </a:cubicBezTo>
                  <a:cubicBezTo>
                    <a:pt x="209" y="31"/>
                    <a:pt x="209" y="31"/>
                    <a:pt x="209" y="31"/>
                  </a:cubicBezTo>
                  <a:cubicBezTo>
                    <a:pt x="209" y="37"/>
                    <a:pt x="209" y="37"/>
                    <a:pt x="209" y="37"/>
                  </a:cubicBezTo>
                  <a:cubicBezTo>
                    <a:pt x="211" y="37"/>
                    <a:pt x="211" y="37"/>
                    <a:pt x="211" y="37"/>
                  </a:cubicBezTo>
                  <a:cubicBezTo>
                    <a:pt x="209" y="40"/>
                    <a:pt x="209" y="43"/>
                    <a:pt x="208" y="46"/>
                  </a:cubicBezTo>
                  <a:cubicBezTo>
                    <a:pt x="204" y="44"/>
                    <a:pt x="199" y="43"/>
                    <a:pt x="194" y="43"/>
                  </a:cubicBezTo>
                  <a:cubicBezTo>
                    <a:pt x="176" y="43"/>
                    <a:pt x="161" y="57"/>
                    <a:pt x="161" y="75"/>
                  </a:cubicBezTo>
                  <a:cubicBezTo>
                    <a:pt x="157" y="74"/>
                    <a:pt x="153" y="73"/>
                    <a:pt x="149" y="73"/>
                  </a:cubicBezTo>
                  <a:cubicBezTo>
                    <a:pt x="129" y="73"/>
                    <a:pt x="114" y="89"/>
                    <a:pt x="114" y="109"/>
                  </a:cubicBezTo>
                  <a:cubicBezTo>
                    <a:pt x="114" y="111"/>
                    <a:pt x="114" y="113"/>
                    <a:pt x="114" y="115"/>
                  </a:cubicBezTo>
                  <a:cubicBezTo>
                    <a:pt x="114" y="115"/>
                    <a:pt x="114" y="115"/>
                    <a:pt x="114" y="115"/>
                  </a:cubicBezTo>
                  <a:cubicBezTo>
                    <a:pt x="113" y="115"/>
                    <a:pt x="113" y="115"/>
                    <a:pt x="113" y="115"/>
                  </a:cubicBezTo>
                  <a:cubicBezTo>
                    <a:pt x="79" y="115"/>
                    <a:pt x="79" y="115"/>
                    <a:pt x="79" y="115"/>
                  </a:cubicBezTo>
                  <a:cubicBezTo>
                    <a:pt x="79" y="113"/>
                    <a:pt x="79" y="113"/>
                    <a:pt x="79" y="113"/>
                  </a:cubicBezTo>
                  <a:cubicBezTo>
                    <a:pt x="73" y="113"/>
                    <a:pt x="73" y="113"/>
                    <a:pt x="73" y="113"/>
                  </a:cubicBezTo>
                  <a:cubicBezTo>
                    <a:pt x="73" y="115"/>
                    <a:pt x="73" y="115"/>
                    <a:pt x="73" y="115"/>
                  </a:cubicBezTo>
                  <a:cubicBezTo>
                    <a:pt x="24" y="115"/>
                    <a:pt x="24" y="115"/>
                    <a:pt x="24" y="115"/>
                  </a:cubicBezTo>
                  <a:cubicBezTo>
                    <a:pt x="24" y="225"/>
                    <a:pt x="24" y="225"/>
                    <a:pt x="24" y="225"/>
                  </a:cubicBezTo>
                  <a:cubicBezTo>
                    <a:pt x="0" y="246"/>
                    <a:pt x="0" y="246"/>
                    <a:pt x="0" y="246"/>
                  </a:cubicBezTo>
                  <a:cubicBezTo>
                    <a:pt x="0" y="278"/>
                    <a:pt x="0" y="278"/>
                    <a:pt x="0" y="278"/>
                  </a:cubicBezTo>
                  <a:cubicBezTo>
                    <a:pt x="113" y="278"/>
                    <a:pt x="113" y="278"/>
                    <a:pt x="113" y="278"/>
                  </a:cubicBezTo>
                  <a:cubicBezTo>
                    <a:pt x="114" y="278"/>
                    <a:pt x="114" y="278"/>
                    <a:pt x="114" y="278"/>
                  </a:cubicBezTo>
                  <a:cubicBezTo>
                    <a:pt x="226" y="278"/>
                    <a:pt x="226" y="278"/>
                    <a:pt x="226" y="278"/>
                  </a:cubicBezTo>
                  <a:cubicBezTo>
                    <a:pt x="226" y="246"/>
                    <a:pt x="226" y="246"/>
                    <a:pt x="226" y="246"/>
                  </a:cubicBezTo>
                  <a:cubicBezTo>
                    <a:pt x="203" y="225"/>
                    <a:pt x="203" y="225"/>
                    <a:pt x="203" y="225"/>
                  </a:cubicBezTo>
                  <a:cubicBezTo>
                    <a:pt x="203" y="193"/>
                    <a:pt x="203" y="193"/>
                    <a:pt x="203" y="193"/>
                  </a:cubicBezTo>
                  <a:cubicBezTo>
                    <a:pt x="207" y="193"/>
                    <a:pt x="207" y="193"/>
                    <a:pt x="207" y="193"/>
                  </a:cubicBezTo>
                  <a:cubicBezTo>
                    <a:pt x="207" y="187"/>
                    <a:pt x="207" y="187"/>
                    <a:pt x="207" y="187"/>
                  </a:cubicBezTo>
                  <a:cubicBezTo>
                    <a:pt x="203" y="187"/>
                    <a:pt x="203" y="187"/>
                    <a:pt x="203" y="187"/>
                  </a:cubicBezTo>
                  <a:cubicBezTo>
                    <a:pt x="203" y="144"/>
                    <a:pt x="203" y="144"/>
                    <a:pt x="203" y="144"/>
                  </a:cubicBezTo>
                  <a:cubicBezTo>
                    <a:pt x="302" y="144"/>
                    <a:pt x="302" y="144"/>
                    <a:pt x="302" y="144"/>
                  </a:cubicBezTo>
                  <a:cubicBezTo>
                    <a:pt x="304" y="144"/>
                    <a:pt x="306" y="144"/>
                    <a:pt x="308" y="144"/>
                  </a:cubicBezTo>
                  <a:cubicBezTo>
                    <a:pt x="331" y="141"/>
                    <a:pt x="348" y="121"/>
                    <a:pt x="348" y="97"/>
                  </a:cubicBezTo>
                  <a:cubicBezTo>
                    <a:pt x="348" y="78"/>
                    <a:pt x="337" y="61"/>
                    <a:pt x="320" y="54"/>
                  </a:cubicBezTo>
                  <a:close/>
                  <a:moveTo>
                    <a:pt x="113" y="121"/>
                  </a:moveTo>
                  <a:cubicBezTo>
                    <a:pt x="114" y="121"/>
                    <a:pt x="114" y="121"/>
                    <a:pt x="114" y="121"/>
                  </a:cubicBezTo>
                  <a:cubicBezTo>
                    <a:pt x="197" y="121"/>
                    <a:pt x="197" y="121"/>
                    <a:pt x="197" y="121"/>
                  </a:cubicBezTo>
                  <a:cubicBezTo>
                    <a:pt x="197" y="223"/>
                    <a:pt x="197" y="223"/>
                    <a:pt x="197" y="223"/>
                  </a:cubicBezTo>
                  <a:cubicBezTo>
                    <a:pt x="30" y="223"/>
                    <a:pt x="30" y="223"/>
                    <a:pt x="30" y="223"/>
                  </a:cubicBezTo>
                  <a:cubicBezTo>
                    <a:pt x="30" y="121"/>
                    <a:pt x="30" y="121"/>
                    <a:pt x="30" y="121"/>
                  </a:cubicBezTo>
                  <a:lnTo>
                    <a:pt x="113" y="121"/>
                  </a:lnTo>
                  <a:close/>
                  <a:moveTo>
                    <a:pt x="114" y="272"/>
                  </a:moveTo>
                  <a:cubicBezTo>
                    <a:pt x="113" y="272"/>
                    <a:pt x="113" y="272"/>
                    <a:pt x="113" y="272"/>
                  </a:cubicBezTo>
                  <a:cubicBezTo>
                    <a:pt x="6" y="272"/>
                    <a:pt x="6" y="272"/>
                    <a:pt x="6" y="272"/>
                  </a:cubicBezTo>
                  <a:cubicBezTo>
                    <a:pt x="6" y="254"/>
                    <a:pt x="6" y="254"/>
                    <a:pt x="6" y="254"/>
                  </a:cubicBezTo>
                  <a:cubicBezTo>
                    <a:pt x="220" y="254"/>
                    <a:pt x="220" y="254"/>
                    <a:pt x="220" y="254"/>
                  </a:cubicBezTo>
                  <a:cubicBezTo>
                    <a:pt x="220" y="272"/>
                    <a:pt x="220" y="272"/>
                    <a:pt x="220" y="272"/>
                  </a:cubicBezTo>
                  <a:lnTo>
                    <a:pt x="114" y="272"/>
                  </a:lnTo>
                  <a:close/>
                  <a:moveTo>
                    <a:pt x="219" y="248"/>
                  </a:moveTo>
                  <a:cubicBezTo>
                    <a:pt x="8" y="248"/>
                    <a:pt x="8" y="248"/>
                    <a:pt x="8" y="248"/>
                  </a:cubicBezTo>
                  <a:cubicBezTo>
                    <a:pt x="28" y="229"/>
                    <a:pt x="28" y="229"/>
                    <a:pt x="28" y="229"/>
                  </a:cubicBezTo>
                  <a:cubicBezTo>
                    <a:pt x="198" y="229"/>
                    <a:pt x="198" y="229"/>
                    <a:pt x="198" y="229"/>
                  </a:cubicBezTo>
                  <a:lnTo>
                    <a:pt x="219" y="248"/>
                  </a:lnTo>
                  <a:close/>
                  <a:moveTo>
                    <a:pt x="307" y="138"/>
                  </a:moveTo>
                  <a:cubicBezTo>
                    <a:pt x="305" y="138"/>
                    <a:pt x="302" y="138"/>
                    <a:pt x="302" y="138"/>
                  </a:cubicBezTo>
                  <a:cubicBezTo>
                    <a:pt x="203" y="138"/>
                    <a:pt x="203" y="138"/>
                    <a:pt x="203" y="138"/>
                  </a:cubicBezTo>
                  <a:cubicBezTo>
                    <a:pt x="203" y="115"/>
                    <a:pt x="203" y="115"/>
                    <a:pt x="203" y="115"/>
                  </a:cubicBezTo>
                  <a:cubicBezTo>
                    <a:pt x="120" y="115"/>
                    <a:pt x="120" y="115"/>
                    <a:pt x="120" y="115"/>
                  </a:cubicBezTo>
                  <a:cubicBezTo>
                    <a:pt x="120" y="113"/>
                    <a:pt x="120" y="111"/>
                    <a:pt x="120" y="109"/>
                  </a:cubicBezTo>
                  <a:cubicBezTo>
                    <a:pt x="120" y="93"/>
                    <a:pt x="133" y="79"/>
                    <a:pt x="149" y="79"/>
                  </a:cubicBezTo>
                  <a:cubicBezTo>
                    <a:pt x="154" y="79"/>
                    <a:pt x="158" y="80"/>
                    <a:pt x="163" y="83"/>
                  </a:cubicBezTo>
                  <a:cubicBezTo>
                    <a:pt x="168" y="85"/>
                    <a:pt x="168" y="85"/>
                    <a:pt x="168" y="85"/>
                  </a:cubicBezTo>
                  <a:cubicBezTo>
                    <a:pt x="167" y="80"/>
                    <a:pt x="167" y="80"/>
                    <a:pt x="167" y="80"/>
                  </a:cubicBezTo>
                  <a:cubicBezTo>
                    <a:pt x="167" y="79"/>
                    <a:pt x="167" y="78"/>
                    <a:pt x="167" y="76"/>
                  </a:cubicBezTo>
                  <a:cubicBezTo>
                    <a:pt x="167" y="61"/>
                    <a:pt x="179" y="49"/>
                    <a:pt x="194" y="49"/>
                  </a:cubicBezTo>
                  <a:cubicBezTo>
                    <a:pt x="199" y="49"/>
                    <a:pt x="204" y="51"/>
                    <a:pt x="209" y="53"/>
                  </a:cubicBezTo>
                  <a:cubicBezTo>
                    <a:pt x="213" y="56"/>
                    <a:pt x="213" y="56"/>
                    <a:pt x="213" y="56"/>
                  </a:cubicBezTo>
                  <a:cubicBezTo>
                    <a:pt x="213" y="51"/>
                    <a:pt x="213" y="51"/>
                    <a:pt x="213" y="51"/>
                  </a:cubicBezTo>
                  <a:cubicBezTo>
                    <a:pt x="216" y="26"/>
                    <a:pt x="238" y="6"/>
                    <a:pt x="263" y="6"/>
                  </a:cubicBezTo>
                  <a:cubicBezTo>
                    <a:pt x="291" y="6"/>
                    <a:pt x="313" y="29"/>
                    <a:pt x="314" y="56"/>
                  </a:cubicBezTo>
                  <a:cubicBezTo>
                    <a:pt x="314" y="58"/>
                    <a:pt x="314" y="58"/>
                    <a:pt x="314" y="58"/>
                  </a:cubicBezTo>
                  <a:cubicBezTo>
                    <a:pt x="316" y="59"/>
                    <a:pt x="316" y="59"/>
                    <a:pt x="316" y="59"/>
                  </a:cubicBezTo>
                  <a:cubicBezTo>
                    <a:pt x="332" y="65"/>
                    <a:pt x="342" y="80"/>
                    <a:pt x="342" y="97"/>
                  </a:cubicBezTo>
                  <a:cubicBezTo>
                    <a:pt x="342" y="118"/>
                    <a:pt x="327" y="135"/>
                    <a:pt x="307"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156">
              <a:extLst>
                <a:ext uri="{FF2B5EF4-FFF2-40B4-BE49-F238E27FC236}">
                  <a16:creationId xmlns:a16="http://schemas.microsoft.com/office/drawing/2014/main" id="{6A79C164-A7D3-48FD-ACCC-809423E9AE30}"/>
                </a:ext>
              </a:extLst>
            </p:cNvPr>
            <p:cNvSpPr>
              <a:spLocks noChangeArrowheads="1"/>
            </p:cNvSpPr>
            <p:nvPr/>
          </p:nvSpPr>
          <p:spPr bwMode="auto">
            <a:xfrm>
              <a:off x="2757" y="2651"/>
              <a:ext cx="8" cy="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157">
              <a:extLst>
                <a:ext uri="{FF2B5EF4-FFF2-40B4-BE49-F238E27FC236}">
                  <a16:creationId xmlns:a16="http://schemas.microsoft.com/office/drawing/2014/main" id="{DB83747F-5A0A-4447-A14E-E0081B2F9DFF}"/>
                </a:ext>
              </a:extLst>
            </p:cNvPr>
            <p:cNvSpPr>
              <a:spLocks noChangeArrowheads="1"/>
            </p:cNvSpPr>
            <p:nvPr/>
          </p:nvSpPr>
          <p:spPr bwMode="auto">
            <a:xfrm>
              <a:off x="2757" y="2625"/>
              <a:ext cx="8" cy="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158">
              <a:extLst>
                <a:ext uri="{FF2B5EF4-FFF2-40B4-BE49-F238E27FC236}">
                  <a16:creationId xmlns:a16="http://schemas.microsoft.com/office/drawing/2014/main" id="{77DB7C3E-C75D-47CB-8196-F3521CA23849}"/>
                </a:ext>
              </a:extLst>
            </p:cNvPr>
            <p:cNvSpPr>
              <a:spLocks noChangeArrowheads="1"/>
            </p:cNvSpPr>
            <p:nvPr/>
          </p:nvSpPr>
          <p:spPr bwMode="auto">
            <a:xfrm>
              <a:off x="2757" y="2676"/>
              <a:ext cx="8" cy="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59">
              <a:extLst>
                <a:ext uri="{FF2B5EF4-FFF2-40B4-BE49-F238E27FC236}">
                  <a16:creationId xmlns:a16="http://schemas.microsoft.com/office/drawing/2014/main" id="{ABF16D1D-D613-4ED0-960E-DD7590BA439B}"/>
                </a:ext>
              </a:extLst>
            </p:cNvPr>
            <p:cNvSpPr>
              <a:spLocks/>
            </p:cNvSpPr>
            <p:nvPr/>
          </p:nvSpPr>
          <p:spPr bwMode="auto">
            <a:xfrm>
              <a:off x="2757" y="2602"/>
              <a:ext cx="11" cy="11"/>
            </a:xfrm>
            <a:custGeom>
              <a:avLst/>
              <a:gdLst>
                <a:gd name="T0" fmla="*/ 8 w 11"/>
                <a:gd name="T1" fmla="*/ 8 h 11"/>
                <a:gd name="T2" fmla="*/ 11 w 11"/>
                <a:gd name="T3" fmla="*/ 8 h 11"/>
                <a:gd name="T4" fmla="*/ 11 w 11"/>
                <a:gd name="T5" fmla="*/ 0 h 11"/>
                <a:gd name="T6" fmla="*/ 0 w 11"/>
                <a:gd name="T7" fmla="*/ 0 h 11"/>
                <a:gd name="T8" fmla="*/ 0 w 11"/>
                <a:gd name="T9" fmla="*/ 11 h 11"/>
                <a:gd name="T10" fmla="*/ 8 w 11"/>
                <a:gd name="T11" fmla="*/ 11 h 11"/>
                <a:gd name="T12" fmla="*/ 8 w 11"/>
                <a:gd name="T13" fmla="*/ 8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8" y="8"/>
                  </a:moveTo>
                  <a:lnTo>
                    <a:pt x="11" y="8"/>
                  </a:lnTo>
                  <a:lnTo>
                    <a:pt x="11" y="0"/>
                  </a:lnTo>
                  <a:lnTo>
                    <a:pt x="0" y="0"/>
                  </a:lnTo>
                  <a:lnTo>
                    <a:pt x="0" y="11"/>
                  </a:lnTo>
                  <a:lnTo>
                    <a:pt x="8" y="11"/>
                  </a:lnTo>
                  <a:lnTo>
                    <a:pt x="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160">
              <a:extLst>
                <a:ext uri="{FF2B5EF4-FFF2-40B4-BE49-F238E27FC236}">
                  <a16:creationId xmlns:a16="http://schemas.microsoft.com/office/drawing/2014/main" id="{1EB7FF61-52DC-4292-8004-3FE5CD52C951}"/>
                </a:ext>
              </a:extLst>
            </p:cNvPr>
            <p:cNvSpPr>
              <a:spLocks noChangeArrowheads="1"/>
            </p:cNvSpPr>
            <p:nvPr/>
          </p:nvSpPr>
          <p:spPr bwMode="auto">
            <a:xfrm>
              <a:off x="2867" y="2602"/>
              <a:ext cx="13"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161">
              <a:extLst>
                <a:ext uri="{FF2B5EF4-FFF2-40B4-BE49-F238E27FC236}">
                  <a16:creationId xmlns:a16="http://schemas.microsoft.com/office/drawing/2014/main" id="{E463599F-3BE0-46D7-92E2-D757C8A471E9}"/>
                </a:ext>
              </a:extLst>
            </p:cNvPr>
            <p:cNvSpPr>
              <a:spLocks noChangeArrowheads="1"/>
            </p:cNvSpPr>
            <p:nvPr/>
          </p:nvSpPr>
          <p:spPr bwMode="auto">
            <a:xfrm>
              <a:off x="2783" y="2602"/>
              <a:ext cx="13"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162">
              <a:extLst>
                <a:ext uri="{FF2B5EF4-FFF2-40B4-BE49-F238E27FC236}">
                  <a16:creationId xmlns:a16="http://schemas.microsoft.com/office/drawing/2014/main" id="{F417700F-5F92-4FEB-8AD1-22C0D8DE6606}"/>
                </a:ext>
              </a:extLst>
            </p:cNvPr>
            <p:cNvSpPr>
              <a:spLocks noChangeArrowheads="1"/>
            </p:cNvSpPr>
            <p:nvPr/>
          </p:nvSpPr>
          <p:spPr bwMode="auto">
            <a:xfrm>
              <a:off x="2811" y="2602"/>
              <a:ext cx="13"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163">
              <a:extLst>
                <a:ext uri="{FF2B5EF4-FFF2-40B4-BE49-F238E27FC236}">
                  <a16:creationId xmlns:a16="http://schemas.microsoft.com/office/drawing/2014/main" id="{20D56C82-4B06-4A9C-8056-D147A752CBC9}"/>
                </a:ext>
              </a:extLst>
            </p:cNvPr>
            <p:cNvSpPr>
              <a:spLocks noChangeArrowheads="1"/>
            </p:cNvSpPr>
            <p:nvPr/>
          </p:nvSpPr>
          <p:spPr bwMode="auto">
            <a:xfrm>
              <a:off x="2894" y="2602"/>
              <a:ext cx="14"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164">
              <a:extLst>
                <a:ext uri="{FF2B5EF4-FFF2-40B4-BE49-F238E27FC236}">
                  <a16:creationId xmlns:a16="http://schemas.microsoft.com/office/drawing/2014/main" id="{40B38644-CE80-47B1-9FF0-10A8131B62C6}"/>
                </a:ext>
              </a:extLst>
            </p:cNvPr>
            <p:cNvSpPr>
              <a:spLocks noChangeArrowheads="1"/>
            </p:cNvSpPr>
            <p:nvPr/>
          </p:nvSpPr>
          <p:spPr bwMode="auto">
            <a:xfrm>
              <a:off x="2839" y="2602"/>
              <a:ext cx="13"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165">
              <a:extLst>
                <a:ext uri="{FF2B5EF4-FFF2-40B4-BE49-F238E27FC236}">
                  <a16:creationId xmlns:a16="http://schemas.microsoft.com/office/drawing/2014/main" id="{D9403D0B-D280-4D01-997C-72684686700E}"/>
                </a:ext>
              </a:extLst>
            </p:cNvPr>
            <p:cNvSpPr>
              <a:spLocks noChangeArrowheads="1"/>
            </p:cNvSpPr>
            <p:nvPr/>
          </p:nvSpPr>
          <p:spPr bwMode="auto">
            <a:xfrm>
              <a:off x="3005" y="2743"/>
              <a:ext cx="7" cy="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166">
              <a:extLst>
                <a:ext uri="{FF2B5EF4-FFF2-40B4-BE49-F238E27FC236}">
                  <a16:creationId xmlns:a16="http://schemas.microsoft.com/office/drawing/2014/main" id="{CB461E51-CAA3-474C-8544-B6E81E75486C}"/>
                </a:ext>
              </a:extLst>
            </p:cNvPr>
            <p:cNvSpPr>
              <a:spLocks noChangeArrowheads="1"/>
            </p:cNvSpPr>
            <p:nvPr/>
          </p:nvSpPr>
          <p:spPr bwMode="auto">
            <a:xfrm>
              <a:off x="3005" y="2763"/>
              <a:ext cx="7" cy="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67">
              <a:extLst>
                <a:ext uri="{FF2B5EF4-FFF2-40B4-BE49-F238E27FC236}">
                  <a16:creationId xmlns:a16="http://schemas.microsoft.com/office/drawing/2014/main" id="{3F1D0B6C-CC6A-4494-8CE0-3376625E6C6B}"/>
                </a:ext>
              </a:extLst>
            </p:cNvPr>
            <p:cNvSpPr>
              <a:spLocks/>
            </p:cNvSpPr>
            <p:nvPr/>
          </p:nvSpPr>
          <p:spPr bwMode="auto">
            <a:xfrm>
              <a:off x="3001" y="2788"/>
              <a:ext cx="11" cy="11"/>
            </a:xfrm>
            <a:custGeom>
              <a:avLst/>
              <a:gdLst>
                <a:gd name="T0" fmla="*/ 4 w 11"/>
                <a:gd name="T1" fmla="*/ 4 h 11"/>
                <a:gd name="T2" fmla="*/ 0 w 11"/>
                <a:gd name="T3" fmla="*/ 4 h 11"/>
                <a:gd name="T4" fmla="*/ 0 w 11"/>
                <a:gd name="T5" fmla="*/ 11 h 11"/>
                <a:gd name="T6" fmla="*/ 11 w 11"/>
                <a:gd name="T7" fmla="*/ 11 h 11"/>
                <a:gd name="T8" fmla="*/ 11 w 11"/>
                <a:gd name="T9" fmla="*/ 0 h 11"/>
                <a:gd name="T10" fmla="*/ 4 w 11"/>
                <a:gd name="T11" fmla="*/ 0 h 11"/>
                <a:gd name="T12" fmla="*/ 4 w 11"/>
                <a:gd name="T13" fmla="*/ 4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4" y="4"/>
                  </a:moveTo>
                  <a:lnTo>
                    <a:pt x="0" y="4"/>
                  </a:lnTo>
                  <a:lnTo>
                    <a:pt x="0" y="11"/>
                  </a:lnTo>
                  <a:lnTo>
                    <a:pt x="11" y="11"/>
                  </a:lnTo>
                  <a:lnTo>
                    <a:pt x="11" y="0"/>
                  </a:lnTo>
                  <a:lnTo>
                    <a:pt x="4" y="0"/>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168">
              <a:extLst>
                <a:ext uri="{FF2B5EF4-FFF2-40B4-BE49-F238E27FC236}">
                  <a16:creationId xmlns:a16="http://schemas.microsoft.com/office/drawing/2014/main" id="{3F3570E1-C1BA-4E7B-A4E9-8E486ADA9F5A}"/>
                </a:ext>
              </a:extLst>
            </p:cNvPr>
            <p:cNvSpPr>
              <a:spLocks noChangeArrowheads="1"/>
            </p:cNvSpPr>
            <p:nvPr/>
          </p:nvSpPr>
          <p:spPr bwMode="auto">
            <a:xfrm>
              <a:off x="2936" y="2792"/>
              <a:ext cx="15" cy="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169">
              <a:extLst>
                <a:ext uri="{FF2B5EF4-FFF2-40B4-BE49-F238E27FC236}">
                  <a16:creationId xmlns:a16="http://schemas.microsoft.com/office/drawing/2014/main" id="{32FAEF6C-AD75-4DD6-BE18-9B5B9D4160CA}"/>
                </a:ext>
              </a:extLst>
            </p:cNvPr>
            <p:cNvSpPr>
              <a:spLocks noChangeArrowheads="1"/>
            </p:cNvSpPr>
            <p:nvPr/>
          </p:nvSpPr>
          <p:spPr bwMode="auto">
            <a:xfrm>
              <a:off x="2968" y="2792"/>
              <a:ext cx="16" cy="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1" name="Picture 40">
            <a:hlinkClick r:id="rId5" action="ppaction://hlinksldjump"/>
            <a:extLst>
              <a:ext uri="{FF2B5EF4-FFF2-40B4-BE49-F238E27FC236}">
                <a16:creationId xmlns:a16="http://schemas.microsoft.com/office/drawing/2014/main" id="{D9DF0CFF-C80E-4601-A4A6-A7DB3EB4B2F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79457" y="126133"/>
            <a:ext cx="134124" cy="134124"/>
          </a:xfrm>
          <a:prstGeom prst="rect">
            <a:avLst/>
          </a:prstGeom>
        </p:spPr>
      </p:pic>
    </p:spTree>
    <p:extLst>
      <p:ext uri="{BB962C8B-B14F-4D97-AF65-F5344CB8AC3E}">
        <p14:creationId xmlns:p14="http://schemas.microsoft.com/office/powerpoint/2010/main" val="1431871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a:xfrm>
            <a:off x="2227066" y="1187376"/>
            <a:ext cx="1924111" cy="1816575"/>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dirty="0">
                <a:solidFill>
                  <a:srgbClr val="0076CE"/>
                </a:solidFill>
                <a:latin typeface="Arial" panose="020B0604020202020204" pitchFamily="34" charset="0"/>
                <a:ea typeface="Roboto" panose="02000000000000000000" pitchFamily="2" charset="0"/>
                <a:cs typeface="Arial" panose="020B0604020202020204" pitchFamily="34" charset="0"/>
              </a:rPr>
              <a:t>Business challenges</a:t>
            </a: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ea typeface="Roboto" panose="02000000000000000000" pitchFamily="2" charset="0"/>
                <a:cs typeface="Arial" panose="020B0604020202020204" pitchFamily="34" charset="0"/>
              </a:rPr>
              <a:t>Geographically remote mine sites with local operations</a:t>
            </a: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ea typeface="Roboto" panose="02000000000000000000" pitchFamily="2" charset="0"/>
                <a:cs typeface="Arial" panose="020B0604020202020204" pitchFamily="34" charset="0"/>
              </a:rPr>
              <a:t>Extreme weather at sites impacting production and exposing staff to risk</a:t>
            </a: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ea typeface="Roboto" panose="02000000000000000000" pitchFamily="2" charset="0"/>
                <a:cs typeface="Arial" panose="020B0604020202020204" pitchFamily="34" charset="0"/>
              </a:rPr>
              <a:t>Short timeframe available to implement any changes</a:t>
            </a:r>
          </a:p>
        </p:txBody>
      </p:sp>
      <p:sp>
        <p:nvSpPr>
          <p:cNvPr id="17" name="Content Placeholder 2"/>
          <p:cNvSpPr txBox="1">
            <a:spLocks/>
          </p:cNvSpPr>
          <p:nvPr/>
        </p:nvSpPr>
        <p:spPr>
          <a:xfrm>
            <a:off x="6741308" y="1187376"/>
            <a:ext cx="2083551" cy="1816576"/>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dirty="0">
                <a:solidFill>
                  <a:srgbClr val="0076CE"/>
                </a:solidFill>
                <a:latin typeface="Arial" panose="020B0604020202020204" pitchFamily="34" charset="0"/>
                <a:ea typeface="Roboto" panose="02000000000000000000" pitchFamily="2" charset="0"/>
                <a:cs typeface="Arial" panose="020B0604020202020204" pitchFamily="34" charset="0"/>
              </a:rPr>
              <a:t>Expected business results</a:t>
            </a:r>
            <a:endParaRPr lang="en-GB" sz="788" dirty="0">
              <a:solidFill>
                <a:srgbClr val="0076CE"/>
              </a:solidFill>
              <a:latin typeface="Arial" panose="020B0604020202020204" pitchFamily="34" charset="0"/>
              <a:ea typeface="Roboto" panose="02000000000000000000" pitchFamily="2" charset="0"/>
              <a:cs typeface="Arial" panose="020B0604020202020204" pitchFamily="34" charset="0"/>
            </a:endParaRP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cs typeface="Arial" panose="020B0604020202020204" pitchFamily="34" charset="0"/>
              </a:rPr>
              <a:t>Remote monitoring of safety and performance of mining operations</a:t>
            </a: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cs typeface="Arial" panose="020B0604020202020204" pitchFamily="34" charset="0"/>
              </a:rPr>
              <a:t>Enhanced working safety</a:t>
            </a: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cs typeface="Arial" panose="020B0604020202020204" pitchFamily="34" charset="0"/>
              </a:rPr>
              <a:t>Reduction in impact of adverse weather</a:t>
            </a: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cs typeface="Arial" panose="020B0604020202020204" pitchFamily="34" charset="0"/>
              </a:rPr>
              <a:t>Delivered within specified timeframe </a:t>
            </a:r>
          </a:p>
        </p:txBody>
      </p:sp>
      <p:sp>
        <p:nvSpPr>
          <p:cNvPr id="18" name="Content Placeholder 2"/>
          <p:cNvSpPr txBox="1">
            <a:spLocks/>
          </p:cNvSpPr>
          <p:nvPr/>
        </p:nvSpPr>
        <p:spPr>
          <a:xfrm>
            <a:off x="4447665" y="1187376"/>
            <a:ext cx="2170376" cy="1816575"/>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dirty="0">
                <a:solidFill>
                  <a:srgbClr val="0076CE"/>
                </a:solidFill>
                <a:latin typeface="Arial" panose="020B0604020202020204" pitchFamily="34" charset="0"/>
                <a:ea typeface="Roboto" panose="02000000000000000000" pitchFamily="2" charset="0"/>
                <a:cs typeface="Arial" panose="020B0604020202020204" pitchFamily="34" charset="0"/>
              </a:rPr>
              <a:t>Solution description at a glance</a:t>
            </a:r>
            <a:endParaRPr lang="en-GB" sz="788" dirty="0">
              <a:solidFill>
                <a:srgbClr val="0076CE"/>
              </a:solidFill>
              <a:latin typeface="Arial" panose="020B0604020202020204" pitchFamily="34" charset="0"/>
              <a:ea typeface="Roboto" panose="02000000000000000000" pitchFamily="2" charset="0"/>
              <a:cs typeface="Arial" panose="020B0604020202020204" pitchFamily="34" charset="0"/>
            </a:endParaRP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ea typeface="Roboto" panose="02000000000000000000" pitchFamily="2" charset="0"/>
                <a:cs typeface="Arial" panose="020B0604020202020204" pitchFamily="34" charset="0"/>
              </a:rPr>
              <a:t>Purpose built, integrated operations center located in major city to operate both mines</a:t>
            </a: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ea typeface="Roboto" panose="02000000000000000000" pitchFamily="2" charset="0"/>
                <a:cs typeface="Arial" panose="020B0604020202020204" pitchFamily="34" charset="0"/>
              </a:rPr>
              <a:t>Active/active stretched clusters of </a:t>
            </a:r>
            <a:r>
              <a:rPr lang="en-US" sz="900" dirty="0" err="1">
                <a:solidFill>
                  <a:srgbClr val="444444"/>
                </a:solidFill>
                <a:latin typeface="Arial" panose="020B0604020202020204" pitchFamily="34" charset="0"/>
                <a:ea typeface="Roboto" panose="02000000000000000000" pitchFamily="2" charset="0"/>
                <a:cs typeface="Arial" panose="020B0604020202020204" pitchFamily="34" charset="0"/>
              </a:rPr>
              <a:t>VxRail</a:t>
            </a:r>
            <a:endParaRPr lang="en-US" sz="900" dirty="0">
              <a:solidFill>
                <a:srgbClr val="444444"/>
              </a:solidFill>
              <a:latin typeface="Arial" panose="020B0604020202020204" pitchFamily="34" charset="0"/>
              <a:ea typeface="Roboto" panose="02000000000000000000" pitchFamily="2" charset="0"/>
              <a:cs typeface="Arial" panose="020B0604020202020204" pitchFamily="34" charset="0"/>
            </a:endParaRP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ea typeface="Roboto" panose="02000000000000000000" pitchFamily="2" charset="0"/>
                <a:cs typeface="Arial" panose="020B0604020202020204" pitchFamily="34" charset="0"/>
              </a:rPr>
              <a:t>VDI overlay of VMware Horizon Suite</a:t>
            </a:r>
          </a:p>
        </p:txBody>
      </p:sp>
      <p:sp>
        <p:nvSpPr>
          <p:cNvPr id="21" name="Content Placeholder 2"/>
          <p:cNvSpPr txBox="1">
            <a:spLocks/>
          </p:cNvSpPr>
          <p:nvPr/>
        </p:nvSpPr>
        <p:spPr>
          <a:xfrm>
            <a:off x="312928" y="1187376"/>
            <a:ext cx="1896872" cy="1460574"/>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US" sz="1600" dirty="0">
                <a:solidFill>
                  <a:srgbClr val="0076CE"/>
                </a:solidFill>
                <a:latin typeface="Arial" panose="020B0604020202020204" pitchFamily="34" charset="0"/>
                <a:ea typeface="Roboto" panose="02000000000000000000" pitchFamily="2" charset="0"/>
                <a:cs typeface="Arial" panose="020B0604020202020204" pitchFamily="34" charset="0"/>
              </a:rPr>
              <a:t>Enhancing remote worker productivity with VDI</a:t>
            </a:r>
          </a:p>
        </p:txBody>
      </p:sp>
      <p:sp>
        <p:nvSpPr>
          <p:cNvPr id="26" name="TextBox 25"/>
          <p:cNvSpPr txBox="1"/>
          <p:nvPr/>
        </p:nvSpPr>
        <p:spPr>
          <a:xfrm>
            <a:off x="152400" y="3110999"/>
            <a:ext cx="8739133" cy="124650"/>
          </a:xfrm>
          <a:prstGeom prst="rect">
            <a:avLst/>
          </a:prstGeom>
          <a:noFill/>
        </p:spPr>
        <p:txBody>
          <a:bodyPr wrap="square" lIns="0" tIns="0" rIns="0" bIns="0" rtlCol="0" anchor="ctr">
            <a:spAutoFit/>
          </a:bodyPr>
          <a:lstStyle/>
          <a:p>
            <a:pPr algn="ctr" fontAlgn="base">
              <a:lnSpc>
                <a:spcPct val="90000"/>
              </a:lnSpc>
              <a:spcBef>
                <a:spcPts val="75"/>
              </a:spcBef>
              <a:spcAft>
                <a:spcPts val="75"/>
              </a:spcAft>
              <a:buClr>
                <a:srgbClr val="0085C3"/>
              </a:buClr>
              <a:defRPr/>
            </a:pPr>
            <a:r>
              <a:rPr lang="en-US" sz="900" b="1" kern="0" dirty="0">
                <a:solidFill>
                  <a:srgbClr val="EE6411"/>
                </a:solidFill>
                <a:latin typeface="Arial" panose="020B0604020202020204" pitchFamily="34" charset="0"/>
                <a:ea typeface="Roboto Medium" panose="02000000000000000000" pitchFamily="2" charset="0"/>
                <a:cs typeface="Arial" panose="020B0604020202020204" pitchFamily="34" charset="0"/>
              </a:rPr>
              <a:t>Transformation: </a:t>
            </a:r>
            <a:r>
              <a:rPr lang="en-US" sz="900" b="1" kern="0" dirty="0">
                <a:solidFill>
                  <a:srgbClr val="EE6411"/>
                </a:solidFill>
                <a:latin typeface="Arial" panose="020B0604020202020204" pitchFamily="34" charset="0"/>
                <a:ea typeface="Roboto" panose="02000000000000000000" pitchFamily="2" charset="0"/>
                <a:cs typeface="Arial" panose="020B0604020202020204" pitchFamily="34" charset="0"/>
              </a:rPr>
              <a:t>Workforce  |  Offering:  Custom Virtual Desktop Infrastructure  |  </a:t>
            </a:r>
            <a:r>
              <a:rPr lang="en-US" sz="900" b="1" kern="0" dirty="0">
                <a:solidFill>
                  <a:srgbClr val="EE6411"/>
                </a:solidFill>
                <a:latin typeface="Arial" panose="020B0604020202020204" pitchFamily="34" charset="0"/>
                <a:ea typeface="Roboto Medium" panose="02000000000000000000" pitchFamily="2" charset="0"/>
                <a:cs typeface="Arial" panose="020B0604020202020204" pitchFamily="34" charset="0"/>
              </a:rPr>
              <a:t>Industry: Metals and Mining  </a:t>
            </a:r>
            <a:r>
              <a:rPr lang="en-US" sz="900" b="1" kern="0" dirty="0">
                <a:solidFill>
                  <a:srgbClr val="EE6411"/>
                </a:solidFill>
                <a:latin typeface="Arial" panose="020B0604020202020204" pitchFamily="34" charset="0"/>
                <a:ea typeface="Roboto" panose="02000000000000000000" pitchFamily="2" charset="0"/>
                <a:cs typeface="Arial" panose="020B0604020202020204" pitchFamily="34" charset="0"/>
              </a:rPr>
              <a:t>|  </a:t>
            </a:r>
            <a:r>
              <a:rPr lang="en-US" sz="900" b="1" kern="0" dirty="0">
                <a:solidFill>
                  <a:srgbClr val="EE6411"/>
                </a:solidFill>
                <a:latin typeface="Arial" panose="020B0604020202020204" pitchFamily="34" charset="0"/>
                <a:ea typeface="Roboto Medium" panose="02000000000000000000" pitchFamily="2" charset="0"/>
                <a:cs typeface="Arial" panose="020B0604020202020204" pitchFamily="34" charset="0"/>
              </a:rPr>
              <a:t>Country: Australia</a:t>
            </a:r>
            <a:endParaRPr lang="en-US" sz="900" b="1" kern="0" dirty="0">
              <a:solidFill>
                <a:srgbClr val="EE6411"/>
              </a:solidFill>
              <a:latin typeface="Arial" panose="020B0604020202020204" pitchFamily="34" charset="0"/>
              <a:ea typeface="Roboto" panose="02000000000000000000" pitchFamily="2" charset="0"/>
              <a:cs typeface="Arial" panose="020B0604020202020204" pitchFamily="34" charset="0"/>
            </a:endParaRPr>
          </a:p>
        </p:txBody>
      </p:sp>
      <p:pic>
        <p:nvPicPr>
          <p:cNvPr id="23" name="Picture 22">
            <a:extLst>
              <a:ext uri="{FF2B5EF4-FFF2-40B4-BE49-F238E27FC236}">
                <a16:creationId xmlns:a16="http://schemas.microsoft.com/office/drawing/2014/main" id="{661318D8-2298-4A3D-B2CC-578AEDCB5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308" y="302832"/>
            <a:ext cx="2083551" cy="270399"/>
          </a:xfrm>
          <a:prstGeom prst="rect">
            <a:avLst/>
          </a:prstGeom>
        </p:spPr>
      </p:pic>
      <p:sp>
        <p:nvSpPr>
          <p:cNvPr id="2" name="Rectangle 1">
            <a:extLst>
              <a:ext uri="{FF2B5EF4-FFF2-40B4-BE49-F238E27FC236}">
                <a16:creationId xmlns:a16="http://schemas.microsoft.com/office/drawing/2014/main" id="{A9C9E3E5-1468-40E1-8DE5-137A7FE89CCE}"/>
              </a:ext>
            </a:extLst>
          </p:cNvPr>
          <p:cNvSpPr/>
          <p:nvPr/>
        </p:nvSpPr>
        <p:spPr>
          <a:xfrm>
            <a:off x="93133" y="251313"/>
            <a:ext cx="4238603" cy="373436"/>
          </a:xfrm>
          <a:prstGeom prst="rect">
            <a:avLst/>
          </a:prstGeom>
        </p:spPr>
        <p:txBody>
          <a:bodyPr wrap="square">
            <a:spAutoFit/>
          </a:bodyPr>
          <a:lstStyle/>
          <a:p>
            <a:pPr fontAlgn="base">
              <a:lnSpc>
                <a:spcPct val="110000"/>
              </a:lnSpc>
              <a:spcBef>
                <a:spcPts val="75"/>
              </a:spcBef>
              <a:spcAft>
                <a:spcPts val="75"/>
              </a:spcAft>
              <a:buClr>
                <a:srgbClr val="0085C3"/>
              </a:buClr>
              <a:defRPr/>
            </a:pPr>
            <a:r>
              <a:rPr lang="en-US" sz="1800" dirty="0">
                <a:solidFill>
                  <a:srgbClr val="0076CE"/>
                </a:solidFill>
                <a:latin typeface="Arial" panose="020B0604020202020204" pitchFamily="34" charset="0"/>
                <a:cs typeface="Arial" panose="020B0604020202020204" pitchFamily="34" charset="0"/>
              </a:rPr>
              <a:t>Global metals and mining corporation</a:t>
            </a:r>
          </a:p>
        </p:txBody>
      </p:sp>
      <p:pic>
        <p:nvPicPr>
          <p:cNvPr id="3" name="Picture 2">
            <a:extLst>
              <a:ext uri="{FF2B5EF4-FFF2-40B4-BE49-F238E27FC236}">
                <a16:creationId xmlns:a16="http://schemas.microsoft.com/office/drawing/2014/main" id="{3E7C5E58-5A4C-4390-8E10-604DC45399FE}"/>
              </a:ext>
            </a:extLst>
          </p:cNvPr>
          <p:cNvPicPr>
            <a:picLocks noChangeAspect="1"/>
          </p:cNvPicPr>
          <p:nvPr/>
        </p:nvPicPr>
        <p:blipFill rotWithShape="1">
          <a:blip r:embed="rId4"/>
          <a:srcRect t="6285" b="20082"/>
          <a:stretch/>
        </p:blipFill>
        <p:spPr>
          <a:xfrm>
            <a:off x="0" y="3302877"/>
            <a:ext cx="4501055" cy="1842594"/>
          </a:xfrm>
          <a:prstGeom prst="rect">
            <a:avLst/>
          </a:prstGeom>
        </p:spPr>
      </p:pic>
      <p:grpSp>
        <p:nvGrpSpPr>
          <p:cNvPr id="14" name="Group 153">
            <a:extLst>
              <a:ext uri="{FF2B5EF4-FFF2-40B4-BE49-F238E27FC236}">
                <a16:creationId xmlns:a16="http://schemas.microsoft.com/office/drawing/2014/main" id="{A528FB46-B6A8-4D00-9152-792DC1AE3BE6}"/>
              </a:ext>
            </a:extLst>
          </p:cNvPr>
          <p:cNvGrpSpPr>
            <a:grpSpLocks noChangeAspect="1"/>
          </p:cNvGrpSpPr>
          <p:nvPr/>
        </p:nvGrpSpPr>
        <p:grpSpPr bwMode="auto">
          <a:xfrm>
            <a:off x="6248400" y="3714750"/>
            <a:ext cx="1145032" cy="914400"/>
            <a:chOff x="2669" y="2565"/>
            <a:chExt cx="422" cy="337"/>
          </a:xfrm>
          <a:solidFill>
            <a:srgbClr val="0076CE"/>
          </a:solidFill>
        </p:grpSpPr>
        <p:sp>
          <p:nvSpPr>
            <p:cNvPr id="19" name="Rectangle 154">
              <a:extLst>
                <a:ext uri="{FF2B5EF4-FFF2-40B4-BE49-F238E27FC236}">
                  <a16:creationId xmlns:a16="http://schemas.microsoft.com/office/drawing/2014/main" id="{7B1280D3-3D9E-41AF-B595-7A832F1DEC78}"/>
                </a:ext>
              </a:extLst>
            </p:cNvPr>
            <p:cNvSpPr>
              <a:spLocks noChangeArrowheads="1"/>
            </p:cNvSpPr>
            <p:nvPr/>
          </p:nvSpPr>
          <p:spPr bwMode="auto">
            <a:xfrm>
              <a:off x="2779" y="2878"/>
              <a:ext cx="54" cy="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5">
              <a:extLst>
                <a:ext uri="{FF2B5EF4-FFF2-40B4-BE49-F238E27FC236}">
                  <a16:creationId xmlns:a16="http://schemas.microsoft.com/office/drawing/2014/main" id="{B2DDDD2C-2079-4803-986F-492E697646C1}"/>
                </a:ext>
              </a:extLst>
            </p:cNvPr>
            <p:cNvSpPr>
              <a:spLocks noEditPoints="1"/>
            </p:cNvSpPr>
            <p:nvPr/>
          </p:nvSpPr>
          <p:spPr bwMode="auto">
            <a:xfrm>
              <a:off x="2669" y="2565"/>
              <a:ext cx="422" cy="337"/>
            </a:xfrm>
            <a:custGeom>
              <a:avLst/>
              <a:gdLst>
                <a:gd name="T0" fmla="*/ 263 w 348"/>
                <a:gd name="T1" fmla="*/ 0 h 278"/>
                <a:gd name="T2" fmla="*/ 209 w 348"/>
                <a:gd name="T3" fmla="*/ 31 h 278"/>
                <a:gd name="T4" fmla="*/ 211 w 348"/>
                <a:gd name="T5" fmla="*/ 37 h 278"/>
                <a:gd name="T6" fmla="*/ 194 w 348"/>
                <a:gd name="T7" fmla="*/ 43 h 278"/>
                <a:gd name="T8" fmla="*/ 149 w 348"/>
                <a:gd name="T9" fmla="*/ 73 h 278"/>
                <a:gd name="T10" fmla="*/ 114 w 348"/>
                <a:gd name="T11" fmla="*/ 115 h 278"/>
                <a:gd name="T12" fmla="*/ 113 w 348"/>
                <a:gd name="T13" fmla="*/ 115 h 278"/>
                <a:gd name="T14" fmla="*/ 79 w 348"/>
                <a:gd name="T15" fmla="*/ 113 h 278"/>
                <a:gd name="T16" fmla="*/ 73 w 348"/>
                <a:gd name="T17" fmla="*/ 115 h 278"/>
                <a:gd name="T18" fmla="*/ 24 w 348"/>
                <a:gd name="T19" fmla="*/ 225 h 278"/>
                <a:gd name="T20" fmla="*/ 0 w 348"/>
                <a:gd name="T21" fmla="*/ 278 h 278"/>
                <a:gd name="T22" fmla="*/ 114 w 348"/>
                <a:gd name="T23" fmla="*/ 278 h 278"/>
                <a:gd name="T24" fmla="*/ 226 w 348"/>
                <a:gd name="T25" fmla="*/ 246 h 278"/>
                <a:gd name="T26" fmla="*/ 203 w 348"/>
                <a:gd name="T27" fmla="*/ 193 h 278"/>
                <a:gd name="T28" fmla="*/ 207 w 348"/>
                <a:gd name="T29" fmla="*/ 187 h 278"/>
                <a:gd name="T30" fmla="*/ 203 w 348"/>
                <a:gd name="T31" fmla="*/ 144 h 278"/>
                <a:gd name="T32" fmla="*/ 308 w 348"/>
                <a:gd name="T33" fmla="*/ 144 h 278"/>
                <a:gd name="T34" fmla="*/ 320 w 348"/>
                <a:gd name="T35" fmla="*/ 54 h 278"/>
                <a:gd name="T36" fmla="*/ 114 w 348"/>
                <a:gd name="T37" fmla="*/ 121 h 278"/>
                <a:gd name="T38" fmla="*/ 197 w 348"/>
                <a:gd name="T39" fmla="*/ 223 h 278"/>
                <a:gd name="T40" fmla="*/ 30 w 348"/>
                <a:gd name="T41" fmla="*/ 121 h 278"/>
                <a:gd name="T42" fmla="*/ 114 w 348"/>
                <a:gd name="T43" fmla="*/ 272 h 278"/>
                <a:gd name="T44" fmla="*/ 6 w 348"/>
                <a:gd name="T45" fmla="*/ 272 h 278"/>
                <a:gd name="T46" fmla="*/ 220 w 348"/>
                <a:gd name="T47" fmla="*/ 254 h 278"/>
                <a:gd name="T48" fmla="*/ 114 w 348"/>
                <a:gd name="T49" fmla="*/ 272 h 278"/>
                <a:gd name="T50" fmla="*/ 8 w 348"/>
                <a:gd name="T51" fmla="*/ 248 h 278"/>
                <a:gd name="T52" fmla="*/ 198 w 348"/>
                <a:gd name="T53" fmla="*/ 229 h 278"/>
                <a:gd name="T54" fmla="*/ 307 w 348"/>
                <a:gd name="T55" fmla="*/ 138 h 278"/>
                <a:gd name="T56" fmla="*/ 203 w 348"/>
                <a:gd name="T57" fmla="*/ 138 h 278"/>
                <a:gd name="T58" fmla="*/ 120 w 348"/>
                <a:gd name="T59" fmla="*/ 115 h 278"/>
                <a:gd name="T60" fmla="*/ 149 w 348"/>
                <a:gd name="T61" fmla="*/ 79 h 278"/>
                <a:gd name="T62" fmla="*/ 168 w 348"/>
                <a:gd name="T63" fmla="*/ 85 h 278"/>
                <a:gd name="T64" fmla="*/ 167 w 348"/>
                <a:gd name="T65" fmla="*/ 76 h 278"/>
                <a:gd name="T66" fmla="*/ 209 w 348"/>
                <a:gd name="T67" fmla="*/ 53 h 278"/>
                <a:gd name="T68" fmla="*/ 213 w 348"/>
                <a:gd name="T69" fmla="*/ 51 h 278"/>
                <a:gd name="T70" fmla="*/ 314 w 348"/>
                <a:gd name="T71" fmla="*/ 56 h 278"/>
                <a:gd name="T72" fmla="*/ 316 w 348"/>
                <a:gd name="T73" fmla="*/ 59 h 278"/>
                <a:gd name="T74" fmla="*/ 307 w 348"/>
                <a:gd name="T75" fmla="*/ 13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278">
                  <a:moveTo>
                    <a:pt x="320" y="54"/>
                  </a:moveTo>
                  <a:cubicBezTo>
                    <a:pt x="318" y="24"/>
                    <a:pt x="293" y="0"/>
                    <a:pt x="263" y="0"/>
                  </a:cubicBezTo>
                  <a:cubicBezTo>
                    <a:pt x="242" y="0"/>
                    <a:pt x="223" y="13"/>
                    <a:pt x="213" y="31"/>
                  </a:cubicBezTo>
                  <a:cubicBezTo>
                    <a:pt x="209" y="31"/>
                    <a:pt x="209" y="31"/>
                    <a:pt x="209" y="31"/>
                  </a:cubicBezTo>
                  <a:cubicBezTo>
                    <a:pt x="209" y="37"/>
                    <a:pt x="209" y="37"/>
                    <a:pt x="209" y="37"/>
                  </a:cubicBezTo>
                  <a:cubicBezTo>
                    <a:pt x="211" y="37"/>
                    <a:pt x="211" y="37"/>
                    <a:pt x="211" y="37"/>
                  </a:cubicBezTo>
                  <a:cubicBezTo>
                    <a:pt x="209" y="40"/>
                    <a:pt x="209" y="43"/>
                    <a:pt x="208" y="46"/>
                  </a:cubicBezTo>
                  <a:cubicBezTo>
                    <a:pt x="204" y="44"/>
                    <a:pt x="199" y="43"/>
                    <a:pt x="194" y="43"/>
                  </a:cubicBezTo>
                  <a:cubicBezTo>
                    <a:pt x="176" y="43"/>
                    <a:pt x="161" y="57"/>
                    <a:pt x="161" y="75"/>
                  </a:cubicBezTo>
                  <a:cubicBezTo>
                    <a:pt x="157" y="74"/>
                    <a:pt x="153" y="73"/>
                    <a:pt x="149" y="73"/>
                  </a:cubicBezTo>
                  <a:cubicBezTo>
                    <a:pt x="129" y="73"/>
                    <a:pt x="114" y="89"/>
                    <a:pt x="114" y="109"/>
                  </a:cubicBezTo>
                  <a:cubicBezTo>
                    <a:pt x="114" y="111"/>
                    <a:pt x="114" y="113"/>
                    <a:pt x="114" y="115"/>
                  </a:cubicBezTo>
                  <a:cubicBezTo>
                    <a:pt x="114" y="115"/>
                    <a:pt x="114" y="115"/>
                    <a:pt x="114" y="115"/>
                  </a:cubicBezTo>
                  <a:cubicBezTo>
                    <a:pt x="113" y="115"/>
                    <a:pt x="113" y="115"/>
                    <a:pt x="113" y="115"/>
                  </a:cubicBezTo>
                  <a:cubicBezTo>
                    <a:pt x="79" y="115"/>
                    <a:pt x="79" y="115"/>
                    <a:pt x="79" y="115"/>
                  </a:cubicBezTo>
                  <a:cubicBezTo>
                    <a:pt x="79" y="113"/>
                    <a:pt x="79" y="113"/>
                    <a:pt x="79" y="113"/>
                  </a:cubicBezTo>
                  <a:cubicBezTo>
                    <a:pt x="73" y="113"/>
                    <a:pt x="73" y="113"/>
                    <a:pt x="73" y="113"/>
                  </a:cubicBezTo>
                  <a:cubicBezTo>
                    <a:pt x="73" y="115"/>
                    <a:pt x="73" y="115"/>
                    <a:pt x="73" y="115"/>
                  </a:cubicBezTo>
                  <a:cubicBezTo>
                    <a:pt x="24" y="115"/>
                    <a:pt x="24" y="115"/>
                    <a:pt x="24" y="115"/>
                  </a:cubicBezTo>
                  <a:cubicBezTo>
                    <a:pt x="24" y="225"/>
                    <a:pt x="24" y="225"/>
                    <a:pt x="24" y="225"/>
                  </a:cubicBezTo>
                  <a:cubicBezTo>
                    <a:pt x="0" y="246"/>
                    <a:pt x="0" y="246"/>
                    <a:pt x="0" y="246"/>
                  </a:cubicBezTo>
                  <a:cubicBezTo>
                    <a:pt x="0" y="278"/>
                    <a:pt x="0" y="278"/>
                    <a:pt x="0" y="278"/>
                  </a:cubicBezTo>
                  <a:cubicBezTo>
                    <a:pt x="113" y="278"/>
                    <a:pt x="113" y="278"/>
                    <a:pt x="113" y="278"/>
                  </a:cubicBezTo>
                  <a:cubicBezTo>
                    <a:pt x="114" y="278"/>
                    <a:pt x="114" y="278"/>
                    <a:pt x="114" y="278"/>
                  </a:cubicBezTo>
                  <a:cubicBezTo>
                    <a:pt x="226" y="278"/>
                    <a:pt x="226" y="278"/>
                    <a:pt x="226" y="278"/>
                  </a:cubicBezTo>
                  <a:cubicBezTo>
                    <a:pt x="226" y="246"/>
                    <a:pt x="226" y="246"/>
                    <a:pt x="226" y="246"/>
                  </a:cubicBezTo>
                  <a:cubicBezTo>
                    <a:pt x="203" y="225"/>
                    <a:pt x="203" y="225"/>
                    <a:pt x="203" y="225"/>
                  </a:cubicBezTo>
                  <a:cubicBezTo>
                    <a:pt x="203" y="193"/>
                    <a:pt x="203" y="193"/>
                    <a:pt x="203" y="193"/>
                  </a:cubicBezTo>
                  <a:cubicBezTo>
                    <a:pt x="207" y="193"/>
                    <a:pt x="207" y="193"/>
                    <a:pt x="207" y="193"/>
                  </a:cubicBezTo>
                  <a:cubicBezTo>
                    <a:pt x="207" y="187"/>
                    <a:pt x="207" y="187"/>
                    <a:pt x="207" y="187"/>
                  </a:cubicBezTo>
                  <a:cubicBezTo>
                    <a:pt x="203" y="187"/>
                    <a:pt x="203" y="187"/>
                    <a:pt x="203" y="187"/>
                  </a:cubicBezTo>
                  <a:cubicBezTo>
                    <a:pt x="203" y="144"/>
                    <a:pt x="203" y="144"/>
                    <a:pt x="203" y="144"/>
                  </a:cubicBezTo>
                  <a:cubicBezTo>
                    <a:pt x="302" y="144"/>
                    <a:pt x="302" y="144"/>
                    <a:pt x="302" y="144"/>
                  </a:cubicBezTo>
                  <a:cubicBezTo>
                    <a:pt x="304" y="144"/>
                    <a:pt x="306" y="144"/>
                    <a:pt x="308" y="144"/>
                  </a:cubicBezTo>
                  <a:cubicBezTo>
                    <a:pt x="331" y="141"/>
                    <a:pt x="348" y="121"/>
                    <a:pt x="348" y="97"/>
                  </a:cubicBezTo>
                  <a:cubicBezTo>
                    <a:pt x="348" y="78"/>
                    <a:pt x="337" y="61"/>
                    <a:pt x="320" y="54"/>
                  </a:cubicBezTo>
                  <a:close/>
                  <a:moveTo>
                    <a:pt x="113" y="121"/>
                  </a:moveTo>
                  <a:cubicBezTo>
                    <a:pt x="114" y="121"/>
                    <a:pt x="114" y="121"/>
                    <a:pt x="114" y="121"/>
                  </a:cubicBezTo>
                  <a:cubicBezTo>
                    <a:pt x="197" y="121"/>
                    <a:pt x="197" y="121"/>
                    <a:pt x="197" y="121"/>
                  </a:cubicBezTo>
                  <a:cubicBezTo>
                    <a:pt x="197" y="223"/>
                    <a:pt x="197" y="223"/>
                    <a:pt x="197" y="223"/>
                  </a:cubicBezTo>
                  <a:cubicBezTo>
                    <a:pt x="30" y="223"/>
                    <a:pt x="30" y="223"/>
                    <a:pt x="30" y="223"/>
                  </a:cubicBezTo>
                  <a:cubicBezTo>
                    <a:pt x="30" y="121"/>
                    <a:pt x="30" y="121"/>
                    <a:pt x="30" y="121"/>
                  </a:cubicBezTo>
                  <a:lnTo>
                    <a:pt x="113" y="121"/>
                  </a:lnTo>
                  <a:close/>
                  <a:moveTo>
                    <a:pt x="114" y="272"/>
                  </a:moveTo>
                  <a:cubicBezTo>
                    <a:pt x="113" y="272"/>
                    <a:pt x="113" y="272"/>
                    <a:pt x="113" y="272"/>
                  </a:cubicBezTo>
                  <a:cubicBezTo>
                    <a:pt x="6" y="272"/>
                    <a:pt x="6" y="272"/>
                    <a:pt x="6" y="272"/>
                  </a:cubicBezTo>
                  <a:cubicBezTo>
                    <a:pt x="6" y="254"/>
                    <a:pt x="6" y="254"/>
                    <a:pt x="6" y="254"/>
                  </a:cubicBezTo>
                  <a:cubicBezTo>
                    <a:pt x="220" y="254"/>
                    <a:pt x="220" y="254"/>
                    <a:pt x="220" y="254"/>
                  </a:cubicBezTo>
                  <a:cubicBezTo>
                    <a:pt x="220" y="272"/>
                    <a:pt x="220" y="272"/>
                    <a:pt x="220" y="272"/>
                  </a:cubicBezTo>
                  <a:lnTo>
                    <a:pt x="114" y="272"/>
                  </a:lnTo>
                  <a:close/>
                  <a:moveTo>
                    <a:pt x="219" y="248"/>
                  </a:moveTo>
                  <a:cubicBezTo>
                    <a:pt x="8" y="248"/>
                    <a:pt x="8" y="248"/>
                    <a:pt x="8" y="248"/>
                  </a:cubicBezTo>
                  <a:cubicBezTo>
                    <a:pt x="28" y="229"/>
                    <a:pt x="28" y="229"/>
                    <a:pt x="28" y="229"/>
                  </a:cubicBezTo>
                  <a:cubicBezTo>
                    <a:pt x="198" y="229"/>
                    <a:pt x="198" y="229"/>
                    <a:pt x="198" y="229"/>
                  </a:cubicBezTo>
                  <a:lnTo>
                    <a:pt x="219" y="248"/>
                  </a:lnTo>
                  <a:close/>
                  <a:moveTo>
                    <a:pt x="307" y="138"/>
                  </a:moveTo>
                  <a:cubicBezTo>
                    <a:pt x="305" y="138"/>
                    <a:pt x="302" y="138"/>
                    <a:pt x="302" y="138"/>
                  </a:cubicBezTo>
                  <a:cubicBezTo>
                    <a:pt x="203" y="138"/>
                    <a:pt x="203" y="138"/>
                    <a:pt x="203" y="138"/>
                  </a:cubicBezTo>
                  <a:cubicBezTo>
                    <a:pt x="203" y="115"/>
                    <a:pt x="203" y="115"/>
                    <a:pt x="203" y="115"/>
                  </a:cubicBezTo>
                  <a:cubicBezTo>
                    <a:pt x="120" y="115"/>
                    <a:pt x="120" y="115"/>
                    <a:pt x="120" y="115"/>
                  </a:cubicBezTo>
                  <a:cubicBezTo>
                    <a:pt x="120" y="113"/>
                    <a:pt x="120" y="111"/>
                    <a:pt x="120" y="109"/>
                  </a:cubicBezTo>
                  <a:cubicBezTo>
                    <a:pt x="120" y="93"/>
                    <a:pt x="133" y="79"/>
                    <a:pt x="149" y="79"/>
                  </a:cubicBezTo>
                  <a:cubicBezTo>
                    <a:pt x="154" y="79"/>
                    <a:pt x="158" y="80"/>
                    <a:pt x="163" y="83"/>
                  </a:cubicBezTo>
                  <a:cubicBezTo>
                    <a:pt x="168" y="85"/>
                    <a:pt x="168" y="85"/>
                    <a:pt x="168" y="85"/>
                  </a:cubicBezTo>
                  <a:cubicBezTo>
                    <a:pt x="167" y="80"/>
                    <a:pt x="167" y="80"/>
                    <a:pt x="167" y="80"/>
                  </a:cubicBezTo>
                  <a:cubicBezTo>
                    <a:pt x="167" y="79"/>
                    <a:pt x="167" y="78"/>
                    <a:pt x="167" y="76"/>
                  </a:cubicBezTo>
                  <a:cubicBezTo>
                    <a:pt x="167" y="61"/>
                    <a:pt x="179" y="49"/>
                    <a:pt x="194" y="49"/>
                  </a:cubicBezTo>
                  <a:cubicBezTo>
                    <a:pt x="199" y="49"/>
                    <a:pt x="204" y="51"/>
                    <a:pt x="209" y="53"/>
                  </a:cubicBezTo>
                  <a:cubicBezTo>
                    <a:pt x="213" y="56"/>
                    <a:pt x="213" y="56"/>
                    <a:pt x="213" y="56"/>
                  </a:cubicBezTo>
                  <a:cubicBezTo>
                    <a:pt x="213" y="51"/>
                    <a:pt x="213" y="51"/>
                    <a:pt x="213" y="51"/>
                  </a:cubicBezTo>
                  <a:cubicBezTo>
                    <a:pt x="216" y="26"/>
                    <a:pt x="238" y="6"/>
                    <a:pt x="263" y="6"/>
                  </a:cubicBezTo>
                  <a:cubicBezTo>
                    <a:pt x="291" y="6"/>
                    <a:pt x="313" y="29"/>
                    <a:pt x="314" y="56"/>
                  </a:cubicBezTo>
                  <a:cubicBezTo>
                    <a:pt x="314" y="58"/>
                    <a:pt x="314" y="58"/>
                    <a:pt x="314" y="58"/>
                  </a:cubicBezTo>
                  <a:cubicBezTo>
                    <a:pt x="316" y="59"/>
                    <a:pt x="316" y="59"/>
                    <a:pt x="316" y="59"/>
                  </a:cubicBezTo>
                  <a:cubicBezTo>
                    <a:pt x="332" y="65"/>
                    <a:pt x="342" y="80"/>
                    <a:pt x="342" y="97"/>
                  </a:cubicBezTo>
                  <a:cubicBezTo>
                    <a:pt x="342" y="118"/>
                    <a:pt x="327" y="135"/>
                    <a:pt x="307"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156">
              <a:extLst>
                <a:ext uri="{FF2B5EF4-FFF2-40B4-BE49-F238E27FC236}">
                  <a16:creationId xmlns:a16="http://schemas.microsoft.com/office/drawing/2014/main" id="{6A79C164-A7D3-48FD-ACCC-809423E9AE30}"/>
                </a:ext>
              </a:extLst>
            </p:cNvPr>
            <p:cNvSpPr>
              <a:spLocks noChangeArrowheads="1"/>
            </p:cNvSpPr>
            <p:nvPr/>
          </p:nvSpPr>
          <p:spPr bwMode="auto">
            <a:xfrm>
              <a:off x="2757" y="2651"/>
              <a:ext cx="8" cy="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157">
              <a:extLst>
                <a:ext uri="{FF2B5EF4-FFF2-40B4-BE49-F238E27FC236}">
                  <a16:creationId xmlns:a16="http://schemas.microsoft.com/office/drawing/2014/main" id="{DB83747F-5A0A-4447-A14E-E0081B2F9DFF}"/>
                </a:ext>
              </a:extLst>
            </p:cNvPr>
            <p:cNvSpPr>
              <a:spLocks noChangeArrowheads="1"/>
            </p:cNvSpPr>
            <p:nvPr/>
          </p:nvSpPr>
          <p:spPr bwMode="auto">
            <a:xfrm>
              <a:off x="2757" y="2625"/>
              <a:ext cx="8" cy="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158">
              <a:extLst>
                <a:ext uri="{FF2B5EF4-FFF2-40B4-BE49-F238E27FC236}">
                  <a16:creationId xmlns:a16="http://schemas.microsoft.com/office/drawing/2014/main" id="{77DB7C3E-C75D-47CB-8196-F3521CA23849}"/>
                </a:ext>
              </a:extLst>
            </p:cNvPr>
            <p:cNvSpPr>
              <a:spLocks noChangeArrowheads="1"/>
            </p:cNvSpPr>
            <p:nvPr/>
          </p:nvSpPr>
          <p:spPr bwMode="auto">
            <a:xfrm>
              <a:off x="2757" y="2676"/>
              <a:ext cx="8" cy="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59">
              <a:extLst>
                <a:ext uri="{FF2B5EF4-FFF2-40B4-BE49-F238E27FC236}">
                  <a16:creationId xmlns:a16="http://schemas.microsoft.com/office/drawing/2014/main" id="{ABF16D1D-D613-4ED0-960E-DD7590BA439B}"/>
                </a:ext>
              </a:extLst>
            </p:cNvPr>
            <p:cNvSpPr>
              <a:spLocks/>
            </p:cNvSpPr>
            <p:nvPr/>
          </p:nvSpPr>
          <p:spPr bwMode="auto">
            <a:xfrm>
              <a:off x="2757" y="2602"/>
              <a:ext cx="11" cy="11"/>
            </a:xfrm>
            <a:custGeom>
              <a:avLst/>
              <a:gdLst>
                <a:gd name="T0" fmla="*/ 8 w 11"/>
                <a:gd name="T1" fmla="*/ 8 h 11"/>
                <a:gd name="T2" fmla="*/ 11 w 11"/>
                <a:gd name="T3" fmla="*/ 8 h 11"/>
                <a:gd name="T4" fmla="*/ 11 w 11"/>
                <a:gd name="T5" fmla="*/ 0 h 11"/>
                <a:gd name="T6" fmla="*/ 0 w 11"/>
                <a:gd name="T7" fmla="*/ 0 h 11"/>
                <a:gd name="T8" fmla="*/ 0 w 11"/>
                <a:gd name="T9" fmla="*/ 11 h 11"/>
                <a:gd name="T10" fmla="*/ 8 w 11"/>
                <a:gd name="T11" fmla="*/ 11 h 11"/>
                <a:gd name="T12" fmla="*/ 8 w 11"/>
                <a:gd name="T13" fmla="*/ 8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8" y="8"/>
                  </a:moveTo>
                  <a:lnTo>
                    <a:pt x="11" y="8"/>
                  </a:lnTo>
                  <a:lnTo>
                    <a:pt x="11" y="0"/>
                  </a:lnTo>
                  <a:lnTo>
                    <a:pt x="0" y="0"/>
                  </a:lnTo>
                  <a:lnTo>
                    <a:pt x="0" y="11"/>
                  </a:lnTo>
                  <a:lnTo>
                    <a:pt x="8" y="11"/>
                  </a:lnTo>
                  <a:lnTo>
                    <a:pt x="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160">
              <a:extLst>
                <a:ext uri="{FF2B5EF4-FFF2-40B4-BE49-F238E27FC236}">
                  <a16:creationId xmlns:a16="http://schemas.microsoft.com/office/drawing/2014/main" id="{1EB7FF61-52DC-4292-8004-3FE5CD52C951}"/>
                </a:ext>
              </a:extLst>
            </p:cNvPr>
            <p:cNvSpPr>
              <a:spLocks noChangeArrowheads="1"/>
            </p:cNvSpPr>
            <p:nvPr/>
          </p:nvSpPr>
          <p:spPr bwMode="auto">
            <a:xfrm>
              <a:off x="2867" y="2602"/>
              <a:ext cx="13"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161">
              <a:extLst>
                <a:ext uri="{FF2B5EF4-FFF2-40B4-BE49-F238E27FC236}">
                  <a16:creationId xmlns:a16="http://schemas.microsoft.com/office/drawing/2014/main" id="{E463599F-3BE0-46D7-92E2-D757C8A471E9}"/>
                </a:ext>
              </a:extLst>
            </p:cNvPr>
            <p:cNvSpPr>
              <a:spLocks noChangeArrowheads="1"/>
            </p:cNvSpPr>
            <p:nvPr/>
          </p:nvSpPr>
          <p:spPr bwMode="auto">
            <a:xfrm>
              <a:off x="2783" y="2602"/>
              <a:ext cx="13"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162">
              <a:extLst>
                <a:ext uri="{FF2B5EF4-FFF2-40B4-BE49-F238E27FC236}">
                  <a16:creationId xmlns:a16="http://schemas.microsoft.com/office/drawing/2014/main" id="{F417700F-5F92-4FEB-8AD1-22C0D8DE6606}"/>
                </a:ext>
              </a:extLst>
            </p:cNvPr>
            <p:cNvSpPr>
              <a:spLocks noChangeArrowheads="1"/>
            </p:cNvSpPr>
            <p:nvPr/>
          </p:nvSpPr>
          <p:spPr bwMode="auto">
            <a:xfrm>
              <a:off x="2811" y="2602"/>
              <a:ext cx="13"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163">
              <a:extLst>
                <a:ext uri="{FF2B5EF4-FFF2-40B4-BE49-F238E27FC236}">
                  <a16:creationId xmlns:a16="http://schemas.microsoft.com/office/drawing/2014/main" id="{20D56C82-4B06-4A9C-8056-D147A752CBC9}"/>
                </a:ext>
              </a:extLst>
            </p:cNvPr>
            <p:cNvSpPr>
              <a:spLocks noChangeArrowheads="1"/>
            </p:cNvSpPr>
            <p:nvPr/>
          </p:nvSpPr>
          <p:spPr bwMode="auto">
            <a:xfrm>
              <a:off x="2894" y="2602"/>
              <a:ext cx="14"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164">
              <a:extLst>
                <a:ext uri="{FF2B5EF4-FFF2-40B4-BE49-F238E27FC236}">
                  <a16:creationId xmlns:a16="http://schemas.microsoft.com/office/drawing/2014/main" id="{40B38644-CE80-47B1-9FF0-10A8131B62C6}"/>
                </a:ext>
              </a:extLst>
            </p:cNvPr>
            <p:cNvSpPr>
              <a:spLocks noChangeArrowheads="1"/>
            </p:cNvSpPr>
            <p:nvPr/>
          </p:nvSpPr>
          <p:spPr bwMode="auto">
            <a:xfrm>
              <a:off x="2839" y="2602"/>
              <a:ext cx="13" cy="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165">
              <a:extLst>
                <a:ext uri="{FF2B5EF4-FFF2-40B4-BE49-F238E27FC236}">
                  <a16:creationId xmlns:a16="http://schemas.microsoft.com/office/drawing/2014/main" id="{D9403D0B-D280-4D01-997C-72684686700E}"/>
                </a:ext>
              </a:extLst>
            </p:cNvPr>
            <p:cNvSpPr>
              <a:spLocks noChangeArrowheads="1"/>
            </p:cNvSpPr>
            <p:nvPr/>
          </p:nvSpPr>
          <p:spPr bwMode="auto">
            <a:xfrm>
              <a:off x="3005" y="2743"/>
              <a:ext cx="7" cy="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166">
              <a:extLst>
                <a:ext uri="{FF2B5EF4-FFF2-40B4-BE49-F238E27FC236}">
                  <a16:creationId xmlns:a16="http://schemas.microsoft.com/office/drawing/2014/main" id="{CB461E51-CAA3-474C-8544-B6E81E75486C}"/>
                </a:ext>
              </a:extLst>
            </p:cNvPr>
            <p:cNvSpPr>
              <a:spLocks noChangeArrowheads="1"/>
            </p:cNvSpPr>
            <p:nvPr/>
          </p:nvSpPr>
          <p:spPr bwMode="auto">
            <a:xfrm>
              <a:off x="3005" y="2763"/>
              <a:ext cx="7" cy="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67">
              <a:extLst>
                <a:ext uri="{FF2B5EF4-FFF2-40B4-BE49-F238E27FC236}">
                  <a16:creationId xmlns:a16="http://schemas.microsoft.com/office/drawing/2014/main" id="{3F1D0B6C-CC6A-4494-8CE0-3376625E6C6B}"/>
                </a:ext>
              </a:extLst>
            </p:cNvPr>
            <p:cNvSpPr>
              <a:spLocks/>
            </p:cNvSpPr>
            <p:nvPr/>
          </p:nvSpPr>
          <p:spPr bwMode="auto">
            <a:xfrm>
              <a:off x="3001" y="2788"/>
              <a:ext cx="11" cy="11"/>
            </a:xfrm>
            <a:custGeom>
              <a:avLst/>
              <a:gdLst>
                <a:gd name="T0" fmla="*/ 4 w 11"/>
                <a:gd name="T1" fmla="*/ 4 h 11"/>
                <a:gd name="T2" fmla="*/ 0 w 11"/>
                <a:gd name="T3" fmla="*/ 4 h 11"/>
                <a:gd name="T4" fmla="*/ 0 w 11"/>
                <a:gd name="T5" fmla="*/ 11 h 11"/>
                <a:gd name="T6" fmla="*/ 11 w 11"/>
                <a:gd name="T7" fmla="*/ 11 h 11"/>
                <a:gd name="T8" fmla="*/ 11 w 11"/>
                <a:gd name="T9" fmla="*/ 0 h 11"/>
                <a:gd name="T10" fmla="*/ 4 w 11"/>
                <a:gd name="T11" fmla="*/ 0 h 11"/>
                <a:gd name="T12" fmla="*/ 4 w 11"/>
                <a:gd name="T13" fmla="*/ 4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4" y="4"/>
                  </a:moveTo>
                  <a:lnTo>
                    <a:pt x="0" y="4"/>
                  </a:lnTo>
                  <a:lnTo>
                    <a:pt x="0" y="11"/>
                  </a:lnTo>
                  <a:lnTo>
                    <a:pt x="11" y="11"/>
                  </a:lnTo>
                  <a:lnTo>
                    <a:pt x="11" y="0"/>
                  </a:lnTo>
                  <a:lnTo>
                    <a:pt x="4" y="0"/>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168">
              <a:extLst>
                <a:ext uri="{FF2B5EF4-FFF2-40B4-BE49-F238E27FC236}">
                  <a16:creationId xmlns:a16="http://schemas.microsoft.com/office/drawing/2014/main" id="{3F3570E1-C1BA-4E7B-A4E9-8E486ADA9F5A}"/>
                </a:ext>
              </a:extLst>
            </p:cNvPr>
            <p:cNvSpPr>
              <a:spLocks noChangeArrowheads="1"/>
            </p:cNvSpPr>
            <p:nvPr/>
          </p:nvSpPr>
          <p:spPr bwMode="auto">
            <a:xfrm>
              <a:off x="2936" y="2792"/>
              <a:ext cx="15" cy="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169">
              <a:extLst>
                <a:ext uri="{FF2B5EF4-FFF2-40B4-BE49-F238E27FC236}">
                  <a16:creationId xmlns:a16="http://schemas.microsoft.com/office/drawing/2014/main" id="{32FAEF6C-AD75-4DD6-BE18-9B5B9D4160CA}"/>
                </a:ext>
              </a:extLst>
            </p:cNvPr>
            <p:cNvSpPr>
              <a:spLocks noChangeArrowheads="1"/>
            </p:cNvSpPr>
            <p:nvPr/>
          </p:nvSpPr>
          <p:spPr bwMode="auto">
            <a:xfrm>
              <a:off x="2968" y="2792"/>
              <a:ext cx="16" cy="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1" name="Picture 40">
            <a:hlinkClick r:id="rId5" action="ppaction://hlinksldjump"/>
            <a:extLst>
              <a:ext uri="{FF2B5EF4-FFF2-40B4-BE49-F238E27FC236}">
                <a16:creationId xmlns:a16="http://schemas.microsoft.com/office/drawing/2014/main" id="{D9DF0CFF-C80E-4601-A4A6-A7DB3EB4B2F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779457" y="126133"/>
            <a:ext cx="134124" cy="134124"/>
          </a:xfrm>
          <a:prstGeom prst="rect">
            <a:avLst/>
          </a:prstGeom>
        </p:spPr>
      </p:pic>
    </p:spTree>
    <p:extLst>
      <p:ext uri="{BB962C8B-B14F-4D97-AF65-F5344CB8AC3E}">
        <p14:creationId xmlns:p14="http://schemas.microsoft.com/office/powerpoint/2010/main" val="1740017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a:xfrm>
            <a:off x="2227066" y="1187376"/>
            <a:ext cx="1924111" cy="1816575"/>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a:solidFill>
                  <a:srgbClr val="1285C7"/>
                </a:solidFill>
                <a:latin typeface="Arial" panose="020B0604020202020204" pitchFamily="34" charset="0"/>
                <a:ea typeface="Roboto" panose="02000000000000000000" pitchFamily="2" charset="0"/>
                <a:cs typeface="Arial" panose="020B0604020202020204" pitchFamily="34" charset="0"/>
              </a:rPr>
              <a:t>Business needs</a:t>
            </a:r>
          </a:p>
          <a:p>
            <a:pPr marL="128588" indent="-128588" fontAlgn="base">
              <a:spcBef>
                <a:spcPct val="0"/>
              </a:spcBef>
              <a:spcAft>
                <a:spcPts val="675"/>
              </a:spcAft>
              <a:buFont typeface="Arial" panose="020B0604020202020204" pitchFamily="34" charset="0"/>
              <a:buChar char="•"/>
            </a:pPr>
            <a:r>
              <a:rPr lang="en-US" sz="900">
                <a:solidFill>
                  <a:srgbClr val="444444"/>
                </a:solidFill>
                <a:latin typeface="Arial" panose="020B0604020202020204" pitchFamily="34" charset="0"/>
                <a:ea typeface="Roboto" panose="02000000000000000000" pitchFamily="2" charset="0"/>
                <a:cs typeface="Arial" panose="020B0604020202020204" pitchFamily="34" charset="0"/>
              </a:rPr>
              <a:t>200+ siloed applications used for reference purposes only</a:t>
            </a:r>
          </a:p>
          <a:p>
            <a:pPr marL="128588" indent="-128588" fontAlgn="base">
              <a:spcBef>
                <a:spcPct val="0"/>
              </a:spcBef>
              <a:spcAft>
                <a:spcPts val="675"/>
              </a:spcAft>
              <a:buFont typeface="Arial" panose="020B0604020202020204" pitchFamily="34" charset="0"/>
              <a:buChar char="•"/>
            </a:pPr>
            <a:r>
              <a:rPr lang="en-US" sz="900">
                <a:solidFill>
                  <a:srgbClr val="444444"/>
                </a:solidFill>
                <a:latin typeface="Arial" panose="020B0604020202020204" pitchFamily="34" charset="0"/>
                <a:ea typeface="Roboto" panose="02000000000000000000" pitchFamily="2" charset="0"/>
                <a:cs typeface="Arial" panose="020B0604020202020204" pitchFamily="34" charset="0"/>
              </a:rPr>
              <a:t>High costs associated with maintaining these applications</a:t>
            </a:r>
          </a:p>
          <a:p>
            <a:pPr marL="128588" indent="-128588" fontAlgn="base">
              <a:spcBef>
                <a:spcPct val="0"/>
              </a:spcBef>
              <a:spcAft>
                <a:spcPts val="675"/>
              </a:spcAft>
              <a:buFont typeface="Arial" panose="020B0604020202020204" pitchFamily="34" charset="0"/>
              <a:buChar char="•"/>
            </a:pPr>
            <a:r>
              <a:rPr lang="en-US" sz="900">
                <a:solidFill>
                  <a:srgbClr val="444444"/>
                </a:solidFill>
                <a:latin typeface="Arial" panose="020B0604020202020204" pitchFamily="34" charset="0"/>
                <a:ea typeface="Roboto" panose="02000000000000000000" pitchFamily="2" charset="0"/>
                <a:cs typeface="Arial" panose="020B0604020202020204" pitchFamily="34" charset="0"/>
              </a:rPr>
              <a:t>Organizational risk due to potential data loss, loss of application knowledge and security vulnerabilities</a:t>
            </a:r>
          </a:p>
          <a:p>
            <a:pPr marL="128588" indent="-128588" fontAlgn="base">
              <a:spcBef>
                <a:spcPct val="0"/>
              </a:spcBef>
              <a:spcAft>
                <a:spcPts val="450"/>
              </a:spcAft>
              <a:buFont typeface="Arial" panose="020B0604020202020204" pitchFamily="34" charset="0"/>
              <a:buChar char="•"/>
            </a:pPr>
            <a:endParaRPr lang="en-US" sz="900">
              <a:solidFill>
                <a:srgbClr val="444444"/>
              </a:solidFill>
              <a:latin typeface="Arial" panose="020B0604020202020204" pitchFamily="34" charset="0"/>
              <a:ea typeface="Roboto" panose="02000000000000000000" pitchFamily="2" charset="0"/>
              <a:cs typeface="Arial" panose="020B0604020202020204" pitchFamily="34" charset="0"/>
            </a:endParaRPr>
          </a:p>
          <a:p>
            <a:pPr fontAlgn="base">
              <a:spcBef>
                <a:spcPct val="0"/>
              </a:spcBef>
              <a:spcAft>
                <a:spcPct val="0"/>
              </a:spcAft>
            </a:pPr>
            <a:endParaRPr lang="en-US" sz="90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17" name="Content Placeholder 2"/>
          <p:cNvSpPr txBox="1">
            <a:spLocks/>
          </p:cNvSpPr>
          <p:nvPr/>
        </p:nvSpPr>
        <p:spPr>
          <a:xfrm>
            <a:off x="6741308" y="1187376"/>
            <a:ext cx="2083551" cy="1816576"/>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a:solidFill>
                  <a:srgbClr val="1285C7"/>
                </a:solidFill>
                <a:latin typeface="Arial"/>
                <a:ea typeface="Roboto"/>
                <a:cs typeface="Arial"/>
              </a:rPr>
              <a:t>Business results</a:t>
            </a:r>
            <a:endParaRPr lang="en-GB" sz="788">
              <a:solidFill>
                <a:srgbClr val="1285C7"/>
              </a:solidFill>
              <a:latin typeface="Arial"/>
              <a:ea typeface="Roboto"/>
              <a:cs typeface="Arial"/>
            </a:endParaRP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cs typeface="Arial"/>
              </a:rPr>
              <a:t>Reduced costs across the application portfolio</a:t>
            </a: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cs typeface="Arial"/>
              </a:rPr>
              <a:t>Simplified technology and operations</a:t>
            </a: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cs typeface="Arial"/>
              </a:rPr>
              <a:t>Provides real-time user access to historical  data</a:t>
            </a: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cs typeface="Arial"/>
              </a:rPr>
              <a:t>Decreased risk of non-compliance</a:t>
            </a:r>
          </a:p>
        </p:txBody>
      </p:sp>
      <p:sp>
        <p:nvSpPr>
          <p:cNvPr id="18" name="Content Placeholder 2"/>
          <p:cNvSpPr txBox="1">
            <a:spLocks/>
          </p:cNvSpPr>
          <p:nvPr/>
        </p:nvSpPr>
        <p:spPr>
          <a:xfrm>
            <a:off x="4447665" y="1187376"/>
            <a:ext cx="2170376" cy="1816575"/>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a:solidFill>
                  <a:srgbClr val="1285C7"/>
                </a:solidFill>
                <a:latin typeface="Arial"/>
                <a:ea typeface="Roboto"/>
                <a:cs typeface="Arial"/>
              </a:rPr>
              <a:t>Solutions at a glance</a:t>
            </a:r>
            <a:endParaRPr lang="en-GB" sz="788">
              <a:solidFill>
                <a:srgbClr val="1285C7"/>
              </a:solidFill>
              <a:latin typeface="Arial"/>
              <a:ea typeface="Roboto"/>
              <a:cs typeface="Arial"/>
            </a:endParaRP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ea typeface="Roboto"/>
                <a:cs typeface="Arial"/>
              </a:rPr>
              <a:t>Application Archiving and Retirement</a:t>
            </a: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ea typeface="Roboto"/>
                <a:cs typeface="Arial"/>
              </a:rPr>
              <a:t>Proven effective cost-saving application retirement strategy</a:t>
            </a: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ea typeface="Roboto"/>
                <a:cs typeface="Arial"/>
              </a:rPr>
              <a:t>Simplify the task of identifying and retiring infrequently used applications. </a:t>
            </a: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ea typeface="Roboto"/>
                <a:cs typeface="Arial"/>
              </a:rPr>
              <a:t>Reduce management and maintenance costs – fast return on investment</a:t>
            </a: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ea typeface="Roboto"/>
                <a:cs typeface="Arial"/>
              </a:rPr>
              <a:t>Retain and make data accessible for regulatory or business needs.</a:t>
            </a:r>
          </a:p>
        </p:txBody>
      </p:sp>
      <p:pic>
        <p:nvPicPr>
          <p:cNvPr id="19" name="Picture 1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3507" y="224767"/>
            <a:ext cx="2722121" cy="426530"/>
          </a:xfrm>
          <a:prstGeom prst="rect">
            <a:avLst/>
          </a:prstGeom>
        </p:spPr>
      </p:pic>
      <p:sp>
        <p:nvSpPr>
          <p:cNvPr id="21" name="Content Placeholder 2"/>
          <p:cNvSpPr txBox="1">
            <a:spLocks/>
          </p:cNvSpPr>
          <p:nvPr/>
        </p:nvSpPr>
        <p:spPr>
          <a:xfrm>
            <a:off x="304399" y="1187376"/>
            <a:ext cx="1771739" cy="1390008"/>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US" sz="1550">
                <a:solidFill>
                  <a:srgbClr val="1285C7"/>
                </a:solidFill>
                <a:latin typeface="Arial"/>
                <a:ea typeface="Roboto"/>
                <a:cs typeface="Arial"/>
              </a:rPr>
              <a:t>Solving the healthcare data archiving dilemma while mitigating risk and saving millions</a:t>
            </a: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484" t="20047" r="484" b="38961"/>
          <a:stretch/>
        </p:blipFill>
        <p:spPr>
          <a:xfrm>
            <a:off x="3803" y="3298902"/>
            <a:ext cx="4499989" cy="1844599"/>
          </a:xfrm>
          <a:prstGeom prst="rect">
            <a:avLst/>
          </a:prstGeom>
        </p:spPr>
      </p:pic>
      <p:sp>
        <p:nvSpPr>
          <p:cNvPr id="26" name="TextBox 25"/>
          <p:cNvSpPr txBox="1"/>
          <p:nvPr/>
        </p:nvSpPr>
        <p:spPr>
          <a:xfrm>
            <a:off x="297481" y="3089101"/>
            <a:ext cx="8594052" cy="124650"/>
          </a:xfrm>
          <a:prstGeom prst="rect">
            <a:avLst/>
          </a:prstGeom>
          <a:noFill/>
        </p:spPr>
        <p:txBody>
          <a:bodyPr wrap="square" lIns="0" tIns="0" rIns="0" bIns="0" rtlCol="0" anchor="ctr">
            <a:spAutoFit/>
          </a:bodyPr>
          <a:lstStyle/>
          <a:p>
            <a:pPr fontAlgn="base">
              <a:lnSpc>
                <a:spcPct val="90000"/>
              </a:lnSpc>
              <a:spcBef>
                <a:spcPts val="75"/>
              </a:spcBef>
              <a:spcAft>
                <a:spcPts val="75"/>
              </a:spcAft>
              <a:buClr>
                <a:srgbClr val="0085C3"/>
              </a:buClr>
              <a:defRPr/>
            </a:pPr>
            <a:r>
              <a:rPr lang="en-US" sz="900" b="1" kern="0">
                <a:solidFill>
                  <a:srgbClr val="EE6411"/>
                </a:solidFill>
                <a:latin typeface="Arial" panose="020B0604020202020204" pitchFamily="34" charset="0"/>
                <a:ea typeface="Roboto Medium" panose="02000000000000000000" pitchFamily="2" charset="0"/>
                <a:cs typeface="Arial" panose="020B0604020202020204" pitchFamily="34" charset="0"/>
              </a:rPr>
              <a:t>Transformation: </a:t>
            </a:r>
            <a:r>
              <a:rPr lang="en-US" sz="900" b="1" kern="0">
                <a:solidFill>
                  <a:srgbClr val="EE6411"/>
                </a:solidFill>
                <a:latin typeface="Arial" panose="020B0604020202020204" pitchFamily="34" charset="0"/>
                <a:ea typeface="Roboto" panose="02000000000000000000" pitchFamily="2" charset="0"/>
                <a:cs typeface="Arial" panose="020B0604020202020204" pitchFamily="34" charset="0"/>
              </a:rPr>
              <a:t>Application  |  Offering:  Application Archiving &amp; Retirement  |  </a:t>
            </a:r>
            <a:r>
              <a:rPr lang="en-US" sz="900" b="1" kern="0">
                <a:solidFill>
                  <a:srgbClr val="EE6411"/>
                </a:solidFill>
                <a:latin typeface="Arial" panose="020B0604020202020204" pitchFamily="34" charset="0"/>
                <a:ea typeface="Roboto Medium" panose="02000000000000000000" pitchFamily="2" charset="0"/>
                <a:cs typeface="Arial" panose="020B0604020202020204" pitchFamily="34" charset="0"/>
              </a:rPr>
              <a:t>Industry: Healthcare  </a:t>
            </a:r>
            <a:r>
              <a:rPr lang="en-US" sz="900" b="1" kern="0">
                <a:solidFill>
                  <a:srgbClr val="EE6411"/>
                </a:solidFill>
                <a:latin typeface="Arial" panose="020B0604020202020204" pitchFamily="34" charset="0"/>
                <a:ea typeface="Roboto" panose="02000000000000000000" pitchFamily="2" charset="0"/>
                <a:cs typeface="Arial" panose="020B0604020202020204" pitchFamily="34" charset="0"/>
              </a:rPr>
              <a:t>|  </a:t>
            </a:r>
            <a:r>
              <a:rPr lang="en-US" sz="900" b="1" kern="0">
                <a:solidFill>
                  <a:srgbClr val="EE6411"/>
                </a:solidFill>
                <a:latin typeface="Arial" panose="020B0604020202020204" pitchFamily="34" charset="0"/>
                <a:ea typeface="Roboto Medium" panose="02000000000000000000" pitchFamily="2" charset="0"/>
                <a:cs typeface="Arial" panose="020B0604020202020204" pitchFamily="34" charset="0"/>
              </a:rPr>
              <a:t>Country: United States</a:t>
            </a:r>
            <a:endParaRPr lang="en-US" sz="900" b="1" kern="0">
              <a:solidFill>
                <a:srgbClr val="EE6411"/>
              </a:solidFill>
              <a:latin typeface="Arial" panose="020B0604020202020204" pitchFamily="34" charset="0"/>
              <a:ea typeface="Roboto" panose="02000000000000000000" pitchFamily="2" charset="0"/>
              <a:cs typeface="Arial" panose="020B0604020202020204" pitchFamily="34" charset="0"/>
            </a:endParaRPr>
          </a:p>
        </p:txBody>
      </p:sp>
      <p:grpSp>
        <p:nvGrpSpPr>
          <p:cNvPr id="2" name="Group 1">
            <a:extLst>
              <a:ext uri="{FF2B5EF4-FFF2-40B4-BE49-F238E27FC236}">
                <a16:creationId xmlns:a16="http://schemas.microsoft.com/office/drawing/2014/main" id="{053352F9-D628-4942-B97B-8206FABB4AA8}"/>
              </a:ext>
            </a:extLst>
          </p:cNvPr>
          <p:cNvGrpSpPr/>
          <p:nvPr/>
        </p:nvGrpSpPr>
        <p:grpSpPr>
          <a:xfrm>
            <a:off x="4797007" y="3618095"/>
            <a:ext cx="1500644" cy="936908"/>
            <a:chOff x="6950131" y="4614485"/>
            <a:chExt cx="2428045" cy="1249210"/>
          </a:xfrm>
        </p:grpSpPr>
        <p:sp>
          <p:nvSpPr>
            <p:cNvPr id="15" name="Content Placeholder 2">
              <a:extLst>
                <a:ext uri="{FF2B5EF4-FFF2-40B4-BE49-F238E27FC236}">
                  <a16:creationId xmlns:a16="http://schemas.microsoft.com/office/drawing/2014/main" id="{B4DFF125-18ED-4B7C-9549-A659C48D45C0}"/>
                </a:ext>
              </a:extLst>
            </p:cNvPr>
            <p:cNvSpPr txBox="1">
              <a:spLocks/>
            </p:cNvSpPr>
            <p:nvPr/>
          </p:nvSpPr>
          <p:spPr>
            <a:xfrm>
              <a:off x="6950131" y="4614485"/>
              <a:ext cx="2428045" cy="1030625"/>
            </a:xfrm>
            <a:prstGeom prst="rect">
              <a:avLst/>
            </a:prstGeom>
          </p:spPr>
          <p:txBody>
            <a:bodyPr wrap="square" lIns="0" tIns="0" rIns="0" bIns="0" anchor="t" anchorCtr="0">
              <a:spAutoFit/>
            </a:bodyPr>
            <a:lstStyle/>
            <a:p>
              <a:pPr algn="ctr" fontAlgn="base">
                <a:lnSpc>
                  <a:spcPct val="110000"/>
                </a:lnSpc>
                <a:spcBef>
                  <a:spcPts val="75"/>
                </a:spcBef>
                <a:spcAft>
                  <a:spcPts val="75"/>
                </a:spcAft>
                <a:buClr>
                  <a:srgbClr val="0085C3"/>
                </a:buClr>
                <a:defRPr/>
              </a:pPr>
              <a:r>
                <a:rPr lang="en-US" sz="4950">
                  <a:solidFill>
                    <a:srgbClr val="0076CE"/>
                  </a:solidFill>
                  <a:latin typeface="Arial" panose="020B0604020202020204" pitchFamily="34" charset="0"/>
                  <a:ea typeface="Roboto" panose="02000000000000000000" pitchFamily="2" charset="0"/>
                  <a:cs typeface="Arial" panose="020B0604020202020204" pitchFamily="34" charset="0"/>
                </a:rPr>
                <a:t>350</a:t>
              </a:r>
              <a:endParaRPr lang="en-US" sz="4950" baseline="30000">
                <a:solidFill>
                  <a:srgbClr val="0076CE"/>
                </a:solidFill>
                <a:latin typeface="Arial" panose="020B0604020202020204" pitchFamily="34" charset="0"/>
                <a:ea typeface="Roboto" panose="02000000000000000000" pitchFamily="2" charset="0"/>
                <a:cs typeface="Arial" panose="020B0604020202020204" pitchFamily="34" charset="0"/>
              </a:endParaRPr>
            </a:p>
          </p:txBody>
        </p:sp>
        <p:sp>
          <p:nvSpPr>
            <p:cNvPr id="20" name="Content Placeholder 2">
              <a:extLst>
                <a:ext uri="{FF2B5EF4-FFF2-40B4-BE49-F238E27FC236}">
                  <a16:creationId xmlns:a16="http://schemas.microsoft.com/office/drawing/2014/main" id="{A39E6768-0544-4088-88B6-855263207199}"/>
                </a:ext>
              </a:extLst>
            </p:cNvPr>
            <p:cNvSpPr txBox="1">
              <a:spLocks/>
            </p:cNvSpPr>
            <p:nvPr/>
          </p:nvSpPr>
          <p:spPr>
            <a:xfrm>
              <a:off x="7430703" y="5645087"/>
              <a:ext cx="1466897" cy="218608"/>
            </a:xfrm>
            <a:prstGeom prst="rect">
              <a:avLst/>
            </a:prstGeom>
          </p:spPr>
          <p:txBody>
            <a:bodyPr wrap="square" lIns="0" tIns="0" rIns="0" bIns="0" anchor="t" anchorCtr="0">
              <a:spAutoFit/>
            </a:bodyPr>
            <a:lstStyle/>
            <a:p>
              <a:pPr fontAlgn="base">
                <a:lnSpc>
                  <a:spcPct val="110000"/>
                </a:lnSpc>
                <a:spcBef>
                  <a:spcPts val="75"/>
                </a:spcBef>
                <a:spcAft>
                  <a:spcPts val="75"/>
                </a:spcAft>
                <a:buClr>
                  <a:srgbClr val="0085C3"/>
                </a:buClr>
                <a:defRPr/>
              </a:pPr>
              <a:r>
                <a:rPr lang="en-US" sz="1050">
                  <a:solidFill>
                    <a:srgbClr val="00447C"/>
                  </a:solidFill>
                  <a:latin typeface="Arial" panose="020B0604020202020204" pitchFamily="34" charset="0"/>
                  <a:ea typeface="Roboto" panose="02000000000000000000" pitchFamily="2" charset="0"/>
                  <a:cs typeface="Arial" panose="020B0604020202020204" pitchFamily="34" charset="0"/>
                </a:rPr>
                <a:t>Servers retired</a:t>
              </a:r>
            </a:p>
          </p:txBody>
        </p:sp>
      </p:grpSp>
      <p:pic>
        <p:nvPicPr>
          <p:cNvPr id="23" name="Picture 22">
            <a:extLst>
              <a:ext uri="{FF2B5EF4-FFF2-40B4-BE49-F238E27FC236}">
                <a16:creationId xmlns:a16="http://schemas.microsoft.com/office/drawing/2014/main" id="{661318D8-2298-4A3D-B2CC-578AEDCB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1308" y="302832"/>
            <a:ext cx="2083551" cy="270399"/>
          </a:xfrm>
          <a:prstGeom prst="rect">
            <a:avLst/>
          </a:prstGeom>
        </p:spPr>
      </p:pic>
      <p:grpSp>
        <p:nvGrpSpPr>
          <p:cNvPr id="14" name="Group 13">
            <a:extLst>
              <a:ext uri="{FF2B5EF4-FFF2-40B4-BE49-F238E27FC236}">
                <a16:creationId xmlns:a16="http://schemas.microsoft.com/office/drawing/2014/main" id="{BCB1D097-998C-4BA9-AE8C-8AC6EA753186}"/>
              </a:ext>
            </a:extLst>
          </p:cNvPr>
          <p:cNvGrpSpPr/>
          <p:nvPr/>
        </p:nvGrpSpPr>
        <p:grpSpPr>
          <a:xfrm>
            <a:off x="6682369" y="3618096"/>
            <a:ext cx="2343212" cy="936860"/>
            <a:chOff x="6253893" y="4614485"/>
            <a:chExt cx="3124283" cy="1249147"/>
          </a:xfrm>
        </p:grpSpPr>
        <p:sp>
          <p:nvSpPr>
            <p:cNvPr id="24" name="Content Placeholder 2">
              <a:extLst>
                <a:ext uri="{FF2B5EF4-FFF2-40B4-BE49-F238E27FC236}">
                  <a16:creationId xmlns:a16="http://schemas.microsoft.com/office/drawing/2014/main" id="{49CFB5E1-1C38-4A2E-A96F-5B05F3876E4A}"/>
                </a:ext>
              </a:extLst>
            </p:cNvPr>
            <p:cNvSpPr txBox="1">
              <a:spLocks/>
            </p:cNvSpPr>
            <p:nvPr/>
          </p:nvSpPr>
          <p:spPr>
            <a:xfrm>
              <a:off x="6253893" y="4614485"/>
              <a:ext cx="3124283" cy="1030626"/>
            </a:xfrm>
            <a:prstGeom prst="rect">
              <a:avLst/>
            </a:prstGeom>
          </p:spPr>
          <p:txBody>
            <a:bodyPr wrap="square" lIns="0" tIns="0" rIns="0" bIns="0" anchor="t" anchorCtr="0">
              <a:spAutoFit/>
            </a:bodyPr>
            <a:lstStyle/>
            <a:p>
              <a:pPr fontAlgn="base">
                <a:lnSpc>
                  <a:spcPct val="110000"/>
                </a:lnSpc>
                <a:spcBef>
                  <a:spcPts val="75"/>
                </a:spcBef>
                <a:spcAft>
                  <a:spcPts val="75"/>
                </a:spcAft>
                <a:buClr>
                  <a:srgbClr val="0085C3"/>
                </a:buClr>
                <a:defRPr/>
              </a:pPr>
              <a:r>
                <a:rPr lang="en-US" sz="4950">
                  <a:solidFill>
                    <a:srgbClr val="0076CE"/>
                  </a:solidFill>
                  <a:latin typeface="Arial" panose="020B0604020202020204" pitchFamily="34" charset="0"/>
                  <a:ea typeface="Roboto" panose="02000000000000000000" pitchFamily="2" charset="0"/>
                  <a:cs typeface="Arial" panose="020B0604020202020204" pitchFamily="34" charset="0"/>
                </a:rPr>
                <a:t>$96,000</a:t>
              </a:r>
              <a:endParaRPr lang="en-US" sz="4950" baseline="30000">
                <a:solidFill>
                  <a:srgbClr val="0076CE"/>
                </a:solidFill>
                <a:latin typeface="Arial" panose="020B0604020202020204" pitchFamily="34" charset="0"/>
                <a:ea typeface="Roboto" panose="02000000000000000000" pitchFamily="2" charset="0"/>
                <a:cs typeface="Arial" panose="020B0604020202020204" pitchFamily="34" charset="0"/>
              </a:endParaRPr>
            </a:p>
          </p:txBody>
        </p:sp>
        <p:sp>
          <p:nvSpPr>
            <p:cNvPr id="27" name="Content Placeholder 2">
              <a:extLst>
                <a:ext uri="{FF2B5EF4-FFF2-40B4-BE49-F238E27FC236}">
                  <a16:creationId xmlns:a16="http://schemas.microsoft.com/office/drawing/2014/main" id="{B9579BD9-F15F-4F5F-8C2C-8708FA5B723B}"/>
                </a:ext>
              </a:extLst>
            </p:cNvPr>
            <p:cNvSpPr txBox="1">
              <a:spLocks/>
            </p:cNvSpPr>
            <p:nvPr/>
          </p:nvSpPr>
          <p:spPr>
            <a:xfrm>
              <a:off x="7253161" y="5645024"/>
              <a:ext cx="1338147" cy="218608"/>
            </a:xfrm>
            <a:prstGeom prst="rect">
              <a:avLst/>
            </a:prstGeom>
          </p:spPr>
          <p:txBody>
            <a:bodyPr wrap="square" lIns="0" tIns="0" rIns="0" bIns="0" anchor="t" anchorCtr="0">
              <a:spAutoFit/>
            </a:bodyPr>
            <a:lstStyle/>
            <a:p>
              <a:pPr fontAlgn="base">
                <a:lnSpc>
                  <a:spcPct val="110000"/>
                </a:lnSpc>
                <a:spcBef>
                  <a:spcPts val="75"/>
                </a:spcBef>
                <a:spcAft>
                  <a:spcPts val="75"/>
                </a:spcAft>
                <a:buClr>
                  <a:srgbClr val="0085C3"/>
                </a:buClr>
                <a:defRPr/>
              </a:pPr>
              <a:r>
                <a:rPr lang="en-US" sz="1050">
                  <a:solidFill>
                    <a:srgbClr val="00447C"/>
                  </a:solidFill>
                  <a:latin typeface="Arial" panose="020B0604020202020204" pitchFamily="34" charset="0"/>
                  <a:ea typeface="Roboto" panose="02000000000000000000" pitchFamily="2" charset="0"/>
                  <a:cs typeface="Arial" panose="020B0604020202020204" pitchFamily="34" charset="0"/>
                </a:rPr>
                <a:t>Monthly savings</a:t>
              </a:r>
            </a:p>
          </p:txBody>
        </p:sp>
      </p:grpSp>
      <p:pic>
        <p:nvPicPr>
          <p:cNvPr id="28" name="Picture 27">
            <a:hlinkClick r:id="rId6" action="ppaction://hlinksldjump"/>
            <a:extLst>
              <a:ext uri="{FF2B5EF4-FFF2-40B4-BE49-F238E27FC236}">
                <a16:creationId xmlns:a16="http://schemas.microsoft.com/office/drawing/2014/main" id="{8108A304-8374-48C3-9992-C6D193E1680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779457" y="126133"/>
            <a:ext cx="134124" cy="134124"/>
          </a:xfrm>
          <a:prstGeom prst="rect">
            <a:avLst/>
          </a:prstGeom>
        </p:spPr>
      </p:pic>
    </p:spTree>
    <p:extLst>
      <p:ext uri="{BB962C8B-B14F-4D97-AF65-F5344CB8AC3E}">
        <p14:creationId xmlns:p14="http://schemas.microsoft.com/office/powerpoint/2010/main" val="1526464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a:xfrm>
            <a:off x="2227066" y="1187376"/>
            <a:ext cx="1924111" cy="1816575"/>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a:solidFill>
                  <a:srgbClr val="1285C7"/>
                </a:solidFill>
                <a:latin typeface="Arial"/>
                <a:ea typeface="Roboto"/>
                <a:cs typeface="Arial"/>
              </a:rPr>
              <a:t>Business needs</a:t>
            </a: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ea typeface="Roboto"/>
                <a:cs typeface="Arial"/>
              </a:rPr>
              <a:t>Key business application facing technical challenges</a:t>
            </a:r>
          </a:p>
          <a:p>
            <a:pPr marL="128270" indent="-128270">
              <a:spcBef>
                <a:spcPct val="0"/>
              </a:spcBef>
              <a:spcAft>
                <a:spcPts val="675"/>
              </a:spcAft>
              <a:buFont typeface="Arial,Sans-Serif" panose="020B0604020202020204" pitchFamily="34" charset="0"/>
              <a:buChar char="•"/>
            </a:pPr>
            <a:r>
              <a:rPr lang="en-US" sz="900">
                <a:solidFill>
                  <a:srgbClr val="444444"/>
                </a:solidFill>
                <a:latin typeface="Arial"/>
                <a:ea typeface="Roboto"/>
                <a:cs typeface="Arial"/>
              </a:rPr>
              <a:t>Inconsistent and non-standard SAP application configuration</a:t>
            </a:r>
            <a:endParaRPr lang="en-US" sz="900">
              <a:ea typeface="+mn-lt"/>
              <a:cs typeface="+mn-lt"/>
            </a:endParaRP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ea typeface="Roboto"/>
                <a:cs typeface="Arial"/>
              </a:rPr>
              <a:t>End-of-life for the underlying infrastructure, operating system and database</a:t>
            </a:r>
          </a:p>
          <a:p>
            <a:pPr marL="128270" indent="-128270">
              <a:spcBef>
                <a:spcPct val="0"/>
              </a:spcBef>
              <a:spcAft>
                <a:spcPts val="675"/>
              </a:spcAft>
              <a:buFont typeface="Arial,Sans-Serif" panose="020B0604020202020204" pitchFamily="34" charset="0"/>
              <a:buChar char="•"/>
            </a:pPr>
            <a:r>
              <a:rPr lang="en-US" sz="900">
                <a:solidFill>
                  <a:srgbClr val="444444"/>
                </a:solidFill>
                <a:latin typeface="Arial"/>
                <a:ea typeface="Roboto"/>
                <a:cs typeface="Arial"/>
              </a:rPr>
              <a:t>Significant risks to operations</a:t>
            </a:r>
            <a:endParaRPr lang="en-US" sz="900">
              <a:latin typeface="Arial"/>
              <a:ea typeface="Roboto"/>
              <a:cs typeface="Arial"/>
            </a:endParaRPr>
          </a:p>
          <a:p>
            <a:pPr fontAlgn="base">
              <a:spcBef>
                <a:spcPct val="0"/>
              </a:spcBef>
              <a:spcAft>
                <a:spcPct val="0"/>
              </a:spcAft>
            </a:pPr>
            <a:endParaRPr lang="en-US" sz="900">
              <a:solidFill>
                <a:srgbClr val="FFFFFF"/>
              </a:solidFill>
              <a:latin typeface="Arial" panose="020B0604020202020204" pitchFamily="34" charset="0"/>
              <a:ea typeface="Roboto" panose="02000000000000000000" pitchFamily="2" charset="0"/>
              <a:cs typeface="Arial" panose="020B0604020202020204" pitchFamily="34" charset="0"/>
            </a:endParaRPr>
          </a:p>
        </p:txBody>
      </p:sp>
      <p:sp>
        <p:nvSpPr>
          <p:cNvPr id="17" name="Content Placeholder 2"/>
          <p:cNvSpPr txBox="1">
            <a:spLocks/>
          </p:cNvSpPr>
          <p:nvPr/>
        </p:nvSpPr>
        <p:spPr>
          <a:xfrm>
            <a:off x="6741308" y="1187376"/>
            <a:ext cx="2168849" cy="1816576"/>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a:solidFill>
                  <a:srgbClr val="1285C7"/>
                </a:solidFill>
                <a:latin typeface="Arial"/>
                <a:ea typeface="Roboto"/>
                <a:cs typeface="Arial"/>
              </a:rPr>
              <a:t>Business results</a:t>
            </a:r>
            <a:endParaRPr lang="en-GB" sz="788">
              <a:solidFill>
                <a:srgbClr val="1285C7"/>
              </a:solidFill>
              <a:latin typeface="Arial"/>
              <a:ea typeface="Roboto"/>
              <a:cs typeface="Arial"/>
            </a:endParaRPr>
          </a:p>
          <a:p>
            <a:pPr marL="128270" indent="-128270">
              <a:spcBef>
                <a:spcPct val="0"/>
              </a:spcBef>
              <a:spcAft>
                <a:spcPts val="675"/>
              </a:spcAft>
              <a:buFont typeface="Arial" panose="020B0604020202020204" pitchFamily="34" charset="0"/>
              <a:buChar char="•"/>
            </a:pPr>
            <a:r>
              <a:rPr lang="en-US" sz="900">
                <a:solidFill>
                  <a:srgbClr val="444444"/>
                </a:solidFill>
                <a:latin typeface="Arial"/>
                <a:ea typeface="+mn-lt"/>
                <a:cs typeface="Arial"/>
              </a:rPr>
              <a:t>60,000+ messages processed / week</a:t>
            </a:r>
          </a:p>
          <a:p>
            <a:pPr marL="128270" indent="-128270">
              <a:spcBef>
                <a:spcPct val="0"/>
              </a:spcBef>
              <a:spcAft>
                <a:spcPts val="675"/>
              </a:spcAft>
              <a:buFont typeface="Arial" panose="020B0604020202020204" pitchFamily="34" charset="0"/>
              <a:buChar char="•"/>
            </a:pPr>
            <a:r>
              <a:rPr lang="en-US" sz="900">
                <a:solidFill>
                  <a:srgbClr val="444444"/>
                </a:solidFill>
                <a:latin typeface="Arial"/>
                <a:ea typeface="+mn-lt"/>
                <a:cs typeface="Arial"/>
              </a:rPr>
              <a:t>40%-time reduction to </a:t>
            </a:r>
            <a:r>
              <a:rPr lang="en-US" sz="900">
                <a:solidFill>
                  <a:srgbClr val="444444"/>
                </a:solidFill>
                <a:latin typeface="Arial"/>
                <a:cs typeface="Arial"/>
              </a:rPr>
              <a:t>process daily chains </a:t>
            </a:r>
            <a:endParaRPr lang="en-US">
              <a:cs typeface="Calibri"/>
            </a:endParaRPr>
          </a:p>
          <a:p>
            <a:pPr marL="128270" indent="-128270">
              <a:spcBef>
                <a:spcPct val="0"/>
              </a:spcBef>
              <a:spcAft>
                <a:spcPts val="675"/>
              </a:spcAft>
              <a:buFont typeface="Arial" panose="020B0604020202020204" pitchFamily="34" charset="0"/>
              <a:buChar char="•"/>
            </a:pPr>
            <a:r>
              <a:rPr lang="en-US" sz="900">
                <a:solidFill>
                  <a:srgbClr val="444444"/>
                </a:solidFill>
                <a:latin typeface="Arial"/>
                <a:cs typeface="Arial"/>
              </a:rPr>
              <a:t>65%-time reduction for backup</a:t>
            </a:r>
          </a:p>
          <a:p>
            <a:pPr marL="128270" indent="-128270">
              <a:spcBef>
                <a:spcPct val="0"/>
              </a:spcBef>
              <a:spcAft>
                <a:spcPts val="675"/>
              </a:spcAft>
              <a:buFont typeface="Arial" panose="020B0604020202020204" pitchFamily="34" charset="0"/>
              <a:buChar char="•"/>
            </a:pPr>
            <a:r>
              <a:rPr lang="en-US" sz="900">
                <a:solidFill>
                  <a:srgbClr val="444444"/>
                </a:solidFill>
                <a:latin typeface="Arial"/>
                <a:cs typeface="Arial"/>
              </a:rPr>
              <a:t> 25% immediate reduction in workload for SAP Admins</a:t>
            </a:r>
            <a:endParaRPr lang="en-US"/>
          </a:p>
          <a:p>
            <a:pPr marL="128270" indent="-128270">
              <a:spcBef>
                <a:spcPct val="0"/>
              </a:spcBef>
              <a:spcAft>
                <a:spcPts val="675"/>
              </a:spcAft>
              <a:buFont typeface="Arial" panose="020B0604020202020204" pitchFamily="34" charset="0"/>
              <a:buChar char="•"/>
            </a:pPr>
            <a:r>
              <a:rPr lang="en-US" sz="900">
                <a:solidFill>
                  <a:srgbClr val="444444"/>
                </a:solidFill>
                <a:latin typeface="Arial"/>
                <a:cs typeface="Arial"/>
              </a:rPr>
              <a:t>70% carbon footprint reduction.</a:t>
            </a:r>
          </a:p>
          <a:p>
            <a:pPr marL="128270" indent="-128270">
              <a:spcBef>
                <a:spcPct val="0"/>
              </a:spcBef>
              <a:spcAft>
                <a:spcPts val="675"/>
              </a:spcAft>
              <a:buFont typeface="Arial" panose="020B0604020202020204" pitchFamily="34" charset="0"/>
              <a:buChar char="•"/>
            </a:pPr>
            <a:endParaRPr lang="en-US" sz="900">
              <a:solidFill>
                <a:srgbClr val="444444"/>
              </a:solidFill>
              <a:latin typeface="Arial"/>
              <a:cs typeface="Arial"/>
            </a:endParaRPr>
          </a:p>
        </p:txBody>
      </p:sp>
      <p:sp>
        <p:nvSpPr>
          <p:cNvPr id="18" name="Content Placeholder 2"/>
          <p:cNvSpPr txBox="1">
            <a:spLocks/>
          </p:cNvSpPr>
          <p:nvPr/>
        </p:nvSpPr>
        <p:spPr>
          <a:xfrm>
            <a:off x="4447665" y="1187376"/>
            <a:ext cx="2170376" cy="1816575"/>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a:solidFill>
                  <a:srgbClr val="1285C7"/>
                </a:solidFill>
                <a:latin typeface="Arial"/>
                <a:ea typeface="Roboto"/>
                <a:cs typeface="Arial"/>
              </a:rPr>
              <a:t>Solutions at a glance</a:t>
            </a:r>
            <a:endParaRPr lang="en-GB" sz="788">
              <a:solidFill>
                <a:srgbClr val="1285C7"/>
              </a:solidFill>
              <a:latin typeface="Arial"/>
              <a:ea typeface="Roboto"/>
              <a:cs typeface="Arial"/>
            </a:endParaRP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ea typeface="Roboto"/>
                <a:cs typeface="Arial"/>
              </a:rPr>
              <a:t>Application Transformation/ SAP migration</a:t>
            </a: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ea typeface="Roboto"/>
                <a:cs typeface="Arial"/>
              </a:rPr>
              <a:t>Re-platform application to modernized infrastructure using </a:t>
            </a:r>
            <a:r>
              <a:rPr lang="en-US" sz="900" err="1">
                <a:solidFill>
                  <a:srgbClr val="444444"/>
                </a:solidFill>
                <a:latin typeface="Arial"/>
                <a:ea typeface="Roboto"/>
                <a:cs typeface="Arial"/>
              </a:rPr>
              <a:t>VxRail</a:t>
            </a:r>
            <a:r>
              <a:rPr lang="en-US" sz="900">
                <a:solidFill>
                  <a:srgbClr val="444444"/>
                </a:solidFill>
                <a:latin typeface="Arial"/>
                <a:ea typeface="Roboto"/>
                <a:cs typeface="Arial"/>
              </a:rPr>
              <a:t>, VMWare and LINUX</a:t>
            </a: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ea typeface="Roboto"/>
                <a:cs typeface="Arial"/>
              </a:rPr>
              <a:t>Upgrade database to a supported version with lower running costs</a:t>
            </a: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ea typeface="Roboto"/>
                <a:cs typeface="Arial"/>
              </a:rPr>
              <a:t>Data Domain </a:t>
            </a:r>
          </a:p>
          <a:p>
            <a:pPr marL="128270" indent="-128270" fontAlgn="base">
              <a:spcBef>
                <a:spcPct val="0"/>
              </a:spcBef>
              <a:spcAft>
                <a:spcPts val="675"/>
              </a:spcAft>
              <a:buFont typeface="Arial" panose="020B0604020202020204" pitchFamily="34" charset="0"/>
              <a:buChar char="•"/>
            </a:pPr>
            <a:endParaRPr lang="en-US" sz="900">
              <a:solidFill>
                <a:srgbClr val="444444"/>
              </a:solidFill>
              <a:latin typeface="Arial"/>
              <a:ea typeface="Roboto"/>
              <a:cs typeface="Arial"/>
            </a:endParaRPr>
          </a:p>
          <a:p>
            <a:pPr marL="128270" indent="-128270">
              <a:spcBef>
                <a:spcPct val="0"/>
              </a:spcBef>
              <a:spcAft>
                <a:spcPts val="675"/>
              </a:spcAft>
              <a:buFont typeface="Arial" panose="020B0604020202020204" pitchFamily="34" charset="0"/>
              <a:buChar char="•"/>
            </a:pPr>
            <a:endParaRPr lang="en-US" sz="900">
              <a:solidFill>
                <a:srgbClr val="444444"/>
              </a:solidFill>
              <a:latin typeface="Arial" panose="020B0604020202020204" pitchFamily="34" charset="0"/>
              <a:ea typeface="Roboto" panose="02000000000000000000" pitchFamily="2" charset="0"/>
              <a:cs typeface="Arial" panose="020B0604020202020204" pitchFamily="34" charset="0"/>
            </a:endParaRPr>
          </a:p>
        </p:txBody>
      </p:sp>
      <p:sp>
        <p:nvSpPr>
          <p:cNvPr id="26" name="TextBox 25"/>
          <p:cNvSpPr txBox="1"/>
          <p:nvPr/>
        </p:nvSpPr>
        <p:spPr>
          <a:xfrm>
            <a:off x="297481" y="3089101"/>
            <a:ext cx="8594052" cy="124650"/>
          </a:xfrm>
          <a:prstGeom prst="rect">
            <a:avLst/>
          </a:prstGeom>
          <a:noFill/>
        </p:spPr>
        <p:txBody>
          <a:bodyPr wrap="square" lIns="0" tIns="0" rIns="0" bIns="0" rtlCol="0" anchor="ctr">
            <a:spAutoFit/>
          </a:bodyPr>
          <a:lstStyle/>
          <a:p>
            <a:pPr fontAlgn="base">
              <a:lnSpc>
                <a:spcPct val="90000"/>
              </a:lnSpc>
              <a:spcBef>
                <a:spcPts val="75"/>
              </a:spcBef>
              <a:spcAft>
                <a:spcPts val="75"/>
              </a:spcAft>
              <a:buClr>
                <a:srgbClr val="0085C3"/>
              </a:buClr>
              <a:defRPr/>
            </a:pPr>
            <a:r>
              <a:rPr lang="en-US" sz="900" b="1" kern="0">
                <a:solidFill>
                  <a:srgbClr val="EE6411"/>
                </a:solidFill>
                <a:latin typeface="Arial"/>
                <a:ea typeface="Roboto Medium"/>
                <a:cs typeface="Arial"/>
              </a:rPr>
              <a:t>Transformation: </a:t>
            </a:r>
            <a:r>
              <a:rPr lang="en-US" sz="900" b="1" kern="0">
                <a:solidFill>
                  <a:srgbClr val="EE6411"/>
                </a:solidFill>
                <a:latin typeface="Arial"/>
                <a:ea typeface="Roboto"/>
                <a:cs typeface="Arial"/>
              </a:rPr>
              <a:t>Application  |  Offering:  Application and Workload Migration |  </a:t>
            </a:r>
            <a:r>
              <a:rPr lang="en-US" sz="900" b="1" kern="0">
                <a:solidFill>
                  <a:srgbClr val="EE6411"/>
                </a:solidFill>
                <a:latin typeface="Arial"/>
                <a:ea typeface="Roboto Medium"/>
                <a:cs typeface="Arial"/>
              </a:rPr>
              <a:t>Industry: Food and Facility Management</a:t>
            </a:r>
            <a:r>
              <a:rPr lang="en-US" sz="900" b="1" kern="0">
                <a:solidFill>
                  <a:srgbClr val="EE6411"/>
                </a:solidFill>
                <a:latin typeface="Arial"/>
                <a:ea typeface="Roboto"/>
                <a:cs typeface="Arial"/>
              </a:rPr>
              <a:t> |  </a:t>
            </a:r>
            <a:r>
              <a:rPr lang="en-US" sz="900" b="1" kern="0">
                <a:solidFill>
                  <a:srgbClr val="EE6411"/>
                </a:solidFill>
                <a:latin typeface="Arial"/>
                <a:ea typeface="Roboto Medium"/>
                <a:cs typeface="Arial"/>
              </a:rPr>
              <a:t>Country: U.K.</a:t>
            </a:r>
          </a:p>
        </p:txBody>
      </p:sp>
      <p:sp>
        <p:nvSpPr>
          <p:cNvPr id="15" name="Content Placeholder 2">
            <a:extLst>
              <a:ext uri="{FF2B5EF4-FFF2-40B4-BE49-F238E27FC236}">
                <a16:creationId xmlns:a16="http://schemas.microsoft.com/office/drawing/2014/main" id="{B4DFF125-18ED-4B7C-9549-A659C48D45C0}"/>
              </a:ext>
            </a:extLst>
          </p:cNvPr>
          <p:cNvSpPr txBox="1">
            <a:spLocks/>
          </p:cNvSpPr>
          <p:nvPr/>
        </p:nvSpPr>
        <p:spPr>
          <a:xfrm>
            <a:off x="5178480" y="3563222"/>
            <a:ext cx="1826311" cy="772969"/>
          </a:xfrm>
          <a:prstGeom prst="rect">
            <a:avLst/>
          </a:prstGeom>
        </p:spPr>
        <p:txBody>
          <a:bodyPr wrap="square" lIns="0" tIns="0" rIns="0" bIns="0" anchor="t" anchorCtr="0">
            <a:spAutoFit/>
          </a:bodyPr>
          <a:lstStyle/>
          <a:p>
            <a:pPr algn="ctr" fontAlgn="base">
              <a:lnSpc>
                <a:spcPct val="110000"/>
              </a:lnSpc>
              <a:spcBef>
                <a:spcPts val="75"/>
              </a:spcBef>
              <a:spcAft>
                <a:spcPts val="75"/>
              </a:spcAft>
              <a:buClr>
                <a:srgbClr val="0085C3"/>
              </a:buClr>
              <a:defRPr/>
            </a:pPr>
            <a:r>
              <a:rPr lang="en-US" sz="4950">
                <a:solidFill>
                  <a:srgbClr val="0076CE"/>
                </a:solidFill>
                <a:latin typeface="Arial" panose="020B0604020202020204" pitchFamily="34" charset="0"/>
                <a:ea typeface="Roboto" panose="02000000000000000000" pitchFamily="2" charset="0"/>
                <a:cs typeface="Arial" panose="020B0604020202020204" pitchFamily="34" charset="0"/>
              </a:rPr>
              <a:t>330%</a:t>
            </a:r>
          </a:p>
        </p:txBody>
      </p:sp>
      <p:sp>
        <p:nvSpPr>
          <p:cNvPr id="20" name="Content Placeholder 2">
            <a:extLst>
              <a:ext uri="{FF2B5EF4-FFF2-40B4-BE49-F238E27FC236}">
                <a16:creationId xmlns:a16="http://schemas.microsoft.com/office/drawing/2014/main" id="{A39E6768-0544-4088-88B6-855263207199}"/>
              </a:ext>
            </a:extLst>
          </p:cNvPr>
          <p:cNvSpPr txBox="1">
            <a:spLocks/>
          </p:cNvSpPr>
          <p:nvPr/>
        </p:nvSpPr>
        <p:spPr>
          <a:xfrm>
            <a:off x="5261212" y="4331868"/>
            <a:ext cx="1781718" cy="163956"/>
          </a:xfrm>
          <a:prstGeom prst="rect">
            <a:avLst/>
          </a:prstGeom>
        </p:spPr>
        <p:txBody>
          <a:bodyPr wrap="square" lIns="0" tIns="0" rIns="0" bIns="0" anchor="t" anchorCtr="0">
            <a:spAutoFit/>
          </a:bodyPr>
          <a:lstStyle/>
          <a:p>
            <a:pPr fontAlgn="base">
              <a:lnSpc>
                <a:spcPct val="110000"/>
              </a:lnSpc>
              <a:spcBef>
                <a:spcPts val="75"/>
              </a:spcBef>
              <a:spcAft>
                <a:spcPts val="75"/>
              </a:spcAft>
              <a:buClr>
                <a:srgbClr val="0085C3"/>
              </a:buClr>
              <a:defRPr/>
            </a:pPr>
            <a:r>
              <a:rPr lang="en-US" sz="1050">
                <a:solidFill>
                  <a:srgbClr val="00447C"/>
                </a:solidFill>
                <a:latin typeface="Arial"/>
                <a:ea typeface="Roboto"/>
                <a:cs typeface="Arial"/>
              </a:rPr>
              <a:t>Performance Improvement</a:t>
            </a:r>
          </a:p>
        </p:txBody>
      </p:sp>
      <p:pic>
        <p:nvPicPr>
          <p:cNvPr id="23" name="Picture 22">
            <a:extLst>
              <a:ext uri="{FF2B5EF4-FFF2-40B4-BE49-F238E27FC236}">
                <a16:creationId xmlns:a16="http://schemas.microsoft.com/office/drawing/2014/main" id="{661318D8-2298-4A3D-B2CC-578AEDCB5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308" y="302832"/>
            <a:ext cx="2083551" cy="270399"/>
          </a:xfrm>
          <a:prstGeom prst="rect">
            <a:avLst/>
          </a:prstGeom>
        </p:spPr>
      </p:pic>
      <p:pic>
        <p:nvPicPr>
          <p:cNvPr id="13" name="Picture 12">
            <a:hlinkClick r:id="rId4" action="ppaction://hlinksldjump"/>
            <a:extLst>
              <a:ext uri="{FF2B5EF4-FFF2-40B4-BE49-F238E27FC236}">
                <a16:creationId xmlns:a16="http://schemas.microsoft.com/office/drawing/2014/main" id="{D5CD9A94-962F-43E2-BEF6-A2A2ED3C53E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79457" y="126133"/>
            <a:ext cx="134124" cy="134124"/>
          </a:xfrm>
          <a:prstGeom prst="rect">
            <a:avLst/>
          </a:prstGeom>
        </p:spPr>
      </p:pic>
      <p:sp>
        <p:nvSpPr>
          <p:cNvPr id="2" name="Content Placeholder 2">
            <a:extLst>
              <a:ext uri="{FF2B5EF4-FFF2-40B4-BE49-F238E27FC236}">
                <a16:creationId xmlns:a16="http://schemas.microsoft.com/office/drawing/2014/main" id="{4A7687C8-08F2-4AD6-BA15-662118BB8612}"/>
              </a:ext>
            </a:extLst>
          </p:cNvPr>
          <p:cNvSpPr txBox="1">
            <a:spLocks/>
          </p:cNvSpPr>
          <p:nvPr/>
        </p:nvSpPr>
        <p:spPr>
          <a:xfrm>
            <a:off x="219102" y="1187376"/>
            <a:ext cx="1865566" cy="1390008"/>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US" sz="1550">
                <a:solidFill>
                  <a:srgbClr val="1285C7"/>
                </a:solidFill>
                <a:latin typeface="Arial"/>
                <a:ea typeface="Roboto"/>
                <a:cs typeface="Arial"/>
              </a:rPr>
              <a:t>Modernizing and migrating workloads and applications to newer, more modern and effective platforms.</a:t>
            </a:r>
          </a:p>
        </p:txBody>
      </p:sp>
      <p:pic>
        <p:nvPicPr>
          <p:cNvPr id="19" name="Imagem 3" descr="Uma imagem contendo no interior, mesa, prato, rosquinha&#10;&#10;Descrição gerada automaticamente">
            <a:extLst>
              <a:ext uri="{FF2B5EF4-FFF2-40B4-BE49-F238E27FC236}">
                <a16:creationId xmlns:a16="http://schemas.microsoft.com/office/drawing/2014/main" id="{C065D155-F81A-4F13-8247-92D7EC7C99C9}"/>
              </a:ext>
            </a:extLst>
          </p:cNvPr>
          <p:cNvPicPr>
            <a:picLocks noChangeAspect="1"/>
          </p:cNvPicPr>
          <p:nvPr/>
        </p:nvPicPr>
        <p:blipFill>
          <a:blip r:embed="rId6"/>
          <a:stretch>
            <a:fillRect/>
          </a:stretch>
        </p:blipFill>
        <p:spPr>
          <a:xfrm>
            <a:off x="-1971" y="3300262"/>
            <a:ext cx="4487259" cy="1843881"/>
          </a:xfrm>
          <a:prstGeom prst="rect">
            <a:avLst/>
          </a:prstGeom>
        </p:spPr>
      </p:pic>
      <p:grpSp>
        <p:nvGrpSpPr>
          <p:cNvPr id="21" name="Group 20">
            <a:extLst>
              <a:ext uri="{FF2B5EF4-FFF2-40B4-BE49-F238E27FC236}">
                <a16:creationId xmlns:a16="http://schemas.microsoft.com/office/drawing/2014/main" id="{11ECF20E-7AE1-41A3-B7BE-6280367CF68B}"/>
              </a:ext>
            </a:extLst>
          </p:cNvPr>
          <p:cNvGrpSpPr>
            <a:grpSpLocks noChangeAspect="1"/>
          </p:cNvGrpSpPr>
          <p:nvPr/>
        </p:nvGrpSpPr>
        <p:grpSpPr>
          <a:xfrm>
            <a:off x="7546915" y="3539339"/>
            <a:ext cx="961817" cy="1038487"/>
            <a:chOff x="9917114" y="3078163"/>
            <a:chExt cx="438150" cy="473075"/>
          </a:xfrm>
          <a:solidFill>
            <a:srgbClr val="0070C0"/>
          </a:solidFill>
        </p:grpSpPr>
        <p:sp>
          <p:nvSpPr>
            <p:cNvPr id="22" name="Freeform 396">
              <a:extLst>
                <a:ext uri="{FF2B5EF4-FFF2-40B4-BE49-F238E27FC236}">
                  <a16:creationId xmlns:a16="http://schemas.microsoft.com/office/drawing/2014/main" id="{5F3688F7-2C77-4462-AC79-3932071FAD16}"/>
                </a:ext>
              </a:extLst>
            </p:cNvPr>
            <p:cNvSpPr>
              <a:spLocks/>
            </p:cNvSpPr>
            <p:nvPr/>
          </p:nvSpPr>
          <p:spPr bwMode="auto">
            <a:xfrm>
              <a:off x="10161589" y="3265488"/>
              <a:ext cx="193675" cy="193675"/>
            </a:xfrm>
            <a:custGeom>
              <a:avLst/>
              <a:gdLst>
                <a:gd name="T0" fmla="*/ 65 w 122"/>
                <a:gd name="T1" fmla="*/ 122 h 122"/>
                <a:gd name="T2" fmla="*/ 0 w 122"/>
                <a:gd name="T3" fmla="*/ 57 h 122"/>
                <a:gd name="T4" fmla="*/ 6 w 122"/>
                <a:gd name="T5" fmla="*/ 51 h 122"/>
                <a:gd name="T6" fmla="*/ 65 w 122"/>
                <a:gd name="T7" fmla="*/ 110 h 122"/>
                <a:gd name="T8" fmla="*/ 109 w 122"/>
                <a:gd name="T9" fmla="*/ 66 h 122"/>
                <a:gd name="T10" fmla="*/ 50 w 122"/>
                <a:gd name="T11" fmla="*/ 7 h 122"/>
                <a:gd name="T12" fmla="*/ 56 w 122"/>
                <a:gd name="T13" fmla="*/ 0 h 122"/>
                <a:gd name="T14" fmla="*/ 122 w 122"/>
                <a:gd name="T15" fmla="*/ 66 h 122"/>
                <a:gd name="T16" fmla="*/ 65 w 122"/>
                <a:gd name="T1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122">
                  <a:moveTo>
                    <a:pt x="65" y="122"/>
                  </a:moveTo>
                  <a:lnTo>
                    <a:pt x="0" y="57"/>
                  </a:lnTo>
                  <a:lnTo>
                    <a:pt x="6" y="51"/>
                  </a:lnTo>
                  <a:lnTo>
                    <a:pt x="65" y="110"/>
                  </a:lnTo>
                  <a:lnTo>
                    <a:pt x="109" y="66"/>
                  </a:lnTo>
                  <a:lnTo>
                    <a:pt x="50" y="7"/>
                  </a:lnTo>
                  <a:lnTo>
                    <a:pt x="56" y="0"/>
                  </a:lnTo>
                  <a:lnTo>
                    <a:pt x="122" y="66"/>
                  </a:lnTo>
                  <a:lnTo>
                    <a:pt x="65" y="122"/>
                  </a:lnTo>
                  <a:close/>
                </a:path>
              </a:pathLst>
            </a:custGeom>
            <a:grpFill/>
            <a:ln>
              <a:solidFill>
                <a:srgbClr val="0070C0"/>
              </a:solidFill>
            </a:ln>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endParaRPr>
            </a:p>
          </p:txBody>
        </p:sp>
        <p:sp>
          <p:nvSpPr>
            <p:cNvPr id="24" name="Freeform 397">
              <a:extLst>
                <a:ext uri="{FF2B5EF4-FFF2-40B4-BE49-F238E27FC236}">
                  <a16:creationId xmlns:a16="http://schemas.microsoft.com/office/drawing/2014/main" id="{25B7D27C-C552-4AFF-8E34-DC8626EA5735}"/>
                </a:ext>
              </a:extLst>
            </p:cNvPr>
            <p:cNvSpPr>
              <a:spLocks/>
            </p:cNvSpPr>
            <p:nvPr/>
          </p:nvSpPr>
          <p:spPr bwMode="auto">
            <a:xfrm>
              <a:off x="9917114" y="3179763"/>
              <a:ext cx="193675" cy="193675"/>
            </a:xfrm>
            <a:custGeom>
              <a:avLst/>
              <a:gdLst>
                <a:gd name="T0" fmla="*/ 65 w 122"/>
                <a:gd name="T1" fmla="*/ 122 h 122"/>
                <a:gd name="T2" fmla="*/ 0 w 122"/>
                <a:gd name="T3" fmla="*/ 57 h 122"/>
                <a:gd name="T4" fmla="*/ 56 w 122"/>
                <a:gd name="T5" fmla="*/ 0 h 122"/>
                <a:gd name="T6" fmla="*/ 122 w 122"/>
                <a:gd name="T7" fmla="*/ 66 h 122"/>
                <a:gd name="T8" fmla="*/ 115 w 122"/>
                <a:gd name="T9" fmla="*/ 72 h 122"/>
                <a:gd name="T10" fmla="*/ 56 w 122"/>
                <a:gd name="T11" fmla="*/ 13 h 122"/>
                <a:gd name="T12" fmla="*/ 13 w 122"/>
                <a:gd name="T13" fmla="*/ 57 h 122"/>
                <a:gd name="T14" fmla="*/ 72 w 122"/>
                <a:gd name="T15" fmla="*/ 116 h 122"/>
                <a:gd name="T16" fmla="*/ 65 w 122"/>
                <a:gd name="T1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122">
                  <a:moveTo>
                    <a:pt x="65" y="122"/>
                  </a:moveTo>
                  <a:lnTo>
                    <a:pt x="0" y="57"/>
                  </a:lnTo>
                  <a:lnTo>
                    <a:pt x="56" y="0"/>
                  </a:lnTo>
                  <a:lnTo>
                    <a:pt x="122" y="66"/>
                  </a:lnTo>
                  <a:lnTo>
                    <a:pt x="115" y="72"/>
                  </a:lnTo>
                  <a:lnTo>
                    <a:pt x="56" y="13"/>
                  </a:lnTo>
                  <a:lnTo>
                    <a:pt x="13" y="57"/>
                  </a:lnTo>
                  <a:lnTo>
                    <a:pt x="72" y="116"/>
                  </a:lnTo>
                  <a:lnTo>
                    <a:pt x="65" y="122"/>
                  </a:lnTo>
                  <a:close/>
                </a:path>
              </a:pathLst>
            </a:custGeom>
            <a:grpFill/>
            <a:ln>
              <a:solidFill>
                <a:srgbClr val="0070C0"/>
              </a:solidFill>
            </a:ln>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endParaRPr>
            </a:p>
          </p:txBody>
        </p:sp>
        <p:sp>
          <p:nvSpPr>
            <p:cNvPr id="25" name="Freeform 398">
              <a:extLst>
                <a:ext uri="{FF2B5EF4-FFF2-40B4-BE49-F238E27FC236}">
                  <a16:creationId xmlns:a16="http://schemas.microsoft.com/office/drawing/2014/main" id="{305A4846-BE9E-444E-A0B5-03AE95325F2F}"/>
                </a:ext>
              </a:extLst>
            </p:cNvPr>
            <p:cNvSpPr>
              <a:spLocks/>
            </p:cNvSpPr>
            <p:nvPr/>
          </p:nvSpPr>
          <p:spPr bwMode="auto">
            <a:xfrm>
              <a:off x="10082214" y="3425825"/>
              <a:ext cx="57150" cy="57150"/>
            </a:xfrm>
            <a:custGeom>
              <a:avLst/>
              <a:gdLst>
                <a:gd name="T0" fmla="*/ 30 w 36"/>
                <a:gd name="T1" fmla="*/ 36 h 36"/>
                <a:gd name="T2" fmla="*/ 0 w 36"/>
                <a:gd name="T3" fmla="*/ 6 h 36"/>
                <a:gd name="T4" fmla="*/ 7 w 36"/>
                <a:gd name="T5" fmla="*/ 0 h 36"/>
                <a:gd name="T6" fmla="*/ 36 w 36"/>
                <a:gd name="T7" fmla="*/ 29 h 36"/>
                <a:gd name="T8" fmla="*/ 30 w 36"/>
                <a:gd name="T9" fmla="*/ 36 h 36"/>
              </a:gdLst>
              <a:ahLst/>
              <a:cxnLst>
                <a:cxn ang="0">
                  <a:pos x="T0" y="T1"/>
                </a:cxn>
                <a:cxn ang="0">
                  <a:pos x="T2" y="T3"/>
                </a:cxn>
                <a:cxn ang="0">
                  <a:pos x="T4" y="T5"/>
                </a:cxn>
                <a:cxn ang="0">
                  <a:pos x="T6" y="T7"/>
                </a:cxn>
                <a:cxn ang="0">
                  <a:pos x="T8" y="T9"/>
                </a:cxn>
              </a:cxnLst>
              <a:rect l="0" t="0" r="r" b="b"/>
              <a:pathLst>
                <a:path w="36" h="36">
                  <a:moveTo>
                    <a:pt x="30" y="36"/>
                  </a:moveTo>
                  <a:lnTo>
                    <a:pt x="0" y="6"/>
                  </a:lnTo>
                  <a:lnTo>
                    <a:pt x="7" y="0"/>
                  </a:lnTo>
                  <a:lnTo>
                    <a:pt x="36" y="29"/>
                  </a:lnTo>
                  <a:lnTo>
                    <a:pt x="30" y="36"/>
                  </a:lnTo>
                  <a:close/>
                </a:path>
              </a:pathLst>
            </a:custGeom>
            <a:grpFill/>
            <a:ln>
              <a:solidFill>
                <a:srgbClr val="0070C0"/>
              </a:solidFill>
            </a:ln>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endParaRPr>
            </a:p>
          </p:txBody>
        </p:sp>
        <p:sp>
          <p:nvSpPr>
            <p:cNvPr id="27" name="Freeform 399">
              <a:extLst>
                <a:ext uri="{FF2B5EF4-FFF2-40B4-BE49-F238E27FC236}">
                  <a16:creationId xmlns:a16="http://schemas.microsoft.com/office/drawing/2014/main" id="{5F3729F8-4E69-4903-844E-9DD64250065B}"/>
                </a:ext>
              </a:extLst>
            </p:cNvPr>
            <p:cNvSpPr>
              <a:spLocks/>
            </p:cNvSpPr>
            <p:nvPr/>
          </p:nvSpPr>
          <p:spPr bwMode="auto">
            <a:xfrm>
              <a:off x="10129839" y="3155950"/>
              <a:ext cx="60325" cy="58738"/>
            </a:xfrm>
            <a:custGeom>
              <a:avLst/>
              <a:gdLst>
                <a:gd name="T0" fmla="*/ 31 w 38"/>
                <a:gd name="T1" fmla="*/ 37 h 37"/>
                <a:gd name="T2" fmla="*/ 0 w 38"/>
                <a:gd name="T3" fmla="*/ 6 h 37"/>
                <a:gd name="T4" fmla="*/ 6 w 38"/>
                <a:gd name="T5" fmla="*/ 0 h 37"/>
                <a:gd name="T6" fmla="*/ 38 w 38"/>
                <a:gd name="T7" fmla="*/ 31 h 37"/>
                <a:gd name="T8" fmla="*/ 31 w 38"/>
                <a:gd name="T9" fmla="*/ 37 h 37"/>
              </a:gdLst>
              <a:ahLst/>
              <a:cxnLst>
                <a:cxn ang="0">
                  <a:pos x="T0" y="T1"/>
                </a:cxn>
                <a:cxn ang="0">
                  <a:pos x="T2" y="T3"/>
                </a:cxn>
                <a:cxn ang="0">
                  <a:pos x="T4" y="T5"/>
                </a:cxn>
                <a:cxn ang="0">
                  <a:pos x="T6" y="T7"/>
                </a:cxn>
                <a:cxn ang="0">
                  <a:pos x="T8" y="T9"/>
                </a:cxn>
              </a:cxnLst>
              <a:rect l="0" t="0" r="r" b="b"/>
              <a:pathLst>
                <a:path w="38" h="37">
                  <a:moveTo>
                    <a:pt x="31" y="37"/>
                  </a:moveTo>
                  <a:lnTo>
                    <a:pt x="0" y="6"/>
                  </a:lnTo>
                  <a:lnTo>
                    <a:pt x="6" y="0"/>
                  </a:lnTo>
                  <a:lnTo>
                    <a:pt x="38" y="31"/>
                  </a:lnTo>
                  <a:lnTo>
                    <a:pt x="31" y="37"/>
                  </a:lnTo>
                  <a:close/>
                </a:path>
              </a:pathLst>
            </a:custGeom>
            <a:grpFill/>
            <a:ln>
              <a:solidFill>
                <a:srgbClr val="0070C0"/>
              </a:solidFill>
            </a:ln>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endParaRPr>
            </a:p>
          </p:txBody>
        </p:sp>
        <p:sp>
          <p:nvSpPr>
            <p:cNvPr id="28" name="Freeform 400">
              <a:extLst>
                <a:ext uri="{FF2B5EF4-FFF2-40B4-BE49-F238E27FC236}">
                  <a16:creationId xmlns:a16="http://schemas.microsoft.com/office/drawing/2014/main" id="{4D238545-4E69-457F-9176-BDB9B298C4E7}"/>
                </a:ext>
              </a:extLst>
            </p:cNvPr>
            <p:cNvSpPr>
              <a:spLocks/>
            </p:cNvSpPr>
            <p:nvPr/>
          </p:nvSpPr>
          <p:spPr bwMode="auto">
            <a:xfrm>
              <a:off x="10237789" y="3133725"/>
              <a:ext cx="88900" cy="87313"/>
            </a:xfrm>
            <a:custGeom>
              <a:avLst/>
              <a:gdLst>
                <a:gd name="T0" fmla="*/ 56 w 56"/>
                <a:gd name="T1" fmla="*/ 55 h 55"/>
                <a:gd name="T2" fmla="*/ 47 w 56"/>
                <a:gd name="T3" fmla="*/ 55 h 55"/>
                <a:gd name="T4" fmla="*/ 47 w 56"/>
                <a:gd name="T5" fmla="*/ 9 h 55"/>
                <a:gd name="T6" fmla="*/ 0 w 56"/>
                <a:gd name="T7" fmla="*/ 9 h 55"/>
                <a:gd name="T8" fmla="*/ 0 w 56"/>
                <a:gd name="T9" fmla="*/ 0 h 55"/>
                <a:gd name="T10" fmla="*/ 56 w 56"/>
                <a:gd name="T11" fmla="*/ 0 h 55"/>
                <a:gd name="T12" fmla="*/ 56 w 56"/>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56" h="55">
                  <a:moveTo>
                    <a:pt x="56" y="55"/>
                  </a:moveTo>
                  <a:lnTo>
                    <a:pt x="47" y="55"/>
                  </a:lnTo>
                  <a:lnTo>
                    <a:pt x="47" y="9"/>
                  </a:lnTo>
                  <a:lnTo>
                    <a:pt x="0" y="9"/>
                  </a:lnTo>
                  <a:lnTo>
                    <a:pt x="0" y="0"/>
                  </a:lnTo>
                  <a:lnTo>
                    <a:pt x="56" y="0"/>
                  </a:lnTo>
                  <a:lnTo>
                    <a:pt x="56" y="55"/>
                  </a:lnTo>
                  <a:close/>
                </a:path>
              </a:pathLst>
            </a:custGeom>
            <a:grpFill/>
            <a:ln>
              <a:solidFill>
                <a:srgbClr val="0070C0"/>
              </a:solidFill>
            </a:ln>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endParaRPr>
            </a:p>
          </p:txBody>
        </p:sp>
        <p:sp>
          <p:nvSpPr>
            <p:cNvPr id="29" name="Freeform 401">
              <a:extLst>
                <a:ext uri="{FF2B5EF4-FFF2-40B4-BE49-F238E27FC236}">
                  <a16:creationId xmlns:a16="http://schemas.microsoft.com/office/drawing/2014/main" id="{6BECE143-152C-497B-8369-3E034609C8DB}"/>
                </a:ext>
              </a:extLst>
            </p:cNvPr>
            <p:cNvSpPr>
              <a:spLocks/>
            </p:cNvSpPr>
            <p:nvPr/>
          </p:nvSpPr>
          <p:spPr bwMode="auto">
            <a:xfrm>
              <a:off x="10004426" y="3140075"/>
              <a:ext cx="315913" cy="309563"/>
            </a:xfrm>
            <a:custGeom>
              <a:avLst/>
              <a:gdLst>
                <a:gd name="T0" fmla="*/ 7 w 199"/>
                <a:gd name="T1" fmla="*/ 195 h 195"/>
                <a:gd name="T2" fmla="*/ 0 w 199"/>
                <a:gd name="T3" fmla="*/ 189 h 195"/>
                <a:gd name="T4" fmla="*/ 192 w 199"/>
                <a:gd name="T5" fmla="*/ 0 h 195"/>
                <a:gd name="T6" fmla="*/ 199 w 199"/>
                <a:gd name="T7" fmla="*/ 6 h 195"/>
                <a:gd name="T8" fmla="*/ 7 w 199"/>
                <a:gd name="T9" fmla="*/ 195 h 195"/>
              </a:gdLst>
              <a:ahLst/>
              <a:cxnLst>
                <a:cxn ang="0">
                  <a:pos x="T0" y="T1"/>
                </a:cxn>
                <a:cxn ang="0">
                  <a:pos x="T2" y="T3"/>
                </a:cxn>
                <a:cxn ang="0">
                  <a:pos x="T4" y="T5"/>
                </a:cxn>
                <a:cxn ang="0">
                  <a:pos x="T6" y="T7"/>
                </a:cxn>
                <a:cxn ang="0">
                  <a:pos x="T8" y="T9"/>
                </a:cxn>
              </a:cxnLst>
              <a:rect l="0" t="0" r="r" b="b"/>
              <a:pathLst>
                <a:path w="199" h="195">
                  <a:moveTo>
                    <a:pt x="7" y="195"/>
                  </a:moveTo>
                  <a:lnTo>
                    <a:pt x="0" y="189"/>
                  </a:lnTo>
                  <a:lnTo>
                    <a:pt x="192" y="0"/>
                  </a:lnTo>
                  <a:lnTo>
                    <a:pt x="199" y="6"/>
                  </a:lnTo>
                  <a:lnTo>
                    <a:pt x="7" y="195"/>
                  </a:lnTo>
                  <a:close/>
                </a:path>
              </a:pathLst>
            </a:custGeom>
            <a:grpFill/>
            <a:ln>
              <a:solidFill>
                <a:srgbClr val="0070C0"/>
              </a:solidFill>
            </a:ln>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endParaRPr>
            </a:p>
          </p:txBody>
        </p:sp>
        <p:sp>
          <p:nvSpPr>
            <p:cNvPr id="30" name="Freeform 402">
              <a:extLst>
                <a:ext uri="{FF2B5EF4-FFF2-40B4-BE49-F238E27FC236}">
                  <a16:creationId xmlns:a16="http://schemas.microsoft.com/office/drawing/2014/main" id="{E1EC7E26-1944-42A8-AA10-C0F59F38D586}"/>
                </a:ext>
              </a:extLst>
            </p:cNvPr>
            <p:cNvSpPr>
              <a:spLocks noEditPoints="1"/>
            </p:cNvSpPr>
            <p:nvPr/>
          </p:nvSpPr>
          <p:spPr bwMode="auto">
            <a:xfrm>
              <a:off x="10050464" y="3078163"/>
              <a:ext cx="115888" cy="114300"/>
            </a:xfrm>
            <a:custGeom>
              <a:avLst/>
              <a:gdLst>
                <a:gd name="T0" fmla="*/ 37 w 73"/>
                <a:gd name="T1" fmla="*/ 72 h 72"/>
                <a:gd name="T2" fmla="*/ 0 w 73"/>
                <a:gd name="T3" fmla="*/ 36 h 72"/>
                <a:gd name="T4" fmla="*/ 37 w 73"/>
                <a:gd name="T5" fmla="*/ 0 h 72"/>
                <a:gd name="T6" fmla="*/ 73 w 73"/>
                <a:gd name="T7" fmla="*/ 36 h 72"/>
                <a:gd name="T8" fmla="*/ 37 w 73"/>
                <a:gd name="T9" fmla="*/ 72 h 72"/>
                <a:gd name="T10" fmla="*/ 13 w 73"/>
                <a:gd name="T11" fmla="*/ 36 h 72"/>
                <a:gd name="T12" fmla="*/ 37 w 73"/>
                <a:gd name="T13" fmla="*/ 59 h 72"/>
                <a:gd name="T14" fmla="*/ 60 w 73"/>
                <a:gd name="T15" fmla="*/ 36 h 72"/>
                <a:gd name="T16" fmla="*/ 37 w 73"/>
                <a:gd name="T17" fmla="*/ 12 h 72"/>
                <a:gd name="T18" fmla="*/ 13 w 73"/>
                <a:gd name="T19"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2">
                  <a:moveTo>
                    <a:pt x="37" y="72"/>
                  </a:moveTo>
                  <a:lnTo>
                    <a:pt x="0" y="36"/>
                  </a:lnTo>
                  <a:lnTo>
                    <a:pt x="37" y="0"/>
                  </a:lnTo>
                  <a:lnTo>
                    <a:pt x="73" y="36"/>
                  </a:lnTo>
                  <a:lnTo>
                    <a:pt x="37" y="72"/>
                  </a:lnTo>
                  <a:close/>
                  <a:moveTo>
                    <a:pt x="13" y="36"/>
                  </a:moveTo>
                  <a:lnTo>
                    <a:pt x="37" y="59"/>
                  </a:lnTo>
                  <a:lnTo>
                    <a:pt x="60" y="36"/>
                  </a:lnTo>
                  <a:lnTo>
                    <a:pt x="37" y="12"/>
                  </a:lnTo>
                  <a:lnTo>
                    <a:pt x="13" y="36"/>
                  </a:lnTo>
                  <a:close/>
                </a:path>
              </a:pathLst>
            </a:custGeom>
            <a:grpFill/>
            <a:ln>
              <a:solidFill>
                <a:srgbClr val="0070C0"/>
              </a:solidFill>
            </a:ln>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endParaRPr>
            </a:p>
          </p:txBody>
        </p:sp>
        <p:sp>
          <p:nvSpPr>
            <p:cNvPr id="31" name="Freeform 403">
              <a:extLst>
                <a:ext uri="{FF2B5EF4-FFF2-40B4-BE49-F238E27FC236}">
                  <a16:creationId xmlns:a16="http://schemas.microsoft.com/office/drawing/2014/main" id="{4AF1FAA2-A771-40E5-9EB9-2D90C885F1AF}"/>
                </a:ext>
              </a:extLst>
            </p:cNvPr>
            <p:cNvSpPr>
              <a:spLocks noEditPoints="1"/>
            </p:cNvSpPr>
            <p:nvPr/>
          </p:nvSpPr>
          <p:spPr bwMode="auto">
            <a:xfrm>
              <a:off x="10117139" y="3455988"/>
              <a:ext cx="95250" cy="95250"/>
            </a:xfrm>
            <a:custGeom>
              <a:avLst/>
              <a:gdLst>
                <a:gd name="T0" fmla="*/ 38 w 80"/>
                <a:gd name="T1" fmla="*/ 80 h 80"/>
                <a:gd name="T2" fmla="*/ 13 w 80"/>
                <a:gd name="T3" fmla="*/ 70 h 80"/>
                <a:gd name="T4" fmla="*/ 0 w 80"/>
                <a:gd name="T5" fmla="*/ 44 h 80"/>
                <a:gd name="T6" fmla="*/ 10 w 80"/>
                <a:gd name="T7" fmla="*/ 16 h 80"/>
                <a:gd name="T8" fmla="*/ 63 w 80"/>
                <a:gd name="T9" fmla="*/ 14 h 80"/>
                <a:gd name="T10" fmla="*/ 66 w 80"/>
                <a:gd name="T11" fmla="*/ 67 h 80"/>
                <a:gd name="T12" fmla="*/ 40 w 80"/>
                <a:gd name="T13" fmla="*/ 80 h 80"/>
                <a:gd name="T14" fmla="*/ 38 w 80"/>
                <a:gd name="T15" fmla="*/ 80 h 80"/>
                <a:gd name="T16" fmla="*/ 38 w 80"/>
                <a:gd name="T17" fmla="*/ 16 h 80"/>
                <a:gd name="T18" fmla="*/ 19 w 80"/>
                <a:gd name="T19" fmla="*/ 25 h 80"/>
                <a:gd name="T20" fmla="*/ 12 w 80"/>
                <a:gd name="T21" fmla="*/ 43 h 80"/>
                <a:gd name="T22" fmla="*/ 21 w 80"/>
                <a:gd name="T23" fmla="*/ 61 h 80"/>
                <a:gd name="T24" fmla="*/ 39 w 80"/>
                <a:gd name="T25" fmla="*/ 68 h 80"/>
                <a:gd name="T26" fmla="*/ 57 w 80"/>
                <a:gd name="T27" fmla="*/ 59 h 80"/>
                <a:gd name="T28" fmla="*/ 55 w 80"/>
                <a:gd name="T29" fmla="*/ 23 h 80"/>
                <a:gd name="T30" fmla="*/ 38 w 80"/>
                <a:gd name="T31" fmla="*/ 1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80">
                  <a:moveTo>
                    <a:pt x="38" y="80"/>
                  </a:moveTo>
                  <a:cubicBezTo>
                    <a:pt x="29" y="80"/>
                    <a:pt x="20" y="76"/>
                    <a:pt x="13" y="70"/>
                  </a:cubicBezTo>
                  <a:cubicBezTo>
                    <a:pt x="5" y="63"/>
                    <a:pt x="1" y="54"/>
                    <a:pt x="0" y="44"/>
                  </a:cubicBezTo>
                  <a:cubicBezTo>
                    <a:pt x="0" y="34"/>
                    <a:pt x="3" y="24"/>
                    <a:pt x="10" y="16"/>
                  </a:cubicBezTo>
                  <a:cubicBezTo>
                    <a:pt x="24" y="1"/>
                    <a:pt x="48" y="0"/>
                    <a:pt x="63" y="14"/>
                  </a:cubicBezTo>
                  <a:cubicBezTo>
                    <a:pt x="79" y="28"/>
                    <a:pt x="80" y="52"/>
                    <a:pt x="66" y="67"/>
                  </a:cubicBezTo>
                  <a:cubicBezTo>
                    <a:pt x="59" y="75"/>
                    <a:pt x="50" y="79"/>
                    <a:pt x="40" y="80"/>
                  </a:cubicBezTo>
                  <a:cubicBezTo>
                    <a:pt x="39" y="80"/>
                    <a:pt x="39" y="80"/>
                    <a:pt x="38" y="80"/>
                  </a:cubicBezTo>
                  <a:close/>
                  <a:moveTo>
                    <a:pt x="38" y="16"/>
                  </a:moveTo>
                  <a:cubicBezTo>
                    <a:pt x="31" y="16"/>
                    <a:pt x="24" y="19"/>
                    <a:pt x="19" y="25"/>
                  </a:cubicBezTo>
                  <a:cubicBezTo>
                    <a:pt x="14" y="30"/>
                    <a:pt x="12" y="36"/>
                    <a:pt x="12" y="43"/>
                  </a:cubicBezTo>
                  <a:cubicBezTo>
                    <a:pt x="13" y="50"/>
                    <a:pt x="16" y="56"/>
                    <a:pt x="21" y="61"/>
                  </a:cubicBezTo>
                  <a:cubicBezTo>
                    <a:pt x="26" y="66"/>
                    <a:pt x="32" y="68"/>
                    <a:pt x="39" y="68"/>
                  </a:cubicBezTo>
                  <a:cubicBezTo>
                    <a:pt x="46" y="67"/>
                    <a:pt x="53" y="64"/>
                    <a:pt x="57" y="59"/>
                  </a:cubicBezTo>
                  <a:cubicBezTo>
                    <a:pt x="67" y="49"/>
                    <a:pt x="66" y="32"/>
                    <a:pt x="55" y="23"/>
                  </a:cubicBezTo>
                  <a:cubicBezTo>
                    <a:pt x="50" y="18"/>
                    <a:pt x="44" y="16"/>
                    <a:pt x="38" y="16"/>
                  </a:cubicBezTo>
                  <a:close/>
                </a:path>
              </a:pathLst>
            </a:custGeom>
            <a:grpFill/>
            <a:ln>
              <a:solidFill>
                <a:srgbClr val="0070C0"/>
              </a:solidFill>
            </a:ln>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endParaRPr>
            </a:p>
          </p:txBody>
        </p:sp>
      </p:grpSp>
      <p:sp>
        <p:nvSpPr>
          <p:cNvPr id="33" name="Rectangle 32">
            <a:extLst>
              <a:ext uri="{FF2B5EF4-FFF2-40B4-BE49-F238E27FC236}">
                <a16:creationId xmlns:a16="http://schemas.microsoft.com/office/drawing/2014/main" id="{A5CECF02-D690-4E60-9132-CC1E6DC4809E}"/>
              </a:ext>
            </a:extLst>
          </p:cNvPr>
          <p:cNvSpPr/>
          <p:nvPr/>
        </p:nvSpPr>
        <p:spPr>
          <a:xfrm>
            <a:off x="100519" y="126133"/>
            <a:ext cx="4347146" cy="707886"/>
          </a:xfrm>
          <a:prstGeom prst="rect">
            <a:avLst/>
          </a:prstGeom>
        </p:spPr>
        <p:txBody>
          <a:bodyPr wrap="square">
            <a:spAutoFit/>
          </a:bodyPr>
          <a:lstStyle/>
          <a:p>
            <a:r>
              <a:rPr lang="en-US" sz="2000" dirty="0">
                <a:solidFill>
                  <a:srgbClr val="0076CE"/>
                </a:solidFill>
                <a:latin typeface="Arial" panose="020B0604020202020204" pitchFamily="34" charset="0"/>
                <a:cs typeface="Arial" panose="020B0604020202020204" pitchFamily="34" charset="0"/>
              </a:rPr>
              <a:t>Global food services and facilities management company</a:t>
            </a:r>
          </a:p>
        </p:txBody>
      </p:sp>
    </p:spTree>
    <p:extLst>
      <p:ext uri="{BB962C8B-B14F-4D97-AF65-F5344CB8AC3E}">
        <p14:creationId xmlns:p14="http://schemas.microsoft.com/office/powerpoint/2010/main" val="2209681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a:xfrm>
            <a:off x="2227066" y="1187376"/>
            <a:ext cx="1924111" cy="1816575"/>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a:solidFill>
                  <a:srgbClr val="1285C7"/>
                </a:solidFill>
                <a:latin typeface="Arial" panose="020B0604020202020204" pitchFamily="34" charset="0"/>
                <a:ea typeface="Roboto" panose="02000000000000000000" pitchFamily="2" charset="0"/>
                <a:cs typeface="Arial" panose="020B0604020202020204" pitchFamily="34" charset="0"/>
              </a:rPr>
              <a:t>Business needs</a:t>
            </a:r>
          </a:p>
          <a:p>
            <a:pPr marL="128588" lvl="1" indent="-128588" fontAlgn="base">
              <a:spcBef>
                <a:spcPct val="0"/>
              </a:spcBef>
              <a:spcAft>
                <a:spcPts val="675"/>
              </a:spcAft>
              <a:buClr>
                <a:schemeClr val="tx2"/>
              </a:buClr>
              <a:buFont typeface="Arial" panose="020B0604020202020204" pitchFamily="34" charset="0"/>
              <a:buChar char="•"/>
            </a:pPr>
            <a:r>
              <a:rPr lang="en-US" sz="900">
                <a:solidFill>
                  <a:srgbClr val="444444"/>
                </a:solidFill>
                <a:latin typeface="Arial" panose="020B0604020202020204" pitchFamily="34" charset="0"/>
                <a:cs typeface="Arial" panose="020B0604020202020204" pitchFamily="34" charset="0"/>
              </a:rPr>
              <a:t>Manual infrastructure lifecycle management and provisioning</a:t>
            </a:r>
          </a:p>
          <a:p>
            <a:pPr marL="128588" lvl="1" indent="-128588" fontAlgn="base">
              <a:spcBef>
                <a:spcPct val="0"/>
              </a:spcBef>
              <a:spcAft>
                <a:spcPts val="675"/>
              </a:spcAft>
              <a:buClr>
                <a:schemeClr val="tx2"/>
              </a:buClr>
              <a:buFont typeface="Arial" panose="020B0604020202020204" pitchFamily="34" charset="0"/>
              <a:buChar char="•"/>
            </a:pPr>
            <a:r>
              <a:rPr lang="en-US" sz="900">
                <a:solidFill>
                  <a:srgbClr val="444444"/>
                </a:solidFill>
                <a:latin typeface="Arial" panose="020B0604020202020204" pitchFamily="34" charset="0"/>
                <a:cs typeface="Arial" panose="020B0604020202020204" pitchFamily="34" charset="0"/>
              </a:rPr>
              <a:t>Errors and inconsistencies, long time to fulfill requests. </a:t>
            </a:r>
          </a:p>
          <a:p>
            <a:pPr marL="128588" lvl="1" indent="-128588" fontAlgn="base">
              <a:spcBef>
                <a:spcPct val="0"/>
              </a:spcBef>
              <a:spcAft>
                <a:spcPts val="675"/>
              </a:spcAft>
              <a:buClr>
                <a:schemeClr val="tx2"/>
              </a:buClr>
              <a:buFont typeface="Arial" panose="020B0604020202020204" pitchFamily="34" charset="0"/>
              <a:buChar char="•"/>
            </a:pPr>
            <a:r>
              <a:rPr lang="en-US" sz="900">
                <a:solidFill>
                  <a:srgbClr val="444444"/>
                </a:solidFill>
                <a:latin typeface="Arial" panose="020B0604020202020204" pitchFamily="34" charset="0"/>
                <a:cs typeface="Arial" panose="020B0604020202020204" pitchFamily="34" charset="0"/>
              </a:rPr>
              <a:t>High incidence of missed SLAs, change orders and trouble tickets </a:t>
            </a:r>
          </a:p>
          <a:p>
            <a:pPr marL="128588" lvl="1" indent="-128588" fontAlgn="base">
              <a:spcBef>
                <a:spcPct val="0"/>
              </a:spcBef>
              <a:spcAft>
                <a:spcPts val="675"/>
              </a:spcAft>
              <a:buClr>
                <a:schemeClr val="tx2"/>
              </a:buClr>
              <a:buFont typeface="Arial" panose="020B0604020202020204" pitchFamily="34" charset="0"/>
              <a:buChar char="•"/>
            </a:pPr>
            <a:r>
              <a:rPr lang="en-US" sz="900">
                <a:solidFill>
                  <a:srgbClr val="444444"/>
                </a:solidFill>
                <a:latin typeface="Arial" panose="020B0604020202020204" pitchFamily="34" charset="0"/>
                <a:cs typeface="Arial" panose="020B0604020202020204" pitchFamily="34" charset="0"/>
              </a:rPr>
              <a:t>Partial success of past attempts at automation</a:t>
            </a:r>
          </a:p>
          <a:p>
            <a:pPr marL="128588" lvl="1" indent="-128588" fontAlgn="base">
              <a:spcBef>
                <a:spcPct val="0"/>
              </a:spcBef>
              <a:spcAft>
                <a:spcPts val="675"/>
              </a:spcAft>
              <a:buClr>
                <a:schemeClr val="tx2"/>
              </a:buClr>
              <a:buFont typeface="Arial" panose="020B0604020202020204" pitchFamily="34" charset="0"/>
              <a:buChar char="•"/>
            </a:pPr>
            <a:r>
              <a:rPr lang="en-US" sz="900">
                <a:solidFill>
                  <a:srgbClr val="444444"/>
                </a:solidFill>
                <a:latin typeface="Arial" panose="020B0604020202020204" pitchFamily="34" charset="0"/>
                <a:cs typeface="Arial" panose="020B0604020202020204" pitchFamily="34" charset="0"/>
              </a:rPr>
              <a:t>IT team morale low</a:t>
            </a:r>
          </a:p>
          <a:p>
            <a:pPr fontAlgn="base">
              <a:spcBef>
                <a:spcPct val="0"/>
              </a:spcBef>
              <a:spcAft>
                <a:spcPct val="0"/>
              </a:spcAft>
            </a:pPr>
            <a:endParaRPr lang="en-US" sz="900">
              <a:solidFill>
                <a:prstClr val="white"/>
              </a:solidFill>
              <a:latin typeface="Arial" panose="020B0604020202020204" pitchFamily="34" charset="0"/>
              <a:ea typeface="Roboto" panose="02000000000000000000" pitchFamily="2" charset="0"/>
              <a:cs typeface="Arial" panose="020B0604020202020204" pitchFamily="34" charset="0"/>
            </a:endParaRPr>
          </a:p>
        </p:txBody>
      </p:sp>
      <p:sp>
        <p:nvSpPr>
          <p:cNvPr id="17" name="Content Placeholder 2"/>
          <p:cNvSpPr txBox="1">
            <a:spLocks/>
          </p:cNvSpPr>
          <p:nvPr/>
        </p:nvSpPr>
        <p:spPr>
          <a:xfrm>
            <a:off x="6741308" y="1187376"/>
            <a:ext cx="2083551" cy="1816576"/>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a:solidFill>
                  <a:srgbClr val="1285C7"/>
                </a:solidFill>
                <a:latin typeface="Arial" panose="020B0604020202020204" pitchFamily="34" charset="0"/>
                <a:ea typeface="Roboto" panose="02000000000000000000" pitchFamily="2" charset="0"/>
                <a:cs typeface="Arial" panose="020B0604020202020204" pitchFamily="34" charset="0"/>
              </a:rPr>
              <a:t>Business results</a:t>
            </a:r>
            <a:endParaRPr lang="en-GB" sz="788">
              <a:solidFill>
                <a:srgbClr val="1285C7"/>
              </a:solidFill>
              <a:latin typeface="Arial" panose="020B0604020202020204" pitchFamily="34" charset="0"/>
              <a:ea typeface="Roboto" panose="02000000000000000000" pitchFamily="2" charset="0"/>
              <a:cs typeface="Arial" panose="020B0604020202020204" pitchFamily="34" charset="0"/>
            </a:endParaRPr>
          </a:p>
          <a:p>
            <a:pPr marL="128588" indent="-128588" fontAlgn="base">
              <a:spcBef>
                <a:spcPct val="0"/>
              </a:spcBef>
              <a:spcAft>
                <a:spcPts val="675"/>
              </a:spcAft>
              <a:buFont typeface="Arial" panose="020B0604020202020204" pitchFamily="34" charset="0"/>
              <a:buChar char="•"/>
            </a:pPr>
            <a:r>
              <a:rPr lang="en-US" sz="900">
                <a:solidFill>
                  <a:srgbClr val="444444"/>
                </a:solidFill>
                <a:latin typeface="Arial"/>
                <a:cs typeface="Arial"/>
              </a:rPr>
              <a:t>Automation of end-to-end storage deployment pipeline</a:t>
            </a:r>
          </a:p>
          <a:p>
            <a:pPr marL="128588" indent="-128588" fontAlgn="base">
              <a:spcBef>
                <a:spcPct val="0"/>
              </a:spcBef>
              <a:spcAft>
                <a:spcPts val="675"/>
              </a:spcAft>
              <a:buFont typeface="Arial" panose="020B0604020202020204" pitchFamily="34" charset="0"/>
              <a:buChar char="•"/>
            </a:pPr>
            <a:r>
              <a:rPr lang="en-US" sz="900">
                <a:solidFill>
                  <a:srgbClr val="444444"/>
                </a:solidFill>
                <a:latin typeface="Arial"/>
                <a:cs typeface="Arial"/>
              </a:rPr>
              <a:t>Improved process for onboarding new storage and infrastructure appliances</a:t>
            </a:r>
          </a:p>
          <a:p>
            <a:pPr marL="128588" indent="-128588" fontAlgn="base">
              <a:spcBef>
                <a:spcPct val="0"/>
              </a:spcBef>
              <a:spcAft>
                <a:spcPts val="675"/>
              </a:spcAft>
              <a:buFont typeface="Arial" panose="020B0604020202020204" pitchFamily="34" charset="0"/>
              <a:buChar char="•"/>
            </a:pPr>
            <a:r>
              <a:rPr lang="en-US" sz="900">
                <a:solidFill>
                  <a:srgbClr val="444444"/>
                </a:solidFill>
                <a:latin typeface="Arial"/>
                <a:cs typeface="Arial"/>
              </a:rPr>
              <a:t>Proactive performance and capacity, resiliency and security management </a:t>
            </a:r>
          </a:p>
          <a:p>
            <a:pPr marL="128588" indent="-128588" fontAlgn="base">
              <a:spcBef>
                <a:spcPct val="0"/>
              </a:spcBef>
              <a:spcAft>
                <a:spcPts val="675"/>
              </a:spcAft>
              <a:buFont typeface="Arial" panose="020B0604020202020204" pitchFamily="34" charset="0"/>
              <a:buChar char="•"/>
            </a:pPr>
            <a:r>
              <a:rPr lang="en-US" sz="900">
                <a:solidFill>
                  <a:srgbClr val="444444"/>
                </a:solidFill>
                <a:latin typeface="Arial"/>
                <a:cs typeface="Arial"/>
              </a:rPr>
              <a:t>Costs and risks reduction</a:t>
            </a:r>
          </a:p>
          <a:p>
            <a:pPr marL="128588" indent="-128588" fontAlgn="base">
              <a:spcBef>
                <a:spcPct val="0"/>
              </a:spcBef>
              <a:spcAft>
                <a:spcPts val="675"/>
              </a:spcAft>
              <a:buFont typeface="Arial" panose="020B0604020202020204" pitchFamily="34" charset="0"/>
              <a:buChar char="•"/>
            </a:pPr>
            <a:r>
              <a:rPr lang="en-US" sz="900">
                <a:solidFill>
                  <a:srgbClr val="444444"/>
                </a:solidFill>
                <a:latin typeface="Arial"/>
                <a:cs typeface="Arial"/>
              </a:rPr>
              <a:t>Faster fulfillment, self-service improvement and increased visibility</a:t>
            </a:r>
          </a:p>
          <a:p>
            <a:pPr marL="128588" indent="-128588" fontAlgn="base">
              <a:spcBef>
                <a:spcPct val="0"/>
              </a:spcBef>
              <a:spcAft>
                <a:spcPts val="675"/>
              </a:spcAft>
              <a:buFont typeface="Arial" panose="020B0604020202020204" pitchFamily="34" charset="0"/>
              <a:buChar char="•"/>
            </a:pPr>
            <a:endParaRPr lang="en-US" sz="900">
              <a:solidFill>
                <a:srgbClr val="444444"/>
              </a:solidFill>
              <a:latin typeface="Arial" panose="020B0604020202020204" pitchFamily="34" charset="0"/>
              <a:cs typeface="Arial" panose="020B0604020202020204" pitchFamily="34" charset="0"/>
            </a:endParaRPr>
          </a:p>
        </p:txBody>
      </p:sp>
      <p:sp>
        <p:nvSpPr>
          <p:cNvPr id="18" name="Content Placeholder 2"/>
          <p:cNvSpPr txBox="1">
            <a:spLocks/>
          </p:cNvSpPr>
          <p:nvPr/>
        </p:nvSpPr>
        <p:spPr>
          <a:xfrm>
            <a:off x="4447665" y="1187376"/>
            <a:ext cx="2170376" cy="1816575"/>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a:solidFill>
                  <a:srgbClr val="1285C7"/>
                </a:solidFill>
                <a:latin typeface="Arial" panose="020B0604020202020204" pitchFamily="34" charset="0"/>
                <a:ea typeface="Roboto" panose="02000000000000000000" pitchFamily="2" charset="0"/>
                <a:cs typeface="Arial" panose="020B0604020202020204" pitchFamily="34" charset="0"/>
              </a:rPr>
              <a:t>Solutions at a glance</a:t>
            </a:r>
            <a:endParaRPr lang="en-GB" sz="788">
              <a:solidFill>
                <a:srgbClr val="1285C7"/>
              </a:solidFill>
              <a:latin typeface="Arial" panose="020B0604020202020204" pitchFamily="34" charset="0"/>
              <a:ea typeface="Roboto" panose="02000000000000000000" pitchFamily="2" charset="0"/>
              <a:cs typeface="Arial" panose="020B0604020202020204" pitchFamily="34" charset="0"/>
            </a:endParaRP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cs typeface="Arial"/>
              </a:rPr>
              <a:t>Dell Technologies Consulting Services: best practice for storage infrastructure lifecycle management and provisioning.  </a:t>
            </a: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cs typeface="Arial"/>
              </a:rPr>
              <a:t>New automation and pipelines for continuous improvement.</a:t>
            </a: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cs typeface="Arial"/>
              </a:rPr>
              <a:t>Platform development and toolset</a:t>
            </a: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cs typeface="Arial"/>
              </a:rPr>
              <a:t>Implementation of Agile SCRUM sprints</a:t>
            </a:r>
          </a:p>
        </p:txBody>
      </p:sp>
      <p:sp>
        <p:nvSpPr>
          <p:cNvPr id="21" name="Content Placeholder 2"/>
          <p:cNvSpPr txBox="1">
            <a:spLocks/>
          </p:cNvSpPr>
          <p:nvPr/>
        </p:nvSpPr>
        <p:spPr>
          <a:xfrm>
            <a:off x="218485" y="1187376"/>
            <a:ext cx="1857653" cy="954986"/>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US" sz="1575">
                <a:solidFill>
                  <a:srgbClr val="1285C7"/>
                </a:solidFill>
                <a:latin typeface="Arial" panose="020B0604020202020204" pitchFamily="34" charset="0"/>
                <a:ea typeface="Roboto" panose="02000000000000000000" pitchFamily="2" charset="0"/>
                <a:cs typeface="Arial" panose="020B0604020202020204" pitchFamily="34" charset="0"/>
              </a:rPr>
              <a:t>Achieving real  operational efficiency with cloud-native applications, modernization and automation.</a:t>
            </a:r>
          </a:p>
        </p:txBody>
      </p:sp>
      <p:sp>
        <p:nvSpPr>
          <p:cNvPr id="26" name="TextBox 25"/>
          <p:cNvSpPr txBox="1"/>
          <p:nvPr/>
        </p:nvSpPr>
        <p:spPr>
          <a:xfrm>
            <a:off x="297481" y="3089101"/>
            <a:ext cx="8594052" cy="124650"/>
          </a:xfrm>
          <a:prstGeom prst="rect">
            <a:avLst/>
          </a:prstGeom>
          <a:noFill/>
        </p:spPr>
        <p:txBody>
          <a:bodyPr wrap="square" lIns="0" tIns="0" rIns="0" bIns="0" rtlCol="0" anchor="ctr">
            <a:spAutoFit/>
          </a:bodyPr>
          <a:lstStyle/>
          <a:p>
            <a:pPr fontAlgn="base">
              <a:lnSpc>
                <a:spcPct val="90000"/>
              </a:lnSpc>
              <a:spcBef>
                <a:spcPts val="75"/>
              </a:spcBef>
              <a:spcAft>
                <a:spcPts val="75"/>
              </a:spcAft>
              <a:buClr>
                <a:srgbClr val="0085C3"/>
              </a:buClr>
              <a:defRPr/>
            </a:pPr>
            <a:r>
              <a:rPr lang="en-US" sz="900" b="1" kern="0">
                <a:solidFill>
                  <a:srgbClr val="EE6411"/>
                </a:solidFill>
                <a:latin typeface="Arial" panose="020B0604020202020204" pitchFamily="34" charset="0"/>
                <a:ea typeface="Roboto Medium" panose="02000000000000000000" pitchFamily="2" charset="0"/>
                <a:cs typeface="Arial" panose="020B0604020202020204" pitchFamily="34" charset="0"/>
              </a:rPr>
              <a:t>Transformation: Application </a:t>
            </a:r>
            <a:r>
              <a:rPr lang="en-US" sz="900" b="1" kern="0">
                <a:solidFill>
                  <a:srgbClr val="EE6411"/>
                </a:solidFill>
                <a:latin typeface="Arial" panose="020B0604020202020204" pitchFamily="34" charset="0"/>
                <a:ea typeface="Roboto" panose="02000000000000000000" pitchFamily="2" charset="0"/>
                <a:cs typeface="Arial" panose="020B0604020202020204" pitchFamily="34" charset="0"/>
              </a:rPr>
              <a:t>|  Offering: Cloud Native Application and DevOps |  </a:t>
            </a:r>
            <a:r>
              <a:rPr lang="en-US" sz="900" b="1" kern="0">
                <a:solidFill>
                  <a:srgbClr val="EE6411"/>
                </a:solidFill>
                <a:latin typeface="Arial" panose="020B0604020202020204" pitchFamily="34" charset="0"/>
                <a:ea typeface="Roboto Medium" panose="02000000000000000000" pitchFamily="2" charset="0"/>
                <a:cs typeface="Arial" panose="020B0604020202020204" pitchFamily="34" charset="0"/>
              </a:rPr>
              <a:t>Industry: Financial </a:t>
            </a:r>
            <a:r>
              <a:rPr lang="en-US" sz="900" b="1" kern="0">
                <a:solidFill>
                  <a:srgbClr val="EE6411"/>
                </a:solidFill>
                <a:latin typeface="Arial" panose="020B0604020202020204" pitchFamily="34" charset="0"/>
                <a:ea typeface="Roboto" panose="02000000000000000000" pitchFamily="2" charset="0"/>
                <a:cs typeface="Arial" panose="020B0604020202020204" pitchFamily="34" charset="0"/>
              </a:rPr>
              <a:t> |  </a:t>
            </a:r>
            <a:r>
              <a:rPr lang="en-US" sz="900" b="1" kern="0">
                <a:solidFill>
                  <a:srgbClr val="EE6411"/>
                </a:solidFill>
                <a:latin typeface="Arial" panose="020B0604020202020204" pitchFamily="34" charset="0"/>
                <a:ea typeface="Roboto Medium" panose="02000000000000000000" pitchFamily="2" charset="0"/>
                <a:cs typeface="Arial" panose="020B0604020202020204" pitchFamily="34" charset="0"/>
              </a:rPr>
              <a:t>Country: United States</a:t>
            </a:r>
            <a:endParaRPr lang="en-US" sz="900" b="1" kern="0">
              <a:solidFill>
                <a:srgbClr val="EE6411"/>
              </a:solidFill>
              <a:latin typeface="Arial" panose="020B0604020202020204" pitchFamily="34" charset="0"/>
              <a:ea typeface="Roboto" panose="02000000000000000000" pitchFamily="2" charset="0"/>
              <a:cs typeface="Arial" panose="020B0604020202020204" pitchFamily="34" charset="0"/>
            </a:endParaRPr>
          </a:p>
        </p:txBody>
      </p:sp>
      <p:sp>
        <p:nvSpPr>
          <p:cNvPr id="15" name="Content Placeholder 2">
            <a:extLst>
              <a:ext uri="{FF2B5EF4-FFF2-40B4-BE49-F238E27FC236}">
                <a16:creationId xmlns:a16="http://schemas.microsoft.com/office/drawing/2014/main" id="{B4DFF125-18ED-4B7C-9549-A659C48D45C0}"/>
              </a:ext>
            </a:extLst>
          </p:cNvPr>
          <p:cNvSpPr txBox="1">
            <a:spLocks/>
          </p:cNvSpPr>
          <p:nvPr/>
        </p:nvSpPr>
        <p:spPr>
          <a:xfrm>
            <a:off x="5212599" y="3460864"/>
            <a:ext cx="1308727" cy="936923"/>
          </a:xfrm>
          <a:prstGeom prst="rect">
            <a:avLst/>
          </a:prstGeom>
        </p:spPr>
        <p:txBody>
          <a:bodyPr wrap="square" lIns="0" tIns="0" rIns="0" bIns="0" anchor="t" anchorCtr="0">
            <a:spAutoFit/>
          </a:bodyPr>
          <a:lstStyle/>
          <a:p>
            <a:pPr fontAlgn="base">
              <a:lnSpc>
                <a:spcPct val="110000"/>
              </a:lnSpc>
              <a:spcBef>
                <a:spcPts val="75"/>
              </a:spcBef>
              <a:spcAft>
                <a:spcPts val="75"/>
              </a:spcAft>
              <a:buClr>
                <a:srgbClr val="0085C3"/>
              </a:buClr>
              <a:defRPr/>
            </a:pPr>
            <a:r>
              <a:rPr lang="en-US" sz="6000">
                <a:solidFill>
                  <a:srgbClr val="0076CE"/>
                </a:solidFill>
                <a:latin typeface="Arial" panose="020B0604020202020204" pitchFamily="34" charset="0"/>
                <a:ea typeface="Roboto" panose="02000000000000000000" pitchFamily="2" charset="0"/>
                <a:cs typeface="Arial" panose="020B0604020202020204" pitchFamily="34" charset="0"/>
              </a:rPr>
              <a:t>20 </a:t>
            </a:r>
            <a:endParaRPr lang="en-US" sz="6000" baseline="30000">
              <a:solidFill>
                <a:srgbClr val="0076CE"/>
              </a:solidFill>
              <a:latin typeface="Arial" panose="020B0604020202020204" pitchFamily="34" charset="0"/>
              <a:ea typeface="Roboto" panose="02000000000000000000" pitchFamily="2" charset="0"/>
              <a:cs typeface="Arial" panose="020B0604020202020204" pitchFamily="34" charset="0"/>
            </a:endParaRPr>
          </a:p>
        </p:txBody>
      </p:sp>
      <p:sp>
        <p:nvSpPr>
          <p:cNvPr id="20" name="Content Placeholder 2">
            <a:extLst>
              <a:ext uri="{FF2B5EF4-FFF2-40B4-BE49-F238E27FC236}">
                <a16:creationId xmlns:a16="http://schemas.microsoft.com/office/drawing/2014/main" id="{A39E6768-0544-4088-88B6-855263207199}"/>
              </a:ext>
            </a:extLst>
          </p:cNvPr>
          <p:cNvSpPr txBox="1">
            <a:spLocks/>
          </p:cNvSpPr>
          <p:nvPr/>
        </p:nvSpPr>
        <p:spPr>
          <a:xfrm>
            <a:off x="5261212" y="4288736"/>
            <a:ext cx="1382747" cy="519438"/>
          </a:xfrm>
          <a:prstGeom prst="rect">
            <a:avLst/>
          </a:prstGeom>
        </p:spPr>
        <p:txBody>
          <a:bodyPr wrap="square" lIns="0" tIns="0" rIns="0" bIns="0" anchor="t" anchorCtr="0">
            <a:spAutoFit/>
          </a:bodyPr>
          <a:lstStyle/>
          <a:p>
            <a:pPr fontAlgn="base">
              <a:lnSpc>
                <a:spcPct val="110000"/>
              </a:lnSpc>
              <a:spcBef>
                <a:spcPts val="75"/>
              </a:spcBef>
              <a:spcAft>
                <a:spcPts val="75"/>
              </a:spcAft>
              <a:buClr>
                <a:srgbClr val="0085C3"/>
              </a:buClr>
              <a:defRPr/>
            </a:pPr>
            <a:r>
              <a:rPr lang="en-US" sz="1050">
                <a:solidFill>
                  <a:srgbClr val="00447C"/>
                </a:solidFill>
                <a:latin typeface="Arial" panose="020B0604020202020204" pitchFamily="34" charset="0"/>
                <a:ea typeface="Roboto" panose="02000000000000000000" pitchFamily="2" charset="0"/>
                <a:cs typeface="Arial" panose="020B0604020202020204" pitchFamily="34" charset="0"/>
              </a:rPr>
              <a:t>Reduced time to provision from 20 days to just a few hours.</a:t>
            </a:r>
          </a:p>
        </p:txBody>
      </p:sp>
      <p:pic>
        <p:nvPicPr>
          <p:cNvPr id="23" name="Picture 22">
            <a:extLst>
              <a:ext uri="{FF2B5EF4-FFF2-40B4-BE49-F238E27FC236}">
                <a16:creationId xmlns:a16="http://schemas.microsoft.com/office/drawing/2014/main" id="{661318D8-2298-4A3D-B2CC-578AEDCB5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308" y="302832"/>
            <a:ext cx="2083551" cy="270399"/>
          </a:xfrm>
          <a:prstGeom prst="rect">
            <a:avLst/>
          </a:prstGeom>
        </p:spPr>
      </p:pic>
      <p:pic>
        <p:nvPicPr>
          <p:cNvPr id="13" name="Picture 12">
            <a:hlinkClick r:id="rId4" action="ppaction://hlinksldjump"/>
            <a:extLst>
              <a:ext uri="{FF2B5EF4-FFF2-40B4-BE49-F238E27FC236}">
                <a16:creationId xmlns:a16="http://schemas.microsoft.com/office/drawing/2014/main" id="{D5CD9A94-962F-43E2-BEF6-A2A2ED3C53E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79457" y="126133"/>
            <a:ext cx="134124" cy="134124"/>
          </a:xfrm>
          <a:prstGeom prst="rect">
            <a:avLst/>
          </a:prstGeom>
        </p:spPr>
      </p:pic>
      <p:pic>
        <p:nvPicPr>
          <p:cNvPr id="24" name="Imagem 26">
            <a:extLst>
              <a:ext uri="{FF2B5EF4-FFF2-40B4-BE49-F238E27FC236}">
                <a16:creationId xmlns:a16="http://schemas.microsoft.com/office/drawing/2014/main" id="{2F631D94-0B4A-4801-AC0B-2E87D456F765}"/>
              </a:ext>
            </a:extLst>
          </p:cNvPr>
          <p:cNvPicPr>
            <a:picLocks noChangeAspect="1"/>
          </p:cNvPicPr>
          <p:nvPr/>
        </p:nvPicPr>
        <p:blipFill>
          <a:blip r:embed="rId6"/>
          <a:stretch>
            <a:fillRect/>
          </a:stretch>
        </p:blipFill>
        <p:spPr>
          <a:xfrm>
            <a:off x="0" y="3305475"/>
            <a:ext cx="4500347" cy="1835975"/>
          </a:xfrm>
          <a:prstGeom prst="rect">
            <a:avLst/>
          </a:prstGeom>
        </p:spPr>
      </p:pic>
      <p:grpSp>
        <p:nvGrpSpPr>
          <p:cNvPr id="27" name="Group 26">
            <a:extLst>
              <a:ext uri="{FF2B5EF4-FFF2-40B4-BE49-F238E27FC236}">
                <a16:creationId xmlns:a16="http://schemas.microsoft.com/office/drawing/2014/main" id="{179A372F-2866-4996-852B-55B8EB62D6C6}"/>
              </a:ext>
            </a:extLst>
          </p:cNvPr>
          <p:cNvGrpSpPr>
            <a:grpSpLocks noChangeAspect="1"/>
          </p:cNvGrpSpPr>
          <p:nvPr/>
        </p:nvGrpSpPr>
        <p:grpSpPr>
          <a:xfrm>
            <a:off x="7546915" y="3539339"/>
            <a:ext cx="961817" cy="1038487"/>
            <a:chOff x="9917114" y="3078163"/>
            <a:chExt cx="438150" cy="473075"/>
          </a:xfrm>
          <a:solidFill>
            <a:srgbClr val="0070C0"/>
          </a:solidFill>
        </p:grpSpPr>
        <p:sp>
          <p:nvSpPr>
            <p:cNvPr id="28" name="Freeform 396">
              <a:extLst>
                <a:ext uri="{FF2B5EF4-FFF2-40B4-BE49-F238E27FC236}">
                  <a16:creationId xmlns:a16="http://schemas.microsoft.com/office/drawing/2014/main" id="{A29FB5A6-0445-4D31-ACC9-4B1C5A310872}"/>
                </a:ext>
              </a:extLst>
            </p:cNvPr>
            <p:cNvSpPr>
              <a:spLocks/>
            </p:cNvSpPr>
            <p:nvPr/>
          </p:nvSpPr>
          <p:spPr bwMode="auto">
            <a:xfrm>
              <a:off x="10161589" y="3265488"/>
              <a:ext cx="193675" cy="193675"/>
            </a:xfrm>
            <a:custGeom>
              <a:avLst/>
              <a:gdLst>
                <a:gd name="T0" fmla="*/ 65 w 122"/>
                <a:gd name="T1" fmla="*/ 122 h 122"/>
                <a:gd name="T2" fmla="*/ 0 w 122"/>
                <a:gd name="T3" fmla="*/ 57 h 122"/>
                <a:gd name="T4" fmla="*/ 6 w 122"/>
                <a:gd name="T5" fmla="*/ 51 h 122"/>
                <a:gd name="T6" fmla="*/ 65 w 122"/>
                <a:gd name="T7" fmla="*/ 110 h 122"/>
                <a:gd name="T8" fmla="*/ 109 w 122"/>
                <a:gd name="T9" fmla="*/ 66 h 122"/>
                <a:gd name="T10" fmla="*/ 50 w 122"/>
                <a:gd name="T11" fmla="*/ 7 h 122"/>
                <a:gd name="T12" fmla="*/ 56 w 122"/>
                <a:gd name="T13" fmla="*/ 0 h 122"/>
                <a:gd name="T14" fmla="*/ 122 w 122"/>
                <a:gd name="T15" fmla="*/ 66 h 122"/>
                <a:gd name="T16" fmla="*/ 65 w 122"/>
                <a:gd name="T1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122">
                  <a:moveTo>
                    <a:pt x="65" y="122"/>
                  </a:moveTo>
                  <a:lnTo>
                    <a:pt x="0" y="57"/>
                  </a:lnTo>
                  <a:lnTo>
                    <a:pt x="6" y="51"/>
                  </a:lnTo>
                  <a:lnTo>
                    <a:pt x="65" y="110"/>
                  </a:lnTo>
                  <a:lnTo>
                    <a:pt x="109" y="66"/>
                  </a:lnTo>
                  <a:lnTo>
                    <a:pt x="50" y="7"/>
                  </a:lnTo>
                  <a:lnTo>
                    <a:pt x="56" y="0"/>
                  </a:lnTo>
                  <a:lnTo>
                    <a:pt x="122" y="66"/>
                  </a:lnTo>
                  <a:lnTo>
                    <a:pt x="65" y="122"/>
                  </a:lnTo>
                  <a:close/>
                </a:path>
              </a:pathLst>
            </a:custGeom>
            <a:grpFill/>
            <a:ln>
              <a:solidFill>
                <a:srgbClr val="0070C0"/>
              </a:solidFill>
            </a:ln>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endParaRPr>
            </a:p>
          </p:txBody>
        </p:sp>
        <p:sp>
          <p:nvSpPr>
            <p:cNvPr id="29" name="Freeform 397">
              <a:extLst>
                <a:ext uri="{FF2B5EF4-FFF2-40B4-BE49-F238E27FC236}">
                  <a16:creationId xmlns:a16="http://schemas.microsoft.com/office/drawing/2014/main" id="{CF7367C7-B5C4-4C31-8027-F810BE542EA0}"/>
                </a:ext>
              </a:extLst>
            </p:cNvPr>
            <p:cNvSpPr>
              <a:spLocks/>
            </p:cNvSpPr>
            <p:nvPr/>
          </p:nvSpPr>
          <p:spPr bwMode="auto">
            <a:xfrm>
              <a:off x="9917114" y="3179763"/>
              <a:ext cx="193675" cy="193675"/>
            </a:xfrm>
            <a:custGeom>
              <a:avLst/>
              <a:gdLst>
                <a:gd name="T0" fmla="*/ 65 w 122"/>
                <a:gd name="T1" fmla="*/ 122 h 122"/>
                <a:gd name="T2" fmla="*/ 0 w 122"/>
                <a:gd name="T3" fmla="*/ 57 h 122"/>
                <a:gd name="T4" fmla="*/ 56 w 122"/>
                <a:gd name="T5" fmla="*/ 0 h 122"/>
                <a:gd name="T6" fmla="*/ 122 w 122"/>
                <a:gd name="T7" fmla="*/ 66 h 122"/>
                <a:gd name="T8" fmla="*/ 115 w 122"/>
                <a:gd name="T9" fmla="*/ 72 h 122"/>
                <a:gd name="T10" fmla="*/ 56 w 122"/>
                <a:gd name="T11" fmla="*/ 13 h 122"/>
                <a:gd name="T12" fmla="*/ 13 w 122"/>
                <a:gd name="T13" fmla="*/ 57 h 122"/>
                <a:gd name="T14" fmla="*/ 72 w 122"/>
                <a:gd name="T15" fmla="*/ 116 h 122"/>
                <a:gd name="T16" fmla="*/ 65 w 122"/>
                <a:gd name="T1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122">
                  <a:moveTo>
                    <a:pt x="65" y="122"/>
                  </a:moveTo>
                  <a:lnTo>
                    <a:pt x="0" y="57"/>
                  </a:lnTo>
                  <a:lnTo>
                    <a:pt x="56" y="0"/>
                  </a:lnTo>
                  <a:lnTo>
                    <a:pt x="122" y="66"/>
                  </a:lnTo>
                  <a:lnTo>
                    <a:pt x="115" y="72"/>
                  </a:lnTo>
                  <a:lnTo>
                    <a:pt x="56" y="13"/>
                  </a:lnTo>
                  <a:lnTo>
                    <a:pt x="13" y="57"/>
                  </a:lnTo>
                  <a:lnTo>
                    <a:pt x="72" y="116"/>
                  </a:lnTo>
                  <a:lnTo>
                    <a:pt x="65" y="122"/>
                  </a:lnTo>
                  <a:close/>
                </a:path>
              </a:pathLst>
            </a:custGeom>
            <a:grpFill/>
            <a:ln>
              <a:solidFill>
                <a:srgbClr val="0070C0"/>
              </a:solidFill>
            </a:ln>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endParaRPr>
            </a:p>
          </p:txBody>
        </p:sp>
        <p:sp>
          <p:nvSpPr>
            <p:cNvPr id="30" name="Freeform 398">
              <a:extLst>
                <a:ext uri="{FF2B5EF4-FFF2-40B4-BE49-F238E27FC236}">
                  <a16:creationId xmlns:a16="http://schemas.microsoft.com/office/drawing/2014/main" id="{0E49653A-FA5C-4CD6-8D10-C96C6495C0FF}"/>
                </a:ext>
              </a:extLst>
            </p:cNvPr>
            <p:cNvSpPr>
              <a:spLocks/>
            </p:cNvSpPr>
            <p:nvPr/>
          </p:nvSpPr>
          <p:spPr bwMode="auto">
            <a:xfrm>
              <a:off x="10082214" y="3425825"/>
              <a:ext cx="57150" cy="57150"/>
            </a:xfrm>
            <a:custGeom>
              <a:avLst/>
              <a:gdLst>
                <a:gd name="T0" fmla="*/ 30 w 36"/>
                <a:gd name="T1" fmla="*/ 36 h 36"/>
                <a:gd name="T2" fmla="*/ 0 w 36"/>
                <a:gd name="T3" fmla="*/ 6 h 36"/>
                <a:gd name="T4" fmla="*/ 7 w 36"/>
                <a:gd name="T5" fmla="*/ 0 h 36"/>
                <a:gd name="T6" fmla="*/ 36 w 36"/>
                <a:gd name="T7" fmla="*/ 29 h 36"/>
                <a:gd name="T8" fmla="*/ 30 w 36"/>
                <a:gd name="T9" fmla="*/ 36 h 36"/>
              </a:gdLst>
              <a:ahLst/>
              <a:cxnLst>
                <a:cxn ang="0">
                  <a:pos x="T0" y="T1"/>
                </a:cxn>
                <a:cxn ang="0">
                  <a:pos x="T2" y="T3"/>
                </a:cxn>
                <a:cxn ang="0">
                  <a:pos x="T4" y="T5"/>
                </a:cxn>
                <a:cxn ang="0">
                  <a:pos x="T6" y="T7"/>
                </a:cxn>
                <a:cxn ang="0">
                  <a:pos x="T8" y="T9"/>
                </a:cxn>
              </a:cxnLst>
              <a:rect l="0" t="0" r="r" b="b"/>
              <a:pathLst>
                <a:path w="36" h="36">
                  <a:moveTo>
                    <a:pt x="30" y="36"/>
                  </a:moveTo>
                  <a:lnTo>
                    <a:pt x="0" y="6"/>
                  </a:lnTo>
                  <a:lnTo>
                    <a:pt x="7" y="0"/>
                  </a:lnTo>
                  <a:lnTo>
                    <a:pt x="36" y="29"/>
                  </a:lnTo>
                  <a:lnTo>
                    <a:pt x="30" y="36"/>
                  </a:lnTo>
                  <a:close/>
                </a:path>
              </a:pathLst>
            </a:custGeom>
            <a:grpFill/>
            <a:ln>
              <a:solidFill>
                <a:srgbClr val="0070C0"/>
              </a:solidFill>
            </a:ln>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endParaRPr>
            </a:p>
          </p:txBody>
        </p:sp>
        <p:sp>
          <p:nvSpPr>
            <p:cNvPr id="31" name="Freeform 399">
              <a:extLst>
                <a:ext uri="{FF2B5EF4-FFF2-40B4-BE49-F238E27FC236}">
                  <a16:creationId xmlns:a16="http://schemas.microsoft.com/office/drawing/2014/main" id="{FDEE13F1-CAE4-4489-8323-2E292769A7F0}"/>
                </a:ext>
              </a:extLst>
            </p:cNvPr>
            <p:cNvSpPr>
              <a:spLocks/>
            </p:cNvSpPr>
            <p:nvPr/>
          </p:nvSpPr>
          <p:spPr bwMode="auto">
            <a:xfrm>
              <a:off x="10129839" y="3155950"/>
              <a:ext cx="60325" cy="58738"/>
            </a:xfrm>
            <a:custGeom>
              <a:avLst/>
              <a:gdLst>
                <a:gd name="T0" fmla="*/ 31 w 38"/>
                <a:gd name="T1" fmla="*/ 37 h 37"/>
                <a:gd name="T2" fmla="*/ 0 w 38"/>
                <a:gd name="T3" fmla="*/ 6 h 37"/>
                <a:gd name="T4" fmla="*/ 6 w 38"/>
                <a:gd name="T5" fmla="*/ 0 h 37"/>
                <a:gd name="T6" fmla="*/ 38 w 38"/>
                <a:gd name="T7" fmla="*/ 31 h 37"/>
                <a:gd name="T8" fmla="*/ 31 w 38"/>
                <a:gd name="T9" fmla="*/ 37 h 37"/>
              </a:gdLst>
              <a:ahLst/>
              <a:cxnLst>
                <a:cxn ang="0">
                  <a:pos x="T0" y="T1"/>
                </a:cxn>
                <a:cxn ang="0">
                  <a:pos x="T2" y="T3"/>
                </a:cxn>
                <a:cxn ang="0">
                  <a:pos x="T4" y="T5"/>
                </a:cxn>
                <a:cxn ang="0">
                  <a:pos x="T6" y="T7"/>
                </a:cxn>
                <a:cxn ang="0">
                  <a:pos x="T8" y="T9"/>
                </a:cxn>
              </a:cxnLst>
              <a:rect l="0" t="0" r="r" b="b"/>
              <a:pathLst>
                <a:path w="38" h="37">
                  <a:moveTo>
                    <a:pt x="31" y="37"/>
                  </a:moveTo>
                  <a:lnTo>
                    <a:pt x="0" y="6"/>
                  </a:lnTo>
                  <a:lnTo>
                    <a:pt x="6" y="0"/>
                  </a:lnTo>
                  <a:lnTo>
                    <a:pt x="38" y="31"/>
                  </a:lnTo>
                  <a:lnTo>
                    <a:pt x="31" y="37"/>
                  </a:lnTo>
                  <a:close/>
                </a:path>
              </a:pathLst>
            </a:custGeom>
            <a:grpFill/>
            <a:ln>
              <a:solidFill>
                <a:srgbClr val="0070C0"/>
              </a:solidFill>
            </a:ln>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endParaRPr>
            </a:p>
          </p:txBody>
        </p:sp>
        <p:sp>
          <p:nvSpPr>
            <p:cNvPr id="32" name="Freeform 400">
              <a:extLst>
                <a:ext uri="{FF2B5EF4-FFF2-40B4-BE49-F238E27FC236}">
                  <a16:creationId xmlns:a16="http://schemas.microsoft.com/office/drawing/2014/main" id="{8BD64BBC-E62B-4A95-886E-A3E4AD9B4150}"/>
                </a:ext>
              </a:extLst>
            </p:cNvPr>
            <p:cNvSpPr>
              <a:spLocks/>
            </p:cNvSpPr>
            <p:nvPr/>
          </p:nvSpPr>
          <p:spPr bwMode="auto">
            <a:xfrm>
              <a:off x="10237789" y="3133725"/>
              <a:ext cx="88900" cy="87313"/>
            </a:xfrm>
            <a:custGeom>
              <a:avLst/>
              <a:gdLst>
                <a:gd name="T0" fmla="*/ 56 w 56"/>
                <a:gd name="T1" fmla="*/ 55 h 55"/>
                <a:gd name="T2" fmla="*/ 47 w 56"/>
                <a:gd name="T3" fmla="*/ 55 h 55"/>
                <a:gd name="T4" fmla="*/ 47 w 56"/>
                <a:gd name="T5" fmla="*/ 9 h 55"/>
                <a:gd name="T6" fmla="*/ 0 w 56"/>
                <a:gd name="T7" fmla="*/ 9 h 55"/>
                <a:gd name="T8" fmla="*/ 0 w 56"/>
                <a:gd name="T9" fmla="*/ 0 h 55"/>
                <a:gd name="T10" fmla="*/ 56 w 56"/>
                <a:gd name="T11" fmla="*/ 0 h 55"/>
                <a:gd name="T12" fmla="*/ 56 w 56"/>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56" h="55">
                  <a:moveTo>
                    <a:pt x="56" y="55"/>
                  </a:moveTo>
                  <a:lnTo>
                    <a:pt x="47" y="55"/>
                  </a:lnTo>
                  <a:lnTo>
                    <a:pt x="47" y="9"/>
                  </a:lnTo>
                  <a:lnTo>
                    <a:pt x="0" y="9"/>
                  </a:lnTo>
                  <a:lnTo>
                    <a:pt x="0" y="0"/>
                  </a:lnTo>
                  <a:lnTo>
                    <a:pt x="56" y="0"/>
                  </a:lnTo>
                  <a:lnTo>
                    <a:pt x="56" y="55"/>
                  </a:lnTo>
                  <a:close/>
                </a:path>
              </a:pathLst>
            </a:custGeom>
            <a:grpFill/>
            <a:ln>
              <a:solidFill>
                <a:srgbClr val="0070C0"/>
              </a:solidFill>
            </a:ln>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endParaRPr>
            </a:p>
          </p:txBody>
        </p:sp>
        <p:sp>
          <p:nvSpPr>
            <p:cNvPr id="33" name="Freeform 401">
              <a:extLst>
                <a:ext uri="{FF2B5EF4-FFF2-40B4-BE49-F238E27FC236}">
                  <a16:creationId xmlns:a16="http://schemas.microsoft.com/office/drawing/2014/main" id="{F22E1B3B-A2C0-47E7-8782-AE463A077C70}"/>
                </a:ext>
              </a:extLst>
            </p:cNvPr>
            <p:cNvSpPr>
              <a:spLocks/>
            </p:cNvSpPr>
            <p:nvPr/>
          </p:nvSpPr>
          <p:spPr bwMode="auto">
            <a:xfrm>
              <a:off x="10004426" y="3140075"/>
              <a:ext cx="315913" cy="309563"/>
            </a:xfrm>
            <a:custGeom>
              <a:avLst/>
              <a:gdLst>
                <a:gd name="T0" fmla="*/ 7 w 199"/>
                <a:gd name="T1" fmla="*/ 195 h 195"/>
                <a:gd name="T2" fmla="*/ 0 w 199"/>
                <a:gd name="T3" fmla="*/ 189 h 195"/>
                <a:gd name="T4" fmla="*/ 192 w 199"/>
                <a:gd name="T5" fmla="*/ 0 h 195"/>
                <a:gd name="T6" fmla="*/ 199 w 199"/>
                <a:gd name="T7" fmla="*/ 6 h 195"/>
                <a:gd name="T8" fmla="*/ 7 w 199"/>
                <a:gd name="T9" fmla="*/ 195 h 195"/>
              </a:gdLst>
              <a:ahLst/>
              <a:cxnLst>
                <a:cxn ang="0">
                  <a:pos x="T0" y="T1"/>
                </a:cxn>
                <a:cxn ang="0">
                  <a:pos x="T2" y="T3"/>
                </a:cxn>
                <a:cxn ang="0">
                  <a:pos x="T4" y="T5"/>
                </a:cxn>
                <a:cxn ang="0">
                  <a:pos x="T6" y="T7"/>
                </a:cxn>
                <a:cxn ang="0">
                  <a:pos x="T8" y="T9"/>
                </a:cxn>
              </a:cxnLst>
              <a:rect l="0" t="0" r="r" b="b"/>
              <a:pathLst>
                <a:path w="199" h="195">
                  <a:moveTo>
                    <a:pt x="7" y="195"/>
                  </a:moveTo>
                  <a:lnTo>
                    <a:pt x="0" y="189"/>
                  </a:lnTo>
                  <a:lnTo>
                    <a:pt x="192" y="0"/>
                  </a:lnTo>
                  <a:lnTo>
                    <a:pt x="199" y="6"/>
                  </a:lnTo>
                  <a:lnTo>
                    <a:pt x="7" y="195"/>
                  </a:lnTo>
                  <a:close/>
                </a:path>
              </a:pathLst>
            </a:custGeom>
            <a:grpFill/>
            <a:ln>
              <a:solidFill>
                <a:srgbClr val="0070C0"/>
              </a:solidFill>
            </a:ln>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endParaRPr>
            </a:p>
          </p:txBody>
        </p:sp>
        <p:sp>
          <p:nvSpPr>
            <p:cNvPr id="34" name="Freeform 402">
              <a:extLst>
                <a:ext uri="{FF2B5EF4-FFF2-40B4-BE49-F238E27FC236}">
                  <a16:creationId xmlns:a16="http://schemas.microsoft.com/office/drawing/2014/main" id="{3930DAD1-4A95-4FB5-93E5-B8502E762120}"/>
                </a:ext>
              </a:extLst>
            </p:cNvPr>
            <p:cNvSpPr>
              <a:spLocks noEditPoints="1"/>
            </p:cNvSpPr>
            <p:nvPr/>
          </p:nvSpPr>
          <p:spPr bwMode="auto">
            <a:xfrm>
              <a:off x="10050464" y="3078163"/>
              <a:ext cx="115888" cy="114300"/>
            </a:xfrm>
            <a:custGeom>
              <a:avLst/>
              <a:gdLst>
                <a:gd name="T0" fmla="*/ 37 w 73"/>
                <a:gd name="T1" fmla="*/ 72 h 72"/>
                <a:gd name="T2" fmla="*/ 0 w 73"/>
                <a:gd name="T3" fmla="*/ 36 h 72"/>
                <a:gd name="T4" fmla="*/ 37 w 73"/>
                <a:gd name="T5" fmla="*/ 0 h 72"/>
                <a:gd name="T6" fmla="*/ 73 w 73"/>
                <a:gd name="T7" fmla="*/ 36 h 72"/>
                <a:gd name="T8" fmla="*/ 37 w 73"/>
                <a:gd name="T9" fmla="*/ 72 h 72"/>
                <a:gd name="T10" fmla="*/ 13 w 73"/>
                <a:gd name="T11" fmla="*/ 36 h 72"/>
                <a:gd name="T12" fmla="*/ 37 w 73"/>
                <a:gd name="T13" fmla="*/ 59 h 72"/>
                <a:gd name="T14" fmla="*/ 60 w 73"/>
                <a:gd name="T15" fmla="*/ 36 h 72"/>
                <a:gd name="T16" fmla="*/ 37 w 73"/>
                <a:gd name="T17" fmla="*/ 12 h 72"/>
                <a:gd name="T18" fmla="*/ 13 w 73"/>
                <a:gd name="T19" fmla="*/ 3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2">
                  <a:moveTo>
                    <a:pt x="37" y="72"/>
                  </a:moveTo>
                  <a:lnTo>
                    <a:pt x="0" y="36"/>
                  </a:lnTo>
                  <a:lnTo>
                    <a:pt x="37" y="0"/>
                  </a:lnTo>
                  <a:lnTo>
                    <a:pt x="73" y="36"/>
                  </a:lnTo>
                  <a:lnTo>
                    <a:pt x="37" y="72"/>
                  </a:lnTo>
                  <a:close/>
                  <a:moveTo>
                    <a:pt x="13" y="36"/>
                  </a:moveTo>
                  <a:lnTo>
                    <a:pt x="37" y="59"/>
                  </a:lnTo>
                  <a:lnTo>
                    <a:pt x="60" y="36"/>
                  </a:lnTo>
                  <a:lnTo>
                    <a:pt x="37" y="12"/>
                  </a:lnTo>
                  <a:lnTo>
                    <a:pt x="13" y="36"/>
                  </a:lnTo>
                  <a:close/>
                </a:path>
              </a:pathLst>
            </a:custGeom>
            <a:grpFill/>
            <a:ln>
              <a:solidFill>
                <a:srgbClr val="0070C0"/>
              </a:solidFill>
            </a:ln>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endParaRPr>
            </a:p>
          </p:txBody>
        </p:sp>
        <p:sp>
          <p:nvSpPr>
            <p:cNvPr id="35" name="Freeform 403">
              <a:extLst>
                <a:ext uri="{FF2B5EF4-FFF2-40B4-BE49-F238E27FC236}">
                  <a16:creationId xmlns:a16="http://schemas.microsoft.com/office/drawing/2014/main" id="{D2F329EB-1BF5-4143-AAEB-C08C97F1D5D1}"/>
                </a:ext>
              </a:extLst>
            </p:cNvPr>
            <p:cNvSpPr>
              <a:spLocks noEditPoints="1"/>
            </p:cNvSpPr>
            <p:nvPr/>
          </p:nvSpPr>
          <p:spPr bwMode="auto">
            <a:xfrm>
              <a:off x="10117139" y="3455988"/>
              <a:ext cx="95250" cy="95250"/>
            </a:xfrm>
            <a:custGeom>
              <a:avLst/>
              <a:gdLst>
                <a:gd name="T0" fmla="*/ 38 w 80"/>
                <a:gd name="T1" fmla="*/ 80 h 80"/>
                <a:gd name="T2" fmla="*/ 13 w 80"/>
                <a:gd name="T3" fmla="*/ 70 h 80"/>
                <a:gd name="T4" fmla="*/ 0 w 80"/>
                <a:gd name="T5" fmla="*/ 44 h 80"/>
                <a:gd name="T6" fmla="*/ 10 w 80"/>
                <a:gd name="T7" fmla="*/ 16 h 80"/>
                <a:gd name="T8" fmla="*/ 63 w 80"/>
                <a:gd name="T9" fmla="*/ 14 h 80"/>
                <a:gd name="T10" fmla="*/ 66 w 80"/>
                <a:gd name="T11" fmla="*/ 67 h 80"/>
                <a:gd name="T12" fmla="*/ 40 w 80"/>
                <a:gd name="T13" fmla="*/ 80 h 80"/>
                <a:gd name="T14" fmla="*/ 38 w 80"/>
                <a:gd name="T15" fmla="*/ 80 h 80"/>
                <a:gd name="T16" fmla="*/ 38 w 80"/>
                <a:gd name="T17" fmla="*/ 16 h 80"/>
                <a:gd name="T18" fmla="*/ 19 w 80"/>
                <a:gd name="T19" fmla="*/ 25 h 80"/>
                <a:gd name="T20" fmla="*/ 12 w 80"/>
                <a:gd name="T21" fmla="*/ 43 h 80"/>
                <a:gd name="T22" fmla="*/ 21 w 80"/>
                <a:gd name="T23" fmla="*/ 61 h 80"/>
                <a:gd name="T24" fmla="*/ 39 w 80"/>
                <a:gd name="T25" fmla="*/ 68 h 80"/>
                <a:gd name="T26" fmla="*/ 57 w 80"/>
                <a:gd name="T27" fmla="*/ 59 h 80"/>
                <a:gd name="T28" fmla="*/ 55 w 80"/>
                <a:gd name="T29" fmla="*/ 23 h 80"/>
                <a:gd name="T30" fmla="*/ 38 w 80"/>
                <a:gd name="T31" fmla="*/ 1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80">
                  <a:moveTo>
                    <a:pt x="38" y="80"/>
                  </a:moveTo>
                  <a:cubicBezTo>
                    <a:pt x="29" y="80"/>
                    <a:pt x="20" y="76"/>
                    <a:pt x="13" y="70"/>
                  </a:cubicBezTo>
                  <a:cubicBezTo>
                    <a:pt x="5" y="63"/>
                    <a:pt x="1" y="54"/>
                    <a:pt x="0" y="44"/>
                  </a:cubicBezTo>
                  <a:cubicBezTo>
                    <a:pt x="0" y="34"/>
                    <a:pt x="3" y="24"/>
                    <a:pt x="10" y="16"/>
                  </a:cubicBezTo>
                  <a:cubicBezTo>
                    <a:pt x="24" y="1"/>
                    <a:pt x="48" y="0"/>
                    <a:pt x="63" y="14"/>
                  </a:cubicBezTo>
                  <a:cubicBezTo>
                    <a:pt x="79" y="28"/>
                    <a:pt x="80" y="52"/>
                    <a:pt x="66" y="67"/>
                  </a:cubicBezTo>
                  <a:cubicBezTo>
                    <a:pt x="59" y="75"/>
                    <a:pt x="50" y="79"/>
                    <a:pt x="40" y="80"/>
                  </a:cubicBezTo>
                  <a:cubicBezTo>
                    <a:pt x="39" y="80"/>
                    <a:pt x="39" y="80"/>
                    <a:pt x="38" y="80"/>
                  </a:cubicBezTo>
                  <a:close/>
                  <a:moveTo>
                    <a:pt x="38" y="16"/>
                  </a:moveTo>
                  <a:cubicBezTo>
                    <a:pt x="31" y="16"/>
                    <a:pt x="24" y="19"/>
                    <a:pt x="19" y="25"/>
                  </a:cubicBezTo>
                  <a:cubicBezTo>
                    <a:pt x="14" y="30"/>
                    <a:pt x="12" y="36"/>
                    <a:pt x="12" y="43"/>
                  </a:cubicBezTo>
                  <a:cubicBezTo>
                    <a:pt x="13" y="50"/>
                    <a:pt x="16" y="56"/>
                    <a:pt x="21" y="61"/>
                  </a:cubicBezTo>
                  <a:cubicBezTo>
                    <a:pt x="26" y="66"/>
                    <a:pt x="32" y="68"/>
                    <a:pt x="39" y="68"/>
                  </a:cubicBezTo>
                  <a:cubicBezTo>
                    <a:pt x="46" y="67"/>
                    <a:pt x="53" y="64"/>
                    <a:pt x="57" y="59"/>
                  </a:cubicBezTo>
                  <a:cubicBezTo>
                    <a:pt x="67" y="49"/>
                    <a:pt x="66" y="32"/>
                    <a:pt x="55" y="23"/>
                  </a:cubicBezTo>
                  <a:cubicBezTo>
                    <a:pt x="50" y="18"/>
                    <a:pt x="44" y="16"/>
                    <a:pt x="38" y="16"/>
                  </a:cubicBezTo>
                  <a:close/>
                </a:path>
              </a:pathLst>
            </a:custGeom>
            <a:grpFill/>
            <a:ln>
              <a:solidFill>
                <a:srgbClr val="0070C0"/>
              </a:solidFill>
            </a:ln>
          </p:spPr>
          <p:txBody>
            <a:bodyPr vert="horz" wrap="square" lIns="91440" tIns="45720" rIns="91440" bIns="45720" numCol="1" anchor="t" anchorCtr="0" compatLnSpc="1">
              <a:prstTxWarp prst="textNoShape">
                <a:avLst/>
              </a:prstTxWarp>
            </a:bodyPr>
            <a:lstStyle/>
            <a:p>
              <a:endParaRPr lang="en-US" sz="1200">
                <a:latin typeface="Arial" panose="020B0604020202020204" pitchFamily="34" charset="0"/>
              </a:endParaRPr>
            </a:p>
          </p:txBody>
        </p:sp>
      </p:grpSp>
      <p:sp>
        <p:nvSpPr>
          <p:cNvPr id="22" name="Rectangle 21">
            <a:extLst>
              <a:ext uri="{FF2B5EF4-FFF2-40B4-BE49-F238E27FC236}">
                <a16:creationId xmlns:a16="http://schemas.microsoft.com/office/drawing/2014/main" id="{184E7E04-ABFF-4F28-91D2-5C602427092A}"/>
              </a:ext>
            </a:extLst>
          </p:cNvPr>
          <p:cNvSpPr/>
          <p:nvPr/>
        </p:nvSpPr>
        <p:spPr>
          <a:xfrm>
            <a:off x="100519" y="126133"/>
            <a:ext cx="4347146" cy="707886"/>
          </a:xfrm>
          <a:prstGeom prst="rect">
            <a:avLst/>
          </a:prstGeom>
        </p:spPr>
        <p:txBody>
          <a:bodyPr wrap="square">
            <a:spAutoFit/>
          </a:bodyPr>
          <a:lstStyle/>
          <a:p>
            <a:r>
              <a:rPr lang="en-US" sz="2000" dirty="0">
                <a:solidFill>
                  <a:srgbClr val="0076CE"/>
                </a:solidFill>
                <a:latin typeface="Arial" panose="020B0604020202020204" pitchFamily="34" charset="0"/>
                <a:cs typeface="Arial" panose="020B0604020202020204" pitchFamily="34" charset="0"/>
              </a:rPr>
              <a:t>Multinational investment bank and financial services company</a:t>
            </a:r>
          </a:p>
        </p:txBody>
      </p:sp>
    </p:spTree>
    <p:extLst>
      <p:ext uri="{BB962C8B-B14F-4D97-AF65-F5344CB8AC3E}">
        <p14:creationId xmlns:p14="http://schemas.microsoft.com/office/powerpoint/2010/main" val="3487243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a:xfrm>
            <a:off x="2227066" y="1187376"/>
            <a:ext cx="1924111" cy="1816575"/>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a:solidFill>
                  <a:srgbClr val="1285C7"/>
                </a:solidFill>
                <a:latin typeface="Arial" panose="020B0604020202020204" pitchFamily="34" charset="0"/>
                <a:ea typeface="Roboto" panose="02000000000000000000" pitchFamily="2" charset="0"/>
                <a:cs typeface="Arial" panose="020B0604020202020204" pitchFamily="34" charset="0"/>
              </a:rPr>
              <a:t>Business needs</a:t>
            </a:r>
          </a:p>
          <a:p>
            <a:pPr marL="128588" indent="-128588" fontAlgn="base">
              <a:spcBef>
                <a:spcPct val="0"/>
              </a:spcBef>
              <a:spcAft>
                <a:spcPts val="675"/>
              </a:spcAft>
              <a:buFont typeface="Arial" panose="020B0604020202020204" pitchFamily="34" charset="0"/>
              <a:buChar char="•"/>
            </a:pPr>
            <a:r>
              <a:rPr lang="en-US" sz="900">
                <a:solidFill>
                  <a:srgbClr val="444444"/>
                </a:solidFill>
                <a:latin typeface="Arial" panose="020B0604020202020204" pitchFamily="34" charset="0"/>
                <a:ea typeface="Roboto" panose="02000000000000000000" pitchFamily="2" charset="0"/>
                <a:cs typeface="Arial" panose="020B0604020202020204" pitchFamily="34" charset="0"/>
              </a:rPr>
              <a:t>Technical debt in existing legacy private clouds</a:t>
            </a:r>
          </a:p>
          <a:p>
            <a:pPr marL="128588" indent="-128588" fontAlgn="base">
              <a:spcBef>
                <a:spcPct val="0"/>
              </a:spcBef>
              <a:spcAft>
                <a:spcPts val="675"/>
              </a:spcAft>
              <a:buFont typeface="Arial" panose="020B0604020202020204" pitchFamily="34" charset="0"/>
              <a:buChar char="•"/>
            </a:pPr>
            <a:r>
              <a:rPr lang="en-US" sz="900">
                <a:solidFill>
                  <a:srgbClr val="444444"/>
                </a:solidFill>
                <a:latin typeface="Arial" panose="020B0604020202020204" pitchFamily="34" charset="0"/>
                <a:ea typeface="Roboto" panose="02000000000000000000" pitchFamily="2" charset="0"/>
                <a:cs typeface="Arial" panose="020B0604020202020204" pitchFamily="34" charset="0"/>
              </a:rPr>
              <a:t>Growing and unsustainable expenses for public cloud services</a:t>
            </a: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ea typeface="Roboto"/>
                <a:cs typeface="Arial"/>
              </a:rPr>
              <a:t>Unsuccessful attempts to deliver private cloud to meet business service requirements</a:t>
            </a:r>
            <a:endParaRPr lang="en-US" sz="900">
              <a:solidFill>
                <a:srgbClr val="444444"/>
              </a:solidFill>
              <a:latin typeface="Arial" panose="020B0604020202020204" pitchFamily="34" charset="0"/>
              <a:ea typeface="Roboto" panose="02000000000000000000" pitchFamily="2" charset="0"/>
              <a:cs typeface="Arial" panose="020B0604020202020204" pitchFamily="34" charset="0"/>
            </a:endParaRPr>
          </a:p>
          <a:p>
            <a:pPr fontAlgn="base">
              <a:spcBef>
                <a:spcPct val="0"/>
              </a:spcBef>
              <a:spcAft>
                <a:spcPct val="0"/>
              </a:spcAft>
            </a:pPr>
            <a:endParaRPr lang="en-US" sz="900">
              <a:solidFill>
                <a:prstClr val="white"/>
              </a:solidFill>
              <a:latin typeface="Arial" panose="020B0604020202020204" pitchFamily="34" charset="0"/>
              <a:ea typeface="Roboto" panose="02000000000000000000" pitchFamily="2" charset="0"/>
              <a:cs typeface="Arial" panose="020B0604020202020204" pitchFamily="34" charset="0"/>
            </a:endParaRPr>
          </a:p>
        </p:txBody>
      </p:sp>
      <p:sp>
        <p:nvSpPr>
          <p:cNvPr id="17" name="Content Placeholder 2"/>
          <p:cNvSpPr txBox="1">
            <a:spLocks/>
          </p:cNvSpPr>
          <p:nvPr/>
        </p:nvSpPr>
        <p:spPr>
          <a:xfrm>
            <a:off x="6741308" y="1187376"/>
            <a:ext cx="2083551" cy="1816576"/>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a:solidFill>
                  <a:srgbClr val="1285C7"/>
                </a:solidFill>
                <a:latin typeface="Arial" panose="020B0604020202020204" pitchFamily="34" charset="0"/>
                <a:ea typeface="Roboto" panose="02000000000000000000" pitchFamily="2" charset="0"/>
                <a:cs typeface="Arial" panose="020B0604020202020204" pitchFamily="34" charset="0"/>
              </a:rPr>
              <a:t>Expected business results</a:t>
            </a:r>
            <a:endParaRPr lang="en-GB" sz="788">
              <a:solidFill>
                <a:srgbClr val="1285C7"/>
              </a:solidFill>
              <a:latin typeface="Arial" panose="020B0604020202020204" pitchFamily="34" charset="0"/>
              <a:ea typeface="Roboto" panose="02000000000000000000" pitchFamily="2" charset="0"/>
              <a:cs typeface="Arial" panose="020B0604020202020204" pitchFamily="34" charset="0"/>
            </a:endParaRP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cs typeface="Arial"/>
              </a:rPr>
              <a:t>A fully-featured private, secure on-prem cloud platform delivering public-cloud-like agility &amp; user experience </a:t>
            </a:r>
            <a:endParaRPr lang="en-US" sz="900">
              <a:solidFill>
                <a:srgbClr val="444444"/>
              </a:solidFill>
              <a:latin typeface="Arial" panose="020B0604020202020204" pitchFamily="34" charset="0"/>
              <a:cs typeface="Arial" panose="020B0604020202020204" pitchFamily="34" charset="0"/>
            </a:endParaRP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cs typeface="Arial"/>
              </a:rPr>
              <a:t>Automated self-service for requesting, provisioning, reporting and consuming IaaS</a:t>
            </a:r>
          </a:p>
          <a:p>
            <a:pPr marL="128588" indent="-128588" fontAlgn="base">
              <a:spcBef>
                <a:spcPct val="0"/>
              </a:spcBef>
              <a:spcAft>
                <a:spcPts val="675"/>
              </a:spcAft>
              <a:buFont typeface="Arial" panose="020B0604020202020204" pitchFamily="34" charset="0"/>
              <a:buChar char="•"/>
            </a:pPr>
            <a:r>
              <a:rPr lang="en-US" sz="900">
                <a:solidFill>
                  <a:srgbClr val="444444"/>
                </a:solidFill>
                <a:latin typeface="Arial" panose="020B0604020202020204" pitchFamily="34" charset="0"/>
                <a:cs typeface="Arial" panose="020B0604020202020204" pitchFamily="34" charset="0"/>
              </a:rPr>
              <a:t>Shift in cloud services spend from OPEX to CAPEX </a:t>
            </a:r>
          </a:p>
        </p:txBody>
      </p:sp>
      <p:sp>
        <p:nvSpPr>
          <p:cNvPr id="18" name="Content Placeholder 2"/>
          <p:cNvSpPr txBox="1">
            <a:spLocks/>
          </p:cNvSpPr>
          <p:nvPr/>
        </p:nvSpPr>
        <p:spPr>
          <a:xfrm>
            <a:off x="4320249" y="1187376"/>
            <a:ext cx="2290085" cy="1816575"/>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a:solidFill>
                  <a:srgbClr val="1285C7"/>
                </a:solidFill>
                <a:latin typeface="Arial" panose="020B0604020202020204" pitchFamily="34" charset="0"/>
                <a:ea typeface="Roboto" panose="02000000000000000000" pitchFamily="2" charset="0"/>
                <a:cs typeface="Arial" panose="020B0604020202020204" pitchFamily="34" charset="0"/>
              </a:rPr>
              <a:t>Solutions at-a-glance</a:t>
            </a:r>
            <a:endParaRPr lang="en-GB" sz="788">
              <a:solidFill>
                <a:srgbClr val="1285C7"/>
              </a:solidFill>
              <a:latin typeface="Arial" panose="020B0604020202020204" pitchFamily="34" charset="0"/>
              <a:ea typeface="Roboto" panose="02000000000000000000" pitchFamily="2" charset="0"/>
              <a:cs typeface="Arial" panose="020B0604020202020204" pitchFamily="34" charset="0"/>
            </a:endParaRP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panose="020B0604020202020204" pitchFamily="34" charset="0"/>
                <a:ea typeface="Roboto"/>
                <a:cs typeface="Arial" panose="020B0604020202020204" pitchFamily="34" charset="0"/>
              </a:rPr>
              <a:t>Developed portal and IaaS integrated with backend corporate systems using Custom Automation &amp; Integration services </a:t>
            </a: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panose="020B0604020202020204" pitchFamily="34" charset="0"/>
                <a:cs typeface="Arial" panose="020B0604020202020204" pitchFamily="34" charset="0"/>
              </a:rPr>
              <a:t>Coordinated with Transformation Program Office to ensure project success </a:t>
            </a: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panose="020B0604020202020204" pitchFamily="34" charset="0"/>
                <a:ea typeface="Roboto"/>
                <a:cs typeface="Arial" panose="020B0604020202020204" pitchFamily="34" charset="0"/>
              </a:rPr>
              <a:t>Configured and installed instances at three sites</a:t>
            </a: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panose="020B0604020202020204" pitchFamily="34" charset="0"/>
                <a:cs typeface="Arial" panose="020B0604020202020204" pitchFamily="34" charset="0"/>
              </a:rPr>
              <a:t>Automated IaaS </a:t>
            </a:r>
          </a:p>
        </p:txBody>
      </p:sp>
      <p:sp>
        <p:nvSpPr>
          <p:cNvPr id="21" name="Content Placeholder 2"/>
          <p:cNvSpPr txBox="1">
            <a:spLocks/>
          </p:cNvSpPr>
          <p:nvPr/>
        </p:nvSpPr>
        <p:spPr>
          <a:xfrm>
            <a:off x="312928" y="1187376"/>
            <a:ext cx="1763210" cy="954986"/>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US" sz="1575">
                <a:solidFill>
                  <a:srgbClr val="1285C7"/>
                </a:solidFill>
                <a:latin typeface="Arial" panose="020B0604020202020204" pitchFamily="34" charset="0"/>
                <a:ea typeface="Roboto" panose="02000000000000000000" pitchFamily="2" charset="0"/>
                <a:cs typeface="Arial" panose="020B0604020202020204" pitchFamily="34" charset="0"/>
              </a:rPr>
              <a:t>Delivering the agility and flexibility of public cloud at a fraction of the cost</a:t>
            </a:r>
          </a:p>
        </p:txBody>
      </p:sp>
      <p:pic>
        <p:nvPicPr>
          <p:cNvPr id="25" name="Picture 24"/>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brightnessContrast bright="20000"/>
                    </a14:imgEffect>
                  </a14:imgLayer>
                </a14:imgProps>
              </a:ext>
              <a:ext uri="{28A0092B-C50C-407E-A947-70E740481C1C}">
                <a14:useLocalDpi xmlns:a14="http://schemas.microsoft.com/office/drawing/2010/main"/>
              </a:ext>
            </a:extLst>
          </a:blip>
          <a:srcRect/>
          <a:stretch/>
        </p:blipFill>
        <p:spPr>
          <a:xfrm>
            <a:off x="-4745" y="3298901"/>
            <a:ext cx="4484354" cy="1844599"/>
          </a:xfrm>
          <a:prstGeom prst="rect">
            <a:avLst/>
          </a:prstGeom>
        </p:spPr>
      </p:pic>
      <p:sp>
        <p:nvSpPr>
          <p:cNvPr id="26" name="TextBox 25"/>
          <p:cNvSpPr txBox="1"/>
          <p:nvPr/>
        </p:nvSpPr>
        <p:spPr>
          <a:xfrm>
            <a:off x="297481" y="3089101"/>
            <a:ext cx="8594052" cy="124650"/>
          </a:xfrm>
          <a:prstGeom prst="rect">
            <a:avLst/>
          </a:prstGeom>
          <a:noFill/>
        </p:spPr>
        <p:txBody>
          <a:bodyPr wrap="square" lIns="0" tIns="0" rIns="0" bIns="0" rtlCol="0" anchor="ctr">
            <a:spAutoFit/>
          </a:bodyPr>
          <a:lstStyle/>
          <a:p>
            <a:pPr fontAlgn="base">
              <a:lnSpc>
                <a:spcPct val="90000"/>
              </a:lnSpc>
              <a:spcBef>
                <a:spcPts val="75"/>
              </a:spcBef>
              <a:spcAft>
                <a:spcPts val="75"/>
              </a:spcAft>
              <a:buClr>
                <a:srgbClr val="0085C3"/>
              </a:buClr>
              <a:defRPr/>
            </a:pPr>
            <a:r>
              <a:rPr lang="en-US" sz="900" b="1" kern="0">
                <a:solidFill>
                  <a:srgbClr val="EE6411"/>
                </a:solidFill>
                <a:latin typeface="Arial" panose="020B0604020202020204" pitchFamily="34" charset="0"/>
                <a:ea typeface="Roboto Medium" panose="02000000000000000000" pitchFamily="2" charset="0"/>
                <a:cs typeface="Arial" panose="020B0604020202020204" pitchFamily="34" charset="0"/>
              </a:rPr>
              <a:t>Cloud: </a:t>
            </a:r>
            <a:r>
              <a:rPr lang="en-US" sz="900" b="1" kern="0">
                <a:solidFill>
                  <a:srgbClr val="EE6411"/>
                </a:solidFill>
                <a:latin typeface="Arial" panose="020B0604020202020204" pitchFamily="34" charset="0"/>
                <a:ea typeface="Roboto" panose="02000000000000000000" pitchFamily="2" charset="0"/>
                <a:cs typeface="Arial" panose="020B0604020202020204" pitchFamily="34" charset="0"/>
              </a:rPr>
              <a:t>VCF on Dell EMC </a:t>
            </a:r>
            <a:r>
              <a:rPr lang="en-US" sz="900" b="1" kern="0" err="1">
                <a:solidFill>
                  <a:srgbClr val="EE6411"/>
                </a:solidFill>
                <a:latin typeface="Arial" panose="020B0604020202020204" pitchFamily="34" charset="0"/>
                <a:ea typeface="Roboto" panose="02000000000000000000" pitchFamily="2" charset="0"/>
                <a:cs typeface="Arial" panose="020B0604020202020204" pitchFamily="34" charset="0"/>
              </a:rPr>
              <a:t>VxRail</a:t>
            </a:r>
            <a:r>
              <a:rPr lang="en-US" sz="900" b="1" kern="0">
                <a:solidFill>
                  <a:srgbClr val="EE6411"/>
                </a:solidFill>
                <a:latin typeface="Arial" panose="020B0604020202020204" pitchFamily="34" charset="0"/>
                <a:ea typeface="Roboto" panose="02000000000000000000" pitchFamily="2" charset="0"/>
                <a:cs typeface="Arial" panose="020B0604020202020204" pitchFamily="34" charset="0"/>
              </a:rPr>
              <a:t>  |  Offering:  Multi-cloud Infrastructure and Operating Model  |  </a:t>
            </a:r>
            <a:r>
              <a:rPr lang="en-US" sz="900" b="1" kern="0">
                <a:solidFill>
                  <a:srgbClr val="EE6411"/>
                </a:solidFill>
                <a:latin typeface="Arial" panose="020B0604020202020204" pitchFamily="34" charset="0"/>
                <a:ea typeface="Roboto Medium" panose="02000000000000000000" pitchFamily="2" charset="0"/>
                <a:cs typeface="Arial" panose="020B0604020202020204" pitchFamily="34" charset="0"/>
              </a:rPr>
              <a:t>Industry: Telecom </a:t>
            </a:r>
            <a:r>
              <a:rPr lang="en-US" sz="900" b="1" kern="0">
                <a:solidFill>
                  <a:srgbClr val="EE6411"/>
                </a:solidFill>
                <a:latin typeface="Arial" panose="020B0604020202020204" pitchFamily="34" charset="0"/>
                <a:ea typeface="Roboto" panose="02000000000000000000" pitchFamily="2" charset="0"/>
                <a:cs typeface="Arial" panose="020B0604020202020204" pitchFamily="34" charset="0"/>
              </a:rPr>
              <a:t>|  </a:t>
            </a:r>
            <a:r>
              <a:rPr lang="en-US" sz="900" b="1" kern="0">
                <a:solidFill>
                  <a:srgbClr val="EE6411"/>
                </a:solidFill>
                <a:latin typeface="Arial" panose="020B0604020202020204" pitchFamily="34" charset="0"/>
                <a:ea typeface="Roboto Medium" panose="02000000000000000000" pitchFamily="2" charset="0"/>
                <a:cs typeface="Arial" panose="020B0604020202020204" pitchFamily="34" charset="0"/>
              </a:rPr>
              <a:t>Country: United States</a:t>
            </a:r>
            <a:endParaRPr lang="en-US" sz="900" b="1" kern="0">
              <a:solidFill>
                <a:srgbClr val="EE6411"/>
              </a:solidFill>
              <a:latin typeface="Arial" panose="020B0604020202020204" pitchFamily="34" charset="0"/>
              <a:ea typeface="Roboto" panose="02000000000000000000" pitchFamily="2" charset="0"/>
              <a:cs typeface="Arial" panose="020B0604020202020204" pitchFamily="34" charset="0"/>
            </a:endParaRPr>
          </a:p>
        </p:txBody>
      </p:sp>
      <p:sp>
        <p:nvSpPr>
          <p:cNvPr id="15" name="Content Placeholder 2">
            <a:extLst>
              <a:ext uri="{FF2B5EF4-FFF2-40B4-BE49-F238E27FC236}">
                <a16:creationId xmlns:a16="http://schemas.microsoft.com/office/drawing/2014/main" id="{B4DFF125-18ED-4B7C-9549-A659C48D45C0}"/>
              </a:ext>
            </a:extLst>
          </p:cNvPr>
          <p:cNvSpPr txBox="1">
            <a:spLocks/>
          </p:cNvSpPr>
          <p:nvPr/>
        </p:nvSpPr>
        <p:spPr>
          <a:xfrm>
            <a:off x="5212598" y="3460864"/>
            <a:ext cx="1615421" cy="936923"/>
          </a:xfrm>
          <a:prstGeom prst="rect">
            <a:avLst/>
          </a:prstGeom>
        </p:spPr>
        <p:txBody>
          <a:bodyPr wrap="square" lIns="0" tIns="0" rIns="0" bIns="0" anchor="t" anchorCtr="0">
            <a:spAutoFit/>
          </a:bodyPr>
          <a:lstStyle/>
          <a:p>
            <a:pPr fontAlgn="base">
              <a:lnSpc>
                <a:spcPct val="110000"/>
              </a:lnSpc>
              <a:spcBef>
                <a:spcPts val="75"/>
              </a:spcBef>
              <a:spcAft>
                <a:spcPts val="75"/>
              </a:spcAft>
              <a:buClr>
                <a:srgbClr val="0085C3"/>
              </a:buClr>
              <a:defRPr/>
            </a:pPr>
            <a:r>
              <a:rPr lang="en-US" sz="6000">
                <a:solidFill>
                  <a:srgbClr val="0076CE"/>
                </a:solidFill>
                <a:latin typeface="Arial" panose="020B0604020202020204" pitchFamily="34" charset="0"/>
                <a:ea typeface="Roboto" panose="02000000000000000000" pitchFamily="2" charset="0"/>
                <a:cs typeface="Arial" panose="020B0604020202020204" pitchFamily="34" charset="0"/>
              </a:rPr>
              <a:t>30%</a:t>
            </a:r>
            <a:endParaRPr lang="en-US" sz="6000" baseline="30000">
              <a:solidFill>
                <a:srgbClr val="0076CE"/>
              </a:solidFill>
              <a:latin typeface="Arial" panose="020B0604020202020204" pitchFamily="34" charset="0"/>
              <a:ea typeface="Roboto" panose="02000000000000000000" pitchFamily="2" charset="0"/>
              <a:cs typeface="Arial" panose="020B0604020202020204" pitchFamily="34" charset="0"/>
            </a:endParaRPr>
          </a:p>
        </p:txBody>
      </p:sp>
      <p:sp>
        <p:nvSpPr>
          <p:cNvPr id="20" name="Content Placeholder 2">
            <a:extLst>
              <a:ext uri="{FF2B5EF4-FFF2-40B4-BE49-F238E27FC236}">
                <a16:creationId xmlns:a16="http://schemas.microsoft.com/office/drawing/2014/main" id="{A39E6768-0544-4088-88B6-855263207199}"/>
              </a:ext>
            </a:extLst>
          </p:cNvPr>
          <p:cNvSpPr txBox="1">
            <a:spLocks/>
          </p:cNvSpPr>
          <p:nvPr/>
        </p:nvSpPr>
        <p:spPr>
          <a:xfrm>
            <a:off x="5355003" y="4302521"/>
            <a:ext cx="1382747" cy="341697"/>
          </a:xfrm>
          <a:prstGeom prst="rect">
            <a:avLst/>
          </a:prstGeom>
        </p:spPr>
        <p:txBody>
          <a:bodyPr wrap="square" lIns="0" tIns="0" rIns="0" bIns="0" anchor="t" anchorCtr="0">
            <a:spAutoFit/>
          </a:bodyPr>
          <a:lstStyle/>
          <a:p>
            <a:pPr fontAlgn="base">
              <a:lnSpc>
                <a:spcPct val="110000"/>
              </a:lnSpc>
              <a:spcBef>
                <a:spcPts val="75"/>
              </a:spcBef>
              <a:spcAft>
                <a:spcPts val="75"/>
              </a:spcAft>
              <a:buClr>
                <a:srgbClr val="0085C3"/>
              </a:buClr>
              <a:defRPr/>
            </a:pPr>
            <a:r>
              <a:rPr lang="en-US" sz="1050">
                <a:solidFill>
                  <a:srgbClr val="00447C"/>
                </a:solidFill>
                <a:latin typeface="Arial" panose="020B0604020202020204" pitchFamily="34" charset="0"/>
                <a:ea typeface="Roboto" panose="02000000000000000000" pitchFamily="2" charset="0"/>
                <a:cs typeface="Arial" panose="020B0604020202020204" pitchFamily="34" charset="0"/>
              </a:rPr>
              <a:t>Savings over public cloud services</a:t>
            </a:r>
          </a:p>
        </p:txBody>
      </p:sp>
      <p:pic>
        <p:nvPicPr>
          <p:cNvPr id="22" name="Picture 21">
            <a:extLst>
              <a:ext uri="{FF2B5EF4-FFF2-40B4-BE49-F238E27FC236}">
                <a16:creationId xmlns:a16="http://schemas.microsoft.com/office/drawing/2014/main" id="{C2CF17B3-0D06-40F9-83F3-ECB12A28F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0358" y="3604619"/>
            <a:ext cx="1518482" cy="1039599"/>
          </a:xfrm>
          <a:prstGeom prst="rect">
            <a:avLst/>
          </a:prstGeom>
        </p:spPr>
      </p:pic>
      <p:pic>
        <p:nvPicPr>
          <p:cNvPr id="23" name="Picture 22">
            <a:extLst>
              <a:ext uri="{FF2B5EF4-FFF2-40B4-BE49-F238E27FC236}">
                <a16:creationId xmlns:a16="http://schemas.microsoft.com/office/drawing/2014/main" id="{661318D8-2298-4A3D-B2CC-578AEDCB5C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1308" y="302832"/>
            <a:ext cx="2083551" cy="270399"/>
          </a:xfrm>
          <a:prstGeom prst="rect">
            <a:avLst/>
          </a:prstGeom>
        </p:spPr>
      </p:pic>
      <p:pic>
        <p:nvPicPr>
          <p:cNvPr id="13" name="Picture 12">
            <a:hlinkClick r:id="rId7" action="ppaction://hlinksldjump"/>
            <a:extLst>
              <a:ext uri="{FF2B5EF4-FFF2-40B4-BE49-F238E27FC236}">
                <a16:creationId xmlns:a16="http://schemas.microsoft.com/office/drawing/2014/main" id="{D5CD9A94-962F-43E2-BEF6-A2A2ED3C53E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779457" y="126133"/>
            <a:ext cx="134124" cy="134124"/>
          </a:xfrm>
          <a:prstGeom prst="rect">
            <a:avLst/>
          </a:prstGeom>
        </p:spPr>
      </p:pic>
      <p:sp>
        <p:nvSpPr>
          <p:cNvPr id="3" name="Rectangle 2">
            <a:extLst>
              <a:ext uri="{FF2B5EF4-FFF2-40B4-BE49-F238E27FC236}">
                <a16:creationId xmlns:a16="http://schemas.microsoft.com/office/drawing/2014/main" id="{EC191DD2-D85A-40F7-99B4-2B2422D5DB89}"/>
              </a:ext>
            </a:extLst>
          </p:cNvPr>
          <p:cNvSpPr/>
          <p:nvPr/>
        </p:nvSpPr>
        <p:spPr>
          <a:xfrm>
            <a:off x="100519" y="114865"/>
            <a:ext cx="4219730" cy="707886"/>
          </a:xfrm>
          <a:prstGeom prst="rect">
            <a:avLst/>
          </a:prstGeom>
        </p:spPr>
        <p:txBody>
          <a:bodyPr wrap="square">
            <a:spAutoFit/>
          </a:bodyPr>
          <a:lstStyle/>
          <a:p>
            <a:r>
              <a:rPr lang="en-US" sz="2000" dirty="0">
                <a:solidFill>
                  <a:srgbClr val="0076CE"/>
                </a:solidFill>
                <a:latin typeface="Arial" panose="020B0604020202020204" pitchFamily="34" charset="0"/>
                <a:cs typeface="Arial" panose="020B0604020202020204" pitchFamily="34" charset="0"/>
              </a:rPr>
              <a:t>Telecommunications &amp; broadcast conglomerate</a:t>
            </a:r>
          </a:p>
        </p:txBody>
      </p:sp>
    </p:spTree>
    <p:extLst>
      <p:ext uri="{BB962C8B-B14F-4D97-AF65-F5344CB8AC3E}">
        <p14:creationId xmlns:p14="http://schemas.microsoft.com/office/powerpoint/2010/main" val="544676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a:xfrm>
            <a:off x="2227066" y="1187376"/>
            <a:ext cx="1924111" cy="1816575"/>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dirty="0">
                <a:solidFill>
                  <a:srgbClr val="1285C7"/>
                </a:solidFill>
                <a:latin typeface="Arial" panose="020B0604020202020204" pitchFamily="34" charset="0"/>
                <a:ea typeface="Roboto" panose="02000000000000000000" pitchFamily="2" charset="0"/>
                <a:cs typeface="Arial" panose="020B0604020202020204" pitchFamily="34" charset="0"/>
              </a:rPr>
              <a:t>Business needs</a:t>
            </a:r>
            <a:endParaRPr lang="en-US" sz="900" dirty="0">
              <a:solidFill>
                <a:srgbClr val="444444"/>
              </a:solidFill>
              <a:latin typeface="Arial" panose="020B0604020202020204" pitchFamily="34" charset="0"/>
              <a:ea typeface="Roboto" panose="02000000000000000000" pitchFamily="2" charset="0"/>
              <a:cs typeface="Arial" panose="020B0604020202020204" pitchFamily="34" charset="0"/>
            </a:endParaRPr>
          </a:p>
          <a:p>
            <a:pPr marL="128270" indent="-128270" fontAlgn="base">
              <a:spcBef>
                <a:spcPct val="0"/>
              </a:spcBef>
              <a:spcAft>
                <a:spcPts val="675"/>
              </a:spcAft>
              <a:buFont typeface="Arial" panose="020B0604020202020204" pitchFamily="34" charset="0"/>
              <a:buChar char="•"/>
            </a:pPr>
            <a:r>
              <a:rPr lang="en-US" sz="900" dirty="0">
                <a:solidFill>
                  <a:srgbClr val="444444"/>
                </a:solidFill>
                <a:latin typeface="Arial"/>
                <a:cs typeface="Arial"/>
              </a:rPr>
              <a:t>Running approximately 500 applications for 50+ departments on 5-year-old hardware infrastructure in 2 data centers</a:t>
            </a: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ea typeface="Roboto" panose="02000000000000000000" pitchFamily="2" charset="0"/>
                <a:cs typeface="Arial" panose="020B0604020202020204" pitchFamily="34" charset="0"/>
              </a:rPr>
              <a:t>Facing $2M in additional costs if not decommissioned within 6 months</a:t>
            </a:r>
          </a:p>
          <a:p>
            <a:pPr marL="128270" indent="-128270" fontAlgn="base">
              <a:spcBef>
                <a:spcPct val="0"/>
              </a:spcBef>
              <a:spcAft>
                <a:spcPts val="675"/>
              </a:spcAft>
              <a:buFont typeface="Arial" panose="020B0604020202020204" pitchFamily="34" charset="0"/>
              <a:buChar char="•"/>
            </a:pPr>
            <a:r>
              <a:rPr lang="en-US" sz="900" dirty="0">
                <a:solidFill>
                  <a:srgbClr val="444444"/>
                </a:solidFill>
                <a:latin typeface="Arial"/>
                <a:ea typeface="Roboto"/>
                <a:cs typeface="Arial"/>
              </a:rPr>
              <a:t>Looking for greater IT simplicity, agility, and efficiency with automation and integration</a:t>
            </a:r>
          </a:p>
          <a:p>
            <a:pPr fontAlgn="base">
              <a:spcBef>
                <a:spcPct val="0"/>
              </a:spcBef>
              <a:spcAft>
                <a:spcPct val="0"/>
              </a:spcAft>
            </a:pPr>
            <a:endParaRPr lang="en-US" sz="900" dirty="0">
              <a:solidFill>
                <a:prstClr val="white"/>
              </a:solidFill>
              <a:latin typeface="Arial" panose="020B0604020202020204" pitchFamily="34" charset="0"/>
              <a:ea typeface="Roboto" panose="02000000000000000000" pitchFamily="2" charset="0"/>
              <a:cs typeface="Arial" panose="020B0604020202020204" pitchFamily="34" charset="0"/>
            </a:endParaRPr>
          </a:p>
        </p:txBody>
      </p:sp>
      <p:sp>
        <p:nvSpPr>
          <p:cNvPr id="17" name="Content Placeholder 2"/>
          <p:cNvSpPr txBox="1">
            <a:spLocks/>
          </p:cNvSpPr>
          <p:nvPr/>
        </p:nvSpPr>
        <p:spPr>
          <a:xfrm>
            <a:off x="6741308" y="1187376"/>
            <a:ext cx="2191501" cy="1816576"/>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a:solidFill>
                  <a:srgbClr val="1285C7"/>
                </a:solidFill>
                <a:latin typeface="Arial" panose="020B0604020202020204" pitchFamily="34" charset="0"/>
                <a:ea typeface="Roboto" panose="02000000000000000000" pitchFamily="2" charset="0"/>
                <a:cs typeface="Arial" panose="020B0604020202020204" pitchFamily="34" charset="0"/>
              </a:rPr>
              <a:t>Expected business results</a:t>
            </a:r>
            <a:endParaRPr lang="en-GB" sz="788">
              <a:solidFill>
                <a:srgbClr val="1285C7"/>
              </a:solidFill>
              <a:latin typeface="Arial" panose="020B0604020202020204" pitchFamily="34" charset="0"/>
              <a:ea typeface="Roboto" panose="02000000000000000000" pitchFamily="2" charset="0"/>
              <a:cs typeface="Arial" panose="020B0604020202020204" pitchFamily="34" charset="0"/>
            </a:endParaRPr>
          </a:p>
          <a:p>
            <a:pPr marL="128588" indent="-128588" fontAlgn="base">
              <a:spcBef>
                <a:spcPct val="0"/>
              </a:spcBef>
              <a:spcAft>
                <a:spcPts val="675"/>
              </a:spcAft>
              <a:buFont typeface="Arial" panose="020B0604020202020204" pitchFamily="34" charset="0"/>
              <a:buChar char="•"/>
            </a:pPr>
            <a:r>
              <a:rPr lang="en-US" sz="900">
                <a:solidFill>
                  <a:srgbClr val="444444"/>
                </a:solidFill>
                <a:latin typeface="Arial" panose="020B0604020202020204" pitchFamily="34" charset="0"/>
                <a:cs typeface="Arial" panose="020B0604020202020204" pitchFamily="34" charset="0"/>
              </a:rPr>
              <a:t>Avoided $2M in additional costs with on-time, non-disruptive migration to new hyper-converged, hybrid cloud management platform</a:t>
            </a: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cs typeface="Arial"/>
              </a:rPr>
              <a:t>Increased agility and efficiencies with automated governance, service management, security, workload orchestration and life-cycle management</a:t>
            </a:r>
            <a:endParaRPr lang="en-US" sz="900">
              <a:solidFill>
                <a:srgbClr val="444444"/>
              </a:solidFill>
              <a:latin typeface="Arial" panose="020B0604020202020204" pitchFamily="34" charset="0"/>
              <a:cs typeface="Arial" panose="020B0604020202020204" pitchFamily="34" charset="0"/>
            </a:endParaRPr>
          </a:p>
          <a:p>
            <a:pPr marL="128588" indent="-128588" fontAlgn="base">
              <a:spcBef>
                <a:spcPct val="0"/>
              </a:spcBef>
              <a:spcAft>
                <a:spcPts val="675"/>
              </a:spcAft>
              <a:buFont typeface="Arial" panose="020B0604020202020204" pitchFamily="34" charset="0"/>
              <a:buChar char="•"/>
            </a:pPr>
            <a:r>
              <a:rPr lang="en-US" sz="900">
                <a:solidFill>
                  <a:srgbClr val="444444"/>
                </a:solidFill>
                <a:latin typeface="Arial" panose="020B0604020202020204" pitchFamily="34" charset="0"/>
                <a:cs typeface="Arial" panose="020B0604020202020204" pitchFamily="34" charset="0"/>
              </a:rPr>
              <a:t>Reduced risk and cost by eliminating silos of operations and ensuring up-to-date CMDB </a:t>
            </a:r>
          </a:p>
        </p:txBody>
      </p:sp>
      <p:sp>
        <p:nvSpPr>
          <p:cNvPr id="18" name="Content Placeholder 2"/>
          <p:cNvSpPr txBox="1">
            <a:spLocks/>
          </p:cNvSpPr>
          <p:nvPr/>
        </p:nvSpPr>
        <p:spPr>
          <a:xfrm>
            <a:off x="4447665" y="1187376"/>
            <a:ext cx="2170376" cy="1816575"/>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a:solidFill>
                  <a:srgbClr val="1285C7"/>
                </a:solidFill>
                <a:latin typeface="Arial" panose="020B0604020202020204" pitchFamily="34" charset="0"/>
                <a:ea typeface="Roboto" panose="02000000000000000000" pitchFamily="2" charset="0"/>
                <a:cs typeface="Arial" panose="020B0604020202020204" pitchFamily="34" charset="0"/>
              </a:rPr>
              <a:t>Solutions at a glance</a:t>
            </a:r>
            <a:endParaRPr lang="en-GB" sz="788">
              <a:solidFill>
                <a:srgbClr val="1285C7"/>
              </a:solidFill>
              <a:latin typeface="Arial" panose="020B0604020202020204" pitchFamily="34" charset="0"/>
              <a:ea typeface="Roboto" panose="02000000000000000000" pitchFamily="2" charset="0"/>
              <a:cs typeface="Arial" panose="020B0604020202020204" pitchFamily="34" charset="0"/>
            </a:endParaRP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ea typeface="Roboto"/>
                <a:cs typeface="Arial"/>
              </a:rPr>
              <a:t>Implemented Day #1 Operating Model for Hyper-converged Infrastructure </a:t>
            </a:r>
          </a:p>
          <a:p>
            <a:pPr marL="128270" indent="-128270">
              <a:spcBef>
                <a:spcPct val="0"/>
              </a:spcBef>
              <a:spcAft>
                <a:spcPts val="675"/>
              </a:spcAft>
              <a:buFont typeface="Arial" panose="020B0604020202020204" pitchFamily="34" charset="0"/>
              <a:buChar char="•"/>
            </a:pPr>
            <a:r>
              <a:rPr lang="en-US" sz="900">
                <a:solidFill>
                  <a:srgbClr val="444444"/>
                </a:solidFill>
                <a:latin typeface="Arial"/>
                <a:ea typeface="Roboto"/>
                <a:cs typeface="Arial"/>
              </a:rPr>
              <a:t>Consulting services mapped the current environment and applied application-centric tools and methodologies to plan migration of 1,500+ VMs</a:t>
            </a:r>
          </a:p>
          <a:p>
            <a:pPr marL="128270" indent="-128270">
              <a:spcBef>
                <a:spcPct val="0"/>
              </a:spcBef>
              <a:spcAft>
                <a:spcPts val="675"/>
              </a:spcAft>
              <a:buFont typeface="Arial" panose="020B0604020202020204" pitchFamily="34" charset="0"/>
              <a:buChar char="•"/>
            </a:pPr>
            <a:r>
              <a:rPr lang="en-US" sz="900">
                <a:solidFill>
                  <a:srgbClr val="444444"/>
                </a:solidFill>
                <a:latin typeface="Arial"/>
                <a:ea typeface="Roboto"/>
                <a:cs typeface="Arial"/>
              </a:rPr>
              <a:t>Built and deployed resilient Hybrid Cloud across 2 data centers</a:t>
            </a:r>
            <a:endParaRPr lang="en-US"/>
          </a:p>
          <a:p>
            <a:pPr marL="128270" indent="-128270" fontAlgn="base">
              <a:spcBef>
                <a:spcPct val="0"/>
              </a:spcBef>
              <a:spcAft>
                <a:spcPts val="675"/>
              </a:spcAft>
              <a:buFont typeface="Arial" panose="020B0604020202020204" pitchFamily="34" charset="0"/>
              <a:buChar char="•"/>
            </a:pPr>
            <a:endParaRPr lang="en-US" sz="900">
              <a:solidFill>
                <a:srgbClr val="444444"/>
              </a:solidFill>
              <a:latin typeface="Arial"/>
              <a:ea typeface="Roboto"/>
              <a:cs typeface="Arial"/>
            </a:endParaRPr>
          </a:p>
          <a:p>
            <a:pPr marL="128270" indent="-128270" fontAlgn="base">
              <a:spcBef>
                <a:spcPct val="0"/>
              </a:spcBef>
              <a:spcAft>
                <a:spcPts val="675"/>
              </a:spcAft>
              <a:buFont typeface="Arial" panose="020B0604020202020204" pitchFamily="34" charset="0"/>
              <a:buChar char="•"/>
            </a:pPr>
            <a:endParaRPr lang="en-US" sz="900">
              <a:solidFill>
                <a:srgbClr val="444444"/>
              </a:solidFill>
              <a:latin typeface="Arial"/>
              <a:cs typeface="Arial"/>
            </a:endParaRPr>
          </a:p>
          <a:p>
            <a:pPr marL="128588" indent="-128588" fontAlgn="base">
              <a:spcBef>
                <a:spcPct val="0"/>
              </a:spcBef>
              <a:spcAft>
                <a:spcPts val="675"/>
              </a:spcAft>
              <a:buFont typeface="Arial" panose="020B0604020202020204" pitchFamily="34" charset="0"/>
              <a:buChar char="•"/>
            </a:pPr>
            <a:endParaRPr lang="en-US" sz="900">
              <a:solidFill>
                <a:srgbClr val="444444"/>
              </a:solidFill>
              <a:latin typeface="Arial" panose="020B0604020202020204" pitchFamily="34" charset="0"/>
              <a:ea typeface="Roboto" panose="02000000000000000000" pitchFamily="2" charset="0"/>
              <a:cs typeface="Arial" panose="020B0604020202020204" pitchFamily="34" charset="0"/>
            </a:endParaRPr>
          </a:p>
          <a:p>
            <a:pPr marL="128588" indent="-128588" fontAlgn="base">
              <a:spcBef>
                <a:spcPct val="0"/>
              </a:spcBef>
              <a:spcAft>
                <a:spcPts val="675"/>
              </a:spcAft>
              <a:buFont typeface="Arial" panose="020B0604020202020204" pitchFamily="34" charset="0"/>
              <a:buChar char="•"/>
            </a:pPr>
            <a:endParaRPr lang="en-US" sz="900">
              <a:solidFill>
                <a:srgbClr val="444444"/>
              </a:solidFill>
              <a:latin typeface="Arial" panose="020B0604020202020204" pitchFamily="34" charset="0"/>
              <a:ea typeface="Roboto" panose="02000000000000000000" pitchFamily="2" charset="0"/>
              <a:cs typeface="Arial" panose="020B0604020202020204" pitchFamily="34" charset="0"/>
            </a:endParaRPr>
          </a:p>
        </p:txBody>
      </p:sp>
      <p:sp>
        <p:nvSpPr>
          <p:cNvPr id="21" name="Content Placeholder 2"/>
          <p:cNvSpPr txBox="1">
            <a:spLocks/>
          </p:cNvSpPr>
          <p:nvPr/>
        </p:nvSpPr>
        <p:spPr>
          <a:xfrm>
            <a:off x="312928" y="1187376"/>
            <a:ext cx="1763210" cy="954986"/>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US" sz="1575">
                <a:solidFill>
                  <a:srgbClr val="1285C7"/>
                </a:solidFill>
                <a:latin typeface="Arial" panose="020B0604020202020204" pitchFamily="34" charset="0"/>
                <a:ea typeface="Roboto" panose="02000000000000000000" pitchFamily="2" charset="0"/>
                <a:cs typeface="Arial" panose="020B0604020202020204" pitchFamily="34" charset="0"/>
              </a:rPr>
              <a:t>Streamline operations to reduce operating cost while increasing agility</a:t>
            </a:r>
          </a:p>
        </p:txBody>
      </p:sp>
      <p:pic>
        <p:nvPicPr>
          <p:cNvPr id="25" name="Picture 24"/>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brightnessContrast bright="20000"/>
                    </a14:imgEffect>
                  </a14:imgLayer>
                </a14:imgProps>
              </a:ext>
              <a:ext uri="{28A0092B-C50C-407E-A947-70E740481C1C}">
                <a14:useLocalDpi xmlns:a14="http://schemas.microsoft.com/office/drawing/2010/main"/>
              </a:ext>
            </a:extLst>
          </a:blip>
          <a:srcRect/>
          <a:stretch/>
        </p:blipFill>
        <p:spPr>
          <a:xfrm>
            <a:off x="-4745" y="3298901"/>
            <a:ext cx="4484354" cy="1844599"/>
          </a:xfrm>
          <a:prstGeom prst="rect">
            <a:avLst/>
          </a:prstGeom>
        </p:spPr>
      </p:pic>
      <p:sp>
        <p:nvSpPr>
          <p:cNvPr id="26" name="TextBox 25"/>
          <p:cNvSpPr txBox="1"/>
          <p:nvPr/>
        </p:nvSpPr>
        <p:spPr>
          <a:xfrm>
            <a:off x="297481" y="3089101"/>
            <a:ext cx="8594052" cy="124650"/>
          </a:xfrm>
          <a:prstGeom prst="rect">
            <a:avLst/>
          </a:prstGeom>
          <a:noFill/>
        </p:spPr>
        <p:txBody>
          <a:bodyPr wrap="square" lIns="0" tIns="0" rIns="0" bIns="0" rtlCol="0" anchor="ctr">
            <a:spAutoFit/>
          </a:bodyPr>
          <a:lstStyle/>
          <a:p>
            <a:pPr>
              <a:lnSpc>
                <a:spcPct val="90000"/>
              </a:lnSpc>
              <a:spcBef>
                <a:spcPts val="75"/>
              </a:spcBef>
              <a:spcAft>
                <a:spcPts val="75"/>
              </a:spcAft>
              <a:defRPr/>
            </a:pPr>
            <a:r>
              <a:rPr lang="en-US" sz="900" b="1" kern="0">
                <a:solidFill>
                  <a:srgbClr val="EE6411"/>
                </a:solidFill>
                <a:latin typeface="Arial"/>
                <a:ea typeface="Roboto Medium"/>
                <a:cs typeface="Arial"/>
              </a:rPr>
              <a:t>Cloud: VCF on Dell</a:t>
            </a:r>
            <a:r>
              <a:rPr lang="en-US" sz="900" b="1" kern="0">
                <a:solidFill>
                  <a:srgbClr val="EE6411"/>
                </a:solidFill>
                <a:latin typeface="Arial"/>
                <a:ea typeface="Roboto"/>
                <a:cs typeface="Arial"/>
              </a:rPr>
              <a:t> EMC </a:t>
            </a:r>
            <a:r>
              <a:rPr lang="en-US" sz="900" b="1" kern="0" err="1">
                <a:solidFill>
                  <a:srgbClr val="EE6411"/>
                </a:solidFill>
                <a:latin typeface="Arial"/>
                <a:ea typeface="Roboto"/>
                <a:cs typeface="Arial"/>
              </a:rPr>
              <a:t>VxRail</a:t>
            </a:r>
            <a:r>
              <a:rPr lang="en-US" sz="900" b="1" kern="0">
                <a:solidFill>
                  <a:srgbClr val="EE6411"/>
                </a:solidFill>
                <a:latin typeface="Arial"/>
                <a:ea typeface="Roboto"/>
                <a:cs typeface="Arial"/>
              </a:rPr>
              <a:t>  |  Offering:  Data Center Modernization &amp; Migration Services |  </a:t>
            </a:r>
            <a:r>
              <a:rPr lang="en-US" sz="900" b="1" kern="0">
                <a:solidFill>
                  <a:srgbClr val="EE6411"/>
                </a:solidFill>
                <a:latin typeface="Arial"/>
                <a:ea typeface="Roboto Medium"/>
                <a:cs typeface="Arial"/>
              </a:rPr>
              <a:t>Industry: Local Government </a:t>
            </a:r>
            <a:r>
              <a:rPr lang="en-US" sz="900" b="1" kern="0">
                <a:solidFill>
                  <a:srgbClr val="EE6411"/>
                </a:solidFill>
                <a:latin typeface="Arial"/>
                <a:ea typeface="Roboto"/>
                <a:cs typeface="Arial"/>
              </a:rPr>
              <a:t>|  </a:t>
            </a:r>
            <a:r>
              <a:rPr lang="en-US" sz="900" b="1" kern="0">
                <a:solidFill>
                  <a:srgbClr val="EE6411"/>
                </a:solidFill>
                <a:latin typeface="Arial"/>
                <a:ea typeface="Roboto Medium"/>
                <a:cs typeface="Arial"/>
              </a:rPr>
              <a:t>Country: United States</a:t>
            </a:r>
          </a:p>
        </p:txBody>
      </p:sp>
      <p:sp>
        <p:nvSpPr>
          <p:cNvPr id="15" name="Content Placeholder 2">
            <a:extLst>
              <a:ext uri="{FF2B5EF4-FFF2-40B4-BE49-F238E27FC236}">
                <a16:creationId xmlns:a16="http://schemas.microsoft.com/office/drawing/2014/main" id="{B4DFF125-18ED-4B7C-9549-A659C48D45C0}"/>
              </a:ext>
            </a:extLst>
          </p:cNvPr>
          <p:cNvSpPr txBox="1">
            <a:spLocks/>
          </p:cNvSpPr>
          <p:nvPr/>
        </p:nvSpPr>
        <p:spPr>
          <a:xfrm>
            <a:off x="5232695" y="3766638"/>
            <a:ext cx="1977759" cy="624595"/>
          </a:xfrm>
          <a:prstGeom prst="rect">
            <a:avLst/>
          </a:prstGeom>
        </p:spPr>
        <p:txBody>
          <a:bodyPr wrap="square" lIns="0" tIns="0" rIns="0" bIns="0" anchor="t" anchorCtr="0">
            <a:spAutoFit/>
          </a:bodyPr>
          <a:lstStyle/>
          <a:p>
            <a:pPr fontAlgn="base">
              <a:lnSpc>
                <a:spcPct val="110000"/>
              </a:lnSpc>
              <a:spcBef>
                <a:spcPts val="75"/>
              </a:spcBef>
              <a:spcAft>
                <a:spcPts val="75"/>
              </a:spcAft>
              <a:buClr>
                <a:srgbClr val="0085C3"/>
              </a:buClr>
              <a:defRPr/>
            </a:pPr>
            <a:r>
              <a:rPr lang="en-US" sz="6000" baseline="30000">
                <a:solidFill>
                  <a:srgbClr val="0076CE"/>
                </a:solidFill>
                <a:latin typeface="Arial" panose="020B0604020202020204" pitchFamily="34" charset="0"/>
                <a:ea typeface="Roboto" panose="02000000000000000000" pitchFamily="2" charset="0"/>
                <a:cs typeface="Arial" panose="020B0604020202020204" pitchFamily="34" charset="0"/>
              </a:rPr>
              <a:t>$2M</a:t>
            </a:r>
          </a:p>
        </p:txBody>
      </p:sp>
      <p:sp>
        <p:nvSpPr>
          <p:cNvPr id="20" name="Content Placeholder 2">
            <a:extLst>
              <a:ext uri="{FF2B5EF4-FFF2-40B4-BE49-F238E27FC236}">
                <a16:creationId xmlns:a16="http://schemas.microsoft.com/office/drawing/2014/main" id="{A39E6768-0544-4088-88B6-855263207199}"/>
              </a:ext>
            </a:extLst>
          </p:cNvPr>
          <p:cNvSpPr txBox="1">
            <a:spLocks/>
          </p:cNvSpPr>
          <p:nvPr/>
        </p:nvSpPr>
        <p:spPr>
          <a:xfrm>
            <a:off x="5261212" y="4288736"/>
            <a:ext cx="1382747" cy="163956"/>
          </a:xfrm>
          <a:prstGeom prst="rect">
            <a:avLst/>
          </a:prstGeom>
        </p:spPr>
        <p:txBody>
          <a:bodyPr wrap="square" lIns="0" tIns="0" rIns="0" bIns="0" anchor="t" anchorCtr="0">
            <a:spAutoFit/>
          </a:bodyPr>
          <a:lstStyle/>
          <a:p>
            <a:pPr fontAlgn="base">
              <a:lnSpc>
                <a:spcPct val="110000"/>
              </a:lnSpc>
              <a:spcBef>
                <a:spcPts val="75"/>
              </a:spcBef>
              <a:spcAft>
                <a:spcPts val="75"/>
              </a:spcAft>
              <a:buClr>
                <a:srgbClr val="0085C3"/>
              </a:buClr>
              <a:defRPr/>
            </a:pPr>
            <a:r>
              <a:rPr lang="en-US" sz="1050">
                <a:solidFill>
                  <a:srgbClr val="00447C"/>
                </a:solidFill>
                <a:latin typeface="Arial" panose="020B0604020202020204" pitchFamily="34" charset="0"/>
                <a:ea typeface="Roboto" panose="02000000000000000000" pitchFamily="2" charset="0"/>
                <a:cs typeface="Arial" panose="020B0604020202020204" pitchFamily="34" charset="0"/>
              </a:rPr>
              <a:t>In cost avoidance</a:t>
            </a:r>
          </a:p>
        </p:txBody>
      </p:sp>
      <p:pic>
        <p:nvPicPr>
          <p:cNvPr id="22" name="Picture 21">
            <a:extLst>
              <a:ext uri="{FF2B5EF4-FFF2-40B4-BE49-F238E27FC236}">
                <a16:creationId xmlns:a16="http://schemas.microsoft.com/office/drawing/2014/main" id="{C2CF17B3-0D06-40F9-83F3-ECB12A28F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0358" y="3604619"/>
            <a:ext cx="1518482" cy="1039599"/>
          </a:xfrm>
          <a:prstGeom prst="rect">
            <a:avLst/>
          </a:prstGeom>
        </p:spPr>
      </p:pic>
      <p:pic>
        <p:nvPicPr>
          <p:cNvPr id="23" name="Picture 22">
            <a:extLst>
              <a:ext uri="{FF2B5EF4-FFF2-40B4-BE49-F238E27FC236}">
                <a16:creationId xmlns:a16="http://schemas.microsoft.com/office/drawing/2014/main" id="{661318D8-2298-4A3D-B2CC-578AEDCB5C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1308" y="302832"/>
            <a:ext cx="2083551" cy="270399"/>
          </a:xfrm>
          <a:prstGeom prst="rect">
            <a:avLst/>
          </a:prstGeom>
        </p:spPr>
      </p:pic>
      <p:sp>
        <p:nvSpPr>
          <p:cNvPr id="24" name="Rectangle 23">
            <a:extLst>
              <a:ext uri="{FF2B5EF4-FFF2-40B4-BE49-F238E27FC236}">
                <a16:creationId xmlns:a16="http://schemas.microsoft.com/office/drawing/2014/main" id="{13F8615A-37D6-4519-AEC5-8E3D035FD7C7}"/>
              </a:ext>
            </a:extLst>
          </p:cNvPr>
          <p:cNvSpPr/>
          <p:nvPr/>
        </p:nvSpPr>
        <p:spPr>
          <a:xfrm>
            <a:off x="100519" y="126133"/>
            <a:ext cx="4347146" cy="707886"/>
          </a:xfrm>
          <a:prstGeom prst="rect">
            <a:avLst/>
          </a:prstGeom>
        </p:spPr>
        <p:txBody>
          <a:bodyPr wrap="square">
            <a:spAutoFit/>
          </a:bodyPr>
          <a:lstStyle/>
          <a:p>
            <a:r>
              <a:rPr lang="en-US" sz="2000" dirty="0">
                <a:solidFill>
                  <a:srgbClr val="0076CE"/>
                </a:solidFill>
                <a:latin typeface="Arial" panose="020B0604020202020204" pitchFamily="34" charset="0"/>
                <a:cs typeface="Arial" panose="020B0604020202020204" pitchFamily="34" charset="0"/>
              </a:rPr>
              <a:t>County government in the United States</a:t>
            </a:r>
          </a:p>
        </p:txBody>
      </p:sp>
      <p:pic>
        <p:nvPicPr>
          <p:cNvPr id="19" name="Picture 18">
            <a:hlinkClick r:id="rId7" action="ppaction://hlinksldjump"/>
            <a:extLst>
              <a:ext uri="{FF2B5EF4-FFF2-40B4-BE49-F238E27FC236}">
                <a16:creationId xmlns:a16="http://schemas.microsoft.com/office/drawing/2014/main" id="{DA24393B-666E-4519-808B-EFDC11B00BC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779457" y="126133"/>
            <a:ext cx="134124" cy="134124"/>
          </a:xfrm>
          <a:prstGeom prst="rect">
            <a:avLst/>
          </a:prstGeom>
        </p:spPr>
      </p:pic>
    </p:spTree>
    <p:extLst>
      <p:ext uri="{BB962C8B-B14F-4D97-AF65-F5344CB8AC3E}">
        <p14:creationId xmlns:p14="http://schemas.microsoft.com/office/powerpoint/2010/main" val="1550660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a:xfrm>
            <a:off x="2227066" y="1187376"/>
            <a:ext cx="1924111" cy="1816575"/>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dirty="0">
                <a:solidFill>
                  <a:srgbClr val="1285C7"/>
                </a:solidFill>
                <a:latin typeface="Arial" panose="020B0604020202020204" pitchFamily="34" charset="0"/>
                <a:ea typeface="Roboto" panose="02000000000000000000" pitchFamily="2" charset="0"/>
                <a:cs typeface="Arial" panose="020B0604020202020204" pitchFamily="34" charset="0"/>
              </a:rPr>
              <a:t>Business needs</a:t>
            </a:r>
          </a:p>
          <a:p>
            <a:pPr marL="128270" indent="-128270" fontAlgn="base">
              <a:spcBef>
                <a:spcPct val="0"/>
              </a:spcBef>
              <a:spcAft>
                <a:spcPts val="675"/>
              </a:spcAft>
              <a:buFont typeface="Arial" panose="020B0604020202020204" pitchFamily="34" charset="0"/>
              <a:buChar char="•"/>
            </a:pPr>
            <a:r>
              <a:rPr lang="en-US" sz="900" dirty="0">
                <a:solidFill>
                  <a:srgbClr val="444444"/>
                </a:solidFill>
                <a:latin typeface="Arial"/>
                <a:ea typeface="Roboto"/>
                <a:cs typeface="Arial"/>
              </a:rPr>
              <a:t>IT burdened by technical debt</a:t>
            </a:r>
          </a:p>
          <a:p>
            <a:pPr marL="128270" indent="-128270" fontAlgn="base">
              <a:spcBef>
                <a:spcPct val="0"/>
              </a:spcBef>
              <a:spcAft>
                <a:spcPts val="675"/>
              </a:spcAft>
              <a:buFont typeface="Arial" panose="020B0604020202020204" pitchFamily="34" charset="0"/>
              <a:buChar char="•"/>
            </a:pPr>
            <a:r>
              <a:rPr lang="en-US" sz="900" dirty="0">
                <a:solidFill>
                  <a:srgbClr val="444444"/>
                </a:solidFill>
                <a:latin typeface="Arial"/>
                <a:ea typeface="Roboto"/>
                <a:cs typeface="Arial"/>
              </a:rPr>
              <a:t>Infrastructure including compute and networking at end of life</a:t>
            </a:r>
          </a:p>
          <a:p>
            <a:pPr marL="128588" indent="-128588" fontAlgn="base">
              <a:spcBef>
                <a:spcPct val="0"/>
              </a:spcBef>
              <a:spcAft>
                <a:spcPts val="675"/>
              </a:spcAft>
              <a:buFont typeface="Arial" panose="020B0604020202020204" pitchFamily="34" charset="0"/>
              <a:buChar char="•"/>
            </a:pPr>
            <a:r>
              <a:rPr lang="en-US" sz="900" dirty="0">
                <a:solidFill>
                  <a:srgbClr val="444444"/>
                </a:solidFill>
                <a:latin typeface="Arial" panose="020B0604020202020204" pitchFamily="34" charset="0"/>
                <a:ea typeface="Roboto" panose="02000000000000000000" pitchFamily="2" charset="0"/>
                <a:cs typeface="Arial" panose="020B0604020202020204" pitchFamily="34" charset="0"/>
              </a:rPr>
              <a:t>Transformation without disrupting business operations</a:t>
            </a:r>
          </a:p>
          <a:p>
            <a:pPr marL="128588" indent="-128588" fontAlgn="base">
              <a:spcBef>
                <a:spcPct val="0"/>
              </a:spcBef>
              <a:spcAft>
                <a:spcPts val="450"/>
              </a:spcAft>
              <a:buFont typeface="Arial" panose="020B0604020202020204" pitchFamily="34" charset="0"/>
              <a:buChar char="•"/>
            </a:pPr>
            <a:endParaRPr lang="en-US" sz="900" dirty="0">
              <a:solidFill>
                <a:srgbClr val="444444"/>
              </a:solidFill>
              <a:latin typeface="Arial" panose="020B0604020202020204" pitchFamily="34" charset="0"/>
              <a:ea typeface="Roboto" panose="02000000000000000000" pitchFamily="2" charset="0"/>
              <a:cs typeface="Arial" panose="020B0604020202020204" pitchFamily="34" charset="0"/>
            </a:endParaRPr>
          </a:p>
          <a:p>
            <a:pPr fontAlgn="base">
              <a:spcBef>
                <a:spcPct val="0"/>
              </a:spcBef>
              <a:spcAft>
                <a:spcPct val="0"/>
              </a:spcAft>
            </a:pPr>
            <a:endParaRPr lang="en-US" sz="900" dirty="0">
              <a:solidFill>
                <a:prstClr val="white"/>
              </a:solidFill>
              <a:latin typeface="Arial" panose="020B0604020202020204" pitchFamily="34" charset="0"/>
              <a:ea typeface="Roboto" panose="02000000000000000000" pitchFamily="2" charset="0"/>
              <a:cs typeface="Arial" panose="020B0604020202020204" pitchFamily="34" charset="0"/>
            </a:endParaRPr>
          </a:p>
        </p:txBody>
      </p:sp>
      <p:sp>
        <p:nvSpPr>
          <p:cNvPr id="17" name="Content Placeholder 2"/>
          <p:cNvSpPr txBox="1">
            <a:spLocks/>
          </p:cNvSpPr>
          <p:nvPr/>
        </p:nvSpPr>
        <p:spPr>
          <a:xfrm>
            <a:off x="6741308" y="1187376"/>
            <a:ext cx="2083551" cy="1816576"/>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a:solidFill>
                  <a:srgbClr val="1285C7"/>
                </a:solidFill>
                <a:latin typeface="Arial" panose="020B0604020202020204" pitchFamily="34" charset="0"/>
                <a:ea typeface="Roboto" panose="02000000000000000000" pitchFamily="2" charset="0"/>
                <a:cs typeface="Arial" panose="020B0604020202020204" pitchFamily="34" charset="0"/>
              </a:rPr>
              <a:t>Expected business results</a:t>
            </a:r>
            <a:endParaRPr lang="en-GB" sz="788">
              <a:solidFill>
                <a:srgbClr val="1285C7"/>
              </a:solidFill>
              <a:latin typeface="Arial" panose="020B0604020202020204" pitchFamily="34" charset="0"/>
              <a:ea typeface="Roboto" panose="02000000000000000000" pitchFamily="2" charset="0"/>
              <a:cs typeface="Arial" panose="020B0604020202020204" pitchFamily="34" charset="0"/>
            </a:endParaRPr>
          </a:p>
          <a:p>
            <a:pPr marL="128588" indent="-128588" fontAlgn="base">
              <a:spcBef>
                <a:spcPct val="0"/>
              </a:spcBef>
              <a:spcAft>
                <a:spcPts val="675"/>
              </a:spcAft>
              <a:buFont typeface="Arial" panose="020B0604020202020204" pitchFamily="34" charset="0"/>
              <a:buChar char="•"/>
            </a:pPr>
            <a:r>
              <a:rPr lang="en-US" sz="900">
                <a:solidFill>
                  <a:srgbClr val="444444"/>
                </a:solidFill>
                <a:latin typeface="Arial" panose="020B0604020202020204" pitchFamily="34" charset="0"/>
                <a:cs typeface="Arial" panose="020B0604020202020204" pitchFamily="34" charset="0"/>
              </a:rPr>
              <a:t>Reduced risk of data center shutdown and downtime</a:t>
            </a:r>
          </a:p>
          <a:p>
            <a:pPr marL="128270" indent="-128270" fontAlgn="base">
              <a:spcBef>
                <a:spcPct val="0"/>
              </a:spcBef>
              <a:spcAft>
                <a:spcPts val="675"/>
              </a:spcAft>
              <a:buFont typeface="Arial" panose="020B0604020202020204" pitchFamily="34" charset="0"/>
              <a:buChar char="•"/>
            </a:pPr>
            <a:r>
              <a:rPr lang="en-US" sz="900">
                <a:solidFill>
                  <a:srgbClr val="444444"/>
                </a:solidFill>
                <a:latin typeface="Arial"/>
                <a:cs typeface="Arial"/>
              </a:rPr>
              <a:t>Accelerated transition to modern software-defined, hyperconverged infrastructure with automation &amp; orchestration to meet IT agility and cost-efficiency objectives</a:t>
            </a:r>
          </a:p>
          <a:p>
            <a:pPr marL="128588" indent="-128588" fontAlgn="base">
              <a:spcBef>
                <a:spcPct val="0"/>
              </a:spcBef>
              <a:spcAft>
                <a:spcPts val="675"/>
              </a:spcAft>
              <a:buFont typeface="Arial" panose="020B0604020202020204" pitchFamily="34" charset="0"/>
              <a:buChar char="•"/>
            </a:pPr>
            <a:r>
              <a:rPr lang="en-US" sz="900">
                <a:solidFill>
                  <a:srgbClr val="444444"/>
                </a:solidFill>
                <a:latin typeface="Arial" panose="020B0604020202020204" pitchFamily="34" charset="0"/>
                <a:cs typeface="Arial" panose="020B0604020202020204" pitchFamily="34" charset="0"/>
              </a:rPr>
              <a:t>Accurate, up-to-date information for informed strategic decision making</a:t>
            </a:r>
          </a:p>
        </p:txBody>
      </p:sp>
      <p:sp>
        <p:nvSpPr>
          <p:cNvPr id="18" name="Content Placeholder 2"/>
          <p:cNvSpPr txBox="1">
            <a:spLocks/>
          </p:cNvSpPr>
          <p:nvPr/>
        </p:nvSpPr>
        <p:spPr>
          <a:xfrm>
            <a:off x="4447665" y="1187376"/>
            <a:ext cx="2170376" cy="1816575"/>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GB" sz="1200" dirty="0">
                <a:solidFill>
                  <a:srgbClr val="1285C7"/>
                </a:solidFill>
                <a:latin typeface="Arial" panose="020B0604020202020204" pitchFamily="34" charset="0"/>
                <a:ea typeface="Roboto" panose="02000000000000000000" pitchFamily="2" charset="0"/>
                <a:cs typeface="Arial" panose="020B0604020202020204" pitchFamily="34" charset="0"/>
              </a:rPr>
              <a:t>Solutions at a glance</a:t>
            </a:r>
            <a:endParaRPr lang="en-GB" sz="788" dirty="0">
              <a:solidFill>
                <a:srgbClr val="1285C7"/>
              </a:solidFill>
              <a:latin typeface="Arial" panose="020B0604020202020204" pitchFamily="34" charset="0"/>
              <a:ea typeface="Roboto" panose="02000000000000000000" pitchFamily="2" charset="0"/>
              <a:cs typeface="Arial" panose="020B0604020202020204" pitchFamily="34" charset="0"/>
            </a:endParaRPr>
          </a:p>
          <a:p>
            <a:pPr marL="128270" indent="-128270" fontAlgn="base">
              <a:spcBef>
                <a:spcPct val="0"/>
              </a:spcBef>
              <a:spcAft>
                <a:spcPts val="675"/>
              </a:spcAft>
              <a:buFont typeface="Arial" panose="020B0604020202020204" pitchFamily="34" charset="0"/>
              <a:buChar char="•"/>
            </a:pPr>
            <a:r>
              <a:rPr lang="en-US" sz="900" dirty="0">
                <a:solidFill>
                  <a:srgbClr val="444444"/>
                </a:solidFill>
                <a:latin typeface="Arial"/>
                <a:ea typeface="Roboto"/>
                <a:cs typeface="Arial"/>
              </a:rPr>
              <a:t>Conducted business requirements analysis and dependency mapping for 7,500+ applications, 3,600+ physical servers and 34,000+ virtual servers</a:t>
            </a:r>
          </a:p>
          <a:p>
            <a:pPr marL="128270" indent="-128270" fontAlgn="base">
              <a:spcBef>
                <a:spcPct val="0"/>
              </a:spcBef>
              <a:spcAft>
                <a:spcPts val="675"/>
              </a:spcAft>
              <a:buFont typeface="Arial" panose="020B0604020202020204" pitchFamily="34" charset="0"/>
              <a:buChar char="•"/>
            </a:pPr>
            <a:r>
              <a:rPr lang="en-US" sz="900" dirty="0">
                <a:solidFill>
                  <a:srgbClr val="444444"/>
                </a:solidFill>
                <a:latin typeface="Arial"/>
                <a:ea typeface="Roboto"/>
                <a:cs typeface="Arial"/>
              </a:rPr>
              <a:t>Managed build-out</a:t>
            </a:r>
            <a:r>
              <a:rPr lang="en-US" sz="900" dirty="0">
                <a:solidFill>
                  <a:srgbClr val="444444"/>
                </a:solidFill>
                <a:latin typeface="Arial"/>
                <a:cs typeface="Arial"/>
              </a:rPr>
              <a:t> of co-lo data centers and established Project Management Office</a:t>
            </a:r>
          </a:p>
          <a:p>
            <a:pPr marL="128270" indent="-128270" fontAlgn="base">
              <a:spcBef>
                <a:spcPct val="0"/>
              </a:spcBef>
              <a:spcAft>
                <a:spcPts val="675"/>
              </a:spcAft>
              <a:buFont typeface="Arial" panose="020B0604020202020204" pitchFamily="34" charset="0"/>
              <a:buChar char="•"/>
            </a:pPr>
            <a:r>
              <a:rPr lang="en-US" sz="900" dirty="0">
                <a:solidFill>
                  <a:srgbClr val="444444"/>
                </a:solidFill>
                <a:latin typeface="Arial"/>
                <a:ea typeface="Roboto"/>
                <a:cs typeface="Arial"/>
              </a:rPr>
              <a:t>Delivered VMware Validated Design services for design and architecture of the software-designed data center on </a:t>
            </a:r>
            <a:r>
              <a:rPr lang="en-US" sz="900" dirty="0" err="1">
                <a:solidFill>
                  <a:srgbClr val="444444"/>
                </a:solidFill>
                <a:latin typeface="Arial"/>
                <a:ea typeface="Roboto"/>
                <a:cs typeface="Arial"/>
              </a:rPr>
              <a:t>VxRail</a:t>
            </a:r>
            <a:endParaRPr lang="en-US" sz="900" dirty="0">
              <a:solidFill>
                <a:srgbClr val="444444"/>
              </a:solidFill>
              <a:latin typeface="Arial"/>
              <a:ea typeface="Roboto"/>
              <a:cs typeface="Arial"/>
            </a:endParaRPr>
          </a:p>
        </p:txBody>
      </p:sp>
      <p:sp>
        <p:nvSpPr>
          <p:cNvPr id="21" name="Content Placeholder 2"/>
          <p:cNvSpPr txBox="1">
            <a:spLocks/>
          </p:cNvSpPr>
          <p:nvPr/>
        </p:nvSpPr>
        <p:spPr>
          <a:xfrm>
            <a:off x="312928" y="1187376"/>
            <a:ext cx="1763210" cy="954986"/>
          </a:xfrm>
          <a:prstGeom prst="rect">
            <a:avLst/>
          </a:prstGeom>
        </p:spPr>
        <p:txBody>
          <a:bodyPr lIns="0" tIns="0" rIns="0" bIns="0" anchor="t" anchorCtr="0"/>
          <a:lstStyle/>
          <a:p>
            <a:pPr fontAlgn="base">
              <a:lnSpc>
                <a:spcPct val="110000"/>
              </a:lnSpc>
              <a:spcBef>
                <a:spcPts val="75"/>
              </a:spcBef>
              <a:spcAft>
                <a:spcPts val="75"/>
              </a:spcAft>
              <a:buClr>
                <a:srgbClr val="0085C3"/>
              </a:buClr>
              <a:defRPr/>
            </a:pPr>
            <a:r>
              <a:rPr lang="en-US" sz="1575">
                <a:solidFill>
                  <a:srgbClr val="1285C7"/>
                </a:solidFill>
                <a:latin typeface="Arial" panose="020B0604020202020204" pitchFamily="34" charset="0"/>
                <a:ea typeface="Roboto" panose="02000000000000000000" pitchFamily="2" charset="0"/>
                <a:cs typeface="Arial" panose="020B0604020202020204" pitchFamily="34" charset="0"/>
              </a:rPr>
              <a:t>Designing a new vision for data center operations to replace aging infrastructure</a:t>
            </a:r>
          </a:p>
        </p:txBody>
      </p:sp>
      <p:pic>
        <p:nvPicPr>
          <p:cNvPr id="25" name="Picture 24"/>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brightnessContrast bright="20000"/>
                    </a14:imgEffect>
                  </a14:imgLayer>
                </a14:imgProps>
              </a:ext>
              <a:ext uri="{28A0092B-C50C-407E-A947-70E740481C1C}">
                <a14:useLocalDpi xmlns:a14="http://schemas.microsoft.com/office/drawing/2010/main"/>
              </a:ext>
            </a:extLst>
          </a:blip>
          <a:srcRect/>
          <a:stretch/>
        </p:blipFill>
        <p:spPr>
          <a:xfrm>
            <a:off x="-4745" y="3298901"/>
            <a:ext cx="4484354" cy="1844599"/>
          </a:xfrm>
          <a:prstGeom prst="rect">
            <a:avLst/>
          </a:prstGeom>
        </p:spPr>
      </p:pic>
      <p:sp>
        <p:nvSpPr>
          <p:cNvPr id="26" name="TextBox 25"/>
          <p:cNvSpPr txBox="1"/>
          <p:nvPr/>
        </p:nvSpPr>
        <p:spPr>
          <a:xfrm>
            <a:off x="297481" y="3089101"/>
            <a:ext cx="8594052" cy="124650"/>
          </a:xfrm>
          <a:prstGeom prst="rect">
            <a:avLst/>
          </a:prstGeom>
          <a:noFill/>
        </p:spPr>
        <p:txBody>
          <a:bodyPr wrap="square" lIns="0" tIns="0" rIns="0" bIns="0" rtlCol="0" anchor="ctr">
            <a:spAutoFit/>
          </a:bodyPr>
          <a:lstStyle/>
          <a:p>
            <a:pPr fontAlgn="base">
              <a:lnSpc>
                <a:spcPct val="90000"/>
              </a:lnSpc>
              <a:spcBef>
                <a:spcPts val="75"/>
              </a:spcBef>
              <a:spcAft>
                <a:spcPts val="75"/>
              </a:spcAft>
              <a:buClr>
                <a:srgbClr val="0085C3"/>
              </a:buClr>
              <a:defRPr/>
            </a:pPr>
            <a:r>
              <a:rPr lang="en-US" sz="900" b="1" kern="0">
                <a:solidFill>
                  <a:srgbClr val="EE6411"/>
                </a:solidFill>
                <a:latin typeface="Arial"/>
                <a:ea typeface="Roboto Medium"/>
                <a:cs typeface="Arial"/>
              </a:rPr>
              <a:t>Cloud: VMware on Dell EMC </a:t>
            </a:r>
            <a:r>
              <a:rPr lang="en-US" sz="900" b="1" kern="0" err="1">
                <a:solidFill>
                  <a:srgbClr val="EE6411"/>
                </a:solidFill>
                <a:latin typeface="Arial"/>
                <a:ea typeface="Roboto Medium"/>
                <a:cs typeface="Arial"/>
              </a:rPr>
              <a:t>VxRail</a:t>
            </a:r>
            <a:r>
              <a:rPr lang="en-US" sz="900" b="1" kern="0">
                <a:solidFill>
                  <a:srgbClr val="EE6411"/>
                </a:solidFill>
                <a:latin typeface="Arial"/>
                <a:ea typeface="Roboto Medium"/>
                <a:cs typeface="Arial"/>
              </a:rPr>
              <a:t> </a:t>
            </a:r>
            <a:r>
              <a:rPr lang="en-US" sz="900" b="1" kern="0">
                <a:solidFill>
                  <a:srgbClr val="EE6411"/>
                </a:solidFill>
                <a:latin typeface="Arial"/>
                <a:ea typeface="Roboto"/>
                <a:cs typeface="Arial"/>
              </a:rPr>
              <a:t>|  Offering:  Data Center Modernization |  </a:t>
            </a:r>
            <a:r>
              <a:rPr lang="en-US" sz="900" b="1" kern="0">
                <a:solidFill>
                  <a:srgbClr val="EE6411"/>
                </a:solidFill>
                <a:latin typeface="Arial"/>
                <a:ea typeface="Roboto Medium"/>
                <a:cs typeface="Arial"/>
              </a:rPr>
              <a:t>Industry: Logistics &amp; Transportation </a:t>
            </a:r>
            <a:r>
              <a:rPr lang="en-US" sz="900" b="1" kern="0">
                <a:solidFill>
                  <a:srgbClr val="EE6411"/>
                </a:solidFill>
                <a:latin typeface="Arial"/>
                <a:ea typeface="Roboto"/>
                <a:cs typeface="Arial"/>
              </a:rPr>
              <a:t>|  </a:t>
            </a:r>
            <a:r>
              <a:rPr lang="en-US" sz="900" b="1" kern="0">
                <a:solidFill>
                  <a:srgbClr val="EE6411"/>
                </a:solidFill>
                <a:latin typeface="Arial"/>
                <a:ea typeface="Roboto Medium"/>
                <a:cs typeface="Arial"/>
              </a:rPr>
              <a:t>Country: United States</a:t>
            </a:r>
          </a:p>
        </p:txBody>
      </p:sp>
      <p:sp>
        <p:nvSpPr>
          <p:cNvPr id="15" name="Content Placeholder 2">
            <a:extLst>
              <a:ext uri="{FF2B5EF4-FFF2-40B4-BE49-F238E27FC236}">
                <a16:creationId xmlns:a16="http://schemas.microsoft.com/office/drawing/2014/main" id="{B4DFF125-18ED-4B7C-9549-A659C48D45C0}"/>
              </a:ext>
            </a:extLst>
          </p:cNvPr>
          <p:cNvSpPr txBox="1">
            <a:spLocks/>
          </p:cNvSpPr>
          <p:nvPr/>
        </p:nvSpPr>
        <p:spPr>
          <a:xfrm>
            <a:off x="4993534" y="3453260"/>
            <a:ext cx="1650425" cy="687048"/>
          </a:xfrm>
          <a:prstGeom prst="rect">
            <a:avLst/>
          </a:prstGeom>
        </p:spPr>
        <p:txBody>
          <a:bodyPr wrap="square" lIns="0" tIns="0" rIns="0" bIns="0" anchor="t" anchorCtr="0">
            <a:spAutoFit/>
          </a:bodyPr>
          <a:lstStyle/>
          <a:p>
            <a:pPr fontAlgn="base">
              <a:lnSpc>
                <a:spcPct val="110000"/>
              </a:lnSpc>
              <a:spcBef>
                <a:spcPts val="75"/>
              </a:spcBef>
              <a:spcAft>
                <a:spcPts val="75"/>
              </a:spcAft>
              <a:buClr>
                <a:srgbClr val="0085C3"/>
              </a:buClr>
              <a:defRPr/>
            </a:pPr>
            <a:r>
              <a:rPr lang="en-US" sz="4400">
                <a:solidFill>
                  <a:srgbClr val="0076CE"/>
                </a:solidFill>
                <a:latin typeface="Arial" panose="020B0604020202020204" pitchFamily="34" charset="0"/>
                <a:ea typeface="Roboto" panose="02000000000000000000" pitchFamily="2" charset="0"/>
                <a:cs typeface="Arial" panose="020B0604020202020204" pitchFamily="34" charset="0"/>
              </a:rPr>
              <a:t>3600+</a:t>
            </a:r>
            <a:endParaRPr lang="en-US" sz="6000" baseline="30000">
              <a:solidFill>
                <a:srgbClr val="0076CE"/>
              </a:solidFill>
              <a:latin typeface="Arial" panose="020B0604020202020204" pitchFamily="34" charset="0"/>
              <a:ea typeface="Roboto" panose="02000000000000000000" pitchFamily="2" charset="0"/>
              <a:cs typeface="Arial" panose="020B0604020202020204" pitchFamily="34" charset="0"/>
            </a:endParaRPr>
          </a:p>
        </p:txBody>
      </p:sp>
      <p:sp>
        <p:nvSpPr>
          <p:cNvPr id="20" name="Content Placeholder 2">
            <a:extLst>
              <a:ext uri="{FF2B5EF4-FFF2-40B4-BE49-F238E27FC236}">
                <a16:creationId xmlns:a16="http://schemas.microsoft.com/office/drawing/2014/main" id="{A39E6768-0544-4088-88B6-855263207199}"/>
              </a:ext>
            </a:extLst>
          </p:cNvPr>
          <p:cNvSpPr txBox="1">
            <a:spLocks/>
          </p:cNvSpPr>
          <p:nvPr/>
        </p:nvSpPr>
        <p:spPr>
          <a:xfrm>
            <a:off x="5057681" y="4221200"/>
            <a:ext cx="1382747" cy="341697"/>
          </a:xfrm>
          <a:prstGeom prst="rect">
            <a:avLst/>
          </a:prstGeom>
        </p:spPr>
        <p:txBody>
          <a:bodyPr wrap="square" lIns="0" tIns="0" rIns="0" bIns="0" anchor="t" anchorCtr="0">
            <a:spAutoFit/>
          </a:bodyPr>
          <a:lstStyle/>
          <a:p>
            <a:pPr fontAlgn="base">
              <a:lnSpc>
                <a:spcPct val="110000"/>
              </a:lnSpc>
              <a:spcBef>
                <a:spcPts val="75"/>
              </a:spcBef>
              <a:spcAft>
                <a:spcPts val="75"/>
              </a:spcAft>
              <a:buClr>
                <a:srgbClr val="0085C3"/>
              </a:buClr>
              <a:defRPr/>
            </a:pPr>
            <a:r>
              <a:rPr lang="en-US" sz="1050">
                <a:solidFill>
                  <a:srgbClr val="00447C"/>
                </a:solidFill>
                <a:latin typeface="Arial" panose="020B0604020202020204" pitchFamily="34" charset="0"/>
                <a:ea typeface="Roboto" panose="02000000000000000000" pitchFamily="2" charset="0"/>
                <a:cs typeface="Arial" panose="020B0604020202020204" pitchFamily="34" charset="0"/>
              </a:rPr>
              <a:t>Physical server mapping</a:t>
            </a:r>
          </a:p>
        </p:txBody>
      </p:sp>
      <p:pic>
        <p:nvPicPr>
          <p:cNvPr id="23" name="Picture 22">
            <a:extLst>
              <a:ext uri="{FF2B5EF4-FFF2-40B4-BE49-F238E27FC236}">
                <a16:creationId xmlns:a16="http://schemas.microsoft.com/office/drawing/2014/main" id="{661318D8-2298-4A3D-B2CC-578AEDCB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1308" y="302832"/>
            <a:ext cx="2083551" cy="270399"/>
          </a:xfrm>
          <a:prstGeom prst="rect">
            <a:avLst/>
          </a:prstGeom>
        </p:spPr>
      </p:pic>
      <p:sp>
        <p:nvSpPr>
          <p:cNvPr id="24" name="Rectangle 23">
            <a:extLst>
              <a:ext uri="{FF2B5EF4-FFF2-40B4-BE49-F238E27FC236}">
                <a16:creationId xmlns:a16="http://schemas.microsoft.com/office/drawing/2014/main" id="{88BD78DD-63FB-44A3-86C9-ED1C77148DE0}"/>
              </a:ext>
            </a:extLst>
          </p:cNvPr>
          <p:cNvSpPr/>
          <p:nvPr/>
        </p:nvSpPr>
        <p:spPr>
          <a:xfrm>
            <a:off x="100519" y="248873"/>
            <a:ext cx="4379090" cy="400110"/>
          </a:xfrm>
          <a:prstGeom prst="rect">
            <a:avLst/>
          </a:prstGeom>
        </p:spPr>
        <p:txBody>
          <a:bodyPr wrap="square">
            <a:spAutoFit/>
          </a:bodyPr>
          <a:lstStyle/>
          <a:p>
            <a:r>
              <a:rPr lang="en-US" sz="2000" dirty="0">
                <a:solidFill>
                  <a:srgbClr val="0076CE"/>
                </a:solidFill>
                <a:latin typeface="Arial" panose="020B0604020202020204" pitchFamily="34" charset="0"/>
                <a:cs typeface="Arial" panose="020B0604020202020204" pitchFamily="34" charset="0"/>
              </a:rPr>
              <a:t>Global delivery services company</a:t>
            </a:r>
          </a:p>
        </p:txBody>
      </p:sp>
      <p:sp>
        <p:nvSpPr>
          <p:cNvPr id="27" name="Content Placeholder 2">
            <a:extLst>
              <a:ext uri="{FF2B5EF4-FFF2-40B4-BE49-F238E27FC236}">
                <a16:creationId xmlns:a16="http://schemas.microsoft.com/office/drawing/2014/main" id="{83760366-B1E1-4082-A78B-FB58B41B5AE1}"/>
              </a:ext>
            </a:extLst>
          </p:cNvPr>
          <p:cNvSpPr txBox="1">
            <a:spLocks/>
          </p:cNvSpPr>
          <p:nvPr/>
        </p:nvSpPr>
        <p:spPr>
          <a:xfrm>
            <a:off x="7018500" y="3456548"/>
            <a:ext cx="2236032" cy="687048"/>
          </a:xfrm>
          <a:prstGeom prst="rect">
            <a:avLst/>
          </a:prstGeom>
        </p:spPr>
        <p:txBody>
          <a:bodyPr wrap="square" lIns="0" tIns="0" rIns="0" bIns="0" anchor="t" anchorCtr="0">
            <a:spAutoFit/>
          </a:bodyPr>
          <a:lstStyle/>
          <a:p>
            <a:pPr fontAlgn="base">
              <a:lnSpc>
                <a:spcPct val="110000"/>
              </a:lnSpc>
              <a:spcBef>
                <a:spcPts val="75"/>
              </a:spcBef>
              <a:spcAft>
                <a:spcPts val="75"/>
              </a:spcAft>
              <a:buClr>
                <a:srgbClr val="0085C3"/>
              </a:buClr>
              <a:defRPr/>
            </a:pPr>
            <a:r>
              <a:rPr lang="en-US" sz="4400">
                <a:solidFill>
                  <a:srgbClr val="0076CE"/>
                </a:solidFill>
                <a:latin typeface="Arial" panose="020B0604020202020204" pitchFamily="34" charset="0"/>
                <a:ea typeface="Roboto" panose="02000000000000000000" pitchFamily="2" charset="0"/>
                <a:cs typeface="Arial" panose="020B0604020202020204" pitchFamily="34" charset="0"/>
              </a:rPr>
              <a:t>34,000+</a:t>
            </a:r>
            <a:endParaRPr lang="en-US" sz="6000" baseline="30000">
              <a:solidFill>
                <a:srgbClr val="0076CE"/>
              </a:solidFill>
              <a:latin typeface="Arial" panose="020B0604020202020204" pitchFamily="34" charset="0"/>
              <a:ea typeface="Roboto" panose="02000000000000000000" pitchFamily="2" charset="0"/>
              <a:cs typeface="Arial" panose="020B0604020202020204" pitchFamily="34" charset="0"/>
            </a:endParaRPr>
          </a:p>
        </p:txBody>
      </p:sp>
      <p:sp>
        <p:nvSpPr>
          <p:cNvPr id="28" name="Content Placeholder 2">
            <a:extLst>
              <a:ext uri="{FF2B5EF4-FFF2-40B4-BE49-F238E27FC236}">
                <a16:creationId xmlns:a16="http://schemas.microsoft.com/office/drawing/2014/main" id="{41D8B61C-8BE7-43F6-BFA4-F62BD111CC99}"/>
              </a:ext>
            </a:extLst>
          </p:cNvPr>
          <p:cNvSpPr txBox="1">
            <a:spLocks/>
          </p:cNvSpPr>
          <p:nvPr/>
        </p:nvSpPr>
        <p:spPr>
          <a:xfrm>
            <a:off x="7091709" y="4221200"/>
            <a:ext cx="1382747" cy="341697"/>
          </a:xfrm>
          <a:prstGeom prst="rect">
            <a:avLst/>
          </a:prstGeom>
        </p:spPr>
        <p:txBody>
          <a:bodyPr wrap="square" lIns="0" tIns="0" rIns="0" bIns="0" anchor="t" anchorCtr="0">
            <a:spAutoFit/>
          </a:bodyPr>
          <a:lstStyle/>
          <a:p>
            <a:pPr fontAlgn="base">
              <a:lnSpc>
                <a:spcPct val="110000"/>
              </a:lnSpc>
              <a:spcBef>
                <a:spcPts val="75"/>
              </a:spcBef>
              <a:spcAft>
                <a:spcPts val="75"/>
              </a:spcAft>
              <a:buClr>
                <a:srgbClr val="0085C3"/>
              </a:buClr>
              <a:defRPr/>
            </a:pPr>
            <a:r>
              <a:rPr lang="en-US" sz="1050">
                <a:solidFill>
                  <a:srgbClr val="00447C"/>
                </a:solidFill>
                <a:latin typeface="Arial" panose="020B0604020202020204" pitchFamily="34" charset="0"/>
                <a:ea typeface="Roboto" panose="02000000000000000000" pitchFamily="2" charset="0"/>
                <a:cs typeface="Arial" panose="020B0604020202020204" pitchFamily="34" charset="0"/>
              </a:rPr>
              <a:t>Virtual machine mapping</a:t>
            </a:r>
          </a:p>
        </p:txBody>
      </p:sp>
      <p:pic>
        <p:nvPicPr>
          <p:cNvPr id="19" name="Picture 18">
            <a:hlinkClick r:id="rId6" action="ppaction://hlinksldjump"/>
            <a:extLst>
              <a:ext uri="{FF2B5EF4-FFF2-40B4-BE49-F238E27FC236}">
                <a16:creationId xmlns:a16="http://schemas.microsoft.com/office/drawing/2014/main" id="{61DB4D49-BA85-4F8D-A128-877C427254D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779457" y="126133"/>
            <a:ext cx="134124" cy="134124"/>
          </a:xfrm>
          <a:prstGeom prst="rect">
            <a:avLst/>
          </a:prstGeom>
        </p:spPr>
      </p:pic>
    </p:spTree>
    <p:extLst>
      <p:ext uri="{BB962C8B-B14F-4D97-AF65-F5344CB8AC3E}">
        <p14:creationId xmlns:p14="http://schemas.microsoft.com/office/powerpoint/2010/main" val="3223304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a:xfrm>
            <a:off x="2227066" y="1187376"/>
            <a:ext cx="1924111" cy="1816575"/>
          </a:xfrm>
          <a:prstGeom prst="rect">
            <a:avLst/>
          </a:prstGeom>
        </p:spPr>
        <p:txBody>
          <a:bodyPr lIns="0" tIns="0" rIns="0" bIns="0" anchor="t" anchorCtr="0"/>
          <a:lstStyle/>
          <a:p>
            <a:pPr marL="0" marR="0" lvl="0" indent="0" algn="l" defTabSz="685800" rtl="0" eaLnBrk="1" fontAlgn="base" latinLnBrk="0" hangingPunct="1">
              <a:lnSpc>
                <a:spcPct val="110000"/>
              </a:lnSpc>
              <a:spcBef>
                <a:spcPts val="75"/>
              </a:spcBef>
              <a:spcAft>
                <a:spcPts val="75"/>
              </a:spcAft>
              <a:buClr>
                <a:srgbClr val="0085C3"/>
              </a:buClr>
              <a:buSzTx/>
              <a:buFontTx/>
              <a:buNone/>
              <a:tabLst/>
              <a:defRPr/>
            </a:pPr>
            <a:r>
              <a:rPr kumimoji="0" lang="en-GB" sz="1200" b="0" i="0" u="none" strike="noStrike" kern="1200" cap="none" spc="0" normalizeH="0" baseline="0" noProof="0">
                <a:ln>
                  <a:noFill/>
                </a:ln>
                <a:solidFill>
                  <a:srgbClr val="1285C7"/>
                </a:solidFill>
                <a:effectLst/>
                <a:uLnTx/>
                <a:uFillTx/>
                <a:latin typeface="Arial" panose="020B0604020202020204" pitchFamily="34" charset="0"/>
                <a:ea typeface="Roboto" panose="02000000000000000000" pitchFamily="2" charset="0"/>
                <a:cs typeface="Arial" panose="020B0604020202020204" pitchFamily="34" charset="0"/>
              </a:rPr>
              <a:t>Business needs</a:t>
            </a: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444444"/>
                </a:solidFill>
                <a:effectLst/>
                <a:uLnTx/>
                <a:uFillTx/>
                <a:latin typeface="Arial" panose="020B0604020202020204" pitchFamily="34" charset="0"/>
                <a:ea typeface="Roboto" panose="02000000000000000000" pitchFamily="2" charset="0"/>
                <a:cs typeface="Arial" panose="020B0604020202020204" pitchFamily="34" charset="0"/>
              </a:rPr>
              <a:t>Debilitating ransomware attack shut down large subsidiary for extended time</a:t>
            </a: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444444"/>
                </a:solidFill>
                <a:effectLst/>
                <a:uLnTx/>
                <a:uFillTx/>
                <a:latin typeface="Arial" panose="020B0604020202020204" pitchFamily="34" charset="0"/>
                <a:ea typeface="Roboto" panose="02000000000000000000" pitchFamily="2" charset="0"/>
                <a:cs typeface="Arial" panose="020B0604020202020204" pitchFamily="34" charset="0"/>
              </a:rPr>
              <a:t>$300m loss in earnings; de-listed from stock exchanges; tarnished brands of subsidiary and parent company</a:t>
            </a: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0076CE"/>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7" name="Content Placeholder 2"/>
          <p:cNvSpPr txBox="1">
            <a:spLocks/>
          </p:cNvSpPr>
          <p:nvPr/>
        </p:nvSpPr>
        <p:spPr>
          <a:xfrm>
            <a:off x="6741308" y="1187376"/>
            <a:ext cx="2150225" cy="1816576"/>
          </a:xfrm>
          <a:prstGeom prst="rect">
            <a:avLst/>
          </a:prstGeom>
        </p:spPr>
        <p:txBody>
          <a:bodyPr lIns="0" tIns="0" rIns="0" bIns="0" anchor="t" anchorCtr="0"/>
          <a:lstStyle/>
          <a:p>
            <a:pPr marL="0" marR="0" lvl="0" indent="0" algn="l" defTabSz="685800" rtl="0" eaLnBrk="1" fontAlgn="base" latinLnBrk="0" hangingPunct="1">
              <a:lnSpc>
                <a:spcPct val="110000"/>
              </a:lnSpc>
              <a:spcBef>
                <a:spcPts val="75"/>
              </a:spcBef>
              <a:spcAft>
                <a:spcPts val="75"/>
              </a:spcAft>
              <a:buClr>
                <a:srgbClr val="0085C3"/>
              </a:buClr>
              <a:buSzTx/>
              <a:buFontTx/>
              <a:buNone/>
              <a:tabLst/>
              <a:defRPr/>
            </a:pPr>
            <a:r>
              <a:rPr kumimoji="0" lang="en-GB" sz="1200" b="0" i="0" u="none" strike="noStrike" kern="1200" cap="none" spc="0" normalizeH="0" baseline="0" noProof="0">
                <a:ln>
                  <a:noFill/>
                </a:ln>
                <a:solidFill>
                  <a:srgbClr val="1285C7"/>
                </a:solidFill>
                <a:effectLst/>
                <a:uLnTx/>
                <a:uFillTx/>
                <a:latin typeface="Arial" panose="020B0604020202020204" pitchFamily="34" charset="0"/>
                <a:ea typeface="Roboto" panose="02000000000000000000" pitchFamily="2" charset="0"/>
                <a:cs typeface="Arial" panose="020B0604020202020204" pitchFamily="34" charset="0"/>
              </a:rPr>
              <a:t>Expected business results</a:t>
            </a:r>
            <a:endParaRPr kumimoji="0" lang="en-GB" sz="788" b="0" i="0" u="none" strike="noStrike" kern="1200" cap="none" spc="0" normalizeH="0" baseline="0" noProof="0">
              <a:ln>
                <a:noFill/>
              </a:ln>
              <a:solidFill>
                <a:srgbClr val="1285C7"/>
              </a:solidFill>
              <a:effectLst/>
              <a:uLnTx/>
              <a:uFillTx/>
              <a:latin typeface="Arial" panose="020B0604020202020204" pitchFamily="34" charset="0"/>
              <a:ea typeface="Roboto" panose="02000000000000000000" pitchFamily="2" charset="0"/>
              <a:cs typeface="Arial" panose="020B0604020202020204" pitchFamily="34" charset="0"/>
            </a:endParaRP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444444"/>
                </a:solidFill>
                <a:effectLst/>
                <a:uLnTx/>
                <a:uFillTx/>
                <a:latin typeface="Arial" panose="020B0604020202020204" pitchFamily="34" charset="0"/>
                <a:ea typeface="+mn-ea"/>
                <a:cs typeface="Arial" panose="020B0604020202020204" pitchFamily="34" charset="0"/>
              </a:rPr>
              <a:t>Greater business resilience for initial set of applications, mitigating the impact of a future cyberattack </a:t>
            </a: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444444"/>
                </a:solidFill>
                <a:effectLst/>
                <a:uLnTx/>
                <a:uFillTx/>
                <a:latin typeface="Arial" panose="020B0604020202020204" pitchFamily="34" charset="0"/>
                <a:ea typeface="+mn-ea"/>
                <a:cs typeface="Arial" panose="020B0604020202020204" pitchFamily="34" charset="0"/>
              </a:rPr>
              <a:t>Critical data isolated off-network with automated updates of a ‘gold copy’ for quick recovery  </a:t>
            </a: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444444"/>
                </a:solidFill>
                <a:effectLst/>
                <a:uLnTx/>
                <a:uFillTx/>
                <a:latin typeface="Arial" panose="020B0604020202020204" pitchFamily="34" charset="0"/>
                <a:ea typeface="+mn-ea"/>
                <a:cs typeface="Arial" panose="020B0604020202020204" pitchFamily="34" charset="0"/>
              </a:rPr>
              <a:t>Repeatable solution rolling out globally as part of enterprise-wide “Protect the Brand” initiative that is “turning adversity into advantage” by making company more secure &amp; resilient</a:t>
            </a:r>
          </a:p>
        </p:txBody>
      </p:sp>
      <p:sp>
        <p:nvSpPr>
          <p:cNvPr id="18" name="Content Placeholder 2"/>
          <p:cNvSpPr txBox="1">
            <a:spLocks/>
          </p:cNvSpPr>
          <p:nvPr/>
        </p:nvSpPr>
        <p:spPr>
          <a:xfrm>
            <a:off x="4447665" y="1187376"/>
            <a:ext cx="2170376" cy="1816575"/>
          </a:xfrm>
          <a:prstGeom prst="rect">
            <a:avLst/>
          </a:prstGeom>
        </p:spPr>
        <p:txBody>
          <a:bodyPr lIns="0" tIns="0" rIns="0" bIns="0" anchor="t" anchorCtr="0"/>
          <a:lstStyle/>
          <a:p>
            <a:pPr marL="0" marR="0" lvl="0" indent="0" algn="l" defTabSz="685800" rtl="0" eaLnBrk="1" fontAlgn="base" latinLnBrk="0" hangingPunct="1">
              <a:lnSpc>
                <a:spcPct val="110000"/>
              </a:lnSpc>
              <a:spcBef>
                <a:spcPts val="75"/>
              </a:spcBef>
              <a:spcAft>
                <a:spcPts val="75"/>
              </a:spcAft>
              <a:buClr>
                <a:srgbClr val="0085C3"/>
              </a:buClr>
              <a:buSzTx/>
              <a:buFontTx/>
              <a:buNone/>
              <a:tabLst/>
              <a:defRPr/>
            </a:pPr>
            <a:r>
              <a:rPr kumimoji="0" lang="en-GB" sz="1200" b="0" i="0" u="none" strike="noStrike" kern="1200" cap="none" spc="0" normalizeH="0" baseline="0" noProof="0">
                <a:ln>
                  <a:noFill/>
                </a:ln>
                <a:solidFill>
                  <a:srgbClr val="1285C7"/>
                </a:solidFill>
                <a:effectLst/>
                <a:uLnTx/>
                <a:uFillTx/>
                <a:latin typeface="Arial" panose="020B0604020202020204" pitchFamily="34" charset="0"/>
                <a:ea typeface="Roboto" panose="02000000000000000000" pitchFamily="2" charset="0"/>
                <a:cs typeface="Arial" panose="020B0604020202020204" pitchFamily="34" charset="0"/>
              </a:rPr>
              <a:t>Solutions at a glance</a:t>
            </a:r>
            <a:endParaRPr kumimoji="0" lang="en-GB" sz="788" b="0" i="0" u="none" strike="noStrike" kern="1200" cap="none" spc="0" normalizeH="0" baseline="0" noProof="0">
              <a:ln>
                <a:noFill/>
              </a:ln>
              <a:solidFill>
                <a:srgbClr val="1285C7"/>
              </a:solidFill>
              <a:effectLst/>
              <a:uLnTx/>
              <a:uFillTx/>
              <a:latin typeface="Arial" panose="020B0604020202020204" pitchFamily="34" charset="0"/>
              <a:ea typeface="Roboto" panose="02000000000000000000" pitchFamily="2" charset="0"/>
              <a:cs typeface="Arial" panose="020B0604020202020204" pitchFamily="34" charset="0"/>
            </a:endParaRP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444444"/>
                </a:solidFill>
                <a:effectLst/>
                <a:uLnTx/>
                <a:uFillTx/>
                <a:latin typeface="Arial" panose="020B0604020202020204" pitchFamily="34" charset="0"/>
                <a:ea typeface="Roboto" panose="02000000000000000000" pitchFamily="2" charset="0"/>
                <a:cs typeface="Arial" panose="020B0604020202020204" pitchFamily="34" charset="0"/>
              </a:rPr>
              <a:t>Tailored end-to-end </a:t>
            </a:r>
            <a:r>
              <a:rPr kumimoji="0" lang="en-US" sz="900" b="0" i="0" u="none" strike="noStrike" kern="1200" cap="none" spc="0" normalizeH="0" baseline="0" noProof="0" err="1">
                <a:ln>
                  <a:noFill/>
                </a:ln>
                <a:solidFill>
                  <a:srgbClr val="444444"/>
                </a:solidFill>
                <a:effectLst/>
                <a:uLnTx/>
                <a:uFillTx/>
                <a:latin typeface="Arial" panose="020B0604020202020204" pitchFamily="34" charset="0"/>
                <a:ea typeface="Roboto" panose="02000000000000000000" pitchFamily="2" charset="0"/>
                <a:cs typeface="Arial" panose="020B0604020202020204" pitchFamily="34" charset="0"/>
              </a:rPr>
              <a:t>DellEMC</a:t>
            </a:r>
            <a:r>
              <a:rPr kumimoji="0" lang="en-US" sz="900" b="0" i="0" u="none" strike="noStrike" kern="1200" cap="none" spc="0" normalizeH="0" baseline="0" noProof="0">
                <a:ln>
                  <a:noFill/>
                </a:ln>
                <a:solidFill>
                  <a:srgbClr val="444444"/>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900" b="0" i="0" u="none" strike="noStrike" kern="1200" cap="none" spc="0" normalizeH="0" baseline="0" noProof="0" err="1">
                <a:ln>
                  <a:noFill/>
                </a:ln>
                <a:solidFill>
                  <a:srgbClr val="444444"/>
                </a:solidFill>
                <a:effectLst/>
                <a:uLnTx/>
                <a:uFillTx/>
                <a:latin typeface="Arial" panose="020B0604020202020204" pitchFamily="34" charset="0"/>
                <a:ea typeface="Roboto" panose="02000000000000000000" pitchFamily="2" charset="0"/>
                <a:cs typeface="Arial" panose="020B0604020202020204" pitchFamily="34" charset="0"/>
              </a:rPr>
              <a:t>PowerProtect</a:t>
            </a:r>
            <a:r>
              <a:rPr kumimoji="0" lang="en-US" sz="900" b="0" i="0" u="none" strike="noStrike" kern="1200" cap="none" spc="0" normalizeH="0" baseline="0" noProof="0">
                <a:ln>
                  <a:noFill/>
                </a:ln>
                <a:solidFill>
                  <a:srgbClr val="444444"/>
                </a:solidFill>
                <a:effectLst/>
                <a:uLnTx/>
                <a:uFillTx/>
                <a:latin typeface="Arial" panose="020B0604020202020204" pitchFamily="34" charset="0"/>
                <a:ea typeface="Roboto" panose="02000000000000000000" pitchFamily="2" charset="0"/>
                <a:cs typeface="Arial" panose="020B0604020202020204" pitchFamily="34" charset="0"/>
              </a:rPr>
              <a:t> Cyber Recovery solution (hardware, software &amp; services) to </a:t>
            </a:r>
            <a:br>
              <a:rPr kumimoji="0" lang="en-US" sz="900" b="0" i="0" u="none" strike="noStrike" kern="1200" cap="none" spc="0" normalizeH="0" baseline="0" noProof="0">
                <a:ln>
                  <a:noFill/>
                </a:ln>
                <a:solidFill>
                  <a:srgbClr val="444444"/>
                </a:solidFill>
                <a:effectLst/>
                <a:uLnTx/>
                <a:uFillTx/>
                <a:latin typeface="Arial" panose="020B0604020202020204" pitchFamily="34" charset="0"/>
                <a:ea typeface="Roboto" panose="02000000000000000000" pitchFamily="2" charset="0"/>
                <a:cs typeface="Arial" panose="020B0604020202020204" pitchFamily="34" charset="0"/>
              </a:rPr>
            </a:br>
            <a:r>
              <a:rPr kumimoji="0" lang="en-US" sz="900" b="0" i="0" u="none" strike="noStrike" kern="1200" cap="none" spc="0" normalizeH="0" baseline="0" noProof="0">
                <a:ln>
                  <a:noFill/>
                </a:ln>
                <a:solidFill>
                  <a:srgbClr val="444444"/>
                </a:solidFill>
                <a:effectLst/>
                <a:uLnTx/>
                <a:uFillTx/>
                <a:latin typeface="Arial" panose="020B0604020202020204" pitchFamily="34" charset="0"/>
                <a:ea typeface="Roboto" panose="02000000000000000000" pitchFamily="2" charset="0"/>
                <a:cs typeface="Arial" panose="020B0604020202020204" pitchFamily="34" charset="0"/>
              </a:rPr>
              <a:t>meet specific data protection and cybersecurity requirements </a:t>
            </a: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444444"/>
                </a:solidFill>
                <a:effectLst/>
                <a:uLnTx/>
                <a:uFillTx/>
                <a:latin typeface="Arial" panose="020B0604020202020204" pitchFamily="34" charset="0"/>
                <a:ea typeface="Roboto" panose="02000000000000000000" pitchFamily="2" charset="0"/>
                <a:cs typeface="Arial" panose="020B0604020202020204" pitchFamily="34" charset="0"/>
              </a:rPr>
              <a:t>Coordinated with ongoing IT transformation projects to implement </a:t>
            </a:r>
            <a:r>
              <a:rPr kumimoji="0" lang="en-US" sz="900" b="0" i="0" u="none" strike="noStrike" kern="1200" cap="none" spc="0" normalizeH="0" baseline="0" noProof="0" err="1">
                <a:ln>
                  <a:noFill/>
                </a:ln>
                <a:solidFill>
                  <a:srgbClr val="444444"/>
                </a:solidFill>
                <a:effectLst/>
                <a:uLnTx/>
                <a:uFillTx/>
                <a:latin typeface="Arial" panose="020B0604020202020204" pitchFamily="34" charset="0"/>
                <a:ea typeface="Roboto" panose="02000000000000000000" pitchFamily="2" charset="0"/>
                <a:cs typeface="Arial" panose="020B0604020202020204" pitchFamily="34" charset="0"/>
              </a:rPr>
              <a:t>PowerProtect</a:t>
            </a:r>
            <a:r>
              <a:rPr kumimoji="0" lang="en-US" sz="900" b="0" i="0" u="none" strike="noStrike" kern="1200" cap="none" spc="0" normalizeH="0" baseline="0" noProof="0">
                <a:ln>
                  <a:noFill/>
                </a:ln>
                <a:solidFill>
                  <a:srgbClr val="444444"/>
                </a:solidFill>
                <a:effectLst/>
                <a:uLnTx/>
                <a:uFillTx/>
                <a:latin typeface="Arial" panose="020B0604020202020204" pitchFamily="34" charset="0"/>
                <a:ea typeface="Roboto" panose="02000000000000000000" pitchFamily="2" charset="0"/>
                <a:cs typeface="Arial" panose="020B0604020202020204" pitchFamily="34" charset="0"/>
              </a:rPr>
              <a:t> Cyber Recovery and move apps &amp; materials into air-gapped cyber recovery vault</a:t>
            </a:r>
          </a:p>
        </p:txBody>
      </p:sp>
      <p:sp>
        <p:nvSpPr>
          <p:cNvPr id="21" name="Content Placeholder 2"/>
          <p:cNvSpPr txBox="1">
            <a:spLocks/>
          </p:cNvSpPr>
          <p:nvPr/>
        </p:nvSpPr>
        <p:spPr>
          <a:xfrm>
            <a:off x="312928" y="1187376"/>
            <a:ext cx="1763210" cy="954986"/>
          </a:xfrm>
          <a:prstGeom prst="rect">
            <a:avLst/>
          </a:prstGeom>
        </p:spPr>
        <p:txBody>
          <a:bodyPr lIns="0" tIns="0" rIns="0" bIns="0" anchor="t" anchorCtr="0"/>
          <a:lstStyle/>
          <a:p>
            <a:pPr marL="0" marR="0" lvl="0" indent="0" algn="l" defTabSz="685800" rtl="0" eaLnBrk="1" fontAlgn="base" latinLnBrk="0" hangingPunct="1">
              <a:lnSpc>
                <a:spcPct val="110000"/>
              </a:lnSpc>
              <a:spcBef>
                <a:spcPts val="75"/>
              </a:spcBef>
              <a:spcAft>
                <a:spcPts val="75"/>
              </a:spcAft>
              <a:buClr>
                <a:srgbClr val="0085C3"/>
              </a:buClr>
              <a:buSzTx/>
              <a:buFontTx/>
              <a:buNone/>
              <a:tabLst/>
              <a:defRPr/>
            </a:pPr>
            <a:r>
              <a:rPr kumimoji="0" lang="en-US" sz="1575" b="0" i="0" u="none" strike="noStrike" kern="1200" cap="none" spc="0" normalizeH="0" baseline="0" noProof="0">
                <a:ln>
                  <a:noFill/>
                </a:ln>
                <a:solidFill>
                  <a:srgbClr val="1285C7"/>
                </a:solidFill>
                <a:effectLst/>
                <a:uLnTx/>
                <a:uFillTx/>
                <a:latin typeface="Arial" panose="020B0604020202020204" pitchFamily="34" charset="0"/>
                <a:ea typeface="Roboto" panose="02000000000000000000" pitchFamily="2" charset="0"/>
                <a:cs typeface="Arial" panose="020B0604020202020204" pitchFamily="34" charset="0"/>
              </a:rPr>
              <a:t>Turning adversity into advantage with new cyber recovery capability </a:t>
            </a:r>
          </a:p>
        </p:txBody>
      </p:sp>
      <p:pic>
        <p:nvPicPr>
          <p:cNvPr id="25" name="Picture 24"/>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Effect>
                      <a14:brightnessContrast bright="20000"/>
                    </a14:imgEffect>
                  </a14:imgLayer>
                </a14:imgProps>
              </a:ext>
              <a:ext uri="{28A0092B-C50C-407E-A947-70E740481C1C}">
                <a14:useLocalDpi xmlns:a14="http://schemas.microsoft.com/office/drawing/2010/main"/>
              </a:ext>
            </a:extLst>
          </a:blip>
          <a:srcRect/>
          <a:stretch/>
        </p:blipFill>
        <p:spPr>
          <a:xfrm>
            <a:off x="-4745" y="3298901"/>
            <a:ext cx="4484354" cy="1844599"/>
          </a:xfrm>
          <a:prstGeom prst="rect">
            <a:avLst/>
          </a:prstGeom>
        </p:spPr>
      </p:pic>
      <p:sp>
        <p:nvSpPr>
          <p:cNvPr id="26" name="TextBox 25"/>
          <p:cNvSpPr txBox="1"/>
          <p:nvPr/>
        </p:nvSpPr>
        <p:spPr>
          <a:xfrm>
            <a:off x="297481" y="3128358"/>
            <a:ext cx="8594052" cy="124650"/>
          </a:xfrm>
          <a:prstGeom prst="rect">
            <a:avLst/>
          </a:prstGeom>
          <a:noFill/>
        </p:spPr>
        <p:txBody>
          <a:bodyPr wrap="square" lIns="0" tIns="0" rIns="0" bIns="0" rtlCol="0" anchor="ctr">
            <a:spAutoFit/>
          </a:bodyPr>
          <a:lstStyle/>
          <a:p>
            <a:pPr marL="0" marR="0" lvl="0" indent="0" algn="ctr" defTabSz="685800" rtl="0" eaLnBrk="1" fontAlgn="base" latinLnBrk="0" hangingPunct="1">
              <a:lnSpc>
                <a:spcPct val="90000"/>
              </a:lnSpc>
              <a:spcBef>
                <a:spcPts val="75"/>
              </a:spcBef>
              <a:spcAft>
                <a:spcPts val="75"/>
              </a:spcAft>
              <a:buClr>
                <a:srgbClr val="0085C3"/>
              </a:buClr>
              <a:buSzTx/>
              <a:buFontTx/>
              <a:buNone/>
              <a:tabLst/>
              <a:defRPr/>
            </a:pPr>
            <a:r>
              <a:rPr kumimoji="0" lang="en-US" sz="900" b="1" i="0" u="none" strike="noStrike" kern="0" cap="none" spc="0" normalizeH="0" baseline="0" noProof="0">
                <a:ln>
                  <a:noFill/>
                </a:ln>
                <a:solidFill>
                  <a:srgbClr val="EE6411"/>
                </a:solidFill>
                <a:effectLst/>
                <a:uLnTx/>
                <a:uFillTx/>
                <a:latin typeface="Arial" panose="020B0604020202020204" pitchFamily="34" charset="0"/>
                <a:ea typeface="Roboto Medium" panose="02000000000000000000" pitchFamily="2" charset="0"/>
                <a:cs typeface="Arial" panose="020B0604020202020204" pitchFamily="34" charset="0"/>
              </a:rPr>
              <a:t>Business Resiliency and Cyber Recovery </a:t>
            </a:r>
            <a:r>
              <a:rPr kumimoji="0" lang="en-US" sz="900" b="1" i="0" u="none" strike="noStrike" kern="0" cap="none" spc="0" normalizeH="0" baseline="0" noProof="0">
                <a:ln>
                  <a:noFill/>
                </a:ln>
                <a:solidFill>
                  <a:srgbClr val="EE6411"/>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900" b="1" i="0" u="none" strike="noStrike" kern="0" cap="none" spc="0" normalizeH="0" baseline="0" noProof="0">
                <a:ln>
                  <a:noFill/>
                </a:ln>
                <a:solidFill>
                  <a:srgbClr val="EE6411"/>
                </a:solidFill>
                <a:effectLst/>
                <a:uLnTx/>
                <a:uFillTx/>
                <a:latin typeface="Arial" panose="020B0604020202020204" pitchFamily="34" charset="0"/>
                <a:ea typeface="Roboto Medium" panose="02000000000000000000" pitchFamily="2" charset="0"/>
                <a:cs typeface="Arial" panose="020B0604020202020204" pitchFamily="34" charset="0"/>
              </a:rPr>
              <a:t>Industry: Shipping and Logistics </a:t>
            </a:r>
            <a:r>
              <a:rPr kumimoji="0" lang="en-US" sz="900" b="1" i="0" u="none" strike="noStrike" kern="0" cap="none" spc="0" normalizeH="0" baseline="0" noProof="0">
                <a:ln>
                  <a:noFill/>
                </a:ln>
                <a:solidFill>
                  <a:srgbClr val="EE6411"/>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900" b="1" i="0" u="none" strike="noStrike" kern="0" cap="none" spc="0" normalizeH="0" baseline="0" noProof="0">
                <a:ln>
                  <a:noFill/>
                </a:ln>
                <a:solidFill>
                  <a:srgbClr val="EE6411"/>
                </a:solidFill>
                <a:effectLst/>
                <a:uLnTx/>
                <a:uFillTx/>
                <a:latin typeface="Arial" panose="020B0604020202020204" pitchFamily="34" charset="0"/>
                <a:ea typeface="Roboto Medium" panose="02000000000000000000" pitchFamily="2" charset="0"/>
                <a:cs typeface="Arial" panose="020B0604020202020204" pitchFamily="34" charset="0"/>
              </a:rPr>
              <a:t>Country: US / EMEA</a:t>
            </a:r>
            <a:endParaRPr kumimoji="0" lang="en-US" sz="900" b="1" i="0" u="none" strike="noStrike" kern="0" cap="none" spc="0" normalizeH="0" baseline="0" noProof="0">
              <a:ln>
                <a:noFill/>
              </a:ln>
              <a:solidFill>
                <a:srgbClr val="EE6411"/>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5" name="Content Placeholder 2">
            <a:extLst>
              <a:ext uri="{FF2B5EF4-FFF2-40B4-BE49-F238E27FC236}">
                <a16:creationId xmlns:a16="http://schemas.microsoft.com/office/drawing/2014/main" id="{B4DFF125-18ED-4B7C-9549-A659C48D45C0}"/>
              </a:ext>
            </a:extLst>
          </p:cNvPr>
          <p:cNvSpPr txBox="1">
            <a:spLocks/>
          </p:cNvSpPr>
          <p:nvPr/>
        </p:nvSpPr>
        <p:spPr>
          <a:xfrm>
            <a:off x="5212599" y="3460864"/>
            <a:ext cx="1308727" cy="936923"/>
          </a:xfrm>
          <a:prstGeom prst="rect">
            <a:avLst/>
          </a:prstGeom>
        </p:spPr>
        <p:txBody>
          <a:bodyPr wrap="square" lIns="0" tIns="0" rIns="0" bIns="0" anchor="t" anchorCtr="0">
            <a:spAutoFit/>
          </a:bodyPr>
          <a:lstStyle/>
          <a:p>
            <a:pPr marL="0" marR="0" lvl="0" indent="0" algn="l" defTabSz="685800" rtl="0" eaLnBrk="1" fontAlgn="base" latinLnBrk="0" hangingPunct="1">
              <a:lnSpc>
                <a:spcPct val="110000"/>
              </a:lnSpc>
              <a:spcBef>
                <a:spcPts val="75"/>
              </a:spcBef>
              <a:spcAft>
                <a:spcPts val="75"/>
              </a:spcAft>
              <a:buClr>
                <a:srgbClr val="0085C3"/>
              </a:buClr>
              <a:buSzTx/>
              <a:buFontTx/>
              <a:buNone/>
              <a:tabLst/>
              <a:defRPr/>
            </a:pPr>
            <a:r>
              <a:rPr kumimoji="0" lang="en-US" sz="6000" b="1" i="0" u="none" strike="noStrike" kern="1200" cap="none" spc="0" normalizeH="0" baseline="0" noProof="0">
                <a:ln>
                  <a:noFill/>
                </a:ln>
                <a:solidFill>
                  <a:srgbClr val="00447C"/>
                </a:solidFill>
                <a:effectLst/>
                <a:uLnTx/>
                <a:uFillTx/>
                <a:latin typeface="Arial" panose="020B0604020202020204" pitchFamily="34" charset="0"/>
                <a:ea typeface="Roboto" panose="02000000000000000000" pitchFamily="2" charset="0"/>
                <a:cs typeface="Arial" panose="020B0604020202020204" pitchFamily="34" charset="0"/>
              </a:rPr>
              <a:t>30</a:t>
            </a:r>
            <a:endParaRPr kumimoji="0" lang="en-US" sz="6000" b="1" i="0" u="none" strike="noStrike" kern="1200" cap="none" spc="0" normalizeH="0" baseline="30000" noProof="0">
              <a:ln>
                <a:noFill/>
              </a:ln>
              <a:solidFill>
                <a:srgbClr val="00447C"/>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20" name="Content Placeholder 2">
            <a:extLst>
              <a:ext uri="{FF2B5EF4-FFF2-40B4-BE49-F238E27FC236}">
                <a16:creationId xmlns:a16="http://schemas.microsoft.com/office/drawing/2014/main" id="{A39E6768-0544-4088-88B6-855263207199}"/>
              </a:ext>
            </a:extLst>
          </p:cNvPr>
          <p:cNvSpPr txBox="1">
            <a:spLocks/>
          </p:cNvSpPr>
          <p:nvPr/>
        </p:nvSpPr>
        <p:spPr>
          <a:xfrm>
            <a:off x="5261212" y="4288736"/>
            <a:ext cx="1382747" cy="519438"/>
          </a:xfrm>
          <a:prstGeom prst="rect">
            <a:avLst/>
          </a:prstGeom>
        </p:spPr>
        <p:txBody>
          <a:bodyPr wrap="square" lIns="0" tIns="0" rIns="0" bIns="0" anchor="t" anchorCtr="0">
            <a:spAutoFit/>
          </a:bodyPr>
          <a:lstStyle/>
          <a:p>
            <a:pPr marL="0" marR="0" lvl="0" indent="0" algn="l" defTabSz="685800" rtl="0" eaLnBrk="1" fontAlgn="base" latinLnBrk="0" hangingPunct="1">
              <a:lnSpc>
                <a:spcPct val="110000"/>
              </a:lnSpc>
              <a:spcBef>
                <a:spcPts val="75"/>
              </a:spcBef>
              <a:spcAft>
                <a:spcPts val="75"/>
              </a:spcAft>
              <a:buClr>
                <a:srgbClr val="0085C3"/>
              </a:buClr>
              <a:buSzTx/>
              <a:buFontTx/>
              <a:buNone/>
              <a:tabLst/>
              <a:defRPr/>
            </a:pPr>
            <a:r>
              <a:rPr kumimoji="0" lang="en-US" sz="1050" b="0" i="0" u="none" strike="noStrike" kern="1200" cap="none" spc="0" normalizeH="0" baseline="0" noProof="0">
                <a:ln>
                  <a:noFill/>
                </a:ln>
                <a:solidFill>
                  <a:srgbClr val="00447C"/>
                </a:solidFill>
                <a:effectLst/>
                <a:uLnTx/>
                <a:uFillTx/>
                <a:latin typeface="Arial" panose="020B0604020202020204" pitchFamily="34" charset="0"/>
                <a:ea typeface="Roboto" panose="02000000000000000000" pitchFamily="2" charset="0"/>
                <a:cs typeface="Arial" panose="020B0604020202020204" pitchFamily="34" charset="0"/>
              </a:rPr>
              <a:t>Applications protected in the cyber recovery vault</a:t>
            </a:r>
          </a:p>
        </p:txBody>
      </p:sp>
      <p:pic>
        <p:nvPicPr>
          <p:cNvPr id="23" name="Picture 22">
            <a:extLst>
              <a:ext uri="{FF2B5EF4-FFF2-40B4-BE49-F238E27FC236}">
                <a16:creationId xmlns:a16="http://schemas.microsoft.com/office/drawing/2014/main" id="{661318D8-2298-4A3D-B2CC-578AEDCB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1308" y="302832"/>
            <a:ext cx="2083551" cy="270399"/>
          </a:xfrm>
          <a:prstGeom prst="rect">
            <a:avLst/>
          </a:prstGeom>
        </p:spPr>
      </p:pic>
      <p:sp>
        <p:nvSpPr>
          <p:cNvPr id="13" name="Title 3">
            <a:extLst>
              <a:ext uri="{FF2B5EF4-FFF2-40B4-BE49-F238E27FC236}">
                <a16:creationId xmlns:a16="http://schemas.microsoft.com/office/drawing/2014/main" id="{99C41537-8D32-411D-B86E-DD1A662D2878}"/>
              </a:ext>
            </a:extLst>
          </p:cNvPr>
          <p:cNvSpPr txBox="1">
            <a:spLocks/>
          </p:cNvSpPr>
          <p:nvPr/>
        </p:nvSpPr>
        <p:spPr>
          <a:xfrm>
            <a:off x="110153" y="302832"/>
            <a:ext cx="4484354" cy="4401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76CE"/>
                </a:solidFill>
                <a:effectLst/>
                <a:uLnTx/>
                <a:uFillTx/>
                <a:latin typeface="Arial" panose="020B0604020202020204" pitchFamily="34" charset="0"/>
                <a:ea typeface="+mj-ea"/>
                <a:cs typeface="Arial" panose="020B0604020202020204" pitchFamily="34" charset="0"/>
              </a:rPr>
              <a:t>Global shipping company</a:t>
            </a:r>
          </a:p>
        </p:txBody>
      </p:sp>
      <p:sp>
        <p:nvSpPr>
          <p:cNvPr id="2" name="Rectangle 1">
            <a:extLst>
              <a:ext uri="{FF2B5EF4-FFF2-40B4-BE49-F238E27FC236}">
                <a16:creationId xmlns:a16="http://schemas.microsoft.com/office/drawing/2014/main" id="{BD7CBC4D-4EF3-491A-A107-DE240887EE07}"/>
              </a:ext>
            </a:extLst>
          </p:cNvPr>
          <p:cNvSpPr/>
          <p:nvPr/>
        </p:nvSpPr>
        <p:spPr>
          <a:xfrm>
            <a:off x="1328995" y="4086121"/>
            <a:ext cx="1560065" cy="282880"/>
          </a:xfrm>
          <a:prstGeom prst="rect">
            <a:avLst/>
          </a:prstGeom>
          <a:solidFill>
            <a:schemeClr val="bg1"/>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Need Image</a:t>
            </a:r>
          </a:p>
        </p:txBody>
      </p:sp>
      <p:pic>
        <p:nvPicPr>
          <p:cNvPr id="4" name="Picture 3" descr="A picture containing road, outdoor, building, person&#10;&#10;Description automatically generated">
            <a:extLst>
              <a:ext uri="{FF2B5EF4-FFF2-40B4-BE49-F238E27FC236}">
                <a16:creationId xmlns:a16="http://schemas.microsoft.com/office/drawing/2014/main" id="{92AB3988-9B34-4C31-A73D-D4CB91B4B15B}"/>
              </a:ext>
            </a:extLst>
          </p:cNvPr>
          <p:cNvPicPr>
            <a:picLocks noChangeAspect="1"/>
          </p:cNvPicPr>
          <p:nvPr/>
        </p:nvPicPr>
        <p:blipFill rotWithShape="1">
          <a:blip r:embed="rId6"/>
          <a:srcRect t="11893" b="23344"/>
          <a:stretch/>
        </p:blipFill>
        <p:spPr>
          <a:xfrm>
            <a:off x="-4745" y="3299583"/>
            <a:ext cx="4484354" cy="1843918"/>
          </a:xfrm>
          <a:prstGeom prst="rect">
            <a:avLst/>
          </a:prstGeom>
        </p:spPr>
      </p:pic>
      <p:pic>
        <p:nvPicPr>
          <p:cNvPr id="27" name="Graphic 26">
            <a:extLst>
              <a:ext uri="{FF2B5EF4-FFF2-40B4-BE49-F238E27FC236}">
                <a16:creationId xmlns:a16="http://schemas.microsoft.com/office/drawing/2014/main" id="{594658D9-D5E8-4FA4-A6C2-4EF254CC3A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02929" y="3427102"/>
            <a:ext cx="1216742" cy="1503838"/>
          </a:xfrm>
          <a:prstGeom prst="rect">
            <a:avLst/>
          </a:prstGeom>
        </p:spPr>
      </p:pic>
      <p:pic>
        <p:nvPicPr>
          <p:cNvPr id="19" name="Picture 18">
            <a:hlinkClick r:id="rId9" action="ppaction://hlinksldjump"/>
            <a:extLst>
              <a:ext uri="{FF2B5EF4-FFF2-40B4-BE49-F238E27FC236}">
                <a16:creationId xmlns:a16="http://schemas.microsoft.com/office/drawing/2014/main" id="{7D627ADA-2BFE-4024-B15D-14518C345A0C}"/>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779457" y="126133"/>
            <a:ext cx="134124" cy="134124"/>
          </a:xfrm>
          <a:prstGeom prst="rect">
            <a:avLst/>
          </a:prstGeom>
        </p:spPr>
      </p:pic>
    </p:spTree>
    <p:extLst>
      <p:ext uri="{BB962C8B-B14F-4D97-AF65-F5344CB8AC3E}">
        <p14:creationId xmlns:p14="http://schemas.microsoft.com/office/powerpoint/2010/main" val="4094062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a:xfrm>
            <a:off x="2227066" y="1187376"/>
            <a:ext cx="1924111" cy="1816575"/>
          </a:xfrm>
          <a:prstGeom prst="rect">
            <a:avLst/>
          </a:prstGeom>
        </p:spPr>
        <p:txBody>
          <a:bodyPr lIns="0" tIns="0" rIns="0" bIns="0" anchor="t" anchorCtr="0"/>
          <a:lstStyle/>
          <a:p>
            <a:pPr marL="0" marR="0" lvl="0" indent="0" algn="l" defTabSz="685800" rtl="0" eaLnBrk="1" fontAlgn="base" latinLnBrk="0" hangingPunct="1">
              <a:lnSpc>
                <a:spcPct val="110000"/>
              </a:lnSpc>
              <a:spcBef>
                <a:spcPts val="75"/>
              </a:spcBef>
              <a:spcAft>
                <a:spcPts val="75"/>
              </a:spcAft>
              <a:buClr>
                <a:srgbClr val="0085C3"/>
              </a:buClr>
              <a:buSzTx/>
              <a:buFontTx/>
              <a:buNone/>
              <a:tabLst/>
              <a:defRPr/>
            </a:pPr>
            <a:r>
              <a:rPr kumimoji="0" lang="en-GB" sz="1200" b="0" i="0" u="none" strike="noStrike" kern="1200" cap="none" spc="0" normalizeH="0" baseline="0" noProof="0">
                <a:ln>
                  <a:noFill/>
                </a:ln>
                <a:solidFill>
                  <a:srgbClr val="1285C7"/>
                </a:solidFill>
                <a:effectLst/>
                <a:uLnTx/>
                <a:uFillTx/>
                <a:latin typeface="Arial" panose="020B0604020202020204" pitchFamily="34" charset="0"/>
                <a:ea typeface="Roboto" panose="02000000000000000000" pitchFamily="2" charset="0"/>
                <a:cs typeface="Arial" panose="020B0604020202020204" pitchFamily="34" charset="0"/>
              </a:rPr>
              <a:t>Business needs</a:t>
            </a: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444444"/>
                </a:solidFill>
                <a:effectLst/>
                <a:uLnTx/>
                <a:uFillTx/>
                <a:latin typeface="Arial" panose="020B0604020202020204" pitchFamily="34" charset="0"/>
                <a:ea typeface="Roboto" panose="02000000000000000000" pitchFamily="2" charset="0"/>
                <a:cs typeface="Arial" panose="020B0604020202020204" pitchFamily="34" charset="0"/>
              </a:rPr>
              <a:t>New United States Federal Reserve requirements to display cyber resilience sparked action</a:t>
            </a: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444444"/>
                </a:solidFill>
                <a:effectLst/>
                <a:uLnTx/>
                <a:uFillTx/>
                <a:latin typeface="Arial" panose="020B0604020202020204" pitchFamily="34" charset="0"/>
                <a:ea typeface="Roboto" panose="02000000000000000000" pitchFamily="2" charset="0"/>
                <a:cs typeface="Arial" panose="020B0604020202020204" pitchFamily="34" charset="0"/>
              </a:rPr>
              <a:t>After failing an internal cyber recovery test, they needed to move quickly to display capabilities by EOY</a:t>
            </a:r>
          </a:p>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0076CE"/>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7" name="Content Placeholder 2"/>
          <p:cNvSpPr txBox="1">
            <a:spLocks/>
          </p:cNvSpPr>
          <p:nvPr/>
        </p:nvSpPr>
        <p:spPr>
          <a:xfrm>
            <a:off x="6741308" y="1187376"/>
            <a:ext cx="2150225" cy="1816576"/>
          </a:xfrm>
          <a:prstGeom prst="rect">
            <a:avLst/>
          </a:prstGeom>
        </p:spPr>
        <p:txBody>
          <a:bodyPr lIns="0" tIns="0" rIns="0" bIns="0" anchor="t" anchorCtr="0"/>
          <a:lstStyle/>
          <a:p>
            <a:pPr marL="0" marR="0" lvl="0" indent="0" algn="l" defTabSz="685800" rtl="0" eaLnBrk="1" fontAlgn="base" latinLnBrk="0" hangingPunct="1">
              <a:lnSpc>
                <a:spcPct val="110000"/>
              </a:lnSpc>
              <a:spcBef>
                <a:spcPts val="75"/>
              </a:spcBef>
              <a:spcAft>
                <a:spcPts val="75"/>
              </a:spcAft>
              <a:buClr>
                <a:srgbClr val="0085C3"/>
              </a:buClr>
              <a:buSzTx/>
              <a:buFontTx/>
              <a:buNone/>
              <a:tabLst/>
              <a:defRPr/>
            </a:pPr>
            <a:r>
              <a:rPr kumimoji="0" lang="en-GB" sz="1200" b="0" i="0" u="none" strike="noStrike" kern="1200" cap="none" spc="0" normalizeH="0" baseline="0" noProof="0">
                <a:ln>
                  <a:noFill/>
                </a:ln>
                <a:solidFill>
                  <a:srgbClr val="1285C7"/>
                </a:solidFill>
                <a:effectLst/>
                <a:uLnTx/>
                <a:uFillTx/>
                <a:latin typeface="Arial" panose="020B0604020202020204" pitchFamily="34" charset="0"/>
                <a:ea typeface="Roboto" panose="02000000000000000000" pitchFamily="2" charset="0"/>
                <a:cs typeface="Arial" panose="020B0604020202020204" pitchFamily="34" charset="0"/>
              </a:rPr>
              <a:t>Expected business results</a:t>
            </a:r>
            <a:endParaRPr kumimoji="0" lang="en-GB" sz="788" b="0" i="0" u="none" strike="noStrike" kern="1200" cap="none" spc="0" normalizeH="0" baseline="0" noProof="0">
              <a:ln>
                <a:noFill/>
              </a:ln>
              <a:solidFill>
                <a:srgbClr val="1285C7"/>
              </a:solidFill>
              <a:effectLst/>
              <a:uLnTx/>
              <a:uFillTx/>
              <a:latin typeface="Arial" panose="020B0604020202020204" pitchFamily="34" charset="0"/>
              <a:ea typeface="Roboto" panose="02000000000000000000" pitchFamily="2" charset="0"/>
              <a:cs typeface="Arial" panose="020B0604020202020204" pitchFamily="34" charset="0"/>
            </a:endParaRP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444444"/>
                </a:solidFill>
                <a:effectLst/>
                <a:uLnTx/>
                <a:uFillTx/>
                <a:latin typeface="Arial" panose="020B0604020202020204" pitchFamily="34" charset="0"/>
                <a:ea typeface="+mn-ea"/>
                <a:cs typeface="Arial" panose="020B0604020202020204" pitchFamily="34" charset="0"/>
              </a:rPr>
              <a:t>Expected to display application recovery capability for US Federal Reserve audit at the end of the year</a:t>
            </a: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444444"/>
                </a:solidFill>
                <a:effectLst/>
                <a:uLnTx/>
                <a:uFillTx/>
                <a:latin typeface="Arial" panose="020B0604020202020204" pitchFamily="34" charset="0"/>
                <a:ea typeface="+mn-ea"/>
                <a:cs typeface="Arial" panose="020B0604020202020204" pitchFamily="34" charset="0"/>
              </a:rPr>
              <a:t>Planning future rollout with cyber recovery solutions deployed in multiple global data centers to achieve higher level of cyber resilience</a:t>
            </a:r>
          </a:p>
        </p:txBody>
      </p:sp>
      <p:sp>
        <p:nvSpPr>
          <p:cNvPr id="18" name="Content Placeholder 2"/>
          <p:cNvSpPr txBox="1">
            <a:spLocks/>
          </p:cNvSpPr>
          <p:nvPr/>
        </p:nvSpPr>
        <p:spPr>
          <a:xfrm>
            <a:off x="4447665" y="1187376"/>
            <a:ext cx="2170376" cy="1816575"/>
          </a:xfrm>
          <a:prstGeom prst="rect">
            <a:avLst/>
          </a:prstGeom>
        </p:spPr>
        <p:txBody>
          <a:bodyPr lIns="0" tIns="0" rIns="0" bIns="0" anchor="t" anchorCtr="0"/>
          <a:lstStyle/>
          <a:p>
            <a:pPr marL="0" marR="0" lvl="0" indent="0" algn="l" defTabSz="685800" rtl="0" eaLnBrk="1" fontAlgn="base" latinLnBrk="0" hangingPunct="1">
              <a:lnSpc>
                <a:spcPct val="110000"/>
              </a:lnSpc>
              <a:spcBef>
                <a:spcPts val="75"/>
              </a:spcBef>
              <a:spcAft>
                <a:spcPts val="75"/>
              </a:spcAft>
              <a:buClr>
                <a:srgbClr val="0085C3"/>
              </a:buClr>
              <a:buSzTx/>
              <a:buFontTx/>
              <a:buNone/>
              <a:tabLst/>
              <a:defRPr/>
            </a:pPr>
            <a:r>
              <a:rPr kumimoji="0" lang="en-GB" sz="1200" b="0" i="0" u="none" strike="noStrike" kern="1200" cap="none" spc="0" normalizeH="0" baseline="0" noProof="0">
                <a:ln>
                  <a:noFill/>
                </a:ln>
                <a:solidFill>
                  <a:srgbClr val="1285C7"/>
                </a:solidFill>
                <a:effectLst/>
                <a:uLnTx/>
                <a:uFillTx/>
                <a:latin typeface="Arial" panose="020B0604020202020204" pitchFamily="34" charset="0"/>
                <a:ea typeface="Roboto" panose="02000000000000000000" pitchFamily="2" charset="0"/>
                <a:cs typeface="Arial" panose="020B0604020202020204" pitchFamily="34" charset="0"/>
              </a:rPr>
              <a:t>Solutions at a glance</a:t>
            </a:r>
            <a:endParaRPr kumimoji="0" lang="en-GB" sz="788" b="0" i="0" u="none" strike="noStrike" kern="1200" cap="none" spc="0" normalizeH="0" baseline="0" noProof="0">
              <a:ln>
                <a:noFill/>
              </a:ln>
              <a:solidFill>
                <a:srgbClr val="1285C7"/>
              </a:solidFill>
              <a:effectLst/>
              <a:uLnTx/>
              <a:uFillTx/>
              <a:latin typeface="Arial" panose="020B0604020202020204" pitchFamily="34" charset="0"/>
              <a:ea typeface="Roboto" panose="02000000000000000000" pitchFamily="2" charset="0"/>
              <a:cs typeface="Arial" panose="020B0604020202020204" pitchFamily="34" charset="0"/>
            </a:endParaRP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444444"/>
                </a:solidFill>
                <a:effectLst/>
                <a:uLnTx/>
                <a:uFillTx/>
                <a:latin typeface="Arial" panose="020B0604020202020204" pitchFamily="34" charset="0"/>
                <a:ea typeface="Roboto" panose="02000000000000000000" pitchFamily="2" charset="0"/>
                <a:cs typeface="Arial" panose="020B0604020202020204" pitchFamily="34" charset="0"/>
              </a:rPr>
              <a:t>Tailored end-to-end Cyber Recovery Solution (hardware, software &amp; services) to meet business requirements for recovery</a:t>
            </a: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444444"/>
                </a:solidFill>
                <a:effectLst/>
                <a:uLnTx/>
                <a:uFillTx/>
                <a:latin typeface="Arial" panose="020B0604020202020204" pitchFamily="34" charset="0"/>
                <a:ea typeface="Roboto" panose="02000000000000000000" pitchFamily="2" charset="0"/>
                <a:cs typeface="Arial" panose="020B0604020202020204" pitchFamily="34" charset="0"/>
              </a:rPr>
              <a:t>POC-first rollout to test capabilities and prove success, then scale across global data centers</a:t>
            </a: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444444"/>
                </a:solidFill>
                <a:effectLst/>
                <a:uLnTx/>
                <a:uFillTx/>
                <a:latin typeface="Arial" panose="020B0604020202020204" pitchFamily="34" charset="0"/>
                <a:ea typeface="Roboto" panose="02000000000000000000" pitchFamily="2" charset="0"/>
                <a:cs typeface="Arial" panose="020B0604020202020204" pitchFamily="34" charset="0"/>
              </a:rPr>
              <a:t>Initiated backup transformation to maximize investments and address other challenges</a:t>
            </a:r>
          </a:p>
        </p:txBody>
      </p:sp>
      <p:sp>
        <p:nvSpPr>
          <p:cNvPr id="21" name="Content Placeholder 2"/>
          <p:cNvSpPr txBox="1">
            <a:spLocks/>
          </p:cNvSpPr>
          <p:nvPr/>
        </p:nvSpPr>
        <p:spPr>
          <a:xfrm>
            <a:off x="312928" y="1187376"/>
            <a:ext cx="1763210" cy="1336202"/>
          </a:xfrm>
          <a:prstGeom prst="rect">
            <a:avLst/>
          </a:prstGeom>
        </p:spPr>
        <p:txBody>
          <a:bodyPr lIns="0" tIns="0" rIns="0" bIns="0" anchor="t" anchorCtr="0"/>
          <a:lstStyle/>
          <a:p>
            <a:pPr marL="0" marR="0" lvl="0" indent="0" algn="l" defTabSz="685800" rtl="0" eaLnBrk="1" fontAlgn="base" latinLnBrk="0" hangingPunct="1">
              <a:lnSpc>
                <a:spcPct val="110000"/>
              </a:lnSpc>
              <a:spcBef>
                <a:spcPts val="75"/>
              </a:spcBef>
              <a:spcAft>
                <a:spcPts val="75"/>
              </a:spcAft>
              <a:buClr>
                <a:srgbClr val="0085C3"/>
              </a:buClr>
              <a:buSzTx/>
              <a:buFontTx/>
              <a:buNone/>
              <a:tabLst/>
              <a:defRPr/>
            </a:pPr>
            <a:r>
              <a:rPr kumimoji="0" lang="en-US" sz="1575" b="0" i="0" u="none" strike="noStrike" kern="1200" cap="none" spc="0" normalizeH="0" baseline="0" noProof="0">
                <a:ln>
                  <a:noFill/>
                </a:ln>
                <a:solidFill>
                  <a:srgbClr val="1285C7"/>
                </a:solidFill>
                <a:effectLst/>
                <a:uLnTx/>
                <a:uFillTx/>
                <a:latin typeface="Arial" panose="020B0604020202020204" pitchFamily="34" charset="0"/>
                <a:ea typeface="Roboto" panose="02000000000000000000" pitchFamily="2" charset="0"/>
                <a:cs typeface="Arial" panose="020B0604020202020204" pitchFamily="34" charset="0"/>
              </a:rPr>
              <a:t>Taking steps to increase their cyber resilience and comply with regulations </a:t>
            </a:r>
          </a:p>
        </p:txBody>
      </p:sp>
      <p:sp>
        <p:nvSpPr>
          <p:cNvPr id="26" name="TextBox 25"/>
          <p:cNvSpPr txBox="1"/>
          <p:nvPr/>
        </p:nvSpPr>
        <p:spPr>
          <a:xfrm>
            <a:off x="297481" y="3128358"/>
            <a:ext cx="8594052" cy="124650"/>
          </a:xfrm>
          <a:prstGeom prst="rect">
            <a:avLst/>
          </a:prstGeom>
          <a:noFill/>
        </p:spPr>
        <p:txBody>
          <a:bodyPr wrap="square" lIns="0" tIns="0" rIns="0" bIns="0" rtlCol="0" anchor="ctr">
            <a:spAutoFit/>
          </a:bodyPr>
          <a:lstStyle/>
          <a:p>
            <a:pPr marL="0" marR="0" lvl="0" indent="0" algn="ctr" defTabSz="685800" rtl="0" eaLnBrk="1" fontAlgn="base" latinLnBrk="0" hangingPunct="1">
              <a:lnSpc>
                <a:spcPct val="90000"/>
              </a:lnSpc>
              <a:spcBef>
                <a:spcPts val="75"/>
              </a:spcBef>
              <a:spcAft>
                <a:spcPts val="75"/>
              </a:spcAft>
              <a:buClr>
                <a:srgbClr val="0085C3"/>
              </a:buClr>
              <a:buSzTx/>
              <a:buFontTx/>
              <a:buNone/>
              <a:tabLst/>
              <a:defRPr/>
            </a:pPr>
            <a:r>
              <a:rPr kumimoji="0" lang="en-US" sz="900" b="1" i="0" u="none" strike="noStrike" kern="0" cap="none" spc="0" normalizeH="0" baseline="0" noProof="0">
                <a:ln>
                  <a:noFill/>
                </a:ln>
                <a:solidFill>
                  <a:srgbClr val="EE6411"/>
                </a:solidFill>
                <a:effectLst/>
                <a:uLnTx/>
                <a:uFillTx/>
                <a:latin typeface="Arial" panose="020B0604020202020204" pitchFamily="34" charset="0"/>
                <a:ea typeface="Roboto Medium" panose="02000000000000000000" pitchFamily="2" charset="0"/>
                <a:cs typeface="Arial" panose="020B0604020202020204" pitchFamily="34" charset="0"/>
              </a:rPr>
              <a:t>Business Resiliency and Cyber Recovery </a:t>
            </a:r>
            <a:r>
              <a:rPr kumimoji="0" lang="en-US" sz="900" b="1" i="0" u="none" strike="noStrike" kern="0" cap="none" spc="0" normalizeH="0" baseline="0" noProof="0">
                <a:ln>
                  <a:noFill/>
                </a:ln>
                <a:solidFill>
                  <a:srgbClr val="EE6411"/>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900" b="1" i="0" u="none" strike="noStrike" kern="0" cap="none" spc="0" normalizeH="0" baseline="0" noProof="0">
                <a:ln>
                  <a:noFill/>
                </a:ln>
                <a:solidFill>
                  <a:srgbClr val="EE6411"/>
                </a:solidFill>
                <a:effectLst/>
                <a:uLnTx/>
                <a:uFillTx/>
                <a:latin typeface="Arial" panose="020B0604020202020204" pitchFamily="34" charset="0"/>
                <a:ea typeface="Roboto Medium" panose="02000000000000000000" pitchFamily="2" charset="0"/>
                <a:cs typeface="Arial" panose="020B0604020202020204" pitchFamily="34" charset="0"/>
              </a:rPr>
              <a:t>Industry: Financial Services </a:t>
            </a:r>
            <a:r>
              <a:rPr kumimoji="0" lang="en-US" sz="900" b="1" i="0" u="none" strike="noStrike" kern="0" cap="none" spc="0" normalizeH="0" baseline="0" noProof="0">
                <a:ln>
                  <a:noFill/>
                </a:ln>
                <a:solidFill>
                  <a:srgbClr val="EE6411"/>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900" b="1" i="0" u="none" strike="noStrike" kern="0" cap="none" spc="0" normalizeH="0" baseline="0" noProof="0">
                <a:ln>
                  <a:noFill/>
                </a:ln>
                <a:solidFill>
                  <a:srgbClr val="EE6411"/>
                </a:solidFill>
                <a:effectLst/>
                <a:uLnTx/>
                <a:uFillTx/>
                <a:latin typeface="Arial" panose="020B0604020202020204" pitchFamily="34" charset="0"/>
                <a:ea typeface="Roboto Medium" panose="02000000000000000000" pitchFamily="2" charset="0"/>
                <a:cs typeface="Arial" panose="020B0604020202020204" pitchFamily="34" charset="0"/>
              </a:rPr>
              <a:t>Country: EMEA / Global</a:t>
            </a:r>
            <a:endParaRPr kumimoji="0" lang="en-US" sz="900" b="1" i="0" u="none" strike="noStrike" kern="0" cap="none" spc="0" normalizeH="0" baseline="0" noProof="0">
              <a:ln>
                <a:noFill/>
              </a:ln>
              <a:solidFill>
                <a:srgbClr val="EE6411"/>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15" name="Content Placeholder 2">
            <a:extLst>
              <a:ext uri="{FF2B5EF4-FFF2-40B4-BE49-F238E27FC236}">
                <a16:creationId xmlns:a16="http://schemas.microsoft.com/office/drawing/2014/main" id="{B4DFF125-18ED-4B7C-9549-A659C48D45C0}"/>
              </a:ext>
            </a:extLst>
          </p:cNvPr>
          <p:cNvSpPr txBox="1">
            <a:spLocks/>
          </p:cNvSpPr>
          <p:nvPr/>
        </p:nvSpPr>
        <p:spPr>
          <a:xfrm>
            <a:off x="5212599" y="3460864"/>
            <a:ext cx="1308727" cy="936923"/>
          </a:xfrm>
          <a:prstGeom prst="rect">
            <a:avLst/>
          </a:prstGeom>
        </p:spPr>
        <p:txBody>
          <a:bodyPr wrap="square" lIns="0" tIns="0" rIns="0" bIns="0" anchor="t" anchorCtr="0">
            <a:spAutoFit/>
          </a:bodyPr>
          <a:lstStyle/>
          <a:p>
            <a:pPr marL="0" marR="0" lvl="0" indent="0" algn="l" defTabSz="685800" rtl="0" eaLnBrk="1" fontAlgn="base" latinLnBrk="0" hangingPunct="1">
              <a:lnSpc>
                <a:spcPct val="110000"/>
              </a:lnSpc>
              <a:spcBef>
                <a:spcPts val="75"/>
              </a:spcBef>
              <a:spcAft>
                <a:spcPts val="75"/>
              </a:spcAft>
              <a:buClr>
                <a:srgbClr val="0085C3"/>
              </a:buClr>
              <a:buSzTx/>
              <a:buFontTx/>
              <a:buNone/>
              <a:tabLst/>
              <a:defRPr/>
            </a:pPr>
            <a:r>
              <a:rPr kumimoji="0" lang="en-US" sz="6000" b="1" i="0" u="none" strike="noStrike" kern="1200" cap="none" spc="0" normalizeH="0" baseline="0" noProof="0">
                <a:ln>
                  <a:noFill/>
                </a:ln>
                <a:solidFill>
                  <a:srgbClr val="00447C"/>
                </a:solidFill>
                <a:effectLst/>
                <a:uLnTx/>
                <a:uFillTx/>
                <a:latin typeface="Arial" panose="020B0604020202020204" pitchFamily="34" charset="0"/>
                <a:ea typeface="Roboto" panose="02000000000000000000" pitchFamily="2" charset="0"/>
                <a:cs typeface="Arial" panose="020B0604020202020204" pitchFamily="34" charset="0"/>
              </a:rPr>
              <a:t>30</a:t>
            </a:r>
            <a:r>
              <a:rPr kumimoji="0" lang="en-US" sz="6000" b="1" i="0" u="none" strike="noStrike" kern="1200" cap="none" spc="0" normalizeH="0" baseline="30000" noProof="0">
                <a:ln>
                  <a:noFill/>
                </a:ln>
                <a:solidFill>
                  <a:srgbClr val="00447C"/>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20" name="Content Placeholder 2">
            <a:extLst>
              <a:ext uri="{FF2B5EF4-FFF2-40B4-BE49-F238E27FC236}">
                <a16:creationId xmlns:a16="http://schemas.microsoft.com/office/drawing/2014/main" id="{A39E6768-0544-4088-88B6-855263207199}"/>
              </a:ext>
            </a:extLst>
          </p:cNvPr>
          <p:cNvSpPr txBox="1">
            <a:spLocks/>
          </p:cNvSpPr>
          <p:nvPr/>
        </p:nvSpPr>
        <p:spPr>
          <a:xfrm>
            <a:off x="5261212" y="4288736"/>
            <a:ext cx="1544363" cy="519438"/>
          </a:xfrm>
          <a:prstGeom prst="rect">
            <a:avLst/>
          </a:prstGeom>
        </p:spPr>
        <p:txBody>
          <a:bodyPr wrap="square" lIns="0" tIns="0" rIns="0" bIns="0" anchor="t" anchorCtr="0">
            <a:spAutoFit/>
          </a:bodyPr>
          <a:lstStyle/>
          <a:p>
            <a:pPr marL="0" marR="0" lvl="0" indent="0" algn="l" defTabSz="685800" rtl="0" eaLnBrk="1" fontAlgn="base" latinLnBrk="0" hangingPunct="1">
              <a:lnSpc>
                <a:spcPct val="110000"/>
              </a:lnSpc>
              <a:spcBef>
                <a:spcPts val="75"/>
              </a:spcBef>
              <a:spcAft>
                <a:spcPts val="75"/>
              </a:spcAft>
              <a:buClr>
                <a:srgbClr val="0085C3"/>
              </a:buClr>
              <a:buSzTx/>
              <a:buFontTx/>
              <a:buNone/>
              <a:tabLst/>
              <a:defRPr/>
            </a:pPr>
            <a:r>
              <a:rPr kumimoji="0" lang="en-US" sz="1050" b="0" i="0" u="none" strike="noStrike" kern="1200" cap="none" spc="0" normalizeH="0" baseline="0" noProof="0">
                <a:ln>
                  <a:noFill/>
                </a:ln>
                <a:solidFill>
                  <a:srgbClr val="00447C"/>
                </a:solidFill>
                <a:effectLst/>
                <a:uLnTx/>
                <a:uFillTx/>
                <a:latin typeface="Arial" panose="020B0604020202020204" pitchFamily="34" charset="0"/>
                <a:ea typeface="Roboto" panose="02000000000000000000" pitchFamily="2" charset="0"/>
                <a:cs typeface="Arial" panose="020B0604020202020204" pitchFamily="34" charset="0"/>
              </a:rPr>
              <a:t>of global data backup designated for protection in cyber recovery vault</a:t>
            </a:r>
          </a:p>
        </p:txBody>
      </p:sp>
      <p:pic>
        <p:nvPicPr>
          <p:cNvPr id="23" name="Picture 22">
            <a:extLst>
              <a:ext uri="{FF2B5EF4-FFF2-40B4-BE49-F238E27FC236}">
                <a16:creationId xmlns:a16="http://schemas.microsoft.com/office/drawing/2014/main" id="{661318D8-2298-4A3D-B2CC-578AEDCB5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308" y="302832"/>
            <a:ext cx="2083551" cy="270399"/>
          </a:xfrm>
          <a:prstGeom prst="rect">
            <a:avLst/>
          </a:prstGeom>
        </p:spPr>
      </p:pic>
      <p:sp>
        <p:nvSpPr>
          <p:cNvPr id="13" name="Title 3">
            <a:extLst>
              <a:ext uri="{FF2B5EF4-FFF2-40B4-BE49-F238E27FC236}">
                <a16:creationId xmlns:a16="http://schemas.microsoft.com/office/drawing/2014/main" id="{99C41537-8D32-411D-B86E-DD1A662D2878}"/>
              </a:ext>
            </a:extLst>
          </p:cNvPr>
          <p:cNvSpPr txBox="1">
            <a:spLocks/>
          </p:cNvSpPr>
          <p:nvPr/>
        </p:nvSpPr>
        <p:spPr>
          <a:xfrm>
            <a:off x="133815" y="302831"/>
            <a:ext cx="4334898" cy="4209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76CE"/>
                </a:solidFill>
                <a:effectLst/>
                <a:uLnTx/>
                <a:uFillTx/>
                <a:latin typeface="Arial" panose="020B0604020202020204" pitchFamily="34" charset="0"/>
                <a:ea typeface="+mj-ea"/>
                <a:cs typeface="Arial" panose="020B0604020202020204" pitchFamily="34" charset="0"/>
              </a:rPr>
              <a:t>Large global bank</a:t>
            </a:r>
          </a:p>
        </p:txBody>
      </p:sp>
      <p:pic>
        <p:nvPicPr>
          <p:cNvPr id="28" name="Picture 27" descr="A view of a city&#10;&#10;Description automatically generated">
            <a:extLst>
              <a:ext uri="{FF2B5EF4-FFF2-40B4-BE49-F238E27FC236}">
                <a16:creationId xmlns:a16="http://schemas.microsoft.com/office/drawing/2014/main" id="{F67ED02D-290D-49CD-80F2-D9EBF0ABDB7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07" y="3298077"/>
            <a:ext cx="4484354" cy="1845423"/>
          </a:xfrm>
          <a:prstGeom prst="rect">
            <a:avLst/>
          </a:prstGeom>
        </p:spPr>
      </p:pic>
      <p:pic>
        <p:nvPicPr>
          <p:cNvPr id="14" name="Graphic 13">
            <a:extLst>
              <a:ext uri="{FF2B5EF4-FFF2-40B4-BE49-F238E27FC236}">
                <a16:creationId xmlns:a16="http://schemas.microsoft.com/office/drawing/2014/main" id="{5F95DE92-1C02-4459-987D-B4B8175BE1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02929" y="3427102"/>
            <a:ext cx="1216742" cy="1503838"/>
          </a:xfrm>
          <a:prstGeom prst="rect">
            <a:avLst/>
          </a:prstGeom>
        </p:spPr>
      </p:pic>
      <p:pic>
        <p:nvPicPr>
          <p:cNvPr id="19" name="Picture 18">
            <a:hlinkClick r:id="rId7" action="ppaction://hlinksldjump"/>
            <a:extLst>
              <a:ext uri="{FF2B5EF4-FFF2-40B4-BE49-F238E27FC236}">
                <a16:creationId xmlns:a16="http://schemas.microsoft.com/office/drawing/2014/main" id="{3D0D85F0-A061-4160-8044-775DC35B92B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779457" y="126133"/>
            <a:ext cx="134124" cy="134124"/>
          </a:xfrm>
          <a:prstGeom prst="rect">
            <a:avLst/>
          </a:prstGeom>
        </p:spPr>
      </p:pic>
    </p:spTree>
    <p:extLst>
      <p:ext uri="{BB962C8B-B14F-4D97-AF65-F5344CB8AC3E}">
        <p14:creationId xmlns:p14="http://schemas.microsoft.com/office/powerpoint/2010/main" val="1037610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4F17E6-E082-46A3-808D-BF6BAEB923CE}"/>
              </a:ext>
            </a:extLst>
          </p:cNvPr>
          <p:cNvSpPr>
            <a:spLocks noChangeAspect="1"/>
          </p:cNvSpPr>
          <p:nvPr/>
        </p:nvSpPr>
        <p:spPr>
          <a:xfrm flipV="1">
            <a:off x="0" y="0"/>
            <a:ext cx="9144000" cy="5143500"/>
          </a:xfrm>
          <a:prstGeom prst="rect">
            <a:avLst/>
          </a:prstGeom>
          <a:solidFill>
            <a:schemeClr val="accent1">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a:extLst>
              <a:ext uri="{FF2B5EF4-FFF2-40B4-BE49-F238E27FC236}">
                <a16:creationId xmlns:a16="http://schemas.microsoft.com/office/drawing/2014/main" id="{B17178B3-9D77-4C1B-8F84-D538721F7A6E}"/>
              </a:ext>
            </a:extLst>
          </p:cNvPr>
          <p:cNvSpPr/>
          <p:nvPr/>
        </p:nvSpPr>
        <p:spPr>
          <a:xfrm>
            <a:off x="0" y="9167"/>
            <a:ext cx="9152417" cy="5143501"/>
          </a:xfrm>
          <a:prstGeom prst="rect">
            <a:avLst/>
          </a:prstGeom>
          <a:solidFill>
            <a:srgbClr val="004E8E">
              <a:alpha val="4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4">
            <a:extLst>
              <a:ext uri="{FF2B5EF4-FFF2-40B4-BE49-F238E27FC236}">
                <a16:creationId xmlns:a16="http://schemas.microsoft.com/office/drawing/2014/main" id="{D5573AC3-780D-4F11-9069-8A040A327FE0}"/>
              </a:ext>
            </a:extLst>
          </p:cNvPr>
          <p:cNvSpPr/>
          <p:nvPr/>
        </p:nvSpPr>
        <p:spPr>
          <a:xfrm>
            <a:off x="2" y="2039514"/>
            <a:ext cx="9143999" cy="885755"/>
          </a:xfrm>
          <a:prstGeom prst="rect">
            <a:avLst/>
          </a:prstGeom>
        </p:spPr>
        <p:txBody>
          <a:bodyPr wrap="square" anchor="ctr">
            <a:spAutoFit/>
          </a:bodyPr>
          <a:lstStyle/>
          <a:p>
            <a:pPr lvl="0" algn="ctr" defTabSz="658294">
              <a:defRPr/>
            </a:pPr>
            <a:r>
              <a:rPr lang="en-US" sz="2578">
                <a:solidFill>
                  <a:srgbClr val="FFFFFF"/>
                </a:solidFill>
              </a:rPr>
              <a:t>In the data era, organizations must remain agile to move </a:t>
            </a:r>
          </a:p>
          <a:p>
            <a:pPr lvl="0" algn="ctr" defTabSz="658294">
              <a:defRPr/>
            </a:pPr>
            <a:r>
              <a:rPr lang="en-US" sz="2578">
                <a:solidFill>
                  <a:srgbClr val="FFFFFF"/>
                </a:solidFill>
              </a:rPr>
              <a:t>their businesses </a:t>
            </a:r>
            <a:r>
              <a:rPr lang="en-US" sz="2578" b="1">
                <a:solidFill>
                  <a:schemeClr val="accent3"/>
                </a:solidFill>
              </a:rPr>
              <a:t>forward</a:t>
            </a:r>
            <a:r>
              <a:rPr lang="en-US" sz="2578">
                <a:solidFill>
                  <a:srgbClr val="FFFFFF"/>
                </a:solidFill>
              </a:rPr>
              <a:t> and drive continuous innovation</a:t>
            </a:r>
          </a:p>
        </p:txBody>
      </p:sp>
      <p:sp>
        <p:nvSpPr>
          <p:cNvPr id="7" name="fl" descr="                              Dell - Internal Use - Confidential&#10;">
            <a:extLst>
              <a:ext uri="{FF2B5EF4-FFF2-40B4-BE49-F238E27FC236}">
                <a16:creationId xmlns:a16="http://schemas.microsoft.com/office/drawing/2014/main" id="{B6B2929F-CDB8-4788-868A-92AAF8C2E4F1}"/>
              </a:ext>
            </a:extLst>
          </p:cNvPr>
          <p:cNvSpPr txBox="1"/>
          <p:nvPr/>
        </p:nvSpPr>
        <p:spPr>
          <a:xfrm>
            <a:off x="4346514" y="5007745"/>
            <a:ext cx="902491" cy="83100"/>
          </a:xfrm>
          <a:prstGeom prst="rect">
            <a:avLst/>
          </a:prstGeom>
          <a:noFill/>
        </p:spPr>
        <p:txBody>
          <a:bodyPr vert="horz" wrap="none" lIns="0" tIns="0" rIns="0" bIns="0" rtlCol="0" anchor="ctr" anchorCtr="0">
            <a:spAutoFit/>
          </a:bodyPr>
          <a:lstStyle/>
          <a:p>
            <a:pPr marL="0" marR="0" lvl="0" indent="0" algn="l" defTabSz="914355" rtl="0" eaLnBrk="1" fontAlgn="base" latinLnBrk="0" hangingPunct="1">
              <a:lnSpc>
                <a:spcPct val="90000"/>
              </a:lnSpc>
              <a:spcBef>
                <a:spcPts val="100"/>
              </a:spcBef>
              <a:spcAft>
                <a:spcPts val="100"/>
              </a:spcAft>
              <a:buClrTx/>
              <a:buSzTx/>
              <a:buFontTx/>
              <a:buNone/>
              <a:tabLst/>
              <a:defRPr/>
            </a:pPr>
            <a:r>
              <a:rPr kumimoji="0" lang="en-US" sz="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Copyright 2020 Dell Inc.</a:t>
            </a:r>
          </a:p>
        </p:txBody>
      </p:sp>
      <p:pic>
        <p:nvPicPr>
          <p:cNvPr id="8" name="Picture 7">
            <a:extLst>
              <a:ext uri="{FF2B5EF4-FFF2-40B4-BE49-F238E27FC236}">
                <a16:creationId xmlns:a16="http://schemas.microsoft.com/office/drawing/2014/main" id="{2CF9D210-4831-4F35-B377-F16B62EA142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Tree>
    <p:extLst>
      <p:ext uri="{BB962C8B-B14F-4D97-AF65-F5344CB8AC3E}">
        <p14:creationId xmlns:p14="http://schemas.microsoft.com/office/powerpoint/2010/main" val="162635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61318D8-2298-4A3D-B2CC-578AEDCB5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308" y="302832"/>
            <a:ext cx="2083551" cy="270399"/>
          </a:xfrm>
          <a:prstGeom prst="rect">
            <a:avLst/>
          </a:prstGeom>
        </p:spPr>
      </p:pic>
      <p:sp>
        <p:nvSpPr>
          <p:cNvPr id="13" name="Title 3">
            <a:extLst>
              <a:ext uri="{FF2B5EF4-FFF2-40B4-BE49-F238E27FC236}">
                <a16:creationId xmlns:a16="http://schemas.microsoft.com/office/drawing/2014/main" id="{99C41537-8D32-411D-B86E-DD1A662D2878}"/>
              </a:ext>
            </a:extLst>
          </p:cNvPr>
          <p:cNvSpPr txBox="1">
            <a:spLocks/>
          </p:cNvSpPr>
          <p:nvPr/>
        </p:nvSpPr>
        <p:spPr>
          <a:xfrm>
            <a:off x="74341" y="302832"/>
            <a:ext cx="4402320" cy="4203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6CE"/>
                </a:solidFill>
                <a:effectLst/>
                <a:uLnTx/>
                <a:uFillTx/>
                <a:latin typeface="Arial" panose="020B0604020202020204" pitchFamily="34" charset="0"/>
                <a:ea typeface="+mj-ea"/>
                <a:cs typeface="Arial" panose="020B0604020202020204" pitchFamily="34" charset="0"/>
              </a:rPr>
              <a:t>Global mining </a:t>
            </a:r>
            <a:r>
              <a:rPr lang="en-US" sz="2000" dirty="0">
                <a:solidFill>
                  <a:srgbClr val="0076CE"/>
                </a:solidFill>
                <a:latin typeface="Arial" panose="020B0604020202020204" pitchFamily="34" charset="0"/>
                <a:cs typeface="Arial" panose="020B0604020202020204" pitchFamily="34" charset="0"/>
              </a:rPr>
              <a:t>c</a:t>
            </a:r>
            <a:r>
              <a:rPr kumimoji="0" lang="en-US" sz="2000" b="0" i="0" u="none" strike="noStrike" kern="1200" cap="none" spc="0" normalizeH="0" baseline="0" noProof="0" dirty="0" err="1">
                <a:ln>
                  <a:noFill/>
                </a:ln>
                <a:solidFill>
                  <a:srgbClr val="0076CE"/>
                </a:solidFill>
                <a:effectLst/>
                <a:uLnTx/>
                <a:uFillTx/>
                <a:latin typeface="Arial" panose="020B0604020202020204" pitchFamily="34" charset="0"/>
                <a:ea typeface="+mj-ea"/>
                <a:cs typeface="Arial" panose="020B0604020202020204" pitchFamily="34" charset="0"/>
              </a:rPr>
              <a:t>ompany</a:t>
            </a:r>
            <a:endParaRPr kumimoji="0" lang="en-US" sz="2000" b="0" i="0" u="none" strike="noStrike" kern="1200" cap="none" spc="0" normalizeH="0" baseline="0" noProof="0" dirty="0">
              <a:ln>
                <a:noFill/>
              </a:ln>
              <a:solidFill>
                <a:srgbClr val="0076CE"/>
              </a:solidFill>
              <a:effectLst/>
              <a:uLnTx/>
              <a:uFillTx/>
              <a:latin typeface="Arial" panose="020B0604020202020204" pitchFamily="34" charset="0"/>
              <a:ea typeface="+mj-ea"/>
              <a:cs typeface="Arial" panose="020B0604020202020204" pitchFamily="34" charset="0"/>
            </a:endParaRPr>
          </a:p>
        </p:txBody>
      </p:sp>
      <p:pic>
        <p:nvPicPr>
          <p:cNvPr id="14" name="Picture 2" descr="BHP establishes $50mn Vital Resources Fund to support regional communities  | Sustainability | Mining Global">
            <a:extLst>
              <a:ext uri="{FF2B5EF4-FFF2-40B4-BE49-F238E27FC236}">
                <a16:creationId xmlns:a16="http://schemas.microsoft.com/office/drawing/2014/main" id="{D8CF9859-F110-4D2F-86A7-CD011C532A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378" b="3951"/>
          <a:stretch/>
        </p:blipFill>
        <p:spPr bwMode="auto">
          <a:xfrm>
            <a:off x="0" y="3299583"/>
            <a:ext cx="4479610" cy="1843918"/>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07B600A3-40DD-47A7-A95C-A553FF93F3D3}"/>
              </a:ext>
            </a:extLst>
          </p:cNvPr>
          <p:cNvSpPr txBox="1">
            <a:spLocks/>
          </p:cNvSpPr>
          <p:nvPr/>
        </p:nvSpPr>
        <p:spPr>
          <a:xfrm>
            <a:off x="4952210" y="3715569"/>
            <a:ext cx="1829504" cy="1062342"/>
          </a:xfrm>
          <a:prstGeom prst="rect">
            <a:avLst/>
          </a:prstGeom>
        </p:spPr>
        <p:txBody>
          <a:bodyPr wrap="square" lIns="0" tIns="0" rIns="0" bIns="0" anchor="t" anchorCtr="0">
            <a:spAutoFit/>
          </a:bodyPr>
          <a:lstStyle/>
          <a:p>
            <a:pPr marL="0" marR="0" lvl="0" indent="0" algn="l" defTabSz="685800" rtl="0" eaLnBrk="1" fontAlgn="base" latinLnBrk="0" hangingPunct="1">
              <a:lnSpc>
                <a:spcPct val="110000"/>
              </a:lnSpc>
              <a:spcBef>
                <a:spcPts val="75"/>
              </a:spcBef>
              <a:spcAft>
                <a:spcPts val="75"/>
              </a:spcAft>
              <a:buClr>
                <a:srgbClr val="0085C3"/>
              </a:buClr>
              <a:buSzTx/>
              <a:buFontTx/>
              <a:buNone/>
              <a:tabLst/>
              <a:defRPr/>
            </a:pPr>
            <a:r>
              <a:rPr kumimoji="0" lang="en-US" sz="1600" b="0" i="0" u="none" strike="noStrike" kern="1200" cap="none" spc="0" normalizeH="0" baseline="0" noProof="0">
                <a:ln>
                  <a:noFill/>
                </a:ln>
                <a:solidFill>
                  <a:srgbClr val="00447C"/>
                </a:solidFill>
                <a:effectLst/>
                <a:uLnTx/>
                <a:uFillTx/>
                <a:latin typeface="Arial" panose="020B0604020202020204" pitchFamily="34" charset="0"/>
                <a:ea typeface="Roboto" panose="02000000000000000000" pitchFamily="2" charset="0"/>
                <a:cs typeface="Arial" panose="020B0604020202020204" pitchFamily="34" charset="0"/>
              </a:rPr>
              <a:t>Protect and enable recovery of critical business processes and datasets</a:t>
            </a:r>
          </a:p>
        </p:txBody>
      </p:sp>
      <p:sp>
        <p:nvSpPr>
          <p:cNvPr id="22" name="TextBox 21">
            <a:extLst>
              <a:ext uri="{FF2B5EF4-FFF2-40B4-BE49-F238E27FC236}">
                <a16:creationId xmlns:a16="http://schemas.microsoft.com/office/drawing/2014/main" id="{6D17FD48-0EEF-41B9-87C8-DFEAA4D1D346}"/>
              </a:ext>
            </a:extLst>
          </p:cNvPr>
          <p:cNvSpPr txBox="1"/>
          <p:nvPr/>
        </p:nvSpPr>
        <p:spPr>
          <a:xfrm>
            <a:off x="0" y="3174933"/>
            <a:ext cx="9144000" cy="124650"/>
          </a:xfrm>
          <a:prstGeom prst="rect">
            <a:avLst/>
          </a:prstGeom>
          <a:noFill/>
        </p:spPr>
        <p:txBody>
          <a:bodyPr wrap="square" lIns="0" tIns="0" rIns="0" bIns="0" rtlCol="0" anchor="ctr">
            <a:spAutoFit/>
          </a:bodyPr>
          <a:lstStyle/>
          <a:p>
            <a:pPr marL="0" marR="0" lvl="0" indent="0" algn="ctr" defTabSz="685800" rtl="0" eaLnBrk="1" fontAlgn="base" latinLnBrk="0" hangingPunct="1">
              <a:lnSpc>
                <a:spcPct val="90000"/>
              </a:lnSpc>
              <a:spcBef>
                <a:spcPts val="75"/>
              </a:spcBef>
              <a:spcAft>
                <a:spcPts val="75"/>
              </a:spcAft>
              <a:buClr>
                <a:srgbClr val="0085C3"/>
              </a:buClr>
              <a:buSzTx/>
              <a:buFontTx/>
              <a:buNone/>
              <a:tabLst/>
              <a:defRPr/>
            </a:pPr>
            <a:r>
              <a:rPr kumimoji="0" lang="en-US" sz="900" b="1" i="0" u="none" strike="noStrike" kern="0" cap="none" spc="0" normalizeH="0" baseline="0" noProof="0">
                <a:ln>
                  <a:noFill/>
                </a:ln>
                <a:solidFill>
                  <a:srgbClr val="EE6411"/>
                </a:solidFill>
                <a:effectLst/>
                <a:uLnTx/>
                <a:uFillTx/>
                <a:latin typeface="Arial" panose="020B0604020202020204" pitchFamily="34" charset="0"/>
                <a:ea typeface="Roboto Medium" panose="02000000000000000000" pitchFamily="2" charset="0"/>
                <a:cs typeface="Arial" panose="020B0604020202020204" pitchFamily="34" charset="0"/>
              </a:rPr>
              <a:t>Business Resiliency and Cyber Recovery </a:t>
            </a:r>
            <a:r>
              <a:rPr kumimoji="0" lang="en-US" sz="900" b="1" i="0" u="none" strike="noStrike" kern="0" cap="none" spc="0" normalizeH="0" baseline="0" noProof="0">
                <a:ln>
                  <a:noFill/>
                </a:ln>
                <a:solidFill>
                  <a:srgbClr val="EE6411"/>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900" b="1" i="0" u="none" strike="noStrike" kern="0" cap="none" spc="0" normalizeH="0" baseline="0" noProof="0">
                <a:ln>
                  <a:noFill/>
                </a:ln>
                <a:solidFill>
                  <a:srgbClr val="EE6411"/>
                </a:solidFill>
                <a:effectLst/>
                <a:uLnTx/>
                <a:uFillTx/>
                <a:latin typeface="Arial" panose="020B0604020202020204" pitchFamily="34" charset="0"/>
                <a:ea typeface="Roboto Medium" panose="02000000000000000000" pitchFamily="2" charset="0"/>
                <a:cs typeface="Arial" panose="020B0604020202020204" pitchFamily="34" charset="0"/>
              </a:rPr>
              <a:t>Industry: Metals and Mining </a:t>
            </a:r>
            <a:r>
              <a:rPr kumimoji="0" lang="en-US" sz="900" b="1" i="0" u="none" strike="noStrike" kern="0" cap="none" spc="0" normalizeH="0" baseline="0" noProof="0">
                <a:ln>
                  <a:noFill/>
                </a:ln>
                <a:solidFill>
                  <a:srgbClr val="EE6411"/>
                </a:solidFill>
                <a:effectLst/>
                <a:uLnTx/>
                <a:uFillTx/>
                <a:latin typeface="Arial" panose="020B0604020202020204" pitchFamily="34" charset="0"/>
                <a:ea typeface="Roboto" panose="02000000000000000000" pitchFamily="2" charset="0"/>
                <a:cs typeface="Arial" panose="020B0604020202020204" pitchFamily="34" charset="0"/>
              </a:rPr>
              <a:t>|  Region</a:t>
            </a:r>
            <a:r>
              <a:rPr kumimoji="0" lang="en-US" sz="900" b="1" i="0" u="none" strike="noStrike" kern="0" cap="none" spc="0" normalizeH="0" baseline="0" noProof="0">
                <a:ln>
                  <a:noFill/>
                </a:ln>
                <a:solidFill>
                  <a:srgbClr val="EE6411"/>
                </a:solidFill>
                <a:effectLst/>
                <a:uLnTx/>
                <a:uFillTx/>
                <a:latin typeface="Arial" panose="020B0604020202020204" pitchFamily="34" charset="0"/>
                <a:ea typeface="Roboto Medium" panose="02000000000000000000" pitchFamily="2" charset="0"/>
                <a:cs typeface="Arial" panose="020B0604020202020204" pitchFamily="34" charset="0"/>
              </a:rPr>
              <a:t>: APJC</a:t>
            </a:r>
            <a:endParaRPr kumimoji="0" lang="en-US" sz="900" b="1" i="0" u="none" strike="noStrike" kern="0" cap="none" spc="0" normalizeH="0" baseline="0" noProof="0">
              <a:ln>
                <a:noFill/>
              </a:ln>
              <a:solidFill>
                <a:srgbClr val="EE6411"/>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29" name="Content Placeholder 2">
            <a:extLst>
              <a:ext uri="{FF2B5EF4-FFF2-40B4-BE49-F238E27FC236}">
                <a16:creationId xmlns:a16="http://schemas.microsoft.com/office/drawing/2014/main" id="{A55C3929-973D-453A-AF64-8431F33FA579}"/>
              </a:ext>
            </a:extLst>
          </p:cNvPr>
          <p:cNvSpPr txBox="1">
            <a:spLocks/>
          </p:cNvSpPr>
          <p:nvPr/>
        </p:nvSpPr>
        <p:spPr>
          <a:xfrm>
            <a:off x="2227066" y="1103927"/>
            <a:ext cx="1924111" cy="1919390"/>
          </a:xfrm>
          <a:prstGeom prst="rect">
            <a:avLst/>
          </a:prstGeom>
        </p:spPr>
        <p:txBody>
          <a:bodyPr lIns="0" tIns="0" rIns="0" bIns="0" anchor="t" anchorCtr="0"/>
          <a:lstStyle/>
          <a:p>
            <a:pPr marL="0" marR="0" lvl="0" indent="0" algn="l" defTabSz="685800" rtl="0" eaLnBrk="1" fontAlgn="base" latinLnBrk="0" hangingPunct="1">
              <a:lnSpc>
                <a:spcPct val="110000"/>
              </a:lnSpc>
              <a:spcBef>
                <a:spcPts val="75"/>
              </a:spcBef>
              <a:spcAft>
                <a:spcPts val="75"/>
              </a:spcAft>
              <a:buClr>
                <a:srgbClr val="0085C3"/>
              </a:buClr>
              <a:buSzTx/>
              <a:buFontTx/>
              <a:buNone/>
              <a:tabLst/>
              <a:defRPr/>
            </a:pPr>
            <a:r>
              <a:rPr kumimoji="0" lang="en-GB" sz="1200" b="1" i="0" u="none" strike="noStrike" kern="1200" cap="none" spc="0" normalizeH="0" baseline="0" noProof="0">
                <a:ln>
                  <a:noFill/>
                </a:ln>
                <a:solidFill>
                  <a:srgbClr val="0076CE"/>
                </a:solidFill>
                <a:effectLst/>
                <a:uLnTx/>
                <a:uFillTx/>
                <a:latin typeface="Arial" panose="020B0604020202020204" pitchFamily="34" charset="0"/>
                <a:ea typeface="Roboto" panose="02000000000000000000" pitchFamily="2" charset="0"/>
                <a:cs typeface="Arial" panose="020B0604020202020204" pitchFamily="34" charset="0"/>
              </a:rPr>
              <a:t>Business needs</a:t>
            </a: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GB" sz="900" b="0" i="0" u="none" strike="noStrike" kern="1200" cap="none" spc="0" normalizeH="0" baseline="0" noProof="0">
                <a:ln>
                  <a:noFill/>
                </a:ln>
                <a:solidFill>
                  <a:srgbClr val="444444"/>
                </a:solidFill>
                <a:effectLst/>
                <a:uLnTx/>
                <a:uFillTx/>
                <a:latin typeface="Arial" panose="020B0604020202020204" pitchFamily="34" charset="0"/>
                <a:ea typeface="Roboto" panose="02000000000000000000" pitchFamily="2" charset="0"/>
                <a:cs typeface="Arial" panose="020B0604020202020204" pitchFamily="34" charset="0"/>
              </a:rPr>
              <a:t>Seeking to protect critical data against malicious ransom &amp; cyber-threats/attacks</a:t>
            </a: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GB" sz="900" b="0" i="0" u="none" strike="noStrike" kern="1200" cap="none" spc="0" normalizeH="0" baseline="0" noProof="0">
                <a:ln>
                  <a:noFill/>
                </a:ln>
                <a:solidFill>
                  <a:srgbClr val="444444"/>
                </a:solidFill>
                <a:effectLst/>
                <a:uLnTx/>
                <a:uFillTx/>
                <a:latin typeface="Arial" panose="020B0604020202020204" pitchFamily="34" charset="0"/>
                <a:ea typeface="Roboto" panose="02000000000000000000" pitchFamily="2" charset="0"/>
                <a:cs typeface="Arial" panose="020B0604020202020204" pitchFamily="34" charset="0"/>
              </a:rPr>
              <a:t>Strong interest in protecting from internal and external threat vectors</a:t>
            </a: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endParaRPr kumimoji="0" lang="en-US" sz="900" b="0" i="0" u="none" strike="noStrike" kern="1200" cap="none" spc="0" normalizeH="0" baseline="0" noProof="0">
              <a:ln>
                <a:noFill/>
              </a:ln>
              <a:solidFill>
                <a:srgbClr val="0076CE"/>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30" name="Content Placeholder 2">
            <a:extLst>
              <a:ext uri="{FF2B5EF4-FFF2-40B4-BE49-F238E27FC236}">
                <a16:creationId xmlns:a16="http://schemas.microsoft.com/office/drawing/2014/main" id="{ADB7904B-9C2B-40C2-AA3E-340341B13755}"/>
              </a:ext>
            </a:extLst>
          </p:cNvPr>
          <p:cNvSpPr txBox="1">
            <a:spLocks/>
          </p:cNvSpPr>
          <p:nvPr/>
        </p:nvSpPr>
        <p:spPr>
          <a:xfrm>
            <a:off x="6741308" y="1103927"/>
            <a:ext cx="2207663" cy="1816576"/>
          </a:xfrm>
          <a:prstGeom prst="rect">
            <a:avLst/>
          </a:prstGeom>
        </p:spPr>
        <p:txBody>
          <a:bodyPr lIns="0" tIns="0" rIns="0" bIns="0" anchor="t" anchorCtr="0"/>
          <a:lstStyle/>
          <a:p>
            <a:pPr marL="0" marR="0" lvl="0" indent="0" algn="l" defTabSz="685800" rtl="0" eaLnBrk="1" fontAlgn="base" latinLnBrk="0" hangingPunct="1">
              <a:lnSpc>
                <a:spcPct val="110000"/>
              </a:lnSpc>
              <a:spcBef>
                <a:spcPts val="75"/>
              </a:spcBef>
              <a:spcAft>
                <a:spcPts val="75"/>
              </a:spcAft>
              <a:buClr>
                <a:srgbClr val="0085C3"/>
              </a:buClr>
              <a:buSzTx/>
              <a:buFontTx/>
              <a:buNone/>
              <a:tabLst/>
              <a:defRPr/>
            </a:pPr>
            <a:r>
              <a:rPr kumimoji="0" lang="en-GB" sz="1200" b="1" i="0" u="none" strike="noStrike" kern="1200" cap="none" spc="0" normalizeH="0" baseline="0" noProof="0">
                <a:ln>
                  <a:noFill/>
                </a:ln>
                <a:solidFill>
                  <a:srgbClr val="0076CE"/>
                </a:solidFill>
                <a:effectLst/>
                <a:uLnTx/>
                <a:uFillTx/>
                <a:latin typeface="Arial" panose="020B0604020202020204" pitchFamily="34" charset="0"/>
                <a:ea typeface="Roboto" panose="02000000000000000000" pitchFamily="2" charset="0"/>
                <a:cs typeface="Arial" panose="020B0604020202020204" pitchFamily="34" charset="0"/>
              </a:rPr>
              <a:t>Expected business results</a:t>
            </a:r>
            <a:endParaRPr kumimoji="0" lang="en-GB" sz="788" b="1" i="0" u="none" strike="noStrike" kern="1200" cap="none" spc="0" normalizeH="0" baseline="0" noProof="0">
              <a:ln>
                <a:noFill/>
              </a:ln>
              <a:solidFill>
                <a:srgbClr val="0076CE"/>
              </a:solidFill>
              <a:effectLst/>
              <a:uLnTx/>
              <a:uFillTx/>
              <a:latin typeface="Arial" panose="020B0604020202020204" pitchFamily="34" charset="0"/>
              <a:ea typeface="Roboto" panose="02000000000000000000" pitchFamily="2" charset="0"/>
              <a:cs typeface="Arial" panose="020B0604020202020204" pitchFamily="34" charset="0"/>
            </a:endParaRP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GB" sz="900" b="0" i="0" u="none" strike="noStrike" kern="1200" cap="none" spc="0" normalizeH="0" baseline="0" noProof="0">
                <a:ln>
                  <a:noFill/>
                </a:ln>
                <a:solidFill>
                  <a:srgbClr val="444444"/>
                </a:solidFill>
                <a:effectLst/>
                <a:uLnTx/>
                <a:uFillTx/>
                <a:latin typeface="Arial" panose="020B0604020202020204" pitchFamily="34" charset="0"/>
                <a:ea typeface="+mn-ea"/>
                <a:cs typeface="Arial" panose="020B0604020202020204" pitchFamily="34" charset="0"/>
              </a:rPr>
              <a:t>Protection of critical datasets for customer, insuring against external cyber-threats and attacks</a:t>
            </a: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GB" sz="900" b="0" i="0" u="none" strike="noStrike" kern="1200" cap="none" spc="0" normalizeH="0" baseline="0" noProof="0">
                <a:ln>
                  <a:noFill/>
                </a:ln>
                <a:solidFill>
                  <a:srgbClr val="444444"/>
                </a:solidFill>
                <a:effectLst/>
                <a:uLnTx/>
                <a:uFillTx/>
                <a:latin typeface="Arial" panose="020B0604020202020204" pitchFamily="34" charset="0"/>
                <a:ea typeface="+mn-ea"/>
                <a:cs typeface="Arial" panose="020B0604020202020204" pitchFamily="34" charset="0"/>
              </a:rPr>
              <a:t>Solution abstracted from customer operations delivering protection against internal attacks</a:t>
            </a: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GB" sz="900" b="0" i="0" u="none" strike="noStrike" kern="1200" cap="none" spc="0" normalizeH="0" baseline="0" noProof="0">
                <a:ln>
                  <a:noFill/>
                </a:ln>
                <a:solidFill>
                  <a:srgbClr val="444444"/>
                </a:solidFill>
                <a:effectLst/>
                <a:uLnTx/>
                <a:uFillTx/>
                <a:latin typeface="Arial" panose="020B0604020202020204" pitchFamily="34" charset="0"/>
                <a:ea typeface="+mn-ea"/>
                <a:cs typeface="Arial" panose="020B0604020202020204" pitchFamily="34" charset="0"/>
              </a:rPr>
              <a:t>Business insights for global operations through transparent reporting</a:t>
            </a: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GB" sz="900" b="0" i="0" u="none" strike="noStrike" kern="1200" cap="none" spc="0" normalizeH="0" baseline="0" noProof="0">
                <a:ln>
                  <a:noFill/>
                </a:ln>
                <a:solidFill>
                  <a:srgbClr val="444444"/>
                </a:solidFill>
                <a:effectLst/>
                <a:uLnTx/>
                <a:uFillTx/>
                <a:latin typeface="Arial" panose="020B0604020202020204" pitchFamily="34" charset="0"/>
                <a:ea typeface="+mn-ea"/>
                <a:cs typeface="Arial" panose="020B0604020202020204" pitchFamily="34" charset="0"/>
              </a:rPr>
              <a:t>Ongoing monitoring and improvements of security posture to keep pace with evolving threat landscape</a:t>
            </a:r>
          </a:p>
        </p:txBody>
      </p:sp>
      <p:sp>
        <p:nvSpPr>
          <p:cNvPr id="31" name="Content Placeholder 2">
            <a:extLst>
              <a:ext uri="{FF2B5EF4-FFF2-40B4-BE49-F238E27FC236}">
                <a16:creationId xmlns:a16="http://schemas.microsoft.com/office/drawing/2014/main" id="{73443F94-9378-418C-B1D2-4E463B1E3CBC}"/>
              </a:ext>
            </a:extLst>
          </p:cNvPr>
          <p:cNvSpPr txBox="1">
            <a:spLocks/>
          </p:cNvSpPr>
          <p:nvPr/>
        </p:nvSpPr>
        <p:spPr>
          <a:xfrm>
            <a:off x="4302105" y="1103927"/>
            <a:ext cx="2170376" cy="1816575"/>
          </a:xfrm>
          <a:prstGeom prst="rect">
            <a:avLst/>
          </a:prstGeom>
        </p:spPr>
        <p:txBody>
          <a:bodyPr lIns="0" tIns="0" rIns="0" bIns="0" anchor="t" anchorCtr="0"/>
          <a:lstStyle/>
          <a:p>
            <a:pPr marL="0" marR="0" lvl="0" indent="0" algn="l" defTabSz="685800" rtl="0" eaLnBrk="1" fontAlgn="base" latinLnBrk="0" hangingPunct="1">
              <a:lnSpc>
                <a:spcPct val="110000"/>
              </a:lnSpc>
              <a:spcBef>
                <a:spcPts val="75"/>
              </a:spcBef>
              <a:spcAft>
                <a:spcPts val="75"/>
              </a:spcAft>
              <a:buClr>
                <a:srgbClr val="0085C3"/>
              </a:buClr>
              <a:buSzTx/>
              <a:buFontTx/>
              <a:buNone/>
              <a:tabLst/>
              <a:defRPr/>
            </a:pPr>
            <a:r>
              <a:rPr kumimoji="0" lang="en-GB" sz="1200" b="1" i="0" u="none" strike="noStrike" kern="1200" cap="none" spc="0" normalizeH="0" baseline="0" noProof="0">
                <a:ln>
                  <a:noFill/>
                </a:ln>
                <a:solidFill>
                  <a:srgbClr val="0076CE"/>
                </a:solidFill>
                <a:effectLst/>
                <a:uLnTx/>
                <a:uFillTx/>
                <a:latin typeface="Arial" panose="020B0604020202020204" pitchFamily="34" charset="0"/>
                <a:ea typeface="Roboto" panose="02000000000000000000" pitchFamily="2" charset="0"/>
                <a:cs typeface="Arial" panose="020B0604020202020204" pitchFamily="34" charset="0"/>
              </a:rPr>
              <a:t>Solutions at a glance</a:t>
            </a:r>
            <a:endParaRPr kumimoji="0" lang="en-GB" sz="788" b="1" i="0" u="none" strike="noStrike" kern="1200" cap="none" spc="0" normalizeH="0" baseline="0" noProof="0">
              <a:ln>
                <a:noFill/>
              </a:ln>
              <a:solidFill>
                <a:srgbClr val="0076CE"/>
              </a:solidFill>
              <a:effectLst/>
              <a:uLnTx/>
              <a:uFillTx/>
              <a:latin typeface="Arial" panose="020B0604020202020204" pitchFamily="34" charset="0"/>
              <a:ea typeface="Roboto" panose="02000000000000000000" pitchFamily="2" charset="0"/>
              <a:cs typeface="Arial" panose="020B0604020202020204" pitchFamily="34" charset="0"/>
            </a:endParaRP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GB" sz="900" b="0" i="0" u="none" strike="noStrike" kern="1200" cap="none" spc="0" normalizeH="0" baseline="0" noProof="0">
                <a:ln>
                  <a:noFill/>
                </a:ln>
                <a:solidFill>
                  <a:srgbClr val="444444"/>
                </a:solidFill>
                <a:effectLst/>
                <a:uLnTx/>
                <a:uFillTx/>
                <a:latin typeface="Arial" panose="020B0604020202020204" pitchFamily="34" charset="0"/>
                <a:ea typeface="Roboto" panose="02000000000000000000" pitchFamily="2" charset="0"/>
                <a:cs typeface="Arial" panose="020B0604020202020204" pitchFamily="34" charset="0"/>
              </a:rPr>
              <a:t>Tailored solution for their business needs and IT requirements. Focused on reducing risks through air-gapping of </a:t>
            </a: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444444"/>
                </a:solidFill>
                <a:effectLst/>
                <a:uLnTx/>
                <a:uFillTx/>
                <a:latin typeface="Arial" panose="020B0604020202020204" pitchFamily="34" charset="0"/>
                <a:ea typeface="+mn-ea"/>
                <a:cs typeface="Arial" panose="020B0604020202020204" pitchFamily="34" charset="0"/>
              </a:rPr>
              <a:t>Cyber Recovery Solution fully managed by Dell Technologies Managed Services</a:t>
            </a:r>
          </a:p>
          <a:p>
            <a:pPr marL="128588" marR="0" lvl="0" indent="-128588" algn="l" defTabSz="685800" rtl="0" eaLnBrk="1" fontAlgn="base" latinLnBrk="0" hangingPunct="1">
              <a:lnSpc>
                <a:spcPct val="100000"/>
              </a:lnSpc>
              <a:spcBef>
                <a:spcPct val="0"/>
              </a:spcBef>
              <a:spcAft>
                <a:spcPts val="675"/>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444444"/>
                </a:solidFill>
                <a:effectLst/>
                <a:uLnTx/>
                <a:uFillTx/>
                <a:latin typeface="Arial" panose="020B0604020202020204" pitchFamily="34" charset="0"/>
                <a:ea typeface="+mn-ea"/>
                <a:cs typeface="Arial" panose="020B0604020202020204" pitchFamily="34" charset="0"/>
              </a:rPr>
              <a:t>Day-to-day operational management and comparison of data with original gold copies to identify indicators of compromise</a:t>
            </a:r>
          </a:p>
        </p:txBody>
      </p:sp>
      <p:sp>
        <p:nvSpPr>
          <p:cNvPr id="32" name="Content Placeholder 2">
            <a:extLst>
              <a:ext uri="{FF2B5EF4-FFF2-40B4-BE49-F238E27FC236}">
                <a16:creationId xmlns:a16="http://schemas.microsoft.com/office/drawing/2014/main" id="{C5A7BCE4-DD20-43BA-A467-75A389456612}"/>
              </a:ext>
            </a:extLst>
          </p:cNvPr>
          <p:cNvSpPr txBox="1">
            <a:spLocks/>
          </p:cNvSpPr>
          <p:nvPr/>
        </p:nvSpPr>
        <p:spPr>
          <a:xfrm>
            <a:off x="195029" y="1083716"/>
            <a:ext cx="1763210" cy="954986"/>
          </a:xfrm>
          <a:prstGeom prst="rect">
            <a:avLst/>
          </a:prstGeom>
        </p:spPr>
        <p:txBody>
          <a:bodyPr lIns="0" tIns="0" rIns="0" bIns="0" anchor="t" anchorCtr="0"/>
          <a:lstStyle/>
          <a:p>
            <a:pPr marL="0" marR="0" lvl="0" indent="0" algn="l" defTabSz="685800" rtl="0" eaLnBrk="1" fontAlgn="base" latinLnBrk="0" hangingPunct="1">
              <a:lnSpc>
                <a:spcPct val="110000"/>
              </a:lnSpc>
              <a:spcBef>
                <a:spcPts val="75"/>
              </a:spcBef>
              <a:spcAft>
                <a:spcPts val="75"/>
              </a:spcAft>
              <a:buClr>
                <a:srgbClr val="0085C3"/>
              </a:buClr>
              <a:buSzTx/>
              <a:buFontTx/>
              <a:buNone/>
              <a:tabLst/>
              <a:defRPr/>
            </a:pPr>
            <a:r>
              <a:rPr kumimoji="0" lang="en-GB" sz="1575" b="0" i="0" u="none" strike="noStrike" kern="1200" cap="none" spc="0" normalizeH="0" baseline="0" noProof="0">
                <a:ln>
                  <a:noFill/>
                </a:ln>
                <a:solidFill>
                  <a:srgbClr val="0076CE"/>
                </a:solidFill>
                <a:effectLst/>
                <a:uLnTx/>
                <a:uFillTx/>
                <a:latin typeface="Arial" panose="020B0604020202020204" pitchFamily="34" charset="0"/>
                <a:ea typeface="Roboto" panose="02000000000000000000" pitchFamily="2" charset="0"/>
                <a:cs typeface="Arial" panose="020B0604020202020204" pitchFamily="34" charset="0"/>
              </a:rPr>
              <a:t>Focus on critical data protection recovery after malicious attacks</a:t>
            </a:r>
          </a:p>
        </p:txBody>
      </p:sp>
      <p:pic>
        <p:nvPicPr>
          <p:cNvPr id="34" name="Graphic 33">
            <a:extLst>
              <a:ext uri="{FF2B5EF4-FFF2-40B4-BE49-F238E27FC236}">
                <a16:creationId xmlns:a16="http://schemas.microsoft.com/office/drawing/2014/main" id="{015B8998-54AD-4AED-9DF4-5842652D98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02929" y="3427102"/>
            <a:ext cx="1216742" cy="1503838"/>
          </a:xfrm>
          <a:prstGeom prst="rect">
            <a:avLst/>
          </a:prstGeom>
        </p:spPr>
      </p:pic>
      <p:pic>
        <p:nvPicPr>
          <p:cNvPr id="12" name="Picture 11">
            <a:hlinkClick r:id="rId7" action="ppaction://hlinksldjump"/>
            <a:extLst>
              <a:ext uri="{FF2B5EF4-FFF2-40B4-BE49-F238E27FC236}">
                <a16:creationId xmlns:a16="http://schemas.microsoft.com/office/drawing/2014/main" id="{BA695BA4-B227-4F37-B483-F2C3E6B4C31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779457" y="126133"/>
            <a:ext cx="134124" cy="134124"/>
          </a:xfrm>
          <a:prstGeom prst="rect">
            <a:avLst/>
          </a:prstGeom>
        </p:spPr>
      </p:pic>
    </p:spTree>
    <p:extLst>
      <p:ext uri="{BB962C8B-B14F-4D97-AF65-F5344CB8AC3E}">
        <p14:creationId xmlns:p14="http://schemas.microsoft.com/office/powerpoint/2010/main" val="4696596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AEA2-C696-441A-8873-DAA061B028A5}"/>
              </a:ext>
            </a:extLst>
          </p:cNvPr>
          <p:cNvSpPr>
            <a:spLocks noGrp="1"/>
          </p:cNvSpPr>
          <p:nvPr>
            <p:ph type="title"/>
          </p:nvPr>
        </p:nvSpPr>
        <p:spPr>
          <a:xfrm>
            <a:off x="285750" y="2197801"/>
            <a:ext cx="7886700" cy="747897"/>
          </a:xfrm>
        </p:spPr>
        <p:txBody>
          <a:bodyPr/>
          <a:lstStyle/>
          <a:p>
            <a:r>
              <a:rPr lang="en-US" dirty="0"/>
              <a:t>Backup</a:t>
            </a:r>
          </a:p>
        </p:txBody>
      </p:sp>
    </p:spTree>
    <p:extLst>
      <p:ext uri="{BB962C8B-B14F-4D97-AF65-F5344CB8AC3E}">
        <p14:creationId xmlns:p14="http://schemas.microsoft.com/office/powerpoint/2010/main" val="1274794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4F570-762A-4428-B356-4F94CF87B532}"/>
              </a:ext>
            </a:extLst>
          </p:cNvPr>
          <p:cNvSpPr>
            <a:spLocks noGrp="1"/>
          </p:cNvSpPr>
          <p:nvPr>
            <p:ph type="title"/>
          </p:nvPr>
        </p:nvSpPr>
        <p:spPr/>
        <p:txBody>
          <a:bodyPr/>
          <a:lstStyle/>
          <a:p>
            <a:r>
              <a:rPr lang="en-US" dirty="0"/>
              <a:t>Additional Resources</a:t>
            </a:r>
          </a:p>
        </p:txBody>
      </p:sp>
      <p:graphicFrame>
        <p:nvGraphicFramePr>
          <p:cNvPr id="11" name="Table 12">
            <a:extLst>
              <a:ext uri="{FF2B5EF4-FFF2-40B4-BE49-F238E27FC236}">
                <a16:creationId xmlns:a16="http://schemas.microsoft.com/office/drawing/2014/main" id="{DCF4DCFF-6942-4068-A7E1-24F49C7FFC7D}"/>
              </a:ext>
            </a:extLst>
          </p:cNvPr>
          <p:cNvGraphicFramePr>
            <a:graphicFrameLocks noGrp="1"/>
          </p:cNvGraphicFramePr>
          <p:nvPr>
            <p:extLst>
              <p:ext uri="{D42A27DB-BD31-4B8C-83A1-F6EECF244321}">
                <p14:modId xmlns:p14="http://schemas.microsoft.com/office/powerpoint/2010/main" val="332958475"/>
              </p:ext>
            </p:extLst>
          </p:nvPr>
        </p:nvGraphicFramePr>
        <p:xfrm>
          <a:off x="592488" y="757937"/>
          <a:ext cx="3821374" cy="1961930"/>
        </p:xfrm>
        <a:graphic>
          <a:graphicData uri="http://schemas.openxmlformats.org/drawingml/2006/table">
            <a:tbl>
              <a:tblPr bandRow="1">
                <a:effectLst>
                  <a:outerShdw blurRad="63500" sx="102000" sy="102000" algn="ctr" rotWithShape="0">
                    <a:prstClr val="black">
                      <a:alpha val="40000"/>
                    </a:prstClr>
                  </a:outerShdw>
                </a:effectLst>
                <a:tableStyleId>{5C22544A-7EE6-4342-B048-85BDC9FD1C3A}</a:tableStyleId>
              </a:tblPr>
              <a:tblGrid>
                <a:gridCol w="1910687">
                  <a:extLst>
                    <a:ext uri="{9D8B030D-6E8A-4147-A177-3AD203B41FA5}">
                      <a16:colId xmlns:a16="http://schemas.microsoft.com/office/drawing/2014/main" val="2295737941"/>
                    </a:ext>
                  </a:extLst>
                </a:gridCol>
                <a:gridCol w="1910687">
                  <a:extLst>
                    <a:ext uri="{9D8B030D-6E8A-4147-A177-3AD203B41FA5}">
                      <a16:colId xmlns:a16="http://schemas.microsoft.com/office/drawing/2014/main" val="1610927030"/>
                    </a:ext>
                  </a:extLst>
                </a:gridCol>
              </a:tblGrid>
              <a:tr h="313078">
                <a:tc gridSpan="2">
                  <a:txBody>
                    <a:bodyPr/>
                    <a:lstStyle/>
                    <a:p>
                      <a:pPr algn="ctr"/>
                      <a:r>
                        <a:rPr lang="en-US" sz="800" b="1" dirty="0">
                          <a:solidFill>
                            <a:schemeClr val="tx2"/>
                          </a:solidFill>
                          <a:effectLst/>
                        </a:rPr>
                        <a:t>MODERN WORKFORCE EXPERIENCE</a:t>
                      </a: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hMerge="1">
                  <a:txBody>
                    <a:bodyPr/>
                    <a:lstStyle/>
                    <a:p>
                      <a:endParaRPr lang="en-US" sz="1000" dirty="0"/>
                    </a:p>
                  </a:txBody>
                  <a:tcPr>
                    <a:lnL w="952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813687503"/>
                  </a:ext>
                </a:extLst>
              </a:tr>
              <a:tr h="244573">
                <a:tc gridSpan="2">
                  <a:txBody>
                    <a:bodyPr/>
                    <a:lstStyle/>
                    <a:p>
                      <a:pPr algn="ctr"/>
                      <a:r>
                        <a:rPr lang="en-US" sz="800" b="1" dirty="0">
                          <a:solidFill>
                            <a:schemeClr val="accent3"/>
                          </a:solidFill>
                          <a:effectLst/>
                          <a:hlinkClick r:id="rId3">
                            <a:extLst>
                              <a:ext uri="{A12FA001-AC4F-418D-AE19-62706E023703}">
                                <ahyp:hlinkClr xmlns:ahyp="http://schemas.microsoft.com/office/drawing/2018/hyperlinkcolor" val="tx"/>
                              </a:ext>
                            </a:extLst>
                          </a:hlinkClick>
                        </a:rPr>
                        <a:t>Modern Workforce Experience Fast Find</a:t>
                      </a:r>
                      <a:endParaRPr lang="en-US" sz="800" b="1" dirty="0">
                        <a:solidFill>
                          <a:schemeClr val="accent3"/>
                        </a:solidFill>
                        <a:effectLst/>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551450989"/>
                  </a:ext>
                </a:extLst>
              </a:tr>
              <a:tr h="329226">
                <a:tc>
                  <a:txBody>
                    <a:bodyPr/>
                    <a:lstStyle/>
                    <a:p>
                      <a:pPr algn="ctr"/>
                      <a:r>
                        <a:rPr lang="en-US" sz="800" b="1" dirty="0">
                          <a:solidFill>
                            <a:schemeClr val="accent3"/>
                          </a:solidFill>
                          <a:effectLst/>
                        </a:rPr>
                        <a:t>Customer Presentations</a:t>
                      </a: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chemeClr val="accent3"/>
                          </a:solidFill>
                          <a:effectLst/>
                          <a:uLnTx/>
                          <a:uFillTx/>
                          <a:latin typeface="+mn-lt"/>
                          <a:ea typeface="+mn-ea"/>
                          <a:cs typeface="+mn-cs"/>
                        </a:rPr>
                        <a:t>Outcome Accelerators </a:t>
                      </a:r>
                      <a:br>
                        <a:rPr kumimoji="0" lang="en-US" sz="800" b="1" i="0" u="none" strike="noStrike" kern="1200" cap="none" spc="0" normalizeH="0" baseline="0" noProof="0" dirty="0">
                          <a:ln>
                            <a:noFill/>
                          </a:ln>
                          <a:solidFill>
                            <a:schemeClr val="accent3"/>
                          </a:solidFill>
                          <a:effectLst/>
                          <a:uLnTx/>
                          <a:uFillTx/>
                          <a:latin typeface="+mn-lt"/>
                          <a:ea typeface="+mn-ea"/>
                          <a:cs typeface="+mn-cs"/>
                        </a:rPr>
                      </a:br>
                      <a:r>
                        <a:rPr kumimoji="0" lang="en-US" sz="800" b="1" i="0" u="none" strike="noStrike" kern="1200" cap="none" spc="0" normalizeH="0" baseline="0" noProof="0" dirty="0">
                          <a:ln>
                            <a:noFill/>
                          </a:ln>
                          <a:solidFill>
                            <a:schemeClr val="accent3"/>
                          </a:solidFill>
                          <a:effectLst/>
                          <a:uLnTx/>
                          <a:uFillTx/>
                          <a:latin typeface="+mn-lt"/>
                          <a:ea typeface="+mn-ea"/>
                          <a:cs typeface="+mn-cs"/>
                        </a:rPr>
                        <a:t>Customer Presentations</a:t>
                      </a: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27426408"/>
                  </a:ext>
                </a:extLst>
              </a:tr>
              <a:tr h="244573">
                <a:tc>
                  <a:txBody>
                    <a:bodyPr/>
                    <a:lstStyle/>
                    <a:p>
                      <a:pPr marL="0" lvl="1" indent="0" algn="ctr">
                        <a:buFont typeface="Arial" panose="020B0604020202020204" pitchFamily="34" charset="0"/>
                        <a:buNone/>
                      </a:pPr>
                      <a:r>
                        <a:rPr lang="en-US" sz="800" dirty="0">
                          <a:solidFill>
                            <a:schemeClr val="accent3"/>
                          </a:solidFill>
                          <a:effectLst/>
                          <a:hlinkClick r:id="rId4">
                            <a:extLst>
                              <a:ext uri="{A12FA001-AC4F-418D-AE19-62706E023703}">
                                <ahyp:hlinkClr xmlns:ahyp="http://schemas.microsoft.com/office/drawing/2018/hyperlinkcolor" val="tx"/>
                              </a:ext>
                            </a:extLst>
                          </a:hlinkClick>
                        </a:rPr>
                        <a:t>Employee Experience Measurement</a:t>
                      </a:r>
                      <a:endParaRPr lang="en-US" sz="800" dirty="0">
                        <a:solidFill>
                          <a:schemeClr val="accent3"/>
                        </a:solidFill>
                        <a:effectLst/>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lvl="1" indent="0" algn="ctr">
                        <a:buFont typeface="Arial" panose="020B0604020202020204" pitchFamily="34" charset="0"/>
                        <a:buNone/>
                      </a:pPr>
                      <a:r>
                        <a:rPr lang="en-US" sz="800" dirty="0">
                          <a:solidFill>
                            <a:schemeClr val="accent3"/>
                          </a:solidFill>
                          <a:effectLst/>
                          <a:hlinkClick r:id="rId5">
                            <a:extLst>
                              <a:ext uri="{A12FA001-AC4F-418D-AE19-62706E023703}">
                                <ahyp:hlinkClr xmlns:ahyp="http://schemas.microsoft.com/office/drawing/2018/hyperlinkcolor" val="tx"/>
                              </a:ext>
                            </a:extLst>
                          </a:hlinkClick>
                        </a:rPr>
                        <a:t>Digital Employee Experience</a:t>
                      </a:r>
                      <a:endParaRPr lang="en-US" sz="800" dirty="0">
                        <a:solidFill>
                          <a:schemeClr val="accent3"/>
                        </a:solidFill>
                        <a:effectLst/>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415182938"/>
                  </a:ext>
                </a:extLst>
              </a:tr>
              <a:tr h="244573">
                <a:tc>
                  <a:txBody>
                    <a:bodyPr/>
                    <a:lstStyle/>
                    <a:p>
                      <a:pPr marL="0" lvl="1" indent="0" algn="ctr">
                        <a:buFont typeface="Arial" panose="020B0604020202020204" pitchFamily="34" charset="0"/>
                        <a:buNone/>
                      </a:pPr>
                      <a:r>
                        <a:rPr lang="en-US" sz="800" dirty="0">
                          <a:solidFill>
                            <a:schemeClr val="accent3"/>
                          </a:solidFill>
                          <a:effectLst/>
                          <a:hlinkClick r:id="rId6">
                            <a:extLst>
                              <a:ext uri="{A12FA001-AC4F-418D-AE19-62706E023703}">
                                <ahyp:hlinkClr xmlns:ahyp="http://schemas.microsoft.com/office/drawing/2018/hyperlinkcolor" val="tx"/>
                              </a:ext>
                            </a:extLst>
                          </a:hlinkClick>
                        </a:rPr>
                        <a:t>Adoption and Change Management</a:t>
                      </a:r>
                      <a:endParaRPr lang="en-US" sz="800" dirty="0">
                        <a:solidFill>
                          <a:schemeClr val="accent3"/>
                        </a:solidFill>
                        <a:effectLst/>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800" dirty="0">
                          <a:solidFill>
                            <a:schemeClr val="accent3"/>
                          </a:solidFill>
                          <a:effectLst/>
                          <a:hlinkClick r:id="rId7">
                            <a:extLst>
                              <a:ext uri="{A12FA001-AC4F-418D-AE19-62706E023703}">
                                <ahyp:hlinkClr xmlns:ahyp="http://schemas.microsoft.com/office/drawing/2018/hyperlinkcolor" val="tx"/>
                              </a:ext>
                            </a:extLst>
                          </a:hlinkClick>
                        </a:rPr>
                        <a:t>Cloud Productivity with Microsoft 365</a:t>
                      </a:r>
                      <a:endParaRPr lang="en-US" sz="800" dirty="0">
                        <a:solidFill>
                          <a:schemeClr val="accent3"/>
                        </a:solidFill>
                        <a:effectLst/>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599665916"/>
                  </a:ext>
                </a:extLst>
              </a:tr>
              <a:tr h="329226">
                <a:tc>
                  <a:txBody>
                    <a:bodyPr/>
                    <a:lstStyle/>
                    <a:p>
                      <a:pPr marL="0" marR="0" lvl="1"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dirty="0">
                          <a:solidFill>
                            <a:schemeClr val="accent3"/>
                          </a:solidFill>
                          <a:effectLst/>
                          <a:hlinkClick r:id="rId8">
                            <a:extLst>
                              <a:ext uri="{A12FA001-AC4F-418D-AE19-62706E023703}">
                                <ahyp:hlinkClr xmlns:ahyp="http://schemas.microsoft.com/office/drawing/2018/hyperlinkcolor" val="tx"/>
                              </a:ext>
                            </a:extLst>
                          </a:hlinkClick>
                        </a:rPr>
                        <a:t>Services for Microsoft 365</a:t>
                      </a:r>
                      <a:endParaRPr lang="en-US" sz="800" dirty="0">
                        <a:solidFill>
                          <a:schemeClr val="accent3"/>
                        </a:solidFill>
                        <a:effectLst/>
                      </a:endParaRPr>
                    </a:p>
                    <a:p>
                      <a:pPr marL="0" lvl="1" indent="0" algn="ctr">
                        <a:buFont typeface="Arial" panose="020B0604020202020204" pitchFamily="34" charset="0"/>
                        <a:buNone/>
                      </a:pPr>
                      <a:endParaRPr lang="en-US" sz="800" dirty="0">
                        <a:solidFill>
                          <a:schemeClr val="accent3"/>
                        </a:solidFill>
                        <a:effectLst/>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800" dirty="0">
                          <a:solidFill>
                            <a:schemeClr val="accent3"/>
                          </a:solidFill>
                          <a:effectLst/>
                          <a:hlinkClick r:id="rId9">
                            <a:extLst>
                              <a:ext uri="{A12FA001-AC4F-418D-AE19-62706E023703}">
                                <ahyp:hlinkClr xmlns:ahyp="http://schemas.microsoft.com/office/drawing/2018/hyperlinkcolor" val="tx"/>
                              </a:ext>
                            </a:extLst>
                          </a:hlinkClick>
                        </a:rPr>
                        <a:t>Modern Client Management &amp; Provisioning</a:t>
                      </a:r>
                      <a:endParaRPr lang="en-US" sz="800" dirty="0">
                        <a:solidFill>
                          <a:schemeClr val="accent3"/>
                        </a:solidFill>
                        <a:effectLst/>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225160406"/>
                  </a:ext>
                </a:extLst>
              </a:tr>
              <a:tr h="244573">
                <a:tc>
                  <a:txBody>
                    <a:bodyPr/>
                    <a:lstStyle/>
                    <a:p>
                      <a:pPr marL="0" lvl="1" indent="0" algn="ctr">
                        <a:buFont typeface="Arial" panose="020B0604020202020204" pitchFamily="34" charset="0"/>
                        <a:buNone/>
                      </a:pPr>
                      <a:endParaRPr lang="en-US" sz="800" dirty="0">
                        <a:solidFill>
                          <a:schemeClr val="accent3"/>
                        </a:solidFill>
                        <a:effectLst/>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800" dirty="0">
                          <a:solidFill>
                            <a:schemeClr val="accent3"/>
                          </a:solidFill>
                          <a:effectLst/>
                          <a:hlinkClick r:id="rId10">
                            <a:extLst>
                              <a:ext uri="{A12FA001-AC4F-418D-AE19-62706E023703}">
                                <ahyp:hlinkClr xmlns:ahyp="http://schemas.microsoft.com/office/drawing/2018/hyperlinkcolor" val="tx"/>
                              </a:ext>
                            </a:extLst>
                          </a:hlinkClick>
                        </a:rPr>
                        <a:t>Modern Teamwork</a:t>
                      </a:r>
                      <a:endParaRPr lang="en-US" sz="800" dirty="0">
                        <a:solidFill>
                          <a:schemeClr val="accent3"/>
                        </a:solidFill>
                        <a:effectLst/>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411945636"/>
                  </a:ext>
                </a:extLst>
              </a:tr>
            </a:tbl>
          </a:graphicData>
        </a:graphic>
      </p:graphicFrame>
      <p:graphicFrame>
        <p:nvGraphicFramePr>
          <p:cNvPr id="25" name="Table 12">
            <a:extLst>
              <a:ext uri="{FF2B5EF4-FFF2-40B4-BE49-F238E27FC236}">
                <a16:creationId xmlns:a16="http://schemas.microsoft.com/office/drawing/2014/main" id="{E40CBC06-B053-449E-827D-610B03E3F067}"/>
              </a:ext>
            </a:extLst>
          </p:cNvPr>
          <p:cNvGraphicFramePr>
            <a:graphicFrameLocks noGrp="1"/>
          </p:cNvGraphicFramePr>
          <p:nvPr>
            <p:extLst>
              <p:ext uri="{D42A27DB-BD31-4B8C-83A1-F6EECF244321}">
                <p14:modId xmlns:p14="http://schemas.microsoft.com/office/powerpoint/2010/main" val="2888038233"/>
              </p:ext>
            </p:extLst>
          </p:nvPr>
        </p:nvGraphicFramePr>
        <p:xfrm>
          <a:off x="4729320" y="757934"/>
          <a:ext cx="3822192" cy="1965109"/>
        </p:xfrm>
        <a:graphic>
          <a:graphicData uri="http://schemas.openxmlformats.org/drawingml/2006/table">
            <a:tbl>
              <a:tblPr bandRow="1">
                <a:effectLst>
                  <a:outerShdw blurRad="63500" sx="102000" sy="102000" algn="ctr" rotWithShape="0">
                    <a:prstClr val="black">
                      <a:alpha val="40000"/>
                    </a:prstClr>
                  </a:outerShdw>
                </a:effectLst>
                <a:tableStyleId>{5C22544A-7EE6-4342-B048-85BDC9FD1C3A}</a:tableStyleId>
              </a:tblPr>
              <a:tblGrid>
                <a:gridCol w="1911096">
                  <a:extLst>
                    <a:ext uri="{9D8B030D-6E8A-4147-A177-3AD203B41FA5}">
                      <a16:colId xmlns:a16="http://schemas.microsoft.com/office/drawing/2014/main" val="2295737941"/>
                    </a:ext>
                  </a:extLst>
                </a:gridCol>
                <a:gridCol w="1911096">
                  <a:extLst>
                    <a:ext uri="{9D8B030D-6E8A-4147-A177-3AD203B41FA5}">
                      <a16:colId xmlns:a16="http://schemas.microsoft.com/office/drawing/2014/main" val="1610927030"/>
                    </a:ext>
                  </a:extLst>
                </a:gridCol>
              </a:tblGrid>
              <a:tr h="318523">
                <a:tc gridSpan="2">
                  <a:txBody>
                    <a:bodyPr/>
                    <a:lstStyle/>
                    <a:p>
                      <a:pPr marL="0" indent="0" algn="ctr">
                        <a:buFont typeface="Arial" panose="020B0604020202020204" pitchFamily="34" charset="0"/>
                        <a:buNone/>
                      </a:pPr>
                      <a:r>
                        <a:rPr lang="en-US" sz="800" b="1" dirty="0">
                          <a:solidFill>
                            <a:schemeClr val="tx2"/>
                          </a:solidFill>
                          <a:effectLst/>
                        </a:rPr>
                        <a:t>DATA &amp; APPLICATIONS</a:t>
                      </a: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hMerge="1">
                  <a:txBody>
                    <a:bodyPr/>
                    <a:lstStyle/>
                    <a:p>
                      <a:endParaRPr lang="en-US" sz="1000" dirty="0"/>
                    </a:p>
                  </a:txBody>
                  <a:tcPr>
                    <a:lnL w="952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813687503"/>
                  </a:ext>
                </a:extLst>
              </a:tr>
              <a:tr h="333692">
                <a:tc>
                  <a:txBody>
                    <a:bodyPr/>
                    <a:lstStyle/>
                    <a:p>
                      <a:pPr marL="0" indent="0" algn="ctr">
                        <a:buFont typeface="Arial" panose="020B0604020202020204" pitchFamily="34" charset="0"/>
                        <a:buNone/>
                      </a:pPr>
                      <a:r>
                        <a:rPr lang="en-US" sz="800" b="1" dirty="0">
                          <a:solidFill>
                            <a:schemeClr val="accent3"/>
                          </a:solidFill>
                          <a:effectLst/>
                        </a:rPr>
                        <a:t>Customer Presentations</a:t>
                      </a: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schemeClr val="accent3"/>
                          </a:solidFill>
                          <a:effectLst/>
                          <a:uLnTx/>
                          <a:uFillTx/>
                          <a:latin typeface="+mn-lt"/>
                          <a:ea typeface="+mn-ea"/>
                          <a:cs typeface="+mn-cs"/>
                        </a:rPr>
                        <a:t>Outcome Accelerators </a:t>
                      </a:r>
                      <a:br>
                        <a:rPr kumimoji="0" lang="en-US" sz="800" b="1" i="0" u="none" strike="noStrike" kern="1200" cap="none" spc="0" normalizeH="0" baseline="0" noProof="0" dirty="0">
                          <a:ln>
                            <a:noFill/>
                          </a:ln>
                          <a:solidFill>
                            <a:schemeClr val="accent3"/>
                          </a:solidFill>
                          <a:effectLst/>
                          <a:uLnTx/>
                          <a:uFillTx/>
                          <a:latin typeface="+mn-lt"/>
                          <a:ea typeface="+mn-ea"/>
                          <a:cs typeface="+mn-cs"/>
                        </a:rPr>
                      </a:br>
                      <a:r>
                        <a:rPr kumimoji="0" lang="en-US" sz="800" b="1" i="0" u="none" strike="noStrike" kern="1200" cap="none" spc="0" normalizeH="0" baseline="0" noProof="0" dirty="0">
                          <a:ln>
                            <a:noFill/>
                          </a:ln>
                          <a:solidFill>
                            <a:schemeClr val="accent3"/>
                          </a:solidFill>
                          <a:effectLst/>
                          <a:uLnTx/>
                          <a:uFillTx/>
                          <a:latin typeface="+mn-lt"/>
                          <a:ea typeface="+mn-ea"/>
                          <a:cs typeface="+mn-cs"/>
                        </a:rPr>
                        <a:t>Customer Presentations</a:t>
                      </a: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27426408"/>
                  </a:ext>
                </a:extLst>
              </a:tr>
              <a:tr h="325342">
                <a:tc>
                  <a:txBody>
                    <a:bodyPr/>
                    <a:lstStyle/>
                    <a:p>
                      <a:pPr marL="0" lvl="1" indent="0" algn="ctr">
                        <a:buFont typeface="Arial" panose="020B0604020202020204" pitchFamily="34" charset="0"/>
                        <a:buNone/>
                      </a:pPr>
                      <a:r>
                        <a:rPr lang="en-US" sz="800" dirty="0">
                          <a:solidFill>
                            <a:schemeClr val="accent3"/>
                          </a:solidFill>
                          <a:hlinkClick r:id="rId11">
                            <a:extLst>
                              <a:ext uri="{A12FA001-AC4F-418D-AE19-62706E023703}">
                                <ahyp:hlinkClr xmlns:ahyp="http://schemas.microsoft.com/office/drawing/2018/hyperlinkcolor" val="tx"/>
                              </a:ext>
                            </a:extLst>
                          </a:hlinkClick>
                        </a:rPr>
                        <a:t>Data Center Modernization</a:t>
                      </a:r>
                      <a:endParaRPr lang="en-US" sz="800" dirty="0">
                        <a:solidFill>
                          <a:schemeClr val="accent3"/>
                        </a:solidFill>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lvl="1" indent="0" algn="ctr">
                        <a:buFont typeface="Arial" panose="020B0604020202020204" pitchFamily="34" charset="0"/>
                        <a:buNone/>
                      </a:pPr>
                      <a:r>
                        <a:rPr lang="en-US" sz="800" dirty="0">
                          <a:solidFill>
                            <a:schemeClr val="accent3"/>
                          </a:solidFill>
                          <a:effectLst/>
                          <a:hlinkClick r:id="rId12">
                            <a:extLst>
                              <a:ext uri="{A12FA001-AC4F-418D-AE19-62706E023703}">
                                <ahyp:hlinkClr xmlns:ahyp="http://schemas.microsoft.com/office/drawing/2018/hyperlinkcolor" val="tx"/>
                              </a:ext>
                            </a:extLst>
                          </a:hlinkClick>
                        </a:rPr>
                        <a:t>Data Center Modernization</a:t>
                      </a:r>
                      <a:endParaRPr lang="en-US" sz="800" dirty="0">
                        <a:solidFill>
                          <a:schemeClr val="accent3"/>
                        </a:solidFill>
                        <a:effectLst/>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415182938"/>
                  </a:ext>
                </a:extLst>
              </a:tr>
              <a:tr h="333692">
                <a:tc>
                  <a:txBody>
                    <a:bodyPr/>
                    <a:lstStyle/>
                    <a:p>
                      <a:pPr marL="0" lvl="1" indent="0" algn="ctr">
                        <a:buFont typeface="Arial" panose="020B0604020202020204" pitchFamily="34" charset="0"/>
                        <a:buNone/>
                      </a:pPr>
                      <a:r>
                        <a:rPr lang="en-US" sz="800" dirty="0">
                          <a:solidFill>
                            <a:schemeClr val="accent3"/>
                          </a:solidFill>
                          <a:hlinkClick r:id="rId13">
                            <a:extLst>
                              <a:ext uri="{A12FA001-AC4F-418D-AE19-62706E023703}">
                                <ahyp:hlinkClr xmlns:ahyp="http://schemas.microsoft.com/office/drawing/2018/hyperlinkcolor" val="tx"/>
                              </a:ext>
                            </a:extLst>
                          </a:hlinkClick>
                        </a:rPr>
                        <a:t>Digital Services Management with Service Now</a:t>
                      </a:r>
                      <a:endParaRPr lang="en-US" sz="800" dirty="0">
                        <a:solidFill>
                          <a:schemeClr val="accent3"/>
                        </a:solidFill>
                        <a:hlinkClick r:id="rId14">
                          <a:extLst>
                            <a:ext uri="{A12FA001-AC4F-418D-AE19-62706E023703}">
                              <ahyp:hlinkClr xmlns:ahyp="http://schemas.microsoft.com/office/drawing/2018/hyperlinkcolor" val="tx"/>
                            </a:ext>
                          </a:extLst>
                        </a:hlinkClick>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dirty="0">
                        <a:solidFill>
                          <a:schemeClr val="accent3"/>
                        </a:solidFill>
                        <a:effectLst/>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599665916"/>
                  </a:ext>
                </a:extLst>
              </a:tr>
              <a:tr h="325342">
                <a:tc>
                  <a:txBody>
                    <a:bodyPr/>
                    <a:lstStyle/>
                    <a:p>
                      <a:pPr marL="0" marR="0" lvl="1"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dirty="0">
                          <a:solidFill>
                            <a:schemeClr val="accent3"/>
                          </a:solidFill>
                          <a:hlinkClick r:id="rId14">
                            <a:extLst>
                              <a:ext uri="{A12FA001-AC4F-418D-AE19-62706E023703}">
                                <ahyp:hlinkClr xmlns:ahyp="http://schemas.microsoft.com/office/drawing/2018/hyperlinkcolor" val="tx"/>
                              </a:ext>
                            </a:extLst>
                          </a:hlinkClick>
                        </a:rPr>
                        <a:t>Application Portfolio Optimization</a:t>
                      </a:r>
                      <a:endParaRPr lang="en-US" sz="800" dirty="0">
                        <a:solidFill>
                          <a:schemeClr val="accent3"/>
                        </a:solidFill>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dirty="0">
                        <a:solidFill>
                          <a:schemeClr val="accent3"/>
                        </a:solidFill>
                        <a:effectLst/>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888247428"/>
                  </a:ext>
                </a:extLst>
              </a:tr>
              <a:tr h="325342">
                <a:tc>
                  <a:txBody>
                    <a:bodyPr/>
                    <a:lstStyle/>
                    <a:p>
                      <a:pPr marL="0" marR="0" lvl="1"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dirty="0">
                          <a:solidFill>
                            <a:schemeClr val="accent3"/>
                          </a:solidFill>
                          <a:hlinkClick r:id="rId15">
                            <a:extLst>
                              <a:ext uri="{A12FA001-AC4F-418D-AE19-62706E023703}">
                                <ahyp:hlinkClr xmlns:ahyp="http://schemas.microsoft.com/office/drawing/2018/hyperlinkcolor" val="tx"/>
                              </a:ext>
                            </a:extLst>
                          </a:hlinkClick>
                        </a:rPr>
                        <a:t>Enterprise DevOps</a:t>
                      </a:r>
                      <a:endParaRPr lang="en-US" sz="800" dirty="0">
                        <a:solidFill>
                          <a:schemeClr val="accent3"/>
                        </a:solidFill>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dirty="0">
                        <a:solidFill>
                          <a:schemeClr val="accent3"/>
                        </a:solidFill>
                        <a:effectLst/>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045924381"/>
                  </a:ext>
                </a:extLst>
              </a:tr>
            </a:tbl>
          </a:graphicData>
        </a:graphic>
      </p:graphicFrame>
      <p:graphicFrame>
        <p:nvGraphicFramePr>
          <p:cNvPr id="26" name="Table 12">
            <a:extLst>
              <a:ext uri="{FF2B5EF4-FFF2-40B4-BE49-F238E27FC236}">
                <a16:creationId xmlns:a16="http://schemas.microsoft.com/office/drawing/2014/main" id="{A6139A23-8E1C-4C2B-8E73-B8D3554DED8A}"/>
              </a:ext>
            </a:extLst>
          </p:cNvPr>
          <p:cNvGraphicFramePr>
            <a:graphicFrameLocks noGrp="1"/>
          </p:cNvGraphicFramePr>
          <p:nvPr>
            <p:extLst>
              <p:ext uri="{D42A27DB-BD31-4B8C-83A1-F6EECF244321}">
                <p14:modId xmlns:p14="http://schemas.microsoft.com/office/powerpoint/2010/main" val="2217917266"/>
              </p:ext>
            </p:extLst>
          </p:nvPr>
        </p:nvGraphicFramePr>
        <p:xfrm>
          <a:off x="592488" y="2909037"/>
          <a:ext cx="3821374" cy="1867997"/>
        </p:xfrm>
        <a:graphic>
          <a:graphicData uri="http://schemas.openxmlformats.org/drawingml/2006/table">
            <a:tbl>
              <a:tblPr bandRow="1">
                <a:effectLst>
                  <a:outerShdw blurRad="63500" sx="102000" sy="102000" algn="ctr" rotWithShape="0">
                    <a:prstClr val="black">
                      <a:alpha val="40000"/>
                    </a:prstClr>
                  </a:outerShdw>
                </a:effectLst>
                <a:tableStyleId>{5C22544A-7EE6-4342-B048-85BDC9FD1C3A}</a:tableStyleId>
              </a:tblPr>
              <a:tblGrid>
                <a:gridCol w="1910687">
                  <a:extLst>
                    <a:ext uri="{9D8B030D-6E8A-4147-A177-3AD203B41FA5}">
                      <a16:colId xmlns:a16="http://schemas.microsoft.com/office/drawing/2014/main" val="2295737941"/>
                    </a:ext>
                  </a:extLst>
                </a:gridCol>
                <a:gridCol w="1910687">
                  <a:extLst>
                    <a:ext uri="{9D8B030D-6E8A-4147-A177-3AD203B41FA5}">
                      <a16:colId xmlns:a16="http://schemas.microsoft.com/office/drawing/2014/main" val="1610927030"/>
                    </a:ext>
                  </a:extLst>
                </a:gridCol>
              </a:tblGrid>
              <a:tr h="331337">
                <a:tc gridSpan="2">
                  <a:txBody>
                    <a:bodyPr/>
                    <a:lstStyle/>
                    <a:p>
                      <a:pPr marL="0" indent="0" algn="ctr">
                        <a:buFont typeface="Arial" panose="020B0604020202020204" pitchFamily="34" charset="0"/>
                        <a:buNone/>
                      </a:pPr>
                      <a:r>
                        <a:rPr lang="en-US" sz="800" b="1" dirty="0">
                          <a:solidFill>
                            <a:schemeClr val="tx2"/>
                          </a:solidFill>
                          <a:effectLst/>
                        </a:rPr>
                        <a:t>CLOUD PLATFORMS</a:t>
                      </a: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hMerge="1">
                  <a:txBody>
                    <a:bodyPr/>
                    <a:lstStyle/>
                    <a:p>
                      <a:endParaRPr lang="en-US" sz="1000" dirty="0"/>
                    </a:p>
                  </a:txBody>
                  <a:tcPr>
                    <a:lnL w="9525"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1813687503"/>
                  </a:ext>
                </a:extLst>
              </a:tr>
              <a:tr h="384165">
                <a:tc>
                  <a:txBody>
                    <a:bodyPr/>
                    <a:lstStyle/>
                    <a:p>
                      <a:pPr marL="0" indent="0" algn="ctr">
                        <a:buFont typeface="Arial" panose="020B0604020202020204" pitchFamily="34" charset="0"/>
                        <a:buNone/>
                      </a:pPr>
                      <a:r>
                        <a:rPr lang="en-US" sz="800" b="1" dirty="0">
                          <a:solidFill>
                            <a:schemeClr val="accent3"/>
                          </a:solidFill>
                          <a:effectLst/>
                        </a:rPr>
                        <a:t>Customer Presentations</a:t>
                      </a: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schemeClr val="accent3"/>
                          </a:solidFill>
                          <a:effectLst/>
                          <a:uLnTx/>
                          <a:uFillTx/>
                          <a:latin typeface="+mn-lt"/>
                          <a:ea typeface="+mn-ea"/>
                          <a:cs typeface="+mn-cs"/>
                        </a:rPr>
                        <a:t>Outcome Accelerators </a:t>
                      </a:r>
                      <a:br>
                        <a:rPr kumimoji="0" lang="en-US" sz="800" b="1" i="0" u="none" strike="noStrike" kern="1200" cap="none" spc="0" normalizeH="0" baseline="0" noProof="0" dirty="0">
                          <a:ln>
                            <a:noFill/>
                          </a:ln>
                          <a:solidFill>
                            <a:schemeClr val="accent3"/>
                          </a:solidFill>
                          <a:effectLst/>
                          <a:uLnTx/>
                          <a:uFillTx/>
                          <a:latin typeface="+mn-lt"/>
                          <a:ea typeface="+mn-ea"/>
                          <a:cs typeface="+mn-cs"/>
                        </a:rPr>
                      </a:br>
                      <a:r>
                        <a:rPr kumimoji="0" lang="en-US" sz="800" b="1" i="0" u="none" strike="noStrike" kern="1200" cap="none" spc="0" normalizeH="0" baseline="0" noProof="0" dirty="0">
                          <a:ln>
                            <a:noFill/>
                          </a:ln>
                          <a:solidFill>
                            <a:schemeClr val="accent3"/>
                          </a:solidFill>
                          <a:effectLst/>
                          <a:uLnTx/>
                          <a:uFillTx/>
                          <a:latin typeface="+mn-lt"/>
                          <a:ea typeface="+mn-ea"/>
                          <a:cs typeface="+mn-cs"/>
                        </a:rPr>
                        <a:t>Customer Presentations</a:t>
                      </a: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27426408"/>
                  </a:ext>
                </a:extLst>
              </a:tr>
              <a:tr h="384165">
                <a:tc>
                  <a:txBody>
                    <a:bodyPr/>
                    <a:lstStyle/>
                    <a:p>
                      <a:pPr marL="0" lvl="1" indent="0" algn="ctr">
                        <a:buFont typeface="Arial" panose="020B0604020202020204" pitchFamily="34" charset="0"/>
                        <a:buNone/>
                      </a:pPr>
                      <a:r>
                        <a:rPr lang="en-US" sz="800" dirty="0">
                          <a:solidFill>
                            <a:schemeClr val="accent3"/>
                          </a:solidFill>
                          <a:hlinkClick r:id="rId16">
                            <a:extLst>
                              <a:ext uri="{A12FA001-AC4F-418D-AE19-62706E023703}">
                                <ahyp:hlinkClr xmlns:ahyp="http://schemas.microsoft.com/office/drawing/2018/hyperlinkcolor" val="tx"/>
                              </a:ext>
                            </a:extLst>
                          </a:hlinkClick>
                        </a:rPr>
                        <a:t>APEX Cloud Services</a:t>
                      </a:r>
                      <a:endParaRPr lang="en-US" sz="800" dirty="0">
                        <a:solidFill>
                          <a:schemeClr val="accent3"/>
                        </a:solidFill>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marR="0" lvl="1"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dirty="0">
                          <a:solidFill>
                            <a:schemeClr val="accent3"/>
                          </a:solidFill>
                          <a:hlinkClick r:id="rId17">
                            <a:extLst>
                              <a:ext uri="{A12FA001-AC4F-418D-AE19-62706E023703}">
                                <ahyp:hlinkClr xmlns:ahyp="http://schemas.microsoft.com/office/drawing/2018/hyperlinkcolor" val="tx"/>
                              </a:ext>
                            </a:extLst>
                          </a:hlinkClick>
                        </a:rPr>
                        <a:t>Cloud Experience</a:t>
                      </a:r>
                      <a:endParaRPr lang="en-US" sz="800" dirty="0">
                        <a:solidFill>
                          <a:schemeClr val="accent3"/>
                        </a:solidFill>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415182938"/>
                  </a:ext>
                </a:extLst>
              </a:tr>
              <a:tr h="384165">
                <a:tc>
                  <a:txBody>
                    <a:bodyPr/>
                    <a:lstStyle/>
                    <a:p>
                      <a:pPr marL="0" lvl="1" indent="0" algn="ctr">
                        <a:buFont typeface="Arial" panose="020B0604020202020204" pitchFamily="34" charset="0"/>
                        <a:buNone/>
                      </a:pPr>
                      <a:r>
                        <a:rPr lang="en-US" sz="800" dirty="0">
                          <a:solidFill>
                            <a:schemeClr val="accent3"/>
                          </a:solidFill>
                          <a:hlinkClick r:id="rId18">
                            <a:extLst>
                              <a:ext uri="{A12FA001-AC4F-418D-AE19-62706E023703}">
                                <ahyp:hlinkClr xmlns:ahyp="http://schemas.microsoft.com/office/drawing/2018/hyperlinkcolor" val="tx"/>
                              </a:ext>
                            </a:extLst>
                          </a:hlinkClick>
                        </a:rPr>
                        <a:t>Microsoft Azure Stack</a:t>
                      </a:r>
                      <a:endParaRPr lang="en-US" sz="800" dirty="0">
                        <a:solidFill>
                          <a:schemeClr val="accent3"/>
                        </a:solidFill>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dirty="0">
                        <a:solidFill>
                          <a:schemeClr val="accent3"/>
                        </a:solidFill>
                        <a:effectLst/>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599665916"/>
                  </a:ext>
                </a:extLst>
              </a:tr>
              <a:tr h="384165">
                <a:tc>
                  <a:txBody>
                    <a:bodyPr/>
                    <a:lstStyle/>
                    <a:p>
                      <a:pPr marL="0" marR="0" lvl="1"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800" dirty="0">
                          <a:solidFill>
                            <a:schemeClr val="accent3"/>
                          </a:solidFill>
                          <a:hlinkClick r:id="rId19">
                            <a:extLst>
                              <a:ext uri="{A12FA001-AC4F-418D-AE19-62706E023703}">
                                <ahyp:hlinkClr xmlns:ahyp="http://schemas.microsoft.com/office/drawing/2018/hyperlinkcolor" val="tx"/>
                              </a:ext>
                            </a:extLst>
                          </a:hlinkClick>
                        </a:rPr>
                        <a:t>Services for Cloud on </a:t>
                      </a:r>
                      <a:r>
                        <a:rPr lang="en-US" sz="800" dirty="0" err="1">
                          <a:solidFill>
                            <a:schemeClr val="accent3"/>
                          </a:solidFill>
                          <a:hlinkClick r:id="rId19">
                            <a:extLst>
                              <a:ext uri="{A12FA001-AC4F-418D-AE19-62706E023703}">
                                <ahyp:hlinkClr xmlns:ahyp="http://schemas.microsoft.com/office/drawing/2018/hyperlinkcolor" val="tx"/>
                              </a:ext>
                            </a:extLst>
                          </a:hlinkClick>
                        </a:rPr>
                        <a:t>VxRail</a:t>
                      </a:r>
                      <a:r>
                        <a:rPr lang="en-US" sz="800" dirty="0">
                          <a:solidFill>
                            <a:schemeClr val="accent3"/>
                          </a:solidFill>
                          <a:hlinkClick r:id="rId19">
                            <a:extLst>
                              <a:ext uri="{A12FA001-AC4F-418D-AE19-62706E023703}">
                                <ahyp:hlinkClr xmlns:ahyp="http://schemas.microsoft.com/office/drawing/2018/hyperlinkcolor" val="tx"/>
                              </a:ext>
                            </a:extLst>
                          </a:hlinkClick>
                        </a:rPr>
                        <a:t> </a:t>
                      </a:r>
                      <a:endParaRPr lang="en-US" sz="800" dirty="0">
                        <a:solidFill>
                          <a:schemeClr val="accent3"/>
                        </a:solidFill>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800" dirty="0">
                        <a:solidFill>
                          <a:schemeClr val="accent3"/>
                        </a:solidFill>
                        <a:effectLst/>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111944774"/>
                  </a:ext>
                </a:extLst>
              </a:tr>
            </a:tbl>
          </a:graphicData>
        </a:graphic>
      </p:graphicFrame>
      <p:graphicFrame>
        <p:nvGraphicFramePr>
          <p:cNvPr id="27" name="Table 12">
            <a:extLst>
              <a:ext uri="{FF2B5EF4-FFF2-40B4-BE49-F238E27FC236}">
                <a16:creationId xmlns:a16="http://schemas.microsoft.com/office/drawing/2014/main" id="{DF3689EB-C95A-4F98-AC6F-C6EA89D1A09E}"/>
              </a:ext>
            </a:extLst>
          </p:cNvPr>
          <p:cNvGraphicFramePr>
            <a:graphicFrameLocks noGrp="1"/>
          </p:cNvGraphicFramePr>
          <p:nvPr>
            <p:extLst>
              <p:ext uri="{D42A27DB-BD31-4B8C-83A1-F6EECF244321}">
                <p14:modId xmlns:p14="http://schemas.microsoft.com/office/powerpoint/2010/main" val="2583393500"/>
              </p:ext>
            </p:extLst>
          </p:nvPr>
        </p:nvGraphicFramePr>
        <p:xfrm>
          <a:off x="4729320" y="2901949"/>
          <a:ext cx="3822192" cy="1875084"/>
        </p:xfrm>
        <a:graphic>
          <a:graphicData uri="http://schemas.openxmlformats.org/drawingml/2006/table">
            <a:tbl>
              <a:tblPr bandRow="1">
                <a:effectLst>
                  <a:outerShdw blurRad="63500" sx="102000" sy="102000" algn="ctr" rotWithShape="0">
                    <a:prstClr val="black">
                      <a:alpha val="40000"/>
                    </a:prstClr>
                  </a:outerShdw>
                </a:effectLst>
                <a:tableStyleId>{5C22544A-7EE6-4342-B048-85BDC9FD1C3A}</a:tableStyleId>
              </a:tblPr>
              <a:tblGrid>
                <a:gridCol w="1911096">
                  <a:extLst>
                    <a:ext uri="{9D8B030D-6E8A-4147-A177-3AD203B41FA5}">
                      <a16:colId xmlns:a16="http://schemas.microsoft.com/office/drawing/2014/main" val="2295737941"/>
                    </a:ext>
                  </a:extLst>
                </a:gridCol>
                <a:gridCol w="1911096">
                  <a:extLst>
                    <a:ext uri="{9D8B030D-6E8A-4147-A177-3AD203B41FA5}">
                      <a16:colId xmlns:a16="http://schemas.microsoft.com/office/drawing/2014/main" val="1610927030"/>
                    </a:ext>
                  </a:extLst>
                </a:gridCol>
              </a:tblGrid>
              <a:tr h="320040">
                <a:tc gridSpan="2">
                  <a:txBody>
                    <a:bodyPr/>
                    <a:lstStyle/>
                    <a:p>
                      <a:pPr marL="0" indent="0" algn="ctr">
                        <a:buFont typeface="Arial" panose="020B0604020202020204" pitchFamily="34" charset="0"/>
                        <a:buNone/>
                      </a:pPr>
                      <a:r>
                        <a:rPr lang="en-US" sz="800" b="1" dirty="0">
                          <a:solidFill>
                            <a:schemeClr val="tx2"/>
                          </a:solidFill>
                          <a:effectLst/>
                        </a:rPr>
                        <a:t>BUSINESS</a:t>
                      </a:r>
                      <a:r>
                        <a:rPr lang="en-US" sz="800" dirty="0">
                          <a:solidFill>
                            <a:schemeClr val="tx2"/>
                          </a:solidFill>
                          <a:effectLst/>
                        </a:rPr>
                        <a:t> </a:t>
                      </a:r>
                      <a:r>
                        <a:rPr lang="en-US" sz="800" b="1" dirty="0">
                          <a:solidFill>
                            <a:schemeClr val="tx2"/>
                          </a:solidFill>
                          <a:effectLst/>
                        </a:rPr>
                        <a:t>RESILIENCY</a:t>
                      </a: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hMerge="1">
                  <a:txBody>
                    <a:bodyPr/>
                    <a:lstStyle/>
                    <a:p>
                      <a:endParaRPr lang="en-US" sz="1000" dirty="0"/>
                    </a:p>
                  </a:txBody>
                  <a:tcPr/>
                </a:tc>
                <a:extLst>
                  <a:ext uri="{0D108BD9-81ED-4DB2-BD59-A6C34878D82A}">
                    <a16:rowId xmlns:a16="http://schemas.microsoft.com/office/drawing/2014/main" val="1813687503"/>
                  </a:ext>
                </a:extLst>
              </a:tr>
              <a:tr h="304941">
                <a:tc gridSpan="2">
                  <a:txBody>
                    <a:bodyPr/>
                    <a:lstStyle/>
                    <a:p>
                      <a:pPr marL="0" indent="0" algn="ctr">
                        <a:buFont typeface="Arial" panose="020B0604020202020204" pitchFamily="34" charset="0"/>
                        <a:buNone/>
                      </a:pPr>
                      <a:r>
                        <a:rPr lang="en-US" sz="800" b="1" dirty="0">
                          <a:solidFill>
                            <a:schemeClr val="accent3"/>
                          </a:solidFill>
                          <a:effectLst/>
                          <a:hlinkClick r:id="rId20">
                            <a:extLst>
                              <a:ext uri="{A12FA001-AC4F-418D-AE19-62706E023703}">
                                <ahyp:hlinkClr xmlns:ahyp="http://schemas.microsoft.com/office/drawing/2018/hyperlinkcolor" val="tx"/>
                              </a:ext>
                            </a:extLst>
                          </a:hlinkClick>
                        </a:rPr>
                        <a:t>Business Resiliency Fast Find</a:t>
                      </a:r>
                      <a:endParaRPr lang="en-US" sz="800" b="1" dirty="0">
                        <a:solidFill>
                          <a:schemeClr val="accent3"/>
                        </a:solidFill>
                        <a:effectLst/>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195089482"/>
                  </a:ext>
                </a:extLst>
              </a:tr>
              <a:tr h="304941">
                <a:tc gridSpan="2">
                  <a:txBody>
                    <a:bodyPr/>
                    <a:lstStyle/>
                    <a:p>
                      <a:pPr marL="0" indent="0" algn="ctr">
                        <a:buFont typeface="Arial" panose="020B0604020202020204" pitchFamily="34" charset="0"/>
                        <a:buNone/>
                      </a:pPr>
                      <a:r>
                        <a:rPr lang="en-US" sz="800" b="1" dirty="0">
                          <a:solidFill>
                            <a:schemeClr val="accent3"/>
                          </a:solidFill>
                          <a:effectLst/>
                          <a:hlinkClick r:id="rId21">
                            <a:extLst>
                              <a:ext uri="{A12FA001-AC4F-418D-AE19-62706E023703}">
                                <ahyp:hlinkClr xmlns:ahyp="http://schemas.microsoft.com/office/drawing/2018/hyperlinkcolor" val="tx"/>
                              </a:ext>
                            </a:extLst>
                          </a:hlinkClick>
                        </a:rPr>
                        <a:t>Cybersecurity Fast Find</a:t>
                      </a:r>
                      <a:endParaRPr lang="en-US" sz="800" b="1" dirty="0">
                        <a:solidFill>
                          <a:schemeClr val="accent3"/>
                        </a:solidFill>
                        <a:effectLst/>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2425786131"/>
                  </a:ext>
                </a:extLst>
              </a:tr>
              <a:tr h="330631">
                <a:tc>
                  <a:txBody>
                    <a:bodyPr/>
                    <a:lstStyle/>
                    <a:p>
                      <a:pPr marL="0" indent="0" algn="ctr">
                        <a:buFont typeface="Arial" panose="020B0604020202020204" pitchFamily="34" charset="0"/>
                        <a:buNone/>
                      </a:pPr>
                      <a:r>
                        <a:rPr lang="en-US" sz="800" b="1" dirty="0">
                          <a:solidFill>
                            <a:schemeClr val="accent3"/>
                          </a:solidFill>
                          <a:effectLst/>
                        </a:rPr>
                        <a:t>Customer Presentations</a:t>
                      </a: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i="0" u="none" strike="noStrike" kern="1200" cap="none" spc="0" normalizeH="0" baseline="0" noProof="0" dirty="0">
                          <a:ln>
                            <a:noFill/>
                          </a:ln>
                          <a:solidFill>
                            <a:schemeClr val="accent3"/>
                          </a:solidFill>
                          <a:effectLst/>
                          <a:uLnTx/>
                          <a:uFillTx/>
                          <a:latin typeface="+mn-lt"/>
                          <a:ea typeface="+mn-ea"/>
                          <a:cs typeface="+mn-cs"/>
                        </a:rPr>
                        <a:t>Outcome Accelerators </a:t>
                      </a:r>
                      <a:br>
                        <a:rPr kumimoji="0" lang="en-US" sz="800" b="1" i="0" u="none" strike="noStrike" kern="1200" cap="none" spc="0" normalizeH="0" baseline="0" noProof="0" dirty="0">
                          <a:ln>
                            <a:noFill/>
                          </a:ln>
                          <a:solidFill>
                            <a:schemeClr val="accent3"/>
                          </a:solidFill>
                          <a:effectLst/>
                          <a:uLnTx/>
                          <a:uFillTx/>
                          <a:latin typeface="+mn-lt"/>
                          <a:ea typeface="+mn-ea"/>
                          <a:cs typeface="+mn-cs"/>
                        </a:rPr>
                      </a:br>
                      <a:r>
                        <a:rPr kumimoji="0" lang="en-US" sz="800" b="1" i="0" u="none" strike="noStrike" kern="1200" cap="none" spc="0" normalizeH="0" baseline="0" noProof="0" dirty="0">
                          <a:ln>
                            <a:noFill/>
                          </a:ln>
                          <a:solidFill>
                            <a:schemeClr val="accent3"/>
                          </a:solidFill>
                          <a:effectLst/>
                          <a:uLnTx/>
                          <a:uFillTx/>
                          <a:latin typeface="+mn-lt"/>
                          <a:ea typeface="+mn-ea"/>
                          <a:cs typeface="+mn-cs"/>
                        </a:rPr>
                        <a:t>Customer Presentations</a:t>
                      </a: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27426408"/>
                  </a:ext>
                </a:extLst>
              </a:tr>
              <a:tr h="304941">
                <a:tc>
                  <a:txBody>
                    <a:bodyPr/>
                    <a:lstStyle/>
                    <a:p>
                      <a:pPr marL="0" lvl="1" indent="0" algn="ctr"/>
                      <a:r>
                        <a:rPr lang="en-US" sz="800" dirty="0">
                          <a:solidFill>
                            <a:schemeClr val="accent3"/>
                          </a:solidFill>
                          <a:hlinkClick r:id="rId22">
                            <a:extLst>
                              <a:ext uri="{A12FA001-AC4F-418D-AE19-62706E023703}">
                                <ahyp:hlinkClr xmlns:ahyp="http://schemas.microsoft.com/office/drawing/2018/hyperlinkcolor" val="tx"/>
                              </a:ext>
                            </a:extLst>
                          </a:hlinkClick>
                        </a:rPr>
                        <a:t>Cyber Recovery</a:t>
                      </a:r>
                      <a:endParaRPr lang="en-US" sz="800" dirty="0">
                        <a:solidFill>
                          <a:schemeClr val="accent3"/>
                        </a:solidFill>
                        <a:hlinkClick r:id="rId23">
                          <a:extLst>
                            <a:ext uri="{A12FA001-AC4F-418D-AE19-62706E023703}">
                              <ahyp:hlinkClr xmlns:ahyp="http://schemas.microsoft.com/office/drawing/2018/hyperlinkcolor" val="tx"/>
                            </a:ext>
                          </a:extLst>
                        </a:hlinkClick>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lvl="1" indent="0" algn="ctr"/>
                      <a:r>
                        <a:rPr lang="en-US" sz="800" dirty="0">
                          <a:solidFill>
                            <a:schemeClr val="accent3"/>
                          </a:solidFill>
                          <a:hlinkClick r:id="rId23">
                            <a:extLst>
                              <a:ext uri="{A12FA001-AC4F-418D-AE19-62706E023703}">
                                <ahyp:hlinkClr xmlns:ahyp="http://schemas.microsoft.com/office/drawing/2018/hyperlinkcolor" val="tx"/>
                              </a:ext>
                            </a:extLst>
                          </a:hlinkClick>
                        </a:rPr>
                        <a:t>Cyber Resilience</a:t>
                      </a:r>
                      <a:endParaRPr lang="en-US" sz="800" dirty="0">
                        <a:solidFill>
                          <a:schemeClr val="accent3"/>
                        </a:solidFill>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415182938"/>
                  </a:ext>
                </a:extLst>
              </a:tr>
              <a:tr h="304941">
                <a:tc>
                  <a:txBody>
                    <a:bodyPr/>
                    <a:lstStyle/>
                    <a:p>
                      <a:pPr marL="0" lvl="1" indent="0" algn="ctr"/>
                      <a:r>
                        <a:rPr lang="en-US" sz="800" dirty="0">
                          <a:solidFill>
                            <a:schemeClr val="accent3"/>
                          </a:solidFill>
                          <a:hlinkClick r:id="rId24">
                            <a:extLst>
                              <a:ext uri="{A12FA001-AC4F-418D-AE19-62706E023703}">
                                <ahyp:hlinkClr xmlns:ahyp="http://schemas.microsoft.com/office/drawing/2018/hyperlinkcolor" val="tx"/>
                              </a:ext>
                            </a:extLst>
                          </a:hlinkClick>
                        </a:rPr>
                        <a:t>Cybersecurity</a:t>
                      </a:r>
                      <a:endParaRPr lang="en-US" sz="800" dirty="0">
                        <a:solidFill>
                          <a:schemeClr val="accent3"/>
                        </a:solidFill>
                        <a:hlinkClick r:id="rId23">
                          <a:extLst>
                            <a:ext uri="{A12FA001-AC4F-418D-AE19-62706E023703}">
                              <ahyp:hlinkClr xmlns:ahyp="http://schemas.microsoft.com/office/drawing/2018/hyperlinkcolor" val="tx"/>
                            </a:ext>
                          </a:extLst>
                        </a:hlinkClick>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tc>
                  <a:txBody>
                    <a:bodyPr/>
                    <a:lstStyle/>
                    <a:p>
                      <a:pPr marL="0" lvl="1" indent="0" algn="ctr"/>
                      <a:endParaRPr lang="en-US" sz="800" dirty="0">
                        <a:solidFill>
                          <a:schemeClr val="accent3"/>
                        </a:solidFill>
                      </a:endParaRPr>
                    </a:p>
                  </a:txBody>
                  <a:tcPr anchor="ctr">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9525" cap="flat" cmpd="sng" algn="ctr">
                      <a:solidFill>
                        <a:schemeClr val="tx2"/>
                      </a:solidFill>
                      <a:prstDash val="solid"/>
                      <a:round/>
                      <a:headEnd type="none" w="med" len="med"/>
                      <a:tailEnd type="none" w="med" len="med"/>
                    </a:lnT>
                    <a:lnB w="9525"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069426763"/>
                  </a:ext>
                </a:extLst>
              </a:tr>
            </a:tbl>
          </a:graphicData>
        </a:graphic>
      </p:graphicFrame>
    </p:spTree>
    <p:extLst>
      <p:ext uri="{BB962C8B-B14F-4D97-AF65-F5344CB8AC3E}">
        <p14:creationId xmlns:p14="http://schemas.microsoft.com/office/powerpoint/2010/main" val="3459418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8454D4B0-068C-7D41-98BF-8FFD1CD4E356}"/>
              </a:ext>
            </a:extLst>
          </p:cNvPr>
          <p:cNvSpPr txBox="1">
            <a:spLocks/>
          </p:cNvSpPr>
          <p:nvPr/>
        </p:nvSpPr>
        <p:spPr>
          <a:xfrm>
            <a:off x="-30754" y="217485"/>
            <a:ext cx="8197702" cy="430887"/>
          </a:xfrm>
          <a:prstGeom prst="rect">
            <a:avLst/>
          </a:prstGeom>
        </p:spPr>
        <p:txBody>
          <a:bodyPr wrap="square" lIns="0" tIns="0" rIns="0" bIns="0">
            <a:sp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mj-cs"/>
              </a:defRPr>
            </a:lvl1pPr>
          </a:lstStyle>
          <a:p>
            <a:pPr marL="345263" lvl="0">
              <a:lnSpc>
                <a:spcPct val="100000"/>
              </a:lnSpc>
              <a:spcBef>
                <a:spcPts val="0"/>
              </a:spcBef>
              <a:defRPr/>
            </a:pPr>
            <a:r>
              <a:rPr lang="en-US">
                <a:solidFill>
                  <a:srgbClr val="FFFFFF"/>
                </a:solidFill>
                <a:latin typeface="Arial"/>
              </a:rPr>
              <a:t>The </a:t>
            </a:r>
            <a:r>
              <a:rPr lang="en-US" b="1">
                <a:solidFill>
                  <a:schemeClr val="accent3"/>
                </a:solidFill>
                <a:latin typeface="Arial Black" panose="020B0A04020102020204" pitchFamily="34" charset="0"/>
              </a:rPr>
              <a:t>pace</a:t>
            </a:r>
            <a:r>
              <a:rPr lang="en-US">
                <a:solidFill>
                  <a:srgbClr val="FFFFFF"/>
                </a:solidFill>
                <a:latin typeface="Arial"/>
              </a:rPr>
              <a:t> of change will only increase</a:t>
            </a:r>
          </a:p>
        </p:txBody>
      </p:sp>
      <p:sp>
        <p:nvSpPr>
          <p:cNvPr id="92" name="Rectangle 91">
            <a:extLst>
              <a:ext uri="{FF2B5EF4-FFF2-40B4-BE49-F238E27FC236}">
                <a16:creationId xmlns:a16="http://schemas.microsoft.com/office/drawing/2014/main" id="{A723F173-1CC4-4F59-AE0C-356C86C83B64}"/>
              </a:ext>
            </a:extLst>
          </p:cNvPr>
          <p:cNvSpPr/>
          <p:nvPr/>
        </p:nvSpPr>
        <p:spPr>
          <a:xfrm>
            <a:off x="93387" y="4775917"/>
            <a:ext cx="5787824" cy="168114"/>
          </a:xfrm>
          <a:prstGeom prst="rect">
            <a:avLst/>
          </a:prstGeom>
        </p:spPr>
        <p:txBody>
          <a:bodyPr wrap="square" lIns="0" tIns="0" rIns="0" bIns="0">
            <a:noAutofit/>
          </a:bodyPr>
          <a:lstStyle/>
          <a:p>
            <a:r>
              <a:rPr lang="en-US" sz="800" i="1">
                <a:solidFill>
                  <a:schemeClr val="tx2"/>
                </a:solidFill>
              </a:rPr>
              <a:t>Sources: IDC; Gartner; ESG; Forrester; Dell Technologies (see Notes section for detailed citations)</a:t>
            </a:r>
          </a:p>
        </p:txBody>
      </p:sp>
      <p:grpSp>
        <p:nvGrpSpPr>
          <p:cNvPr id="7" name="Group 6">
            <a:extLst>
              <a:ext uri="{FF2B5EF4-FFF2-40B4-BE49-F238E27FC236}">
                <a16:creationId xmlns:a16="http://schemas.microsoft.com/office/drawing/2014/main" id="{FFC80DF0-A404-4ED9-8381-2D7771B133AE}"/>
              </a:ext>
            </a:extLst>
          </p:cNvPr>
          <p:cNvGrpSpPr/>
          <p:nvPr/>
        </p:nvGrpSpPr>
        <p:grpSpPr>
          <a:xfrm>
            <a:off x="-203126" y="1211303"/>
            <a:ext cx="2922000" cy="3856324"/>
            <a:chOff x="-133276" y="1211303"/>
            <a:chExt cx="2922000" cy="3856324"/>
          </a:xfrm>
        </p:grpSpPr>
        <p:grpSp>
          <p:nvGrpSpPr>
            <p:cNvPr id="102" name="Group 101">
              <a:extLst>
                <a:ext uri="{FF2B5EF4-FFF2-40B4-BE49-F238E27FC236}">
                  <a16:creationId xmlns:a16="http://schemas.microsoft.com/office/drawing/2014/main" id="{3941F849-B822-47BC-A581-1F1CE76801D9}"/>
                </a:ext>
              </a:extLst>
            </p:cNvPr>
            <p:cNvGrpSpPr/>
            <p:nvPr/>
          </p:nvGrpSpPr>
          <p:grpSpPr>
            <a:xfrm>
              <a:off x="-133276" y="1602325"/>
              <a:ext cx="2922000" cy="3465302"/>
              <a:chOff x="69526" y="1409694"/>
              <a:chExt cx="2922000" cy="3465302"/>
            </a:xfrm>
          </p:grpSpPr>
          <p:sp>
            <p:nvSpPr>
              <p:cNvPr id="103" name="Freeform: Shape 102">
                <a:extLst>
                  <a:ext uri="{FF2B5EF4-FFF2-40B4-BE49-F238E27FC236}">
                    <a16:creationId xmlns:a16="http://schemas.microsoft.com/office/drawing/2014/main" id="{055B4B0E-D036-467B-8996-E7DBFDD27678}"/>
                  </a:ext>
                </a:extLst>
              </p:cNvPr>
              <p:cNvSpPr/>
              <p:nvPr/>
            </p:nvSpPr>
            <p:spPr>
              <a:xfrm rot="1936636">
                <a:off x="69526" y="1409694"/>
                <a:ext cx="1593809" cy="2884695"/>
              </a:xfrm>
              <a:custGeom>
                <a:avLst/>
                <a:gdLst/>
                <a:ahLst/>
                <a:cxnLst/>
                <a:rect l="l" t="t" r="r" b="b"/>
                <a:pathLst>
                  <a:path w="1593809" h="2884695">
                    <a:moveTo>
                      <a:pt x="1593809" y="2668914"/>
                    </a:moveTo>
                    <a:lnTo>
                      <a:pt x="1579424" y="2670745"/>
                    </a:lnTo>
                    <a:lnTo>
                      <a:pt x="1582077" y="2674929"/>
                    </a:lnTo>
                    <a:lnTo>
                      <a:pt x="1251253" y="2884695"/>
                    </a:lnTo>
                    <a:lnTo>
                      <a:pt x="24784" y="950417"/>
                    </a:lnTo>
                    <a:lnTo>
                      <a:pt x="26825" y="949123"/>
                    </a:lnTo>
                    <a:lnTo>
                      <a:pt x="0" y="906817"/>
                    </a:lnTo>
                    <a:lnTo>
                      <a:pt x="1430150" y="0"/>
                    </a:lnTo>
                    <a:lnTo>
                      <a:pt x="1424598" y="42856"/>
                    </a:lnTo>
                    <a:lnTo>
                      <a:pt x="1430762" y="2239"/>
                    </a:lnTo>
                    <a:lnTo>
                      <a:pt x="1584755" y="2597776"/>
                    </a:lnTo>
                    <a:close/>
                  </a:path>
                </a:pathLst>
              </a:cu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solidFill>
                    <a:schemeClr val="bg2"/>
                  </a:solidFill>
                </a:endParaRPr>
              </a:p>
            </p:txBody>
          </p:sp>
          <p:sp>
            <p:nvSpPr>
              <p:cNvPr id="118" name="Freeform: Shape 117">
                <a:extLst>
                  <a:ext uri="{FF2B5EF4-FFF2-40B4-BE49-F238E27FC236}">
                    <a16:creationId xmlns:a16="http://schemas.microsoft.com/office/drawing/2014/main" id="{B0F96084-0687-4110-9198-725AD0393E7C}"/>
                  </a:ext>
                </a:extLst>
              </p:cNvPr>
              <p:cNvSpPr/>
              <p:nvPr/>
            </p:nvSpPr>
            <p:spPr>
              <a:xfrm rot="12742656">
                <a:off x="1397717" y="1990301"/>
                <a:ext cx="1593809" cy="2884695"/>
              </a:xfrm>
              <a:custGeom>
                <a:avLst/>
                <a:gdLst/>
                <a:ahLst/>
                <a:cxnLst/>
                <a:rect l="l" t="t" r="r" b="b"/>
                <a:pathLst>
                  <a:path w="1593809" h="2884695">
                    <a:moveTo>
                      <a:pt x="1593809" y="2668914"/>
                    </a:moveTo>
                    <a:lnTo>
                      <a:pt x="1579424" y="2670745"/>
                    </a:lnTo>
                    <a:lnTo>
                      <a:pt x="1582077" y="2674929"/>
                    </a:lnTo>
                    <a:lnTo>
                      <a:pt x="1251253" y="2884695"/>
                    </a:lnTo>
                    <a:lnTo>
                      <a:pt x="24784" y="950417"/>
                    </a:lnTo>
                    <a:lnTo>
                      <a:pt x="26825" y="949123"/>
                    </a:lnTo>
                    <a:lnTo>
                      <a:pt x="0" y="906817"/>
                    </a:lnTo>
                    <a:lnTo>
                      <a:pt x="1430150" y="0"/>
                    </a:lnTo>
                    <a:lnTo>
                      <a:pt x="1424598" y="42856"/>
                    </a:lnTo>
                    <a:lnTo>
                      <a:pt x="1430762" y="2239"/>
                    </a:lnTo>
                    <a:lnTo>
                      <a:pt x="1584755" y="2597776"/>
                    </a:lnTo>
                    <a:close/>
                  </a:path>
                </a:pathLst>
              </a:cu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solidFill>
                    <a:schemeClr val="bg2"/>
                  </a:solidFill>
                </a:endParaRPr>
              </a:p>
            </p:txBody>
          </p:sp>
        </p:grpSp>
        <p:grpSp>
          <p:nvGrpSpPr>
            <p:cNvPr id="48" name="Group 47">
              <a:extLst>
                <a:ext uri="{FF2B5EF4-FFF2-40B4-BE49-F238E27FC236}">
                  <a16:creationId xmlns:a16="http://schemas.microsoft.com/office/drawing/2014/main" id="{97F1923B-1EB5-40A9-8907-CE56F85E279B}"/>
                </a:ext>
              </a:extLst>
            </p:cNvPr>
            <p:cNvGrpSpPr>
              <a:grpSpLocks noChangeAspect="1"/>
            </p:cNvGrpSpPr>
            <p:nvPr/>
          </p:nvGrpSpPr>
          <p:grpSpPr>
            <a:xfrm>
              <a:off x="987778" y="1211303"/>
              <a:ext cx="666508" cy="583617"/>
              <a:chOff x="6786426" y="3061139"/>
              <a:chExt cx="1582089" cy="1385331"/>
            </a:xfrm>
            <a:solidFill>
              <a:schemeClr val="tx2"/>
            </a:solidFill>
            <a:effectLst>
              <a:outerShdw blurRad="1016000" algn="ctr" rotWithShape="0">
                <a:prstClr val="black">
                  <a:alpha val="67000"/>
                </a:prstClr>
              </a:outerShdw>
            </a:effectLst>
          </p:grpSpPr>
          <p:grpSp>
            <p:nvGrpSpPr>
              <p:cNvPr id="50" name="Group 49">
                <a:extLst>
                  <a:ext uri="{FF2B5EF4-FFF2-40B4-BE49-F238E27FC236}">
                    <a16:creationId xmlns:a16="http://schemas.microsoft.com/office/drawing/2014/main" id="{E9F7A985-ED2F-41EB-A15B-0CDA34AF15C6}"/>
                  </a:ext>
                </a:extLst>
              </p:cNvPr>
              <p:cNvGrpSpPr/>
              <p:nvPr/>
            </p:nvGrpSpPr>
            <p:grpSpPr>
              <a:xfrm>
                <a:off x="6786426" y="3436287"/>
                <a:ext cx="1027960" cy="1010183"/>
                <a:chOff x="685800" y="866509"/>
                <a:chExt cx="1027960" cy="1010183"/>
              </a:xfrm>
              <a:grpFill/>
            </p:grpSpPr>
            <p:sp>
              <p:nvSpPr>
                <p:cNvPr id="65" name="Freeform 24">
                  <a:extLst>
                    <a:ext uri="{FF2B5EF4-FFF2-40B4-BE49-F238E27FC236}">
                      <a16:creationId xmlns:a16="http://schemas.microsoft.com/office/drawing/2014/main" id="{F3BDD466-5278-40B9-A142-9C3E8392D8B2}"/>
                    </a:ext>
                  </a:extLst>
                </p:cNvPr>
                <p:cNvSpPr>
                  <a:spLocks noEditPoints="1"/>
                </p:cNvSpPr>
                <p:nvPr/>
              </p:nvSpPr>
              <p:spPr bwMode="auto">
                <a:xfrm>
                  <a:off x="910944" y="866509"/>
                  <a:ext cx="577672" cy="580633"/>
                </a:xfrm>
                <a:custGeom>
                  <a:avLst/>
                  <a:gdLst>
                    <a:gd name="T0" fmla="*/ 54 w 108"/>
                    <a:gd name="T1" fmla="*/ 108 h 108"/>
                    <a:gd name="T2" fmla="*/ 108 w 108"/>
                    <a:gd name="T3" fmla="*/ 54 h 108"/>
                    <a:gd name="T4" fmla="*/ 54 w 108"/>
                    <a:gd name="T5" fmla="*/ 0 h 108"/>
                    <a:gd name="T6" fmla="*/ 0 w 108"/>
                    <a:gd name="T7" fmla="*/ 54 h 108"/>
                    <a:gd name="T8" fmla="*/ 54 w 108"/>
                    <a:gd name="T9" fmla="*/ 108 h 108"/>
                    <a:gd name="T10" fmla="*/ 54 w 108"/>
                    <a:gd name="T11" fmla="*/ 17 h 108"/>
                    <a:gd name="T12" fmla="*/ 91 w 108"/>
                    <a:gd name="T13" fmla="*/ 54 h 108"/>
                    <a:gd name="T14" fmla="*/ 54 w 108"/>
                    <a:gd name="T15" fmla="*/ 91 h 108"/>
                    <a:gd name="T16" fmla="*/ 17 w 108"/>
                    <a:gd name="T17" fmla="*/ 54 h 108"/>
                    <a:gd name="T18" fmla="*/ 54 w 108"/>
                    <a:gd name="T19" fmla="*/ 1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08">
                      <a:moveTo>
                        <a:pt x="54" y="108"/>
                      </a:moveTo>
                      <a:cubicBezTo>
                        <a:pt x="84" y="108"/>
                        <a:pt x="108" y="84"/>
                        <a:pt x="108" y="54"/>
                      </a:cubicBezTo>
                      <a:cubicBezTo>
                        <a:pt x="108" y="24"/>
                        <a:pt x="84" y="0"/>
                        <a:pt x="54" y="0"/>
                      </a:cubicBezTo>
                      <a:cubicBezTo>
                        <a:pt x="24" y="0"/>
                        <a:pt x="0" y="24"/>
                        <a:pt x="0" y="54"/>
                      </a:cubicBezTo>
                      <a:cubicBezTo>
                        <a:pt x="0" y="84"/>
                        <a:pt x="24" y="108"/>
                        <a:pt x="54" y="108"/>
                      </a:cubicBezTo>
                      <a:close/>
                      <a:moveTo>
                        <a:pt x="54" y="17"/>
                      </a:moveTo>
                      <a:cubicBezTo>
                        <a:pt x="74" y="17"/>
                        <a:pt x="91" y="34"/>
                        <a:pt x="91" y="54"/>
                      </a:cubicBezTo>
                      <a:cubicBezTo>
                        <a:pt x="91" y="74"/>
                        <a:pt x="74" y="91"/>
                        <a:pt x="54" y="91"/>
                      </a:cubicBezTo>
                      <a:cubicBezTo>
                        <a:pt x="34" y="91"/>
                        <a:pt x="17" y="74"/>
                        <a:pt x="17" y="54"/>
                      </a:cubicBezTo>
                      <a:cubicBezTo>
                        <a:pt x="17" y="34"/>
                        <a:pt x="34" y="17"/>
                        <a:pt x="54"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chemeClr val="bg1"/>
                    </a:solidFill>
                    <a:effectLst/>
                    <a:uLnTx/>
                    <a:uFillTx/>
                    <a:latin typeface="Arial"/>
                    <a:ea typeface="+mn-ea"/>
                    <a:cs typeface="+mn-cs"/>
                  </a:endParaRPr>
                </a:p>
              </p:txBody>
            </p:sp>
            <p:sp>
              <p:nvSpPr>
                <p:cNvPr id="66" name="Freeform 25">
                  <a:extLst>
                    <a:ext uri="{FF2B5EF4-FFF2-40B4-BE49-F238E27FC236}">
                      <a16:creationId xmlns:a16="http://schemas.microsoft.com/office/drawing/2014/main" id="{B7A01DBC-4A4D-4A6E-B35B-52B6DA90104B}"/>
                    </a:ext>
                  </a:extLst>
                </p:cNvPr>
                <p:cNvSpPr>
                  <a:spLocks noEditPoints="1"/>
                </p:cNvSpPr>
                <p:nvPr/>
              </p:nvSpPr>
              <p:spPr bwMode="auto">
                <a:xfrm>
                  <a:off x="685800" y="1399743"/>
                  <a:ext cx="1027960" cy="476949"/>
                </a:xfrm>
                <a:custGeom>
                  <a:avLst/>
                  <a:gdLst>
                    <a:gd name="T0" fmla="*/ 147 w 192"/>
                    <a:gd name="T1" fmla="*/ 3 h 89"/>
                    <a:gd name="T2" fmla="*/ 141 w 192"/>
                    <a:gd name="T3" fmla="*/ 0 h 89"/>
                    <a:gd name="T4" fmla="*/ 137 w 192"/>
                    <a:gd name="T5" fmla="*/ 4 h 89"/>
                    <a:gd name="T6" fmla="*/ 56 w 192"/>
                    <a:gd name="T7" fmla="*/ 4 h 89"/>
                    <a:gd name="T8" fmla="*/ 51 w 192"/>
                    <a:gd name="T9" fmla="*/ 0 h 89"/>
                    <a:gd name="T10" fmla="*/ 45 w 192"/>
                    <a:gd name="T11" fmla="*/ 3 h 89"/>
                    <a:gd name="T12" fmla="*/ 1 w 192"/>
                    <a:gd name="T13" fmla="*/ 79 h 89"/>
                    <a:gd name="T14" fmla="*/ 0 w 192"/>
                    <a:gd name="T15" fmla="*/ 89 h 89"/>
                    <a:gd name="T16" fmla="*/ 192 w 192"/>
                    <a:gd name="T17" fmla="*/ 89 h 89"/>
                    <a:gd name="T18" fmla="*/ 191 w 192"/>
                    <a:gd name="T19" fmla="*/ 79 h 89"/>
                    <a:gd name="T20" fmla="*/ 147 w 192"/>
                    <a:gd name="T21" fmla="*/ 3 h 89"/>
                    <a:gd name="T22" fmla="*/ 20 w 192"/>
                    <a:gd name="T23" fmla="*/ 72 h 89"/>
                    <a:gd name="T24" fmla="*/ 50 w 192"/>
                    <a:gd name="T25" fmla="*/ 21 h 89"/>
                    <a:gd name="T26" fmla="*/ 142 w 192"/>
                    <a:gd name="T27" fmla="*/ 21 h 89"/>
                    <a:gd name="T28" fmla="*/ 172 w 192"/>
                    <a:gd name="T29" fmla="*/ 72 h 89"/>
                    <a:gd name="T30" fmla="*/ 20 w 192"/>
                    <a:gd name="T31" fmla="*/ 7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2" h="89">
                      <a:moveTo>
                        <a:pt x="147" y="3"/>
                      </a:moveTo>
                      <a:cubicBezTo>
                        <a:pt x="141" y="0"/>
                        <a:pt x="141" y="0"/>
                        <a:pt x="141" y="0"/>
                      </a:cubicBezTo>
                      <a:cubicBezTo>
                        <a:pt x="137" y="4"/>
                        <a:pt x="137" y="4"/>
                        <a:pt x="137" y="4"/>
                      </a:cubicBezTo>
                      <a:cubicBezTo>
                        <a:pt x="114" y="23"/>
                        <a:pt x="78" y="23"/>
                        <a:pt x="56" y="4"/>
                      </a:cubicBezTo>
                      <a:cubicBezTo>
                        <a:pt x="51" y="0"/>
                        <a:pt x="51" y="0"/>
                        <a:pt x="51" y="0"/>
                      </a:cubicBezTo>
                      <a:cubicBezTo>
                        <a:pt x="45" y="3"/>
                        <a:pt x="45" y="3"/>
                        <a:pt x="45" y="3"/>
                      </a:cubicBezTo>
                      <a:cubicBezTo>
                        <a:pt x="7" y="28"/>
                        <a:pt x="1" y="77"/>
                        <a:pt x="1" y="79"/>
                      </a:cubicBezTo>
                      <a:cubicBezTo>
                        <a:pt x="0" y="89"/>
                        <a:pt x="0" y="89"/>
                        <a:pt x="0" y="89"/>
                      </a:cubicBezTo>
                      <a:cubicBezTo>
                        <a:pt x="192" y="89"/>
                        <a:pt x="192" y="89"/>
                        <a:pt x="192" y="89"/>
                      </a:cubicBezTo>
                      <a:cubicBezTo>
                        <a:pt x="191" y="79"/>
                        <a:pt x="191" y="79"/>
                        <a:pt x="191" y="79"/>
                      </a:cubicBezTo>
                      <a:cubicBezTo>
                        <a:pt x="191" y="77"/>
                        <a:pt x="185" y="28"/>
                        <a:pt x="147" y="3"/>
                      </a:cubicBezTo>
                      <a:close/>
                      <a:moveTo>
                        <a:pt x="20" y="72"/>
                      </a:moveTo>
                      <a:cubicBezTo>
                        <a:pt x="23" y="59"/>
                        <a:pt x="31" y="36"/>
                        <a:pt x="50" y="21"/>
                      </a:cubicBezTo>
                      <a:cubicBezTo>
                        <a:pt x="77" y="40"/>
                        <a:pt x="115" y="40"/>
                        <a:pt x="142" y="21"/>
                      </a:cubicBezTo>
                      <a:cubicBezTo>
                        <a:pt x="161" y="36"/>
                        <a:pt x="169" y="59"/>
                        <a:pt x="172" y="72"/>
                      </a:cubicBezTo>
                      <a:lnTo>
                        <a:pt x="20" y="7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chemeClr val="bg1"/>
                    </a:solidFill>
                    <a:effectLst/>
                    <a:uLnTx/>
                    <a:uFillTx/>
                    <a:latin typeface="Arial"/>
                    <a:ea typeface="+mn-ea"/>
                    <a:cs typeface="+mn-cs"/>
                  </a:endParaRPr>
                </a:p>
              </p:txBody>
            </p:sp>
          </p:grpSp>
          <p:sp>
            <p:nvSpPr>
              <p:cNvPr id="51" name="Freeform 25">
                <a:extLst>
                  <a:ext uri="{FF2B5EF4-FFF2-40B4-BE49-F238E27FC236}">
                    <a16:creationId xmlns:a16="http://schemas.microsoft.com/office/drawing/2014/main" id="{B76B59C6-389C-4D40-B1A7-1D4A39291FD6}"/>
                  </a:ext>
                </a:extLst>
              </p:cNvPr>
              <p:cNvSpPr>
                <a:spLocks/>
              </p:cNvSpPr>
              <p:nvPr/>
            </p:nvSpPr>
            <p:spPr bwMode="auto">
              <a:xfrm>
                <a:off x="7086709" y="3061139"/>
                <a:ext cx="1281806" cy="954066"/>
              </a:xfrm>
              <a:custGeom>
                <a:avLst/>
                <a:gdLst>
                  <a:gd name="T0" fmla="*/ 221 w 239"/>
                  <a:gd name="T1" fmla="*/ 133 h 178"/>
                  <a:gd name="T2" fmla="*/ 221 w 239"/>
                  <a:gd name="T3" fmla="*/ 0 h 178"/>
                  <a:gd name="T4" fmla="*/ 0 w 239"/>
                  <a:gd name="T5" fmla="*/ 0 h 178"/>
                  <a:gd name="T6" fmla="*/ 0 w 239"/>
                  <a:gd name="T7" fmla="*/ 70 h 178"/>
                  <a:gd name="T8" fmla="*/ 17 w 239"/>
                  <a:gd name="T9" fmla="*/ 61 h 178"/>
                  <a:gd name="T10" fmla="*/ 17 w 239"/>
                  <a:gd name="T11" fmla="*/ 17 h 178"/>
                  <a:gd name="T12" fmla="*/ 204 w 239"/>
                  <a:gd name="T13" fmla="*/ 17 h 178"/>
                  <a:gd name="T14" fmla="*/ 204 w 239"/>
                  <a:gd name="T15" fmla="*/ 133 h 178"/>
                  <a:gd name="T16" fmla="*/ 96 w 239"/>
                  <a:gd name="T17" fmla="*/ 133 h 178"/>
                  <a:gd name="T18" fmla="*/ 96 w 239"/>
                  <a:gd name="T19" fmla="*/ 150 h 178"/>
                  <a:gd name="T20" fmla="*/ 219 w 239"/>
                  <a:gd name="T21" fmla="*/ 150 h 178"/>
                  <a:gd name="T22" fmla="*/ 218 w 239"/>
                  <a:gd name="T23" fmla="*/ 161 h 178"/>
                  <a:gd name="T24" fmla="*/ 96 w 239"/>
                  <a:gd name="T25" fmla="*/ 161 h 178"/>
                  <a:gd name="T26" fmla="*/ 96 w 239"/>
                  <a:gd name="T27" fmla="*/ 178 h 178"/>
                  <a:gd name="T28" fmla="*/ 232 w 239"/>
                  <a:gd name="T29" fmla="*/ 178 h 178"/>
                  <a:gd name="T30" fmla="*/ 239 w 239"/>
                  <a:gd name="T31" fmla="*/ 133 h 178"/>
                  <a:gd name="T32" fmla="*/ 221 w 239"/>
                  <a:gd name="T33" fmla="*/ 133 h 178"/>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017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017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017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017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389 w 10000"/>
                  <a:gd name="connsiteY8" fmla="*/ 7447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389 w 10000"/>
                  <a:gd name="connsiteY8" fmla="*/ 7447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389 w 10000"/>
                  <a:gd name="connsiteY8" fmla="*/ 7447 h 10000"/>
                  <a:gd name="connsiteX9" fmla="*/ 414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000">
                    <a:moveTo>
                      <a:pt x="9247" y="7472"/>
                    </a:moveTo>
                    <a:lnTo>
                      <a:pt x="9247" y="0"/>
                    </a:lnTo>
                    <a:lnTo>
                      <a:pt x="0" y="0"/>
                    </a:lnTo>
                    <a:lnTo>
                      <a:pt x="0" y="3933"/>
                    </a:lnTo>
                    <a:cubicBezTo>
                      <a:pt x="209" y="3708"/>
                      <a:pt x="460" y="3539"/>
                      <a:pt x="711" y="3427"/>
                    </a:cubicBezTo>
                    <a:lnTo>
                      <a:pt x="711" y="955"/>
                    </a:lnTo>
                    <a:lnTo>
                      <a:pt x="8536" y="955"/>
                    </a:lnTo>
                    <a:lnTo>
                      <a:pt x="8536" y="7472"/>
                    </a:lnTo>
                    <a:lnTo>
                      <a:pt x="4389" y="7447"/>
                    </a:lnTo>
                    <a:cubicBezTo>
                      <a:pt x="4308" y="7774"/>
                      <a:pt x="4228" y="8100"/>
                      <a:pt x="4147" y="8427"/>
                    </a:cubicBezTo>
                    <a:lnTo>
                      <a:pt x="9163" y="8427"/>
                    </a:lnTo>
                    <a:lnTo>
                      <a:pt x="9121" y="9045"/>
                    </a:lnTo>
                    <a:lnTo>
                      <a:pt x="4017" y="9045"/>
                    </a:lnTo>
                    <a:lnTo>
                      <a:pt x="4704" y="10000"/>
                    </a:lnTo>
                    <a:lnTo>
                      <a:pt x="9707" y="10000"/>
                    </a:lnTo>
                    <a:cubicBezTo>
                      <a:pt x="9805" y="9157"/>
                      <a:pt x="9902" y="8315"/>
                      <a:pt x="10000" y="7472"/>
                    </a:cubicBezTo>
                    <a:lnTo>
                      <a:pt x="9247" y="747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7F940E11-B48F-4FF1-B0C8-E8A16360AAE1}"/>
                  </a:ext>
                </a:extLst>
              </p:cNvPr>
              <p:cNvSpPr/>
              <p:nvPr/>
            </p:nvSpPr>
            <p:spPr>
              <a:xfrm>
                <a:off x="7762425" y="3227327"/>
                <a:ext cx="346749"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C636DB78-DC59-4201-B115-E884F399C223}"/>
                  </a:ext>
                </a:extLst>
              </p:cNvPr>
              <p:cNvSpPr/>
              <p:nvPr/>
            </p:nvSpPr>
            <p:spPr>
              <a:xfrm>
                <a:off x="7568877" y="3227327"/>
                <a:ext cx="141280"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61" name="Rectangle 60">
                <a:extLst>
                  <a:ext uri="{FF2B5EF4-FFF2-40B4-BE49-F238E27FC236}">
                    <a16:creationId xmlns:a16="http://schemas.microsoft.com/office/drawing/2014/main" id="{823D561A-0F00-4307-B314-3A0807526399}"/>
                  </a:ext>
                </a:extLst>
              </p:cNvPr>
              <p:cNvSpPr/>
              <p:nvPr/>
            </p:nvSpPr>
            <p:spPr>
              <a:xfrm>
                <a:off x="7426001" y="3227327"/>
                <a:ext cx="89947"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1CF11922-7B01-471A-87DB-60DF61886144}"/>
                  </a:ext>
                </a:extLst>
              </p:cNvPr>
              <p:cNvSpPr/>
              <p:nvPr/>
            </p:nvSpPr>
            <p:spPr>
              <a:xfrm>
                <a:off x="7764806" y="3374362"/>
                <a:ext cx="200432"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87C2EDED-CBB4-4D6B-82F7-59F2B2B530A5}"/>
                  </a:ext>
                </a:extLst>
              </p:cNvPr>
              <p:cNvSpPr/>
              <p:nvPr/>
            </p:nvSpPr>
            <p:spPr>
              <a:xfrm>
                <a:off x="8019227" y="3374362"/>
                <a:ext cx="89947"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079F8EE2-3A3F-4EC0-909F-A94177F88C32}"/>
                  </a:ext>
                </a:extLst>
              </p:cNvPr>
              <p:cNvSpPr/>
              <p:nvPr/>
            </p:nvSpPr>
            <p:spPr>
              <a:xfrm>
                <a:off x="7620210" y="3374362"/>
                <a:ext cx="89947"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grpSp>
        <p:sp>
          <p:nvSpPr>
            <p:cNvPr id="80" name="Rectangle 79">
              <a:extLst>
                <a:ext uri="{FF2B5EF4-FFF2-40B4-BE49-F238E27FC236}">
                  <a16:creationId xmlns:a16="http://schemas.microsoft.com/office/drawing/2014/main" id="{27808FCF-B680-4E38-B378-1AC58F102E62}"/>
                </a:ext>
              </a:extLst>
            </p:cNvPr>
            <p:cNvSpPr/>
            <p:nvPr/>
          </p:nvSpPr>
          <p:spPr>
            <a:xfrm>
              <a:off x="366949" y="2566260"/>
              <a:ext cx="949447" cy="461665"/>
            </a:xfrm>
            <a:prstGeom prst="rect">
              <a:avLst/>
            </a:prstGeom>
          </p:spPr>
          <p:txBody>
            <a:bodyPr wrap="square" lIns="0" tIns="0" rIns="0" bIns="0">
              <a:spAutoFit/>
            </a:bodyPr>
            <a:lstStyle/>
            <a:p>
              <a:r>
                <a:rPr lang="en-US" sz="1000">
                  <a:solidFill>
                    <a:schemeClr val="accent1">
                      <a:lumMod val="75000"/>
                    </a:schemeClr>
                  </a:solidFill>
                </a:rPr>
                <a:t>Invest in new technologies to help employees</a:t>
              </a:r>
            </a:p>
          </p:txBody>
        </p:sp>
        <p:sp>
          <p:nvSpPr>
            <p:cNvPr id="83" name="TextBox 82">
              <a:extLst>
                <a:ext uri="{FF2B5EF4-FFF2-40B4-BE49-F238E27FC236}">
                  <a16:creationId xmlns:a16="http://schemas.microsoft.com/office/drawing/2014/main" id="{466B496E-F0BA-4356-91B9-A23C9CCC2EF0}"/>
                </a:ext>
              </a:extLst>
            </p:cNvPr>
            <p:cNvSpPr txBox="1"/>
            <p:nvPr/>
          </p:nvSpPr>
          <p:spPr>
            <a:xfrm>
              <a:off x="273836" y="2190599"/>
              <a:ext cx="521298" cy="369332"/>
            </a:xfrm>
            <a:prstGeom prst="rect">
              <a:avLst/>
            </a:prstGeom>
            <a:noFill/>
          </p:spPr>
          <p:txBody>
            <a:bodyPr wrap="none" rtlCol="0">
              <a:spAutoFit/>
            </a:bodyPr>
            <a:lstStyle/>
            <a:p>
              <a:pPr algn="ctr" defTabSz="685800" fontAlgn="auto">
                <a:spcBef>
                  <a:spcPts val="0"/>
                </a:spcBef>
                <a:spcAft>
                  <a:spcPts val="0"/>
                </a:spcAft>
                <a:buClr>
                  <a:srgbClr val="007DB8"/>
                </a:buClr>
              </a:pPr>
              <a:r>
                <a:rPr lang="en-US" sz="1800">
                  <a:solidFill>
                    <a:schemeClr val="accent1">
                      <a:lumMod val="75000"/>
                    </a:schemeClr>
                  </a:solidFill>
                  <a:latin typeface="Arial"/>
                </a:rPr>
                <a:t>41</a:t>
              </a:r>
              <a:r>
                <a:rPr lang="en-US" sz="1100" baseline="34000">
                  <a:solidFill>
                    <a:schemeClr val="accent1">
                      <a:lumMod val="75000"/>
                    </a:schemeClr>
                  </a:solidFill>
                  <a:latin typeface="Arial"/>
                </a:rPr>
                <a:t>%</a:t>
              </a:r>
            </a:p>
          </p:txBody>
        </p:sp>
        <p:sp>
          <p:nvSpPr>
            <p:cNvPr id="90" name="TextBox 89">
              <a:extLst>
                <a:ext uri="{FF2B5EF4-FFF2-40B4-BE49-F238E27FC236}">
                  <a16:creationId xmlns:a16="http://schemas.microsoft.com/office/drawing/2014/main" id="{B6CCAEC2-7989-4B1D-8044-5DDF40E0385D}"/>
                </a:ext>
              </a:extLst>
            </p:cNvPr>
            <p:cNvSpPr txBox="1"/>
            <p:nvPr/>
          </p:nvSpPr>
          <p:spPr>
            <a:xfrm>
              <a:off x="181273" y="1883739"/>
              <a:ext cx="2315528" cy="153888"/>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2"/>
                  </a:solidFill>
                  <a:effectLst/>
                  <a:uLnTx/>
                  <a:uFillTx/>
                  <a:ea typeface="+mn-ea"/>
                  <a:cs typeface="+mn-cs"/>
                </a:rPr>
                <a:t>Modern Workforce Experience</a:t>
              </a:r>
            </a:p>
          </p:txBody>
        </p:sp>
        <p:sp>
          <p:nvSpPr>
            <p:cNvPr id="135" name="Rectangle 134">
              <a:extLst>
                <a:ext uri="{FF2B5EF4-FFF2-40B4-BE49-F238E27FC236}">
                  <a16:creationId xmlns:a16="http://schemas.microsoft.com/office/drawing/2014/main" id="{BF9F2CD9-2747-4E1C-89B2-C7F05B25E5D1}"/>
                </a:ext>
              </a:extLst>
            </p:cNvPr>
            <p:cNvSpPr/>
            <p:nvPr/>
          </p:nvSpPr>
          <p:spPr>
            <a:xfrm>
              <a:off x="1106389" y="3718313"/>
              <a:ext cx="1227758" cy="615553"/>
            </a:xfrm>
            <a:prstGeom prst="rect">
              <a:avLst/>
            </a:prstGeom>
          </p:spPr>
          <p:txBody>
            <a:bodyPr wrap="square" lIns="0" tIns="0" rIns="0" bIns="0">
              <a:spAutoFit/>
            </a:bodyPr>
            <a:lstStyle/>
            <a:p>
              <a:pPr algn="r"/>
              <a:r>
                <a:rPr lang="en-US" sz="1000">
                  <a:solidFill>
                    <a:schemeClr val="tx2"/>
                  </a:solidFill>
                </a:rPr>
                <a:t>of employees are fully satisfied with their work experiences</a:t>
              </a:r>
            </a:p>
          </p:txBody>
        </p:sp>
        <p:sp>
          <p:nvSpPr>
            <p:cNvPr id="138" name="TextBox 137">
              <a:extLst>
                <a:ext uri="{FF2B5EF4-FFF2-40B4-BE49-F238E27FC236}">
                  <a16:creationId xmlns:a16="http://schemas.microsoft.com/office/drawing/2014/main" id="{590ADE49-43E2-47BF-B7C5-4F0137A6F769}"/>
                </a:ext>
              </a:extLst>
            </p:cNvPr>
            <p:cNvSpPr txBox="1"/>
            <p:nvPr/>
          </p:nvSpPr>
          <p:spPr>
            <a:xfrm>
              <a:off x="1880727" y="3385785"/>
              <a:ext cx="521298" cy="369332"/>
            </a:xfrm>
            <a:prstGeom prst="rect">
              <a:avLst/>
            </a:prstGeom>
            <a:noFill/>
          </p:spPr>
          <p:txBody>
            <a:bodyPr wrap="none" rtlCol="0">
              <a:spAutoFit/>
            </a:bodyPr>
            <a:lstStyle/>
            <a:p>
              <a:pPr algn="ctr" defTabSz="685800" fontAlgn="auto">
                <a:spcBef>
                  <a:spcPts val="0"/>
                </a:spcBef>
                <a:spcAft>
                  <a:spcPts val="0"/>
                </a:spcAft>
                <a:buClr>
                  <a:srgbClr val="007DB8"/>
                </a:buClr>
              </a:pPr>
              <a:r>
                <a:rPr lang="en-US" sz="1800">
                  <a:solidFill>
                    <a:schemeClr val="tx2"/>
                  </a:solidFill>
                  <a:latin typeface="Arial"/>
                </a:rPr>
                <a:t>13</a:t>
              </a:r>
              <a:r>
                <a:rPr lang="en-US" sz="1050" baseline="34000">
                  <a:solidFill>
                    <a:schemeClr val="tx2"/>
                  </a:solidFill>
                  <a:latin typeface="Arial"/>
                </a:rPr>
                <a:t>%</a:t>
              </a:r>
            </a:p>
          </p:txBody>
        </p:sp>
        <p:cxnSp>
          <p:nvCxnSpPr>
            <p:cNvPr id="98" name="Straight Connector 97">
              <a:extLst>
                <a:ext uri="{FF2B5EF4-FFF2-40B4-BE49-F238E27FC236}">
                  <a16:creationId xmlns:a16="http://schemas.microsoft.com/office/drawing/2014/main" id="{11527EFA-30F1-470C-B5F1-B095938EB4C7}"/>
                </a:ext>
              </a:extLst>
            </p:cNvPr>
            <p:cNvCxnSpPr>
              <a:cxnSpLocks/>
            </p:cNvCxnSpPr>
            <p:nvPr/>
          </p:nvCxnSpPr>
          <p:spPr>
            <a:xfrm flipH="1">
              <a:off x="670352" y="2152981"/>
              <a:ext cx="1308532" cy="2347910"/>
            </a:xfrm>
            <a:prstGeom prst="line">
              <a:avLst/>
            </a:prstGeom>
            <a:ln/>
          </p:spPr>
          <p:style>
            <a:lnRef idx="3">
              <a:schemeClr val="accent3"/>
            </a:lnRef>
            <a:fillRef idx="0">
              <a:schemeClr val="accent3"/>
            </a:fillRef>
            <a:effectRef idx="2">
              <a:schemeClr val="accent3"/>
            </a:effectRef>
            <a:fontRef idx="minor">
              <a:schemeClr val="tx1"/>
            </a:fontRef>
          </p:style>
        </p:cxnSp>
      </p:grpSp>
      <p:grpSp>
        <p:nvGrpSpPr>
          <p:cNvPr id="6" name="Group 5">
            <a:extLst>
              <a:ext uri="{FF2B5EF4-FFF2-40B4-BE49-F238E27FC236}">
                <a16:creationId xmlns:a16="http://schemas.microsoft.com/office/drawing/2014/main" id="{8E835E96-8AD0-46F5-9E6A-64DA83C16E70}"/>
              </a:ext>
            </a:extLst>
          </p:cNvPr>
          <p:cNvGrpSpPr/>
          <p:nvPr/>
        </p:nvGrpSpPr>
        <p:grpSpPr>
          <a:xfrm>
            <a:off x="1997795" y="1190283"/>
            <a:ext cx="2922000" cy="3877344"/>
            <a:chOff x="2145120" y="1190283"/>
            <a:chExt cx="2922000" cy="3877344"/>
          </a:xfrm>
        </p:grpSpPr>
        <p:grpSp>
          <p:nvGrpSpPr>
            <p:cNvPr id="93" name="Group 92">
              <a:extLst>
                <a:ext uri="{FF2B5EF4-FFF2-40B4-BE49-F238E27FC236}">
                  <a16:creationId xmlns:a16="http://schemas.microsoft.com/office/drawing/2014/main" id="{06362E99-B5B9-462D-9B94-38A27D952E62}"/>
                </a:ext>
              </a:extLst>
            </p:cNvPr>
            <p:cNvGrpSpPr/>
            <p:nvPr/>
          </p:nvGrpSpPr>
          <p:grpSpPr>
            <a:xfrm>
              <a:off x="2145120" y="1602325"/>
              <a:ext cx="2922000" cy="3465302"/>
              <a:chOff x="69526" y="1409694"/>
              <a:chExt cx="2922000" cy="3465302"/>
            </a:xfrm>
          </p:grpSpPr>
          <p:sp>
            <p:nvSpPr>
              <p:cNvPr id="94" name="Freeform: Shape 93">
                <a:extLst>
                  <a:ext uri="{FF2B5EF4-FFF2-40B4-BE49-F238E27FC236}">
                    <a16:creationId xmlns:a16="http://schemas.microsoft.com/office/drawing/2014/main" id="{C3D0CC1A-38AC-4931-9759-21C480CA2D67}"/>
                  </a:ext>
                </a:extLst>
              </p:cNvPr>
              <p:cNvSpPr/>
              <p:nvPr/>
            </p:nvSpPr>
            <p:spPr>
              <a:xfrm rot="1936636">
                <a:off x="69526" y="1409694"/>
                <a:ext cx="1593809" cy="2884695"/>
              </a:xfrm>
              <a:custGeom>
                <a:avLst/>
                <a:gdLst/>
                <a:ahLst/>
                <a:cxnLst/>
                <a:rect l="l" t="t" r="r" b="b"/>
                <a:pathLst>
                  <a:path w="1593809" h="2884695">
                    <a:moveTo>
                      <a:pt x="1593809" y="2668914"/>
                    </a:moveTo>
                    <a:lnTo>
                      <a:pt x="1579424" y="2670745"/>
                    </a:lnTo>
                    <a:lnTo>
                      <a:pt x="1582077" y="2674929"/>
                    </a:lnTo>
                    <a:lnTo>
                      <a:pt x="1251253" y="2884695"/>
                    </a:lnTo>
                    <a:lnTo>
                      <a:pt x="24784" y="950417"/>
                    </a:lnTo>
                    <a:lnTo>
                      <a:pt x="26825" y="949123"/>
                    </a:lnTo>
                    <a:lnTo>
                      <a:pt x="0" y="906817"/>
                    </a:lnTo>
                    <a:lnTo>
                      <a:pt x="1430150" y="0"/>
                    </a:lnTo>
                    <a:lnTo>
                      <a:pt x="1424598" y="42856"/>
                    </a:lnTo>
                    <a:lnTo>
                      <a:pt x="1430762" y="2239"/>
                    </a:lnTo>
                    <a:lnTo>
                      <a:pt x="1584755" y="2597776"/>
                    </a:lnTo>
                    <a:close/>
                  </a:path>
                </a:pathLst>
              </a:cu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solidFill>
                    <a:schemeClr val="bg2"/>
                  </a:solidFill>
                </a:endParaRPr>
              </a:p>
            </p:txBody>
          </p:sp>
          <p:sp>
            <p:nvSpPr>
              <p:cNvPr id="95" name="Freeform: Shape 94">
                <a:extLst>
                  <a:ext uri="{FF2B5EF4-FFF2-40B4-BE49-F238E27FC236}">
                    <a16:creationId xmlns:a16="http://schemas.microsoft.com/office/drawing/2014/main" id="{CBCD2B5C-42FD-41A9-8A27-11DA081821A4}"/>
                  </a:ext>
                </a:extLst>
              </p:cNvPr>
              <p:cNvSpPr/>
              <p:nvPr/>
            </p:nvSpPr>
            <p:spPr>
              <a:xfrm rot="12742656">
                <a:off x="1397717" y="1990301"/>
                <a:ext cx="1593809" cy="2884695"/>
              </a:xfrm>
              <a:custGeom>
                <a:avLst/>
                <a:gdLst/>
                <a:ahLst/>
                <a:cxnLst/>
                <a:rect l="l" t="t" r="r" b="b"/>
                <a:pathLst>
                  <a:path w="1593809" h="2884695">
                    <a:moveTo>
                      <a:pt x="1593809" y="2668914"/>
                    </a:moveTo>
                    <a:lnTo>
                      <a:pt x="1579424" y="2670745"/>
                    </a:lnTo>
                    <a:lnTo>
                      <a:pt x="1582077" y="2674929"/>
                    </a:lnTo>
                    <a:lnTo>
                      <a:pt x="1251253" y="2884695"/>
                    </a:lnTo>
                    <a:lnTo>
                      <a:pt x="24784" y="950417"/>
                    </a:lnTo>
                    <a:lnTo>
                      <a:pt x="26825" y="949123"/>
                    </a:lnTo>
                    <a:lnTo>
                      <a:pt x="0" y="906817"/>
                    </a:lnTo>
                    <a:lnTo>
                      <a:pt x="1430150" y="0"/>
                    </a:lnTo>
                    <a:lnTo>
                      <a:pt x="1424598" y="42856"/>
                    </a:lnTo>
                    <a:lnTo>
                      <a:pt x="1430762" y="2239"/>
                    </a:lnTo>
                    <a:lnTo>
                      <a:pt x="1584755" y="2597776"/>
                    </a:lnTo>
                    <a:close/>
                  </a:path>
                </a:pathLst>
              </a:cu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solidFill>
                    <a:schemeClr val="bg2"/>
                  </a:solidFill>
                </a:endParaRPr>
              </a:p>
            </p:txBody>
          </p:sp>
        </p:grpSp>
        <p:grpSp>
          <p:nvGrpSpPr>
            <p:cNvPr id="2" name="Group 1">
              <a:extLst>
                <a:ext uri="{FF2B5EF4-FFF2-40B4-BE49-F238E27FC236}">
                  <a16:creationId xmlns:a16="http://schemas.microsoft.com/office/drawing/2014/main" id="{87AF5C8F-A758-413A-BB85-CBD39CF71FEB}"/>
                </a:ext>
              </a:extLst>
            </p:cNvPr>
            <p:cNvGrpSpPr>
              <a:grpSpLocks noChangeAspect="1"/>
            </p:cNvGrpSpPr>
            <p:nvPr/>
          </p:nvGrpSpPr>
          <p:grpSpPr>
            <a:xfrm>
              <a:off x="3294159" y="1190283"/>
              <a:ext cx="689740" cy="584041"/>
              <a:chOff x="5290598" y="1373163"/>
              <a:chExt cx="757031" cy="641020"/>
            </a:xfrm>
            <a:solidFill>
              <a:schemeClr val="tx2"/>
            </a:solidFill>
          </p:grpSpPr>
          <p:sp>
            <p:nvSpPr>
              <p:cNvPr id="46" name="Freeform 56">
                <a:extLst>
                  <a:ext uri="{FF2B5EF4-FFF2-40B4-BE49-F238E27FC236}">
                    <a16:creationId xmlns:a16="http://schemas.microsoft.com/office/drawing/2014/main" id="{451EEB18-4F9B-492F-AB4C-D6BD61312D5E}"/>
                  </a:ext>
                </a:extLst>
              </p:cNvPr>
              <p:cNvSpPr>
                <a:spLocks noEditPoints="1"/>
              </p:cNvSpPr>
              <p:nvPr/>
            </p:nvSpPr>
            <p:spPr bwMode="auto">
              <a:xfrm>
                <a:off x="5466277" y="1617348"/>
                <a:ext cx="398773" cy="396835"/>
              </a:xfrm>
              <a:custGeom>
                <a:avLst/>
                <a:gdLst>
                  <a:gd name="T0" fmla="*/ 412 w 412"/>
                  <a:gd name="T1" fmla="*/ 167 h 410"/>
                  <a:gd name="T2" fmla="*/ 354 w 412"/>
                  <a:gd name="T3" fmla="*/ 138 h 410"/>
                  <a:gd name="T4" fmla="*/ 335 w 412"/>
                  <a:gd name="T5" fmla="*/ 40 h 410"/>
                  <a:gd name="T6" fmla="*/ 294 w 412"/>
                  <a:gd name="T7" fmla="*/ 52 h 410"/>
                  <a:gd name="T8" fmla="*/ 263 w 412"/>
                  <a:gd name="T9" fmla="*/ 57 h 410"/>
                  <a:gd name="T10" fmla="*/ 172 w 412"/>
                  <a:gd name="T11" fmla="*/ 0 h 410"/>
                  <a:gd name="T12" fmla="*/ 141 w 412"/>
                  <a:gd name="T13" fmla="*/ 62 h 410"/>
                  <a:gd name="T14" fmla="*/ 33 w 412"/>
                  <a:gd name="T15" fmla="*/ 83 h 410"/>
                  <a:gd name="T16" fmla="*/ 57 w 412"/>
                  <a:gd name="T17" fmla="*/ 150 h 410"/>
                  <a:gd name="T18" fmla="*/ 0 w 412"/>
                  <a:gd name="T19" fmla="*/ 241 h 410"/>
                  <a:gd name="T20" fmla="*/ 65 w 412"/>
                  <a:gd name="T21" fmla="*/ 272 h 410"/>
                  <a:gd name="T22" fmla="*/ 81 w 412"/>
                  <a:gd name="T23" fmla="*/ 370 h 410"/>
                  <a:gd name="T24" fmla="*/ 100 w 412"/>
                  <a:gd name="T25" fmla="*/ 370 h 410"/>
                  <a:gd name="T26" fmla="*/ 153 w 412"/>
                  <a:gd name="T27" fmla="*/ 353 h 410"/>
                  <a:gd name="T28" fmla="*/ 175 w 412"/>
                  <a:gd name="T29" fmla="*/ 410 h 410"/>
                  <a:gd name="T30" fmla="*/ 247 w 412"/>
                  <a:gd name="T31" fmla="*/ 410 h 410"/>
                  <a:gd name="T32" fmla="*/ 259 w 412"/>
                  <a:gd name="T33" fmla="*/ 370 h 410"/>
                  <a:gd name="T34" fmla="*/ 278 w 412"/>
                  <a:gd name="T35" fmla="*/ 348 h 410"/>
                  <a:gd name="T36" fmla="*/ 330 w 412"/>
                  <a:gd name="T37" fmla="*/ 372 h 410"/>
                  <a:gd name="T38" fmla="*/ 381 w 412"/>
                  <a:gd name="T39" fmla="*/ 322 h 410"/>
                  <a:gd name="T40" fmla="*/ 357 w 412"/>
                  <a:gd name="T41" fmla="*/ 258 h 410"/>
                  <a:gd name="T42" fmla="*/ 335 w 412"/>
                  <a:gd name="T43" fmla="*/ 222 h 410"/>
                  <a:gd name="T44" fmla="*/ 311 w 412"/>
                  <a:gd name="T45" fmla="*/ 272 h 410"/>
                  <a:gd name="T46" fmla="*/ 321 w 412"/>
                  <a:gd name="T47" fmla="*/ 322 h 410"/>
                  <a:gd name="T48" fmla="*/ 278 w 412"/>
                  <a:gd name="T49" fmla="*/ 303 h 410"/>
                  <a:gd name="T50" fmla="*/ 218 w 412"/>
                  <a:gd name="T51" fmla="*/ 370 h 410"/>
                  <a:gd name="T52" fmla="*/ 187 w 412"/>
                  <a:gd name="T53" fmla="*/ 324 h 410"/>
                  <a:gd name="T54" fmla="*/ 96 w 412"/>
                  <a:gd name="T55" fmla="*/ 327 h 410"/>
                  <a:gd name="T56" fmla="*/ 108 w 412"/>
                  <a:gd name="T57" fmla="*/ 272 h 410"/>
                  <a:gd name="T58" fmla="*/ 41 w 412"/>
                  <a:gd name="T59" fmla="*/ 210 h 410"/>
                  <a:gd name="T60" fmla="*/ 86 w 412"/>
                  <a:gd name="T61" fmla="*/ 181 h 410"/>
                  <a:gd name="T62" fmla="*/ 84 w 412"/>
                  <a:gd name="T63" fmla="*/ 90 h 410"/>
                  <a:gd name="T64" fmla="*/ 141 w 412"/>
                  <a:gd name="T65" fmla="*/ 105 h 410"/>
                  <a:gd name="T66" fmla="*/ 201 w 412"/>
                  <a:gd name="T67" fmla="*/ 40 h 410"/>
                  <a:gd name="T68" fmla="*/ 232 w 412"/>
                  <a:gd name="T69" fmla="*/ 88 h 410"/>
                  <a:gd name="T70" fmla="*/ 294 w 412"/>
                  <a:gd name="T71" fmla="*/ 98 h 410"/>
                  <a:gd name="T72" fmla="*/ 328 w 412"/>
                  <a:gd name="T73" fmla="*/ 93 h 410"/>
                  <a:gd name="T74" fmla="*/ 328 w 412"/>
                  <a:gd name="T75" fmla="*/ 181 h 410"/>
                  <a:gd name="T76" fmla="*/ 371 w 412"/>
                  <a:gd name="T77" fmla="*/ 196 h 410"/>
                  <a:gd name="T78" fmla="*/ 335 w 412"/>
                  <a:gd name="T79" fmla="*/ 222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2" h="410">
                    <a:moveTo>
                      <a:pt x="412" y="239"/>
                    </a:moveTo>
                    <a:lnTo>
                      <a:pt x="412" y="167"/>
                    </a:lnTo>
                    <a:lnTo>
                      <a:pt x="359" y="150"/>
                    </a:lnTo>
                    <a:lnTo>
                      <a:pt x="354" y="138"/>
                    </a:lnTo>
                    <a:lnTo>
                      <a:pt x="378" y="86"/>
                    </a:lnTo>
                    <a:lnTo>
                      <a:pt x="335" y="40"/>
                    </a:lnTo>
                    <a:lnTo>
                      <a:pt x="328" y="36"/>
                    </a:lnTo>
                    <a:lnTo>
                      <a:pt x="294" y="52"/>
                    </a:lnTo>
                    <a:lnTo>
                      <a:pt x="275" y="59"/>
                    </a:lnTo>
                    <a:lnTo>
                      <a:pt x="263" y="57"/>
                    </a:lnTo>
                    <a:lnTo>
                      <a:pt x="244" y="0"/>
                    </a:lnTo>
                    <a:lnTo>
                      <a:pt x="172" y="0"/>
                    </a:lnTo>
                    <a:lnTo>
                      <a:pt x="153" y="57"/>
                    </a:lnTo>
                    <a:lnTo>
                      <a:pt x="141" y="62"/>
                    </a:lnTo>
                    <a:lnTo>
                      <a:pt x="86" y="33"/>
                    </a:lnTo>
                    <a:lnTo>
                      <a:pt x="33" y="83"/>
                    </a:lnTo>
                    <a:lnTo>
                      <a:pt x="65" y="138"/>
                    </a:lnTo>
                    <a:lnTo>
                      <a:pt x="57" y="150"/>
                    </a:lnTo>
                    <a:lnTo>
                      <a:pt x="0" y="169"/>
                    </a:lnTo>
                    <a:lnTo>
                      <a:pt x="0" y="241"/>
                    </a:lnTo>
                    <a:lnTo>
                      <a:pt x="57" y="260"/>
                    </a:lnTo>
                    <a:lnTo>
                      <a:pt x="65" y="272"/>
                    </a:lnTo>
                    <a:lnTo>
                      <a:pt x="36" y="327"/>
                    </a:lnTo>
                    <a:lnTo>
                      <a:pt x="81" y="370"/>
                    </a:lnTo>
                    <a:lnTo>
                      <a:pt x="89" y="377"/>
                    </a:lnTo>
                    <a:lnTo>
                      <a:pt x="100" y="370"/>
                    </a:lnTo>
                    <a:lnTo>
                      <a:pt x="141" y="348"/>
                    </a:lnTo>
                    <a:lnTo>
                      <a:pt x="153" y="353"/>
                    </a:lnTo>
                    <a:lnTo>
                      <a:pt x="160" y="370"/>
                    </a:lnTo>
                    <a:lnTo>
                      <a:pt x="175" y="410"/>
                    </a:lnTo>
                    <a:lnTo>
                      <a:pt x="175" y="410"/>
                    </a:lnTo>
                    <a:lnTo>
                      <a:pt x="247" y="410"/>
                    </a:lnTo>
                    <a:lnTo>
                      <a:pt x="247" y="410"/>
                    </a:lnTo>
                    <a:lnTo>
                      <a:pt x="259" y="370"/>
                    </a:lnTo>
                    <a:lnTo>
                      <a:pt x="266" y="353"/>
                    </a:lnTo>
                    <a:lnTo>
                      <a:pt x="278" y="348"/>
                    </a:lnTo>
                    <a:lnTo>
                      <a:pt x="294" y="355"/>
                    </a:lnTo>
                    <a:lnTo>
                      <a:pt x="330" y="372"/>
                    </a:lnTo>
                    <a:lnTo>
                      <a:pt x="335" y="367"/>
                    </a:lnTo>
                    <a:lnTo>
                      <a:pt x="381" y="322"/>
                    </a:lnTo>
                    <a:lnTo>
                      <a:pt x="354" y="270"/>
                    </a:lnTo>
                    <a:lnTo>
                      <a:pt x="357" y="258"/>
                    </a:lnTo>
                    <a:lnTo>
                      <a:pt x="412" y="239"/>
                    </a:lnTo>
                    <a:close/>
                    <a:moveTo>
                      <a:pt x="335" y="222"/>
                    </a:moveTo>
                    <a:lnTo>
                      <a:pt x="323" y="227"/>
                    </a:lnTo>
                    <a:lnTo>
                      <a:pt x="311" y="272"/>
                    </a:lnTo>
                    <a:lnTo>
                      <a:pt x="330" y="313"/>
                    </a:lnTo>
                    <a:lnTo>
                      <a:pt x="321" y="322"/>
                    </a:lnTo>
                    <a:lnTo>
                      <a:pt x="294" y="310"/>
                    </a:lnTo>
                    <a:lnTo>
                      <a:pt x="278" y="303"/>
                    </a:lnTo>
                    <a:lnTo>
                      <a:pt x="232" y="322"/>
                    </a:lnTo>
                    <a:lnTo>
                      <a:pt x="218" y="370"/>
                    </a:lnTo>
                    <a:lnTo>
                      <a:pt x="203" y="370"/>
                    </a:lnTo>
                    <a:lnTo>
                      <a:pt x="187" y="324"/>
                    </a:lnTo>
                    <a:lnTo>
                      <a:pt x="141" y="303"/>
                    </a:lnTo>
                    <a:lnTo>
                      <a:pt x="96" y="327"/>
                    </a:lnTo>
                    <a:lnTo>
                      <a:pt x="86" y="317"/>
                    </a:lnTo>
                    <a:lnTo>
                      <a:pt x="108" y="272"/>
                    </a:lnTo>
                    <a:lnTo>
                      <a:pt x="89" y="227"/>
                    </a:lnTo>
                    <a:lnTo>
                      <a:pt x="41" y="210"/>
                    </a:lnTo>
                    <a:lnTo>
                      <a:pt x="41" y="198"/>
                    </a:lnTo>
                    <a:lnTo>
                      <a:pt x="86" y="181"/>
                    </a:lnTo>
                    <a:lnTo>
                      <a:pt x="110" y="136"/>
                    </a:lnTo>
                    <a:lnTo>
                      <a:pt x="84" y="90"/>
                    </a:lnTo>
                    <a:lnTo>
                      <a:pt x="93" y="83"/>
                    </a:lnTo>
                    <a:lnTo>
                      <a:pt x="141" y="105"/>
                    </a:lnTo>
                    <a:lnTo>
                      <a:pt x="187" y="88"/>
                    </a:lnTo>
                    <a:lnTo>
                      <a:pt x="201" y="40"/>
                    </a:lnTo>
                    <a:lnTo>
                      <a:pt x="215" y="40"/>
                    </a:lnTo>
                    <a:lnTo>
                      <a:pt x="232" y="88"/>
                    </a:lnTo>
                    <a:lnTo>
                      <a:pt x="278" y="105"/>
                    </a:lnTo>
                    <a:lnTo>
                      <a:pt x="294" y="98"/>
                    </a:lnTo>
                    <a:lnTo>
                      <a:pt x="321" y="83"/>
                    </a:lnTo>
                    <a:lnTo>
                      <a:pt x="328" y="93"/>
                    </a:lnTo>
                    <a:lnTo>
                      <a:pt x="309" y="136"/>
                    </a:lnTo>
                    <a:lnTo>
                      <a:pt x="328" y="181"/>
                    </a:lnTo>
                    <a:lnTo>
                      <a:pt x="335" y="184"/>
                    </a:lnTo>
                    <a:lnTo>
                      <a:pt x="371" y="196"/>
                    </a:lnTo>
                    <a:lnTo>
                      <a:pt x="371" y="210"/>
                    </a:lnTo>
                    <a:lnTo>
                      <a:pt x="335" y="22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chemeClr val="bg1"/>
                  </a:solidFill>
                  <a:effectLst/>
                  <a:uLnTx/>
                  <a:uFillTx/>
                  <a:latin typeface="Arial"/>
                  <a:ea typeface="+mn-ea"/>
                  <a:cs typeface="+mn-cs"/>
                </a:endParaRPr>
              </a:p>
            </p:txBody>
          </p:sp>
          <p:sp>
            <p:nvSpPr>
              <p:cNvPr id="47" name="Freeform 57">
                <a:extLst>
                  <a:ext uri="{FF2B5EF4-FFF2-40B4-BE49-F238E27FC236}">
                    <a16:creationId xmlns:a16="http://schemas.microsoft.com/office/drawing/2014/main" id="{5AB811D2-CDC6-4D38-9455-18B82D0CAE0A}"/>
                  </a:ext>
                </a:extLst>
              </p:cNvPr>
              <p:cNvSpPr>
                <a:spLocks noEditPoints="1"/>
              </p:cNvSpPr>
              <p:nvPr/>
            </p:nvSpPr>
            <p:spPr bwMode="auto">
              <a:xfrm>
                <a:off x="5588138" y="1739685"/>
                <a:ext cx="155052" cy="152162"/>
              </a:xfrm>
              <a:custGeom>
                <a:avLst/>
                <a:gdLst>
                  <a:gd name="T0" fmla="*/ 34 w 67"/>
                  <a:gd name="T1" fmla="*/ 0 h 66"/>
                  <a:gd name="T2" fmla="*/ 0 w 67"/>
                  <a:gd name="T3" fmla="*/ 33 h 66"/>
                  <a:gd name="T4" fmla="*/ 34 w 67"/>
                  <a:gd name="T5" fmla="*/ 66 h 66"/>
                  <a:gd name="T6" fmla="*/ 67 w 67"/>
                  <a:gd name="T7" fmla="*/ 33 h 66"/>
                  <a:gd name="T8" fmla="*/ 34 w 67"/>
                  <a:gd name="T9" fmla="*/ 0 h 66"/>
                  <a:gd name="T10" fmla="*/ 34 w 67"/>
                  <a:gd name="T11" fmla="*/ 49 h 66"/>
                  <a:gd name="T12" fmla="*/ 17 w 67"/>
                  <a:gd name="T13" fmla="*/ 33 h 66"/>
                  <a:gd name="T14" fmla="*/ 34 w 67"/>
                  <a:gd name="T15" fmla="*/ 17 h 66"/>
                  <a:gd name="T16" fmla="*/ 50 w 67"/>
                  <a:gd name="T17" fmla="*/ 33 h 66"/>
                  <a:gd name="T18" fmla="*/ 34 w 67"/>
                  <a:gd name="T19"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6">
                    <a:moveTo>
                      <a:pt x="34" y="0"/>
                    </a:moveTo>
                    <a:cubicBezTo>
                      <a:pt x="15" y="0"/>
                      <a:pt x="0" y="15"/>
                      <a:pt x="0" y="33"/>
                    </a:cubicBezTo>
                    <a:cubicBezTo>
                      <a:pt x="0" y="51"/>
                      <a:pt x="15" y="66"/>
                      <a:pt x="34" y="66"/>
                    </a:cubicBezTo>
                    <a:cubicBezTo>
                      <a:pt x="52" y="66"/>
                      <a:pt x="67" y="51"/>
                      <a:pt x="67" y="33"/>
                    </a:cubicBezTo>
                    <a:cubicBezTo>
                      <a:pt x="67" y="15"/>
                      <a:pt x="52" y="0"/>
                      <a:pt x="34" y="0"/>
                    </a:cubicBezTo>
                    <a:close/>
                    <a:moveTo>
                      <a:pt x="34" y="49"/>
                    </a:moveTo>
                    <a:cubicBezTo>
                      <a:pt x="25" y="49"/>
                      <a:pt x="17" y="42"/>
                      <a:pt x="17" y="33"/>
                    </a:cubicBezTo>
                    <a:cubicBezTo>
                      <a:pt x="17" y="24"/>
                      <a:pt x="25" y="17"/>
                      <a:pt x="34" y="17"/>
                    </a:cubicBezTo>
                    <a:cubicBezTo>
                      <a:pt x="43" y="17"/>
                      <a:pt x="50" y="24"/>
                      <a:pt x="50" y="33"/>
                    </a:cubicBezTo>
                    <a:cubicBezTo>
                      <a:pt x="50" y="42"/>
                      <a:pt x="43" y="49"/>
                      <a:pt x="34" y="4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chemeClr val="bg1"/>
                  </a:solidFill>
                  <a:effectLst/>
                  <a:uLnTx/>
                  <a:uFillTx/>
                  <a:latin typeface="Arial"/>
                  <a:ea typeface="+mn-ea"/>
                  <a:cs typeface="+mn-cs"/>
                </a:endParaRPr>
              </a:p>
            </p:txBody>
          </p:sp>
          <p:sp>
            <p:nvSpPr>
              <p:cNvPr id="44" name="Freeform 23">
                <a:extLst>
                  <a:ext uri="{FF2B5EF4-FFF2-40B4-BE49-F238E27FC236}">
                    <a16:creationId xmlns:a16="http://schemas.microsoft.com/office/drawing/2014/main" id="{67F22C2C-CBED-4453-94E6-1C25DB69574D}"/>
                  </a:ext>
                </a:extLst>
              </p:cNvPr>
              <p:cNvSpPr>
                <a:spLocks noChangeAspect="1"/>
              </p:cNvSpPr>
              <p:nvPr/>
            </p:nvSpPr>
            <p:spPr bwMode="auto">
              <a:xfrm>
                <a:off x="5290598" y="1373163"/>
                <a:ext cx="757031" cy="465104"/>
              </a:xfrm>
              <a:custGeom>
                <a:avLst/>
                <a:gdLst>
                  <a:gd name="T0" fmla="*/ 214 w 256"/>
                  <a:gd name="T1" fmla="*/ 73 h 157"/>
                  <a:gd name="T2" fmla="*/ 149 w 256"/>
                  <a:gd name="T3" fmla="*/ 0 h 157"/>
                  <a:gd name="T4" fmla="*/ 95 w 256"/>
                  <a:gd name="T5" fmla="*/ 29 h 157"/>
                  <a:gd name="T6" fmla="*/ 83 w 256"/>
                  <a:gd name="T7" fmla="*/ 29 h 157"/>
                  <a:gd name="T8" fmla="*/ 34 w 256"/>
                  <a:gd name="T9" fmla="*/ 65 h 157"/>
                  <a:gd name="T10" fmla="*/ 0 w 256"/>
                  <a:gd name="T11" fmla="*/ 111 h 157"/>
                  <a:gd name="T12" fmla="*/ 46 w 256"/>
                  <a:gd name="T13" fmla="*/ 157 h 157"/>
                  <a:gd name="T14" fmla="*/ 46 w 256"/>
                  <a:gd name="T15" fmla="*/ 140 h 157"/>
                  <a:gd name="T16" fmla="*/ 17 w 256"/>
                  <a:gd name="T17" fmla="*/ 111 h 157"/>
                  <a:gd name="T18" fmla="*/ 38 w 256"/>
                  <a:gd name="T19" fmla="*/ 82 h 157"/>
                  <a:gd name="T20" fmla="*/ 49 w 256"/>
                  <a:gd name="T21" fmla="*/ 78 h 157"/>
                  <a:gd name="T22" fmla="*/ 51 w 256"/>
                  <a:gd name="T23" fmla="*/ 68 h 157"/>
                  <a:gd name="T24" fmla="*/ 83 w 256"/>
                  <a:gd name="T25" fmla="*/ 46 h 157"/>
                  <a:gd name="T26" fmla="*/ 93 w 256"/>
                  <a:gd name="T27" fmla="*/ 46 h 157"/>
                  <a:gd name="T28" fmla="*/ 105 w 256"/>
                  <a:gd name="T29" fmla="*/ 48 h 157"/>
                  <a:gd name="T30" fmla="*/ 110 w 256"/>
                  <a:gd name="T31" fmla="*/ 37 h 157"/>
                  <a:gd name="T32" fmla="*/ 149 w 256"/>
                  <a:gd name="T33" fmla="*/ 17 h 157"/>
                  <a:gd name="T34" fmla="*/ 196 w 256"/>
                  <a:gd name="T35" fmla="*/ 73 h 157"/>
                  <a:gd name="T36" fmla="*/ 197 w 256"/>
                  <a:gd name="T37" fmla="*/ 89 h 157"/>
                  <a:gd name="T38" fmla="*/ 212 w 256"/>
                  <a:gd name="T39" fmla="*/ 90 h 157"/>
                  <a:gd name="T40" fmla="*/ 239 w 256"/>
                  <a:gd name="T41" fmla="*/ 115 h 157"/>
                  <a:gd name="T42" fmla="*/ 213 w 256"/>
                  <a:gd name="T43" fmla="*/ 140 h 157"/>
                  <a:gd name="T44" fmla="*/ 209 w 256"/>
                  <a:gd name="T45" fmla="*/ 140 h 157"/>
                  <a:gd name="T46" fmla="*/ 209 w 256"/>
                  <a:gd name="T47" fmla="*/ 157 h 157"/>
                  <a:gd name="T48" fmla="*/ 214 w 256"/>
                  <a:gd name="T49" fmla="*/ 157 h 157"/>
                  <a:gd name="T50" fmla="*/ 256 w 256"/>
                  <a:gd name="T51" fmla="*/ 115 h 157"/>
                  <a:gd name="T52" fmla="*/ 214 w 256"/>
                  <a:gd name="T53" fmla="*/ 7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6" h="157">
                    <a:moveTo>
                      <a:pt x="214" y="73"/>
                    </a:moveTo>
                    <a:cubicBezTo>
                      <a:pt x="214" y="32"/>
                      <a:pt x="188" y="0"/>
                      <a:pt x="149" y="0"/>
                    </a:cubicBezTo>
                    <a:cubicBezTo>
                      <a:pt x="110" y="0"/>
                      <a:pt x="95" y="29"/>
                      <a:pt x="95" y="29"/>
                    </a:cubicBezTo>
                    <a:cubicBezTo>
                      <a:pt x="91" y="29"/>
                      <a:pt x="87" y="29"/>
                      <a:pt x="83" y="29"/>
                    </a:cubicBezTo>
                    <a:cubicBezTo>
                      <a:pt x="39" y="29"/>
                      <a:pt x="34" y="65"/>
                      <a:pt x="34" y="65"/>
                    </a:cubicBezTo>
                    <a:cubicBezTo>
                      <a:pt x="34" y="65"/>
                      <a:pt x="0" y="75"/>
                      <a:pt x="0" y="111"/>
                    </a:cubicBezTo>
                    <a:cubicBezTo>
                      <a:pt x="0" y="147"/>
                      <a:pt x="30" y="157"/>
                      <a:pt x="46" y="157"/>
                    </a:cubicBezTo>
                    <a:cubicBezTo>
                      <a:pt x="46" y="140"/>
                      <a:pt x="46" y="140"/>
                      <a:pt x="46" y="140"/>
                    </a:cubicBezTo>
                    <a:cubicBezTo>
                      <a:pt x="42" y="140"/>
                      <a:pt x="17" y="139"/>
                      <a:pt x="17" y="111"/>
                    </a:cubicBezTo>
                    <a:cubicBezTo>
                      <a:pt x="17" y="89"/>
                      <a:pt x="36" y="82"/>
                      <a:pt x="38" y="82"/>
                    </a:cubicBezTo>
                    <a:cubicBezTo>
                      <a:pt x="49" y="78"/>
                      <a:pt x="49" y="78"/>
                      <a:pt x="49" y="78"/>
                    </a:cubicBezTo>
                    <a:cubicBezTo>
                      <a:pt x="51" y="68"/>
                      <a:pt x="51" y="68"/>
                      <a:pt x="51" y="68"/>
                    </a:cubicBezTo>
                    <a:cubicBezTo>
                      <a:pt x="51" y="64"/>
                      <a:pt x="56" y="46"/>
                      <a:pt x="83" y="46"/>
                    </a:cubicBezTo>
                    <a:cubicBezTo>
                      <a:pt x="86" y="46"/>
                      <a:pt x="90" y="46"/>
                      <a:pt x="93" y="46"/>
                    </a:cubicBezTo>
                    <a:cubicBezTo>
                      <a:pt x="105" y="48"/>
                      <a:pt x="105" y="48"/>
                      <a:pt x="105" y="48"/>
                    </a:cubicBezTo>
                    <a:cubicBezTo>
                      <a:pt x="110" y="37"/>
                      <a:pt x="110" y="37"/>
                      <a:pt x="110" y="37"/>
                    </a:cubicBezTo>
                    <a:cubicBezTo>
                      <a:pt x="111" y="37"/>
                      <a:pt x="121" y="17"/>
                      <a:pt x="149" y="17"/>
                    </a:cubicBezTo>
                    <a:cubicBezTo>
                      <a:pt x="182" y="17"/>
                      <a:pt x="196" y="45"/>
                      <a:pt x="196" y="73"/>
                    </a:cubicBezTo>
                    <a:cubicBezTo>
                      <a:pt x="197" y="89"/>
                      <a:pt x="197" y="89"/>
                      <a:pt x="197" y="89"/>
                    </a:cubicBezTo>
                    <a:cubicBezTo>
                      <a:pt x="212" y="90"/>
                      <a:pt x="212" y="90"/>
                      <a:pt x="212" y="90"/>
                    </a:cubicBezTo>
                    <a:cubicBezTo>
                      <a:pt x="217" y="90"/>
                      <a:pt x="239" y="93"/>
                      <a:pt x="239" y="115"/>
                    </a:cubicBezTo>
                    <a:cubicBezTo>
                      <a:pt x="239" y="136"/>
                      <a:pt x="220" y="140"/>
                      <a:pt x="213" y="140"/>
                    </a:cubicBezTo>
                    <a:cubicBezTo>
                      <a:pt x="209" y="140"/>
                      <a:pt x="209" y="140"/>
                      <a:pt x="209" y="140"/>
                    </a:cubicBezTo>
                    <a:cubicBezTo>
                      <a:pt x="209" y="157"/>
                      <a:pt x="209" y="157"/>
                      <a:pt x="209" y="157"/>
                    </a:cubicBezTo>
                    <a:cubicBezTo>
                      <a:pt x="214" y="157"/>
                      <a:pt x="214" y="157"/>
                      <a:pt x="214" y="157"/>
                    </a:cubicBezTo>
                    <a:cubicBezTo>
                      <a:pt x="214" y="157"/>
                      <a:pt x="256" y="154"/>
                      <a:pt x="256" y="115"/>
                    </a:cubicBezTo>
                    <a:cubicBezTo>
                      <a:pt x="256" y="76"/>
                      <a:pt x="214" y="73"/>
                      <a:pt x="214" y="7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a:ea typeface="+mn-ea"/>
                  <a:cs typeface="+mn-cs"/>
                </a:endParaRPr>
              </a:p>
            </p:txBody>
          </p:sp>
        </p:grpSp>
        <p:sp>
          <p:nvSpPr>
            <p:cNvPr id="123" name="Rectangle 122">
              <a:extLst>
                <a:ext uri="{FF2B5EF4-FFF2-40B4-BE49-F238E27FC236}">
                  <a16:creationId xmlns:a16="http://schemas.microsoft.com/office/drawing/2014/main" id="{849A38E3-4F1B-4F5A-B692-315548BCE42C}"/>
                </a:ext>
              </a:extLst>
            </p:cNvPr>
            <p:cNvSpPr/>
            <p:nvPr/>
          </p:nvSpPr>
          <p:spPr>
            <a:xfrm>
              <a:off x="2623857" y="2575533"/>
              <a:ext cx="1080672" cy="769441"/>
            </a:xfrm>
            <a:prstGeom prst="rect">
              <a:avLst/>
            </a:prstGeom>
          </p:spPr>
          <p:txBody>
            <a:bodyPr wrap="square" lIns="0" tIns="0" rIns="0" bIns="0">
              <a:spAutoFit/>
            </a:bodyPr>
            <a:lstStyle/>
            <a:p>
              <a:pPr>
                <a:spcBef>
                  <a:spcPts val="600"/>
                </a:spcBef>
                <a:defRPr/>
              </a:pPr>
              <a:r>
                <a:rPr lang="en-US" sz="1000">
                  <a:solidFill>
                    <a:schemeClr val="bg1">
                      <a:lumMod val="75000"/>
                    </a:schemeClr>
                  </a:solidFill>
                </a:rPr>
                <a:t>of cloud strategies include migrating existing apps to cloud environments</a:t>
              </a:r>
              <a:endParaRPr lang="en-US" sz="600">
                <a:solidFill>
                  <a:schemeClr val="bg1">
                    <a:lumMod val="75000"/>
                  </a:schemeClr>
                </a:solidFill>
              </a:endParaRPr>
            </a:p>
          </p:txBody>
        </p:sp>
        <p:sp>
          <p:nvSpPr>
            <p:cNvPr id="127" name="TextBox 126">
              <a:extLst>
                <a:ext uri="{FF2B5EF4-FFF2-40B4-BE49-F238E27FC236}">
                  <a16:creationId xmlns:a16="http://schemas.microsoft.com/office/drawing/2014/main" id="{3BB02736-1100-4755-9B43-5AC2FA440C2B}"/>
                </a:ext>
              </a:extLst>
            </p:cNvPr>
            <p:cNvSpPr txBox="1"/>
            <p:nvPr/>
          </p:nvSpPr>
          <p:spPr>
            <a:xfrm>
              <a:off x="2555860" y="2190599"/>
              <a:ext cx="521298" cy="369332"/>
            </a:xfrm>
            <a:prstGeom prst="rect">
              <a:avLst/>
            </a:prstGeom>
            <a:noFill/>
          </p:spPr>
          <p:txBody>
            <a:bodyPr wrap="none" rtlCol="0">
              <a:spAutoFit/>
            </a:bodyPr>
            <a:lstStyle/>
            <a:p>
              <a:pPr algn="ctr" defTabSz="685800" fontAlgn="auto">
                <a:spcBef>
                  <a:spcPts val="0"/>
                </a:spcBef>
                <a:spcAft>
                  <a:spcPts val="0"/>
                </a:spcAft>
                <a:buClr>
                  <a:srgbClr val="007DB8"/>
                </a:buClr>
              </a:pPr>
              <a:r>
                <a:rPr lang="en-US" sz="1800">
                  <a:solidFill>
                    <a:schemeClr val="bg1">
                      <a:lumMod val="75000"/>
                    </a:schemeClr>
                  </a:solidFill>
                  <a:latin typeface="Arial"/>
                </a:rPr>
                <a:t>69</a:t>
              </a:r>
              <a:r>
                <a:rPr lang="en-US" sz="1100" baseline="34000">
                  <a:solidFill>
                    <a:schemeClr val="bg1">
                      <a:lumMod val="75000"/>
                    </a:schemeClr>
                  </a:solidFill>
                  <a:latin typeface="Arial"/>
                </a:rPr>
                <a:t>%</a:t>
              </a:r>
              <a:endParaRPr lang="en-US" sz="1200" baseline="34000">
                <a:solidFill>
                  <a:schemeClr val="bg1">
                    <a:lumMod val="75000"/>
                  </a:schemeClr>
                </a:solidFill>
                <a:latin typeface="Arial"/>
              </a:endParaRPr>
            </a:p>
          </p:txBody>
        </p:sp>
        <p:sp>
          <p:nvSpPr>
            <p:cNvPr id="89" name="TextBox 88">
              <a:extLst>
                <a:ext uri="{FF2B5EF4-FFF2-40B4-BE49-F238E27FC236}">
                  <a16:creationId xmlns:a16="http://schemas.microsoft.com/office/drawing/2014/main" id="{BAD222FD-CFC9-41E4-844C-65EEC222274A}"/>
                </a:ext>
              </a:extLst>
            </p:cNvPr>
            <p:cNvSpPr txBox="1"/>
            <p:nvPr/>
          </p:nvSpPr>
          <p:spPr>
            <a:xfrm>
              <a:off x="2910689" y="1860634"/>
              <a:ext cx="1432151" cy="153888"/>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2"/>
                  </a:solidFill>
                  <a:effectLst/>
                  <a:uLnTx/>
                  <a:uFillTx/>
                  <a:ea typeface="+mn-ea"/>
                  <a:cs typeface="+mn-cs"/>
                </a:rPr>
                <a:t>Data &amp; Applications</a:t>
              </a:r>
            </a:p>
          </p:txBody>
        </p:sp>
        <p:sp>
          <p:nvSpPr>
            <p:cNvPr id="129" name="TextBox 128">
              <a:extLst>
                <a:ext uri="{FF2B5EF4-FFF2-40B4-BE49-F238E27FC236}">
                  <a16:creationId xmlns:a16="http://schemas.microsoft.com/office/drawing/2014/main" id="{4252BADE-3F14-465F-8C74-408F7D0C4170}"/>
                </a:ext>
              </a:extLst>
            </p:cNvPr>
            <p:cNvSpPr txBox="1"/>
            <p:nvPr/>
          </p:nvSpPr>
          <p:spPr>
            <a:xfrm>
              <a:off x="4149131" y="3385785"/>
              <a:ext cx="516488" cy="369332"/>
            </a:xfrm>
            <a:prstGeom prst="rect">
              <a:avLst/>
            </a:prstGeom>
            <a:noFill/>
          </p:spPr>
          <p:txBody>
            <a:bodyPr wrap="none" rtlCol="0">
              <a:spAutoFit/>
            </a:bodyPr>
            <a:lstStyle/>
            <a:p>
              <a:pPr algn="ctr" defTabSz="685800" fontAlgn="auto">
                <a:spcBef>
                  <a:spcPts val="0"/>
                </a:spcBef>
                <a:spcAft>
                  <a:spcPts val="0"/>
                </a:spcAft>
                <a:buClr>
                  <a:srgbClr val="007DB8"/>
                </a:buClr>
              </a:pPr>
              <a:r>
                <a:rPr lang="en-US" sz="1800">
                  <a:solidFill>
                    <a:schemeClr val="tx2"/>
                  </a:solidFill>
                  <a:latin typeface="Arial"/>
                </a:rPr>
                <a:t>80</a:t>
              </a:r>
              <a:r>
                <a:rPr lang="en-US" sz="1050" baseline="34000">
                  <a:solidFill>
                    <a:schemeClr val="tx2"/>
                  </a:solidFill>
                  <a:latin typeface="Arial"/>
                </a:rPr>
                <a:t>%</a:t>
              </a:r>
              <a:endParaRPr lang="en-US" sz="1000" baseline="34000">
                <a:solidFill>
                  <a:schemeClr val="tx2"/>
                </a:solidFill>
                <a:latin typeface="Arial"/>
              </a:endParaRPr>
            </a:p>
          </p:txBody>
        </p:sp>
        <p:sp>
          <p:nvSpPr>
            <p:cNvPr id="131" name="Rectangle 130">
              <a:extLst>
                <a:ext uri="{FF2B5EF4-FFF2-40B4-BE49-F238E27FC236}">
                  <a16:creationId xmlns:a16="http://schemas.microsoft.com/office/drawing/2014/main" id="{55E9B722-45E0-429C-91CF-B2E953C9C58E}"/>
                </a:ext>
              </a:extLst>
            </p:cNvPr>
            <p:cNvSpPr/>
            <p:nvPr/>
          </p:nvSpPr>
          <p:spPr>
            <a:xfrm>
              <a:off x="3294160" y="3687833"/>
              <a:ext cx="1309816" cy="784830"/>
            </a:xfrm>
            <a:prstGeom prst="rect">
              <a:avLst/>
            </a:prstGeom>
          </p:spPr>
          <p:txBody>
            <a:bodyPr wrap="square" lIns="0" tIns="0" rIns="0" bIns="0">
              <a:spAutoFit/>
            </a:bodyPr>
            <a:lstStyle/>
            <a:p>
              <a:pPr algn="r"/>
              <a:r>
                <a:rPr lang="en-US" sz="1000">
                  <a:solidFill>
                    <a:schemeClr val="tx2"/>
                  </a:solidFill>
                </a:rPr>
                <a:t>of companies </a:t>
              </a:r>
            </a:p>
            <a:p>
              <a:pPr algn="r"/>
              <a:r>
                <a:rPr lang="en-US" sz="1000">
                  <a:solidFill>
                    <a:schemeClr val="tx2"/>
                  </a:solidFill>
                </a:rPr>
                <a:t>unaware of mistakes </a:t>
              </a:r>
            </a:p>
            <a:p>
              <a:pPr algn="r"/>
              <a:r>
                <a:rPr lang="en-US" sz="1000">
                  <a:solidFill>
                    <a:schemeClr val="tx2"/>
                  </a:solidFill>
                </a:rPr>
                <a:t>in their cloud adoption will overspend in cloud by </a:t>
              </a:r>
              <a:r>
                <a:rPr lang="en-US" sz="1100" b="1">
                  <a:solidFill>
                    <a:schemeClr val="tx2"/>
                  </a:solidFill>
                </a:rPr>
                <a:t>20% to 50%</a:t>
              </a:r>
              <a:endParaRPr lang="en-US" sz="1000" b="1">
                <a:solidFill>
                  <a:schemeClr val="tx2"/>
                </a:solidFill>
              </a:endParaRPr>
            </a:p>
          </p:txBody>
        </p:sp>
        <p:cxnSp>
          <p:nvCxnSpPr>
            <p:cNvPr id="99" name="Straight Connector 98">
              <a:extLst>
                <a:ext uri="{FF2B5EF4-FFF2-40B4-BE49-F238E27FC236}">
                  <a16:creationId xmlns:a16="http://schemas.microsoft.com/office/drawing/2014/main" id="{5EEBDB05-0A72-4A97-8F83-DA013093BCCC}"/>
                </a:ext>
              </a:extLst>
            </p:cNvPr>
            <p:cNvCxnSpPr>
              <a:cxnSpLocks/>
            </p:cNvCxnSpPr>
            <p:nvPr/>
          </p:nvCxnSpPr>
          <p:spPr>
            <a:xfrm flipH="1">
              <a:off x="2942123" y="2159805"/>
              <a:ext cx="1296231" cy="2350008"/>
            </a:xfrm>
            <a:prstGeom prst="line">
              <a:avLst/>
            </a:prstGeom>
            <a:ln/>
          </p:spPr>
          <p:style>
            <a:lnRef idx="3">
              <a:schemeClr val="accent3"/>
            </a:lnRef>
            <a:fillRef idx="0">
              <a:schemeClr val="accent3"/>
            </a:fillRef>
            <a:effectRef idx="2">
              <a:schemeClr val="accent3"/>
            </a:effectRef>
            <a:fontRef idx="minor">
              <a:schemeClr val="tx1"/>
            </a:fontRef>
          </p:style>
        </p:cxnSp>
      </p:grpSp>
      <p:grpSp>
        <p:nvGrpSpPr>
          <p:cNvPr id="8" name="Group 7">
            <a:extLst>
              <a:ext uri="{FF2B5EF4-FFF2-40B4-BE49-F238E27FC236}">
                <a16:creationId xmlns:a16="http://schemas.microsoft.com/office/drawing/2014/main" id="{DD838819-5A9D-4167-8721-FC53A530CC46}"/>
              </a:ext>
            </a:extLst>
          </p:cNvPr>
          <p:cNvGrpSpPr/>
          <p:nvPr/>
        </p:nvGrpSpPr>
        <p:grpSpPr>
          <a:xfrm>
            <a:off x="6399637" y="1148448"/>
            <a:ext cx="2914380" cy="3919179"/>
            <a:chOff x="6361537" y="1148448"/>
            <a:chExt cx="2914380" cy="3919179"/>
          </a:xfrm>
        </p:grpSpPr>
        <p:grpSp>
          <p:nvGrpSpPr>
            <p:cNvPr id="96" name="Group 95">
              <a:extLst>
                <a:ext uri="{FF2B5EF4-FFF2-40B4-BE49-F238E27FC236}">
                  <a16:creationId xmlns:a16="http://schemas.microsoft.com/office/drawing/2014/main" id="{E2415900-A695-4AD0-92E1-D3C724058FDD}"/>
                </a:ext>
              </a:extLst>
            </p:cNvPr>
            <p:cNvGrpSpPr/>
            <p:nvPr/>
          </p:nvGrpSpPr>
          <p:grpSpPr>
            <a:xfrm>
              <a:off x="6361537" y="1602325"/>
              <a:ext cx="2914380" cy="3465302"/>
              <a:chOff x="77146" y="1409694"/>
              <a:chExt cx="2914380" cy="3465302"/>
            </a:xfrm>
          </p:grpSpPr>
          <p:sp>
            <p:nvSpPr>
              <p:cNvPr id="97" name="Freeform: Shape 96">
                <a:extLst>
                  <a:ext uri="{FF2B5EF4-FFF2-40B4-BE49-F238E27FC236}">
                    <a16:creationId xmlns:a16="http://schemas.microsoft.com/office/drawing/2014/main" id="{5143B686-A297-4031-9C82-2F459B352EF6}"/>
                  </a:ext>
                </a:extLst>
              </p:cNvPr>
              <p:cNvSpPr/>
              <p:nvPr/>
            </p:nvSpPr>
            <p:spPr>
              <a:xfrm rot="1936636">
                <a:off x="77146" y="1409694"/>
                <a:ext cx="1593809" cy="2884695"/>
              </a:xfrm>
              <a:custGeom>
                <a:avLst/>
                <a:gdLst/>
                <a:ahLst/>
                <a:cxnLst/>
                <a:rect l="l" t="t" r="r" b="b"/>
                <a:pathLst>
                  <a:path w="1593809" h="2884695">
                    <a:moveTo>
                      <a:pt x="1593809" y="2668914"/>
                    </a:moveTo>
                    <a:lnTo>
                      <a:pt x="1579424" y="2670745"/>
                    </a:lnTo>
                    <a:lnTo>
                      <a:pt x="1582077" y="2674929"/>
                    </a:lnTo>
                    <a:lnTo>
                      <a:pt x="1251253" y="2884695"/>
                    </a:lnTo>
                    <a:lnTo>
                      <a:pt x="24784" y="950417"/>
                    </a:lnTo>
                    <a:lnTo>
                      <a:pt x="26825" y="949123"/>
                    </a:lnTo>
                    <a:lnTo>
                      <a:pt x="0" y="906817"/>
                    </a:lnTo>
                    <a:lnTo>
                      <a:pt x="1430150" y="0"/>
                    </a:lnTo>
                    <a:lnTo>
                      <a:pt x="1424598" y="42856"/>
                    </a:lnTo>
                    <a:lnTo>
                      <a:pt x="1430762" y="2239"/>
                    </a:lnTo>
                    <a:lnTo>
                      <a:pt x="1584755" y="2597776"/>
                    </a:lnTo>
                    <a:close/>
                  </a:path>
                </a:pathLst>
              </a:cu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solidFill>
                    <a:schemeClr val="bg2"/>
                  </a:solidFill>
                </a:endParaRPr>
              </a:p>
            </p:txBody>
          </p:sp>
          <p:sp>
            <p:nvSpPr>
              <p:cNvPr id="100" name="Freeform: Shape 99">
                <a:extLst>
                  <a:ext uri="{FF2B5EF4-FFF2-40B4-BE49-F238E27FC236}">
                    <a16:creationId xmlns:a16="http://schemas.microsoft.com/office/drawing/2014/main" id="{95AB7E97-68A9-452A-ADF3-CA1C79819885}"/>
                  </a:ext>
                </a:extLst>
              </p:cNvPr>
              <p:cNvSpPr/>
              <p:nvPr/>
            </p:nvSpPr>
            <p:spPr>
              <a:xfrm rot="12742656">
                <a:off x="1397717" y="1990301"/>
                <a:ext cx="1593809" cy="2884695"/>
              </a:xfrm>
              <a:custGeom>
                <a:avLst/>
                <a:gdLst/>
                <a:ahLst/>
                <a:cxnLst/>
                <a:rect l="l" t="t" r="r" b="b"/>
                <a:pathLst>
                  <a:path w="1593809" h="2884695">
                    <a:moveTo>
                      <a:pt x="1593809" y="2668914"/>
                    </a:moveTo>
                    <a:lnTo>
                      <a:pt x="1579424" y="2670745"/>
                    </a:lnTo>
                    <a:lnTo>
                      <a:pt x="1582077" y="2674929"/>
                    </a:lnTo>
                    <a:lnTo>
                      <a:pt x="1251253" y="2884695"/>
                    </a:lnTo>
                    <a:lnTo>
                      <a:pt x="24784" y="950417"/>
                    </a:lnTo>
                    <a:lnTo>
                      <a:pt x="26825" y="949123"/>
                    </a:lnTo>
                    <a:lnTo>
                      <a:pt x="0" y="906817"/>
                    </a:lnTo>
                    <a:lnTo>
                      <a:pt x="1430150" y="0"/>
                    </a:lnTo>
                    <a:lnTo>
                      <a:pt x="1424598" y="42856"/>
                    </a:lnTo>
                    <a:lnTo>
                      <a:pt x="1430762" y="2239"/>
                    </a:lnTo>
                    <a:lnTo>
                      <a:pt x="1584755" y="2597776"/>
                    </a:lnTo>
                    <a:close/>
                  </a:path>
                </a:pathLst>
              </a:cu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solidFill>
                    <a:schemeClr val="bg2"/>
                  </a:solidFill>
                </a:endParaRPr>
              </a:p>
            </p:txBody>
          </p:sp>
        </p:grpSp>
        <p:grpSp>
          <p:nvGrpSpPr>
            <p:cNvPr id="19" name="Group 18">
              <a:extLst>
                <a:ext uri="{FF2B5EF4-FFF2-40B4-BE49-F238E27FC236}">
                  <a16:creationId xmlns:a16="http://schemas.microsoft.com/office/drawing/2014/main" id="{ADBACB12-2CED-47F4-AB61-EA67C1BF3E51}"/>
                </a:ext>
              </a:extLst>
            </p:cNvPr>
            <p:cNvGrpSpPr>
              <a:grpSpLocks noChangeAspect="1"/>
            </p:cNvGrpSpPr>
            <p:nvPr/>
          </p:nvGrpSpPr>
          <p:grpSpPr>
            <a:xfrm>
              <a:off x="7423573" y="1148448"/>
              <a:ext cx="673944" cy="625579"/>
              <a:chOff x="4233190" y="1349918"/>
              <a:chExt cx="1420246" cy="1318321"/>
            </a:xfrm>
            <a:solidFill>
              <a:schemeClr val="tx2"/>
            </a:solidFill>
          </p:grpSpPr>
          <p:sp>
            <p:nvSpPr>
              <p:cNvPr id="22" name="Freeform: Shape 21">
                <a:extLst>
                  <a:ext uri="{FF2B5EF4-FFF2-40B4-BE49-F238E27FC236}">
                    <a16:creationId xmlns:a16="http://schemas.microsoft.com/office/drawing/2014/main" id="{795DC7D2-2EC7-48E0-B9A6-7E258183AF14}"/>
                  </a:ext>
                </a:extLst>
              </p:cNvPr>
              <p:cNvSpPr/>
              <p:nvPr/>
            </p:nvSpPr>
            <p:spPr>
              <a:xfrm>
                <a:off x="4233190" y="1735699"/>
                <a:ext cx="678688" cy="542951"/>
              </a:xfrm>
              <a:custGeom>
                <a:avLst/>
                <a:gdLst>
                  <a:gd name="connsiteX0" fmla="*/ 420053 w 904875"/>
                  <a:gd name="connsiteY0" fmla="*/ 90488 h 723900"/>
                  <a:gd name="connsiteX1" fmla="*/ 682943 w 904875"/>
                  <a:gd name="connsiteY1" fmla="*/ 305753 h 723900"/>
                  <a:gd name="connsiteX2" fmla="*/ 0 w 904875"/>
                  <a:gd name="connsiteY2" fmla="*/ 305753 h 723900"/>
                  <a:gd name="connsiteX3" fmla="*/ 0 w 904875"/>
                  <a:gd name="connsiteY3" fmla="*/ 424815 h 723900"/>
                  <a:gd name="connsiteX4" fmla="*/ 682943 w 904875"/>
                  <a:gd name="connsiteY4" fmla="*/ 424815 h 723900"/>
                  <a:gd name="connsiteX5" fmla="*/ 420053 w 904875"/>
                  <a:gd name="connsiteY5" fmla="*/ 646748 h 723900"/>
                  <a:gd name="connsiteX6" fmla="*/ 496253 w 904875"/>
                  <a:gd name="connsiteY6" fmla="*/ 729615 h 723900"/>
                  <a:gd name="connsiteX7" fmla="*/ 908685 w 904875"/>
                  <a:gd name="connsiteY7" fmla="*/ 366713 h 723900"/>
                  <a:gd name="connsiteX8" fmla="*/ 496253 w 904875"/>
                  <a:gd name="connsiteY8" fmla="*/ 0 h 723900"/>
                  <a:gd name="connsiteX9" fmla="*/ 420053 w 904875"/>
                  <a:gd name="connsiteY9" fmla="*/ 90488 h 723900"/>
                  <a:gd name="connsiteX10" fmla="*/ 420053 w 904875"/>
                  <a:gd name="connsiteY10" fmla="*/ 90488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4875" h="723900">
                    <a:moveTo>
                      <a:pt x="420053" y="90488"/>
                    </a:moveTo>
                    <a:lnTo>
                      <a:pt x="682943" y="305753"/>
                    </a:lnTo>
                    <a:lnTo>
                      <a:pt x="0" y="305753"/>
                    </a:lnTo>
                    <a:lnTo>
                      <a:pt x="0" y="424815"/>
                    </a:lnTo>
                    <a:lnTo>
                      <a:pt x="682943" y="424815"/>
                    </a:lnTo>
                    <a:lnTo>
                      <a:pt x="420053" y="646748"/>
                    </a:lnTo>
                    <a:lnTo>
                      <a:pt x="496253" y="729615"/>
                    </a:lnTo>
                    <a:lnTo>
                      <a:pt x="908685" y="366713"/>
                    </a:lnTo>
                    <a:lnTo>
                      <a:pt x="496253" y="0"/>
                    </a:lnTo>
                    <a:lnTo>
                      <a:pt x="420053" y="90488"/>
                    </a:lnTo>
                    <a:lnTo>
                      <a:pt x="420053" y="90488"/>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a:ea typeface="+mn-ea"/>
                  <a:cs typeface="+mn-cs"/>
                </a:endParaRPr>
              </a:p>
            </p:txBody>
          </p:sp>
          <p:sp>
            <p:nvSpPr>
              <p:cNvPr id="23" name="Freeform: Shape 22">
                <a:extLst>
                  <a:ext uri="{FF2B5EF4-FFF2-40B4-BE49-F238E27FC236}">
                    <a16:creationId xmlns:a16="http://schemas.microsoft.com/office/drawing/2014/main" id="{CC613E4D-095A-471E-8065-2A5403160942}"/>
                  </a:ext>
                </a:extLst>
              </p:cNvPr>
              <p:cNvSpPr/>
              <p:nvPr/>
            </p:nvSpPr>
            <p:spPr>
              <a:xfrm>
                <a:off x="4796144" y="1349918"/>
                <a:ext cx="307196" cy="1314512"/>
              </a:xfrm>
              <a:custGeom>
                <a:avLst/>
                <a:gdLst>
                  <a:gd name="connsiteX0" fmla="*/ 140017 w 409575"/>
                  <a:gd name="connsiteY0" fmla="*/ 0 h 1752600"/>
                  <a:gd name="connsiteX1" fmla="*/ 21907 w 409575"/>
                  <a:gd name="connsiteY1" fmla="*/ 0 h 1752600"/>
                  <a:gd name="connsiteX2" fmla="*/ 300038 w 409575"/>
                  <a:gd name="connsiteY2" fmla="*/ 872490 h 1752600"/>
                  <a:gd name="connsiteX3" fmla="*/ 0 w 409575"/>
                  <a:gd name="connsiteY3" fmla="*/ 1759268 h 1752600"/>
                  <a:gd name="connsiteX4" fmla="*/ 125730 w 409575"/>
                  <a:gd name="connsiteY4" fmla="*/ 1759268 h 1752600"/>
                  <a:gd name="connsiteX5" fmla="*/ 417195 w 409575"/>
                  <a:gd name="connsiteY5" fmla="*/ 872490 h 1752600"/>
                  <a:gd name="connsiteX6" fmla="*/ 140017 w 409575"/>
                  <a:gd name="connsiteY6" fmla="*/ 0 h 1752600"/>
                  <a:gd name="connsiteX7" fmla="*/ 140017 w 409575"/>
                  <a:gd name="connsiteY7"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575" h="1752600">
                    <a:moveTo>
                      <a:pt x="140017" y="0"/>
                    </a:moveTo>
                    <a:lnTo>
                      <a:pt x="21907" y="0"/>
                    </a:lnTo>
                    <a:cubicBezTo>
                      <a:pt x="36195" y="35243"/>
                      <a:pt x="300038" y="681038"/>
                      <a:pt x="300038" y="872490"/>
                    </a:cubicBezTo>
                    <a:cubicBezTo>
                      <a:pt x="300038" y="1063943"/>
                      <a:pt x="14288" y="1716405"/>
                      <a:pt x="0" y="1759268"/>
                    </a:cubicBezTo>
                    <a:lnTo>
                      <a:pt x="125730" y="1759268"/>
                    </a:lnTo>
                    <a:cubicBezTo>
                      <a:pt x="140017" y="1716405"/>
                      <a:pt x="417195" y="1063943"/>
                      <a:pt x="417195" y="872490"/>
                    </a:cubicBezTo>
                    <a:cubicBezTo>
                      <a:pt x="417195" y="673418"/>
                      <a:pt x="154305" y="35243"/>
                      <a:pt x="140017" y="0"/>
                    </a:cubicBezTo>
                    <a:lnTo>
                      <a:pt x="140017" y="0"/>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a:ea typeface="+mn-ea"/>
                  <a:cs typeface="+mn-cs"/>
                </a:endParaRPr>
              </a:p>
            </p:txBody>
          </p:sp>
          <p:sp>
            <p:nvSpPr>
              <p:cNvPr id="24" name="Freeform: Shape 23">
                <a:extLst>
                  <a:ext uri="{FF2B5EF4-FFF2-40B4-BE49-F238E27FC236}">
                    <a16:creationId xmlns:a16="http://schemas.microsoft.com/office/drawing/2014/main" id="{73AB0640-B75F-4900-9BFF-1A3FABA669B8}"/>
                  </a:ext>
                </a:extLst>
              </p:cNvPr>
              <p:cNvSpPr/>
              <p:nvPr/>
            </p:nvSpPr>
            <p:spPr>
              <a:xfrm>
                <a:off x="5073564" y="1554844"/>
                <a:ext cx="579872" cy="1109585"/>
              </a:xfrm>
              <a:custGeom>
                <a:avLst/>
                <a:gdLst>
                  <a:gd name="connsiteX0" fmla="*/ 629603 w 733425"/>
                  <a:gd name="connsiteY0" fmla="*/ 0 h 1752600"/>
                  <a:gd name="connsiteX1" fmla="*/ 15240 w 733425"/>
                  <a:gd name="connsiteY1" fmla="*/ 0 h 1752600"/>
                  <a:gd name="connsiteX2" fmla="*/ 56198 w 733425"/>
                  <a:gd name="connsiteY2" fmla="*/ 107633 h 1752600"/>
                  <a:gd name="connsiteX3" fmla="*/ 629603 w 733425"/>
                  <a:gd name="connsiteY3" fmla="*/ 107633 h 1752600"/>
                  <a:gd name="connsiteX4" fmla="*/ 629603 w 733425"/>
                  <a:gd name="connsiteY4" fmla="*/ 1644968 h 1752600"/>
                  <a:gd name="connsiteX5" fmla="*/ 46673 w 733425"/>
                  <a:gd name="connsiteY5" fmla="*/ 1644968 h 1752600"/>
                  <a:gd name="connsiteX6" fmla="*/ 0 w 733425"/>
                  <a:gd name="connsiteY6" fmla="*/ 1759268 h 1752600"/>
                  <a:gd name="connsiteX7" fmla="*/ 629603 w 733425"/>
                  <a:gd name="connsiteY7" fmla="*/ 1759268 h 1752600"/>
                  <a:gd name="connsiteX8" fmla="*/ 737235 w 733425"/>
                  <a:gd name="connsiteY8" fmla="*/ 1759268 h 1752600"/>
                  <a:gd name="connsiteX9" fmla="*/ 737235 w 733425"/>
                  <a:gd name="connsiteY9"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25" h="1752600">
                    <a:moveTo>
                      <a:pt x="629603" y="0"/>
                    </a:moveTo>
                    <a:lnTo>
                      <a:pt x="15240" y="0"/>
                    </a:lnTo>
                    <a:lnTo>
                      <a:pt x="56198" y="107633"/>
                    </a:lnTo>
                    <a:lnTo>
                      <a:pt x="629603" y="107633"/>
                    </a:lnTo>
                    <a:lnTo>
                      <a:pt x="629603" y="1644968"/>
                    </a:lnTo>
                    <a:lnTo>
                      <a:pt x="46673" y="1644968"/>
                    </a:lnTo>
                    <a:lnTo>
                      <a:pt x="0" y="1759268"/>
                    </a:lnTo>
                    <a:lnTo>
                      <a:pt x="629603" y="1759268"/>
                    </a:lnTo>
                    <a:lnTo>
                      <a:pt x="737235" y="1759268"/>
                    </a:lnTo>
                    <a:lnTo>
                      <a:pt x="737235" y="0"/>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537A45BC-482E-48CA-A7D5-8C23B6D2D5B6}"/>
                  </a:ext>
                </a:extLst>
              </p:cNvPr>
              <p:cNvSpPr/>
              <p:nvPr/>
            </p:nvSpPr>
            <p:spPr>
              <a:xfrm>
                <a:off x="5210940" y="2323328"/>
                <a:ext cx="78586" cy="314778"/>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46766350-1AAE-43C0-9A9C-11C38581557A}"/>
                  </a:ext>
                </a:extLst>
              </p:cNvPr>
              <p:cNvSpPr/>
              <p:nvPr/>
            </p:nvSpPr>
            <p:spPr>
              <a:xfrm>
                <a:off x="5387744" y="2323328"/>
                <a:ext cx="78586" cy="314778"/>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EE15E901-A332-4AD1-86A6-6B3E201812CB}"/>
                  </a:ext>
                </a:extLst>
              </p:cNvPr>
              <p:cNvSpPr/>
              <p:nvPr/>
            </p:nvSpPr>
            <p:spPr>
              <a:xfrm rot="16200000">
                <a:off x="5299616" y="2234018"/>
                <a:ext cx="78042" cy="255389"/>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FA2408B4-A9AF-41F4-91D7-D4E9CA77E10F}"/>
                  </a:ext>
                </a:extLst>
              </p:cNvPr>
              <p:cNvSpPr/>
              <p:nvPr/>
            </p:nvSpPr>
            <p:spPr>
              <a:xfrm rot="16200000">
                <a:off x="5377270" y="2085048"/>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9428D36A-9671-469E-9680-009DDF76ED7F}"/>
                  </a:ext>
                </a:extLst>
              </p:cNvPr>
              <p:cNvSpPr/>
              <p:nvPr/>
            </p:nvSpPr>
            <p:spPr>
              <a:xfrm rot="16200000">
                <a:off x="5377270" y="1911433"/>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552AEA95-B246-448B-A93E-FB7FE701E6FB}"/>
                  </a:ext>
                </a:extLst>
              </p:cNvPr>
              <p:cNvSpPr/>
              <p:nvPr/>
            </p:nvSpPr>
            <p:spPr>
              <a:xfrm rot="16200000">
                <a:off x="5377270" y="1737818"/>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35D123E1-1B30-4C91-ABA4-CBEE06B88769}"/>
                  </a:ext>
                </a:extLst>
              </p:cNvPr>
              <p:cNvSpPr/>
              <p:nvPr/>
            </p:nvSpPr>
            <p:spPr>
              <a:xfrm rot="16200000">
                <a:off x="5211213" y="2085048"/>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D82EF0EA-2FFF-4BDA-8F55-AD5E3DE4D85F}"/>
                  </a:ext>
                </a:extLst>
              </p:cNvPr>
              <p:cNvSpPr/>
              <p:nvPr/>
            </p:nvSpPr>
            <p:spPr>
              <a:xfrm rot="16200000">
                <a:off x="5211213" y="1911433"/>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7487F508-86AD-47F4-BB93-0E0C0D06D416}"/>
                  </a:ext>
                </a:extLst>
              </p:cNvPr>
              <p:cNvSpPr/>
              <p:nvPr/>
            </p:nvSpPr>
            <p:spPr>
              <a:xfrm rot="16200000">
                <a:off x="5211213" y="1737818"/>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56406E54-A77B-4A34-BB3D-811F4E655D1F}"/>
                  </a:ext>
                </a:extLst>
              </p:cNvPr>
              <p:cNvSpPr/>
              <p:nvPr/>
            </p:nvSpPr>
            <p:spPr>
              <a:xfrm>
                <a:off x="5160902" y="1390281"/>
                <a:ext cx="78586" cy="20826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F3301C9-57E4-4046-8654-21F7F4FD4042}"/>
                  </a:ext>
                </a:extLst>
              </p:cNvPr>
              <p:cNvSpPr/>
              <p:nvPr/>
            </p:nvSpPr>
            <p:spPr>
              <a:xfrm>
                <a:off x="5450902" y="1390281"/>
                <a:ext cx="78586" cy="20826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4D676C66-0E36-4405-84D4-C0E78774BBEA}"/>
                  </a:ext>
                </a:extLst>
              </p:cNvPr>
              <p:cNvSpPr/>
              <p:nvPr/>
            </p:nvSpPr>
            <p:spPr>
              <a:xfrm rot="16200000">
                <a:off x="5302822" y="1247726"/>
                <a:ext cx="84749" cy="368583"/>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38" name="Isosceles Triangle 33">
                <a:extLst>
                  <a:ext uri="{FF2B5EF4-FFF2-40B4-BE49-F238E27FC236}">
                    <a16:creationId xmlns:a16="http://schemas.microsoft.com/office/drawing/2014/main" id="{9D0AF42F-726D-411E-ACDD-224429292CC3}"/>
                  </a:ext>
                </a:extLst>
              </p:cNvPr>
              <p:cNvSpPr/>
              <p:nvPr/>
            </p:nvSpPr>
            <p:spPr>
              <a:xfrm>
                <a:off x="5007001" y="2404544"/>
                <a:ext cx="102699" cy="263695"/>
              </a:xfrm>
              <a:custGeom>
                <a:avLst/>
                <a:gdLst>
                  <a:gd name="connsiteX0" fmla="*/ 0 w 207474"/>
                  <a:gd name="connsiteY0" fmla="*/ 263695 h 263695"/>
                  <a:gd name="connsiteX1" fmla="*/ 207474 w 207474"/>
                  <a:gd name="connsiteY1" fmla="*/ 0 h 263695"/>
                  <a:gd name="connsiteX2" fmla="*/ 207474 w 207474"/>
                  <a:gd name="connsiteY2" fmla="*/ 263695 h 263695"/>
                  <a:gd name="connsiteX3" fmla="*/ 0 w 207474"/>
                  <a:gd name="connsiteY3" fmla="*/ 263695 h 263695"/>
                  <a:gd name="connsiteX0" fmla="*/ 0 w 154134"/>
                  <a:gd name="connsiteY0" fmla="*/ 261790 h 263695"/>
                  <a:gd name="connsiteX1" fmla="*/ 154134 w 154134"/>
                  <a:gd name="connsiteY1" fmla="*/ 0 h 263695"/>
                  <a:gd name="connsiteX2" fmla="*/ 154134 w 154134"/>
                  <a:gd name="connsiteY2" fmla="*/ 263695 h 263695"/>
                  <a:gd name="connsiteX3" fmla="*/ 0 w 154134"/>
                  <a:gd name="connsiteY3" fmla="*/ 261790 h 263695"/>
                  <a:gd name="connsiteX0" fmla="*/ 0 w 79839"/>
                  <a:gd name="connsiteY0" fmla="*/ 261790 h 263695"/>
                  <a:gd name="connsiteX1" fmla="*/ 79839 w 79839"/>
                  <a:gd name="connsiteY1" fmla="*/ 0 h 263695"/>
                  <a:gd name="connsiteX2" fmla="*/ 79839 w 79839"/>
                  <a:gd name="connsiteY2" fmla="*/ 263695 h 263695"/>
                  <a:gd name="connsiteX3" fmla="*/ 0 w 79839"/>
                  <a:gd name="connsiteY3" fmla="*/ 261790 h 263695"/>
                  <a:gd name="connsiteX0" fmla="*/ 0 w 100794"/>
                  <a:gd name="connsiteY0" fmla="*/ 261790 h 263695"/>
                  <a:gd name="connsiteX1" fmla="*/ 100794 w 100794"/>
                  <a:gd name="connsiteY1" fmla="*/ 0 h 263695"/>
                  <a:gd name="connsiteX2" fmla="*/ 100794 w 100794"/>
                  <a:gd name="connsiteY2" fmla="*/ 263695 h 263695"/>
                  <a:gd name="connsiteX3" fmla="*/ 0 w 100794"/>
                  <a:gd name="connsiteY3" fmla="*/ 261790 h 263695"/>
                  <a:gd name="connsiteX0" fmla="*/ 0 w 100794"/>
                  <a:gd name="connsiteY0" fmla="*/ 261790 h 263695"/>
                  <a:gd name="connsiteX1" fmla="*/ 100794 w 100794"/>
                  <a:gd name="connsiteY1" fmla="*/ 0 h 263695"/>
                  <a:gd name="connsiteX2" fmla="*/ 100794 w 100794"/>
                  <a:gd name="connsiteY2" fmla="*/ 263695 h 263695"/>
                  <a:gd name="connsiteX3" fmla="*/ 0 w 100794"/>
                  <a:gd name="connsiteY3" fmla="*/ 261790 h 263695"/>
                  <a:gd name="connsiteX0" fmla="*/ 0 w 100794"/>
                  <a:gd name="connsiteY0" fmla="*/ 261790 h 263695"/>
                  <a:gd name="connsiteX1" fmla="*/ 100794 w 100794"/>
                  <a:gd name="connsiteY1" fmla="*/ 0 h 263695"/>
                  <a:gd name="connsiteX2" fmla="*/ 100794 w 100794"/>
                  <a:gd name="connsiteY2" fmla="*/ 263695 h 263695"/>
                  <a:gd name="connsiteX3" fmla="*/ 0 w 100794"/>
                  <a:gd name="connsiteY3" fmla="*/ 261790 h 263695"/>
                  <a:gd name="connsiteX0" fmla="*/ 0 w 102699"/>
                  <a:gd name="connsiteY0" fmla="*/ 263695 h 263695"/>
                  <a:gd name="connsiteX1" fmla="*/ 102699 w 102699"/>
                  <a:gd name="connsiteY1" fmla="*/ 0 h 263695"/>
                  <a:gd name="connsiteX2" fmla="*/ 102699 w 102699"/>
                  <a:gd name="connsiteY2" fmla="*/ 263695 h 263695"/>
                  <a:gd name="connsiteX3" fmla="*/ 0 w 102699"/>
                  <a:gd name="connsiteY3" fmla="*/ 263695 h 263695"/>
                </a:gdLst>
                <a:ahLst/>
                <a:cxnLst>
                  <a:cxn ang="0">
                    <a:pos x="connsiteX0" y="connsiteY0"/>
                  </a:cxn>
                  <a:cxn ang="0">
                    <a:pos x="connsiteX1" y="connsiteY1"/>
                  </a:cxn>
                  <a:cxn ang="0">
                    <a:pos x="connsiteX2" y="connsiteY2"/>
                  </a:cxn>
                  <a:cxn ang="0">
                    <a:pos x="connsiteX3" y="connsiteY3"/>
                  </a:cxn>
                </a:cxnLst>
                <a:rect l="l" t="t" r="r" b="b"/>
                <a:pathLst>
                  <a:path w="102699" h="263695">
                    <a:moveTo>
                      <a:pt x="0" y="263695"/>
                    </a:moveTo>
                    <a:cubicBezTo>
                      <a:pt x="41218" y="165002"/>
                      <a:pt x="69101" y="87263"/>
                      <a:pt x="102699" y="0"/>
                    </a:cubicBezTo>
                    <a:lnTo>
                      <a:pt x="102699" y="263695"/>
                    </a:lnTo>
                    <a:lnTo>
                      <a:pt x="0" y="263695"/>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grpSp>
        <p:sp>
          <p:nvSpPr>
            <p:cNvPr id="108" name="Rectangle 107">
              <a:extLst>
                <a:ext uri="{FF2B5EF4-FFF2-40B4-BE49-F238E27FC236}">
                  <a16:creationId xmlns:a16="http://schemas.microsoft.com/office/drawing/2014/main" id="{411699FA-1F95-44F7-B02F-2EFB58E6DECB}"/>
                </a:ext>
              </a:extLst>
            </p:cNvPr>
            <p:cNvSpPr/>
            <p:nvPr/>
          </p:nvSpPr>
          <p:spPr>
            <a:xfrm>
              <a:off x="6823099" y="2547638"/>
              <a:ext cx="1109747" cy="923330"/>
            </a:xfrm>
            <a:prstGeom prst="rect">
              <a:avLst/>
            </a:prstGeom>
          </p:spPr>
          <p:txBody>
            <a:bodyPr wrap="square" lIns="0" tIns="0" rIns="0" bIns="0">
              <a:spAutoFit/>
            </a:bodyPr>
            <a:lstStyle/>
            <a:p>
              <a:pPr lvl="0">
                <a:defRPr/>
              </a:pPr>
              <a:r>
                <a:rPr lang="en-US" sz="1000">
                  <a:solidFill>
                    <a:schemeClr val="accent6"/>
                  </a:solidFill>
                </a:rPr>
                <a:t>Existing data  protection solution(s) will not be able to meet all future business  challenges</a:t>
              </a:r>
              <a:endParaRPr kumimoji="0" lang="en-US" sz="1000" b="0" i="0" u="none" strike="noStrike" kern="1200" cap="none" spc="0" normalizeH="0" baseline="0" noProof="0">
                <a:ln>
                  <a:noFill/>
                </a:ln>
                <a:solidFill>
                  <a:schemeClr val="accent6"/>
                </a:solidFill>
                <a:effectLst/>
                <a:uLnTx/>
                <a:uFillTx/>
                <a:latin typeface="Arial"/>
                <a:ea typeface="+mn-ea"/>
                <a:cs typeface="+mn-cs"/>
              </a:endParaRPr>
            </a:p>
          </p:txBody>
        </p:sp>
        <p:sp>
          <p:nvSpPr>
            <p:cNvPr id="111" name="TextBox 110">
              <a:extLst>
                <a:ext uri="{FF2B5EF4-FFF2-40B4-BE49-F238E27FC236}">
                  <a16:creationId xmlns:a16="http://schemas.microsoft.com/office/drawing/2014/main" id="{F7E57A19-16B2-4391-AF8B-D18D203B41C2}"/>
                </a:ext>
              </a:extLst>
            </p:cNvPr>
            <p:cNvSpPr txBox="1"/>
            <p:nvPr/>
          </p:nvSpPr>
          <p:spPr>
            <a:xfrm>
              <a:off x="6749787" y="2190599"/>
              <a:ext cx="516488" cy="369332"/>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
                  <a:srgbClr val="007DB8"/>
                </a:buClr>
                <a:buSzTx/>
                <a:buFontTx/>
                <a:buNone/>
                <a:tabLst/>
                <a:defRPr/>
              </a:pPr>
              <a:r>
                <a:rPr kumimoji="0" lang="en-US" sz="1800" b="0" i="0" u="none" strike="noStrike" kern="1200" cap="none" spc="0" normalizeH="0" baseline="0" noProof="0">
                  <a:ln>
                    <a:noFill/>
                  </a:ln>
                  <a:solidFill>
                    <a:schemeClr val="accent6"/>
                  </a:solidFill>
                  <a:effectLst/>
                  <a:uLnTx/>
                  <a:uFillTx/>
                  <a:latin typeface="Arial"/>
                  <a:ea typeface="+mn-ea"/>
                  <a:cs typeface="+mn-cs"/>
                </a:rPr>
                <a:t>80</a:t>
              </a:r>
              <a:r>
                <a:rPr kumimoji="0" lang="en-US" sz="1000" b="0" i="0" u="none" strike="noStrike" kern="1200" cap="none" spc="0" normalizeH="0" baseline="34000" noProof="0">
                  <a:ln>
                    <a:noFill/>
                  </a:ln>
                  <a:solidFill>
                    <a:schemeClr val="accent6"/>
                  </a:solidFill>
                  <a:effectLst/>
                  <a:uLnTx/>
                  <a:uFillTx/>
                  <a:latin typeface="Arial"/>
                  <a:ea typeface="+mn-ea"/>
                  <a:cs typeface="+mn-cs"/>
                </a:rPr>
                <a:t>%</a:t>
              </a:r>
            </a:p>
          </p:txBody>
        </p:sp>
        <p:sp>
          <p:nvSpPr>
            <p:cNvPr id="88" name="TextBox 87">
              <a:extLst>
                <a:ext uri="{FF2B5EF4-FFF2-40B4-BE49-F238E27FC236}">
                  <a16:creationId xmlns:a16="http://schemas.microsoft.com/office/drawing/2014/main" id="{8743F00A-421E-460C-A691-4CAD434026E7}"/>
                </a:ext>
              </a:extLst>
            </p:cNvPr>
            <p:cNvSpPr txBox="1"/>
            <p:nvPr/>
          </p:nvSpPr>
          <p:spPr>
            <a:xfrm>
              <a:off x="7135903" y="1870054"/>
              <a:ext cx="1371744" cy="153888"/>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2"/>
                  </a:solidFill>
                  <a:effectLst/>
                  <a:uLnTx/>
                  <a:uFillTx/>
                  <a:ea typeface="+mn-ea"/>
                  <a:cs typeface="+mn-cs"/>
                </a:rPr>
                <a:t>Business Resiliency</a:t>
              </a:r>
            </a:p>
          </p:txBody>
        </p:sp>
        <p:sp>
          <p:nvSpPr>
            <p:cNvPr id="128" name="Rectangle 127">
              <a:extLst>
                <a:ext uri="{FF2B5EF4-FFF2-40B4-BE49-F238E27FC236}">
                  <a16:creationId xmlns:a16="http://schemas.microsoft.com/office/drawing/2014/main" id="{7EA341C5-1263-4B2C-8B73-4303E01E7151}"/>
                </a:ext>
              </a:extLst>
            </p:cNvPr>
            <p:cNvSpPr/>
            <p:nvPr/>
          </p:nvSpPr>
          <p:spPr>
            <a:xfrm>
              <a:off x="7679896" y="3718313"/>
              <a:ext cx="1126358" cy="615553"/>
            </a:xfrm>
            <a:prstGeom prst="rect">
              <a:avLst/>
            </a:prstGeom>
          </p:spPr>
          <p:txBody>
            <a:bodyPr wrap="square" lIns="0" tIns="0" rIns="0" bIns="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tx2"/>
                  </a:solidFill>
                  <a:effectLst/>
                  <a:uLnTx/>
                  <a:uFillTx/>
                  <a:latin typeface="Arial"/>
                  <a:ea typeface="+mn-ea"/>
                  <a:cs typeface="+mn-cs"/>
                </a:rPr>
                <a:t>YoY increase in total cost of downtime in the last 12 months</a:t>
              </a:r>
              <a:endParaRPr kumimoji="0" lang="en-US" sz="1000" b="1" i="0" u="none" strike="noStrike" kern="1200" cap="none" spc="0" normalizeH="0" baseline="0" noProof="0">
                <a:ln>
                  <a:noFill/>
                </a:ln>
                <a:solidFill>
                  <a:schemeClr val="tx2"/>
                </a:solidFill>
                <a:effectLst/>
                <a:uLnTx/>
                <a:uFillTx/>
                <a:latin typeface="Arial"/>
                <a:ea typeface="+mn-ea"/>
                <a:cs typeface="+mn-cs"/>
              </a:endParaRPr>
            </a:p>
          </p:txBody>
        </p:sp>
        <p:sp>
          <p:nvSpPr>
            <p:cNvPr id="134" name="TextBox 133">
              <a:extLst>
                <a:ext uri="{FF2B5EF4-FFF2-40B4-BE49-F238E27FC236}">
                  <a16:creationId xmlns:a16="http://schemas.microsoft.com/office/drawing/2014/main" id="{EE9A4E51-7B83-4748-A090-987A4E03B9D8}"/>
                </a:ext>
              </a:extLst>
            </p:cNvPr>
            <p:cNvSpPr txBox="1"/>
            <p:nvPr/>
          </p:nvSpPr>
          <p:spPr>
            <a:xfrm>
              <a:off x="8330407" y="3385785"/>
              <a:ext cx="521298" cy="369332"/>
            </a:xfrm>
            <a:prstGeom prst="rect">
              <a:avLst/>
            </a:prstGeom>
            <a:noFill/>
          </p:spPr>
          <p:txBody>
            <a:bodyPr wrap="none" rtlCol="0">
              <a:spAutoFit/>
            </a:bodyPr>
            <a:lstStyle/>
            <a:p>
              <a:pPr algn="ctr" defTabSz="685800" fontAlgn="auto">
                <a:spcBef>
                  <a:spcPts val="0"/>
                </a:spcBef>
                <a:spcAft>
                  <a:spcPts val="0"/>
                </a:spcAft>
                <a:buClr>
                  <a:srgbClr val="007DB8"/>
                </a:buClr>
              </a:pPr>
              <a:r>
                <a:rPr lang="en-US" sz="1800">
                  <a:solidFill>
                    <a:schemeClr val="tx2"/>
                  </a:solidFill>
                  <a:latin typeface="Arial"/>
                </a:rPr>
                <a:t>54</a:t>
              </a:r>
              <a:r>
                <a:rPr lang="en-US" sz="1100" baseline="34000">
                  <a:solidFill>
                    <a:schemeClr val="tx2"/>
                  </a:solidFill>
                  <a:latin typeface="Arial"/>
                </a:rPr>
                <a:t>%</a:t>
              </a:r>
            </a:p>
          </p:txBody>
        </p:sp>
        <p:cxnSp>
          <p:nvCxnSpPr>
            <p:cNvPr id="101" name="Straight Connector 100">
              <a:extLst>
                <a:ext uri="{FF2B5EF4-FFF2-40B4-BE49-F238E27FC236}">
                  <a16:creationId xmlns:a16="http://schemas.microsoft.com/office/drawing/2014/main" id="{4A031568-7009-4F20-A414-565C64F4C068}"/>
                </a:ext>
              </a:extLst>
            </p:cNvPr>
            <p:cNvCxnSpPr>
              <a:cxnSpLocks/>
            </p:cNvCxnSpPr>
            <p:nvPr/>
          </p:nvCxnSpPr>
          <p:spPr>
            <a:xfrm flipH="1">
              <a:off x="7160100" y="2158004"/>
              <a:ext cx="1296231" cy="2350008"/>
            </a:xfrm>
            <a:prstGeom prst="line">
              <a:avLst/>
            </a:prstGeom>
            <a:ln/>
          </p:spPr>
          <p:style>
            <a:lnRef idx="3">
              <a:schemeClr val="accent3"/>
            </a:lnRef>
            <a:fillRef idx="0">
              <a:schemeClr val="accent3"/>
            </a:fillRef>
            <a:effectRef idx="2">
              <a:schemeClr val="accent3"/>
            </a:effectRef>
            <a:fontRef idx="minor">
              <a:schemeClr val="tx1"/>
            </a:fontRef>
          </p:style>
        </p:cxnSp>
      </p:grpSp>
      <p:grpSp>
        <p:nvGrpSpPr>
          <p:cNvPr id="4" name="Group 3">
            <a:extLst>
              <a:ext uri="{FF2B5EF4-FFF2-40B4-BE49-F238E27FC236}">
                <a16:creationId xmlns:a16="http://schemas.microsoft.com/office/drawing/2014/main" id="{D16C375F-460B-40EE-8AAF-4EA9CD2DA40D}"/>
              </a:ext>
            </a:extLst>
          </p:cNvPr>
          <p:cNvGrpSpPr/>
          <p:nvPr/>
        </p:nvGrpSpPr>
        <p:grpSpPr>
          <a:xfrm>
            <a:off x="4198716" y="1216885"/>
            <a:ext cx="2922000" cy="3848040"/>
            <a:chOff x="4193319" y="1216885"/>
            <a:chExt cx="2922000" cy="3848040"/>
          </a:xfrm>
        </p:grpSpPr>
        <p:grpSp>
          <p:nvGrpSpPr>
            <p:cNvPr id="77" name="Group 76">
              <a:extLst>
                <a:ext uri="{FF2B5EF4-FFF2-40B4-BE49-F238E27FC236}">
                  <a16:creationId xmlns:a16="http://schemas.microsoft.com/office/drawing/2014/main" id="{09D52969-37EE-4F35-82E3-612DDF1C328B}"/>
                </a:ext>
              </a:extLst>
            </p:cNvPr>
            <p:cNvGrpSpPr/>
            <p:nvPr/>
          </p:nvGrpSpPr>
          <p:grpSpPr>
            <a:xfrm>
              <a:off x="4193319" y="1599623"/>
              <a:ext cx="2922000" cy="3465302"/>
              <a:chOff x="69526" y="1409694"/>
              <a:chExt cx="2922000" cy="3465302"/>
            </a:xfrm>
          </p:grpSpPr>
          <p:sp>
            <p:nvSpPr>
              <p:cNvPr id="78" name="Freeform: Shape 77">
                <a:extLst>
                  <a:ext uri="{FF2B5EF4-FFF2-40B4-BE49-F238E27FC236}">
                    <a16:creationId xmlns:a16="http://schemas.microsoft.com/office/drawing/2014/main" id="{9EE3A474-1FA5-4E21-A8B1-7AEAC9DDD1B7}"/>
                  </a:ext>
                </a:extLst>
              </p:cNvPr>
              <p:cNvSpPr/>
              <p:nvPr/>
            </p:nvSpPr>
            <p:spPr>
              <a:xfrm rot="1936636">
                <a:off x="69526" y="1409694"/>
                <a:ext cx="1593809" cy="2884695"/>
              </a:xfrm>
              <a:custGeom>
                <a:avLst/>
                <a:gdLst/>
                <a:ahLst/>
                <a:cxnLst/>
                <a:rect l="l" t="t" r="r" b="b"/>
                <a:pathLst>
                  <a:path w="1593809" h="2884695">
                    <a:moveTo>
                      <a:pt x="1593809" y="2668914"/>
                    </a:moveTo>
                    <a:lnTo>
                      <a:pt x="1579424" y="2670745"/>
                    </a:lnTo>
                    <a:lnTo>
                      <a:pt x="1582077" y="2674929"/>
                    </a:lnTo>
                    <a:lnTo>
                      <a:pt x="1251253" y="2884695"/>
                    </a:lnTo>
                    <a:lnTo>
                      <a:pt x="24784" y="950417"/>
                    </a:lnTo>
                    <a:lnTo>
                      <a:pt x="26825" y="949123"/>
                    </a:lnTo>
                    <a:lnTo>
                      <a:pt x="0" y="906817"/>
                    </a:lnTo>
                    <a:lnTo>
                      <a:pt x="1430150" y="0"/>
                    </a:lnTo>
                    <a:lnTo>
                      <a:pt x="1424598" y="42856"/>
                    </a:lnTo>
                    <a:lnTo>
                      <a:pt x="1430762" y="2239"/>
                    </a:lnTo>
                    <a:lnTo>
                      <a:pt x="1584755" y="2597776"/>
                    </a:lnTo>
                    <a:close/>
                  </a:path>
                </a:pathLst>
              </a:cu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solidFill>
                    <a:schemeClr val="bg2"/>
                  </a:solidFill>
                </a:endParaRPr>
              </a:p>
            </p:txBody>
          </p:sp>
          <p:sp>
            <p:nvSpPr>
              <p:cNvPr id="81" name="Freeform: Shape 80">
                <a:extLst>
                  <a:ext uri="{FF2B5EF4-FFF2-40B4-BE49-F238E27FC236}">
                    <a16:creationId xmlns:a16="http://schemas.microsoft.com/office/drawing/2014/main" id="{4BCD2896-9702-4891-B32D-0736C0020E33}"/>
                  </a:ext>
                </a:extLst>
              </p:cNvPr>
              <p:cNvSpPr/>
              <p:nvPr/>
            </p:nvSpPr>
            <p:spPr>
              <a:xfrm rot="12742656">
                <a:off x="1397717" y="1990301"/>
                <a:ext cx="1593809" cy="2884695"/>
              </a:xfrm>
              <a:custGeom>
                <a:avLst/>
                <a:gdLst/>
                <a:ahLst/>
                <a:cxnLst/>
                <a:rect l="l" t="t" r="r" b="b"/>
                <a:pathLst>
                  <a:path w="1593809" h="2884695">
                    <a:moveTo>
                      <a:pt x="1593809" y="2668914"/>
                    </a:moveTo>
                    <a:lnTo>
                      <a:pt x="1579424" y="2670745"/>
                    </a:lnTo>
                    <a:lnTo>
                      <a:pt x="1582077" y="2674929"/>
                    </a:lnTo>
                    <a:lnTo>
                      <a:pt x="1251253" y="2884695"/>
                    </a:lnTo>
                    <a:lnTo>
                      <a:pt x="24784" y="950417"/>
                    </a:lnTo>
                    <a:lnTo>
                      <a:pt x="26825" y="949123"/>
                    </a:lnTo>
                    <a:lnTo>
                      <a:pt x="0" y="906817"/>
                    </a:lnTo>
                    <a:lnTo>
                      <a:pt x="1430150" y="0"/>
                    </a:lnTo>
                    <a:lnTo>
                      <a:pt x="1424598" y="42856"/>
                    </a:lnTo>
                    <a:lnTo>
                      <a:pt x="1430762" y="2239"/>
                    </a:lnTo>
                    <a:lnTo>
                      <a:pt x="1584755" y="2597776"/>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200">
                  <a:solidFill>
                    <a:schemeClr val="bg2"/>
                  </a:solidFill>
                </a:endParaRPr>
              </a:p>
            </p:txBody>
          </p:sp>
        </p:grpSp>
        <p:grpSp>
          <p:nvGrpSpPr>
            <p:cNvPr id="82" name="Group 81">
              <a:extLst>
                <a:ext uri="{FF2B5EF4-FFF2-40B4-BE49-F238E27FC236}">
                  <a16:creationId xmlns:a16="http://schemas.microsoft.com/office/drawing/2014/main" id="{714B1208-BFD7-4905-8783-48AE084205C3}"/>
                </a:ext>
              </a:extLst>
            </p:cNvPr>
            <p:cNvGrpSpPr>
              <a:grpSpLocks noChangeAspect="1"/>
            </p:cNvGrpSpPr>
            <p:nvPr/>
          </p:nvGrpSpPr>
          <p:grpSpPr>
            <a:xfrm>
              <a:off x="5297662" y="1216885"/>
              <a:ext cx="669226" cy="491724"/>
              <a:chOff x="-825829" y="2980478"/>
              <a:chExt cx="746457" cy="548474"/>
            </a:xfrm>
            <a:solidFill>
              <a:schemeClr val="tx2"/>
            </a:solidFill>
            <a:effectLst>
              <a:outerShdw blurRad="1016000" algn="ctr" rotWithShape="0">
                <a:prstClr val="black">
                  <a:alpha val="56000"/>
                </a:prstClr>
              </a:outerShdw>
            </a:effectLst>
          </p:grpSpPr>
          <p:sp>
            <p:nvSpPr>
              <p:cNvPr id="84" name="Freeform 6">
                <a:extLst>
                  <a:ext uri="{FF2B5EF4-FFF2-40B4-BE49-F238E27FC236}">
                    <a16:creationId xmlns:a16="http://schemas.microsoft.com/office/drawing/2014/main" id="{ACF628BE-11B0-45F4-8C4B-1B23BEBEB361}"/>
                  </a:ext>
                </a:extLst>
              </p:cNvPr>
              <p:cNvSpPr>
                <a:spLocks noEditPoints="1"/>
              </p:cNvSpPr>
              <p:nvPr/>
            </p:nvSpPr>
            <p:spPr bwMode="auto">
              <a:xfrm>
                <a:off x="-700924" y="3219863"/>
                <a:ext cx="504560" cy="309089"/>
              </a:xfrm>
              <a:custGeom>
                <a:avLst/>
                <a:gdLst>
                  <a:gd name="T0" fmla="*/ 144 w 172"/>
                  <a:gd name="T1" fmla="*/ 49 h 106"/>
                  <a:gd name="T2" fmla="*/ 141 w 172"/>
                  <a:gd name="T3" fmla="*/ 30 h 106"/>
                  <a:gd name="T4" fmla="*/ 124 w 172"/>
                  <a:gd name="T5" fmla="*/ 7 h 106"/>
                  <a:gd name="T6" fmla="*/ 100 w 172"/>
                  <a:gd name="T7" fmla="*/ 0 h 106"/>
                  <a:gd name="T8" fmla="*/ 64 w 172"/>
                  <a:gd name="T9" fmla="*/ 19 h 106"/>
                  <a:gd name="T10" fmla="*/ 56 w 172"/>
                  <a:gd name="T11" fmla="*/ 19 h 106"/>
                  <a:gd name="T12" fmla="*/ 22 w 172"/>
                  <a:gd name="T13" fmla="*/ 44 h 106"/>
                  <a:gd name="T14" fmla="*/ 0 w 172"/>
                  <a:gd name="T15" fmla="*/ 75 h 106"/>
                  <a:gd name="T16" fmla="*/ 31 w 172"/>
                  <a:gd name="T17" fmla="*/ 106 h 106"/>
                  <a:gd name="T18" fmla="*/ 124 w 172"/>
                  <a:gd name="T19" fmla="*/ 106 h 106"/>
                  <a:gd name="T20" fmla="*/ 141 w 172"/>
                  <a:gd name="T21" fmla="*/ 106 h 106"/>
                  <a:gd name="T22" fmla="*/ 144 w 172"/>
                  <a:gd name="T23" fmla="*/ 106 h 106"/>
                  <a:gd name="T24" fmla="*/ 172 w 172"/>
                  <a:gd name="T25" fmla="*/ 77 h 106"/>
                  <a:gd name="T26" fmla="*/ 144 w 172"/>
                  <a:gd name="T27" fmla="*/ 49 h 106"/>
                  <a:gd name="T28" fmla="*/ 143 w 172"/>
                  <a:gd name="T29" fmla="*/ 89 h 106"/>
                  <a:gd name="T30" fmla="*/ 141 w 172"/>
                  <a:gd name="T31" fmla="*/ 89 h 106"/>
                  <a:gd name="T32" fmla="*/ 124 w 172"/>
                  <a:gd name="T33" fmla="*/ 89 h 106"/>
                  <a:gd name="T34" fmla="*/ 31 w 172"/>
                  <a:gd name="T35" fmla="*/ 89 h 106"/>
                  <a:gd name="T36" fmla="*/ 17 w 172"/>
                  <a:gd name="T37" fmla="*/ 75 h 106"/>
                  <a:gd name="T38" fmla="*/ 27 w 172"/>
                  <a:gd name="T39" fmla="*/ 60 h 106"/>
                  <a:gd name="T40" fmla="*/ 38 w 172"/>
                  <a:gd name="T41" fmla="*/ 57 h 106"/>
                  <a:gd name="T42" fmla="*/ 39 w 172"/>
                  <a:gd name="T43" fmla="*/ 46 h 106"/>
                  <a:gd name="T44" fmla="*/ 56 w 172"/>
                  <a:gd name="T45" fmla="*/ 36 h 106"/>
                  <a:gd name="T46" fmla="*/ 62 w 172"/>
                  <a:gd name="T47" fmla="*/ 36 h 106"/>
                  <a:gd name="T48" fmla="*/ 74 w 172"/>
                  <a:gd name="T49" fmla="*/ 38 h 106"/>
                  <a:gd name="T50" fmla="*/ 79 w 172"/>
                  <a:gd name="T51" fmla="*/ 27 h 106"/>
                  <a:gd name="T52" fmla="*/ 100 w 172"/>
                  <a:gd name="T53" fmla="*/ 17 h 106"/>
                  <a:gd name="T54" fmla="*/ 124 w 172"/>
                  <a:gd name="T55" fmla="*/ 33 h 106"/>
                  <a:gd name="T56" fmla="*/ 127 w 172"/>
                  <a:gd name="T57" fmla="*/ 49 h 106"/>
                  <a:gd name="T58" fmla="*/ 127 w 172"/>
                  <a:gd name="T59" fmla="*/ 65 h 106"/>
                  <a:gd name="T60" fmla="*/ 141 w 172"/>
                  <a:gd name="T61" fmla="*/ 66 h 106"/>
                  <a:gd name="T62" fmla="*/ 143 w 172"/>
                  <a:gd name="T63" fmla="*/ 66 h 106"/>
                  <a:gd name="T64" fmla="*/ 155 w 172"/>
                  <a:gd name="T65" fmla="*/ 77 h 106"/>
                  <a:gd name="T66" fmla="*/ 143 w 172"/>
                  <a:gd name="T67" fmla="*/ 8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 h="106">
                    <a:moveTo>
                      <a:pt x="144" y="49"/>
                    </a:moveTo>
                    <a:cubicBezTo>
                      <a:pt x="144" y="42"/>
                      <a:pt x="143" y="36"/>
                      <a:pt x="141" y="30"/>
                    </a:cubicBezTo>
                    <a:cubicBezTo>
                      <a:pt x="138" y="20"/>
                      <a:pt x="132" y="12"/>
                      <a:pt x="124" y="7"/>
                    </a:cubicBezTo>
                    <a:cubicBezTo>
                      <a:pt x="117" y="2"/>
                      <a:pt x="109" y="0"/>
                      <a:pt x="100" y="0"/>
                    </a:cubicBezTo>
                    <a:cubicBezTo>
                      <a:pt x="74" y="0"/>
                      <a:pt x="64" y="19"/>
                      <a:pt x="64" y="19"/>
                    </a:cubicBezTo>
                    <a:cubicBezTo>
                      <a:pt x="61" y="19"/>
                      <a:pt x="58" y="19"/>
                      <a:pt x="56" y="19"/>
                    </a:cubicBezTo>
                    <a:cubicBezTo>
                      <a:pt x="26" y="19"/>
                      <a:pt x="22" y="44"/>
                      <a:pt x="22" y="44"/>
                    </a:cubicBezTo>
                    <a:cubicBezTo>
                      <a:pt x="22" y="44"/>
                      <a:pt x="0" y="50"/>
                      <a:pt x="0" y="75"/>
                    </a:cubicBezTo>
                    <a:cubicBezTo>
                      <a:pt x="0" y="99"/>
                      <a:pt x="20" y="106"/>
                      <a:pt x="31" y="106"/>
                    </a:cubicBezTo>
                    <a:cubicBezTo>
                      <a:pt x="124" y="106"/>
                      <a:pt x="124" y="106"/>
                      <a:pt x="124" y="106"/>
                    </a:cubicBezTo>
                    <a:cubicBezTo>
                      <a:pt x="141" y="106"/>
                      <a:pt x="141" y="106"/>
                      <a:pt x="141" y="106"/>
                    </a:cubicBezTo>
                    <a:cubicBezTo>
                      <a:pt x="144" y="106"/>
                      <a:pt x="144" y="106"/>
                      <a:pt x="144" y="106"/>
                    </a:cubicBezTo>
                    <a:cubicBezTo>
                      <a:pt x="144" y="106"/>
                      <a:pt x="172" y="104"/>
                      <a:pt x="172" y="77"/>
                    </a:cubicBezTo>
                    <a:cubicBezTo>
                      <a:pt x="172" y="51"/>
                      <a:pt x="144" y="49"/>
                      <a:pt x="144" y="49"/>
                    </a:cubicBezTo>
                    <a:close/>
                    <a:moveTo>
                      <a:pt x="143" y="89"/>
                    </a:moveTo>
                    <a:cubicBezTo>
                      <a:pt x="141" y="89"/>
                      <a:pt x="141" y="89"/>
                      <a:pt x="141" y="89"/>
                    </a:cubicBezTo>
                    <a:cubicBezTo>
                      <a:pt x="124" y="89"/>
                      <a:pt x="124" y="89"/>
                      <a:pt x="124" y="89"/>
                    </a:cubicBezTo>
                    <a:cubicBezTo>
                      <a:pt x="31" y="89"/>
                      <a:pt x="31" y="89"/>
                      <a:pt x="31" y="89"/>
                    </a:cubicBezTo>
                    <a:cubicBezTo>
                      <a:pt x="27" y="89"/>
                      <a:pt x="17" y="88"/>
                      <a:pt x="17" y="75"/>
                    </a:cubicBezTo>
                    <a:cubicBezTo>
                      <a:pt x="17" y="64"/>
                      <a:pt x="25" y="61"/>
                      <a:pt x="27" y="60"/>
                    </a:cubicBezTo>
                    <a:cubicBezTo>
                      <a:pt x="38" y="57"/>
                      <a:pt x="38" y="57"/>
                      <a:pt x="38" y="57"/>
                    </a:cubicBezTo>
                    <a:cubicBezTo>
                      <a:pt x="39" y="46"/>
                      <a:pt x="39" y="46"/>
                      <a:pt x="39" y="46"/>
                    </a:cubicBezTo>
                    <a:cubicBezTo>
                      <a:pt x="40" y="43"/>
                      <a:pt x="43" y="36"/>
                      <a:pt x="56" y="36"/>
                    </a:cubicBezTo>
                    <a:cubicBezTo>
                      <a:pt x="58" y="36"/>
                      <a:pt x="60" y="36"/>
                      <a:pt x="62" y="36"/>
                    </a:cubicBezTo>
                    <a:cubicBezTo>
                      <a:pt x="74" y="38"/>
                      <a:pt x="74" y="38"/>
                      <a:pt x="74" y="38"/>
                    </a:cubicBezTo>
                    <a:cubicBezTo>
                      <a:pt x="79" y="27"/>
                      <a:pt x="79" y="27"/>
                      <a:pt x="79" y="27"/>
                    </a:cubicBezTo>
                    <a:cubicBezTo>
                      <a:pt x="79" y="27"/>
                      <a:pt x="85" y="17"/>
                      <a:pt x="100" y="17"/>
                    </a:cubicBezTo>
                    <a:cubicBezTo>
                      <a:pt x="113" y="17"/>
                      <a:pt x="120" y="24"/>
                      <a:pt x="124" y="33"/>
                    </a:cubicBezTo>
                    <a:cubicBezTo>
                      <a:pt x="126" y="38"/>
                      <a:pt x="127" y="44"/>
                      <a:pt x="127" y="49"/>
                    </a:cubicBezTo>
                    <a:cubicBezTo>
                      <a:pt x="127" y="65"/>
                      <a:pt x="127" y="65"/>
                      <a:pt x="127" y="65"/>
                    </a:cubicBezTo>
                    <a:cubicBezTo>
                      <a:pt x="141" y="66"/>
                      <a:pt x="141" y="66"/>
                      <a:pt x="141" y="66"/>
                    </a:cubicBezTo>
                    <a:cubicBezTo>
                      <a:pt x="143" y="66"/>
                      <a:pt x="143" y="66"/>
                      <a:pt x="143" y="66"/>
                    </a:cubicBezTo>
                    <a:cubicBezTo>
                      <a:pt x="146" y="66"/>
                      <a:pt x="155" y="68"/>
                      <a:pt x="155" y="77"/>
                    </a:cubicBezTo>
                    <a:cubicBezTo>
                      <a:pt x="155" y="86"/>
                      <a:pt x="148" y="88"/>
                      <a:pt x="143"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a:ea typeface="+mn-ea"/>
                  <a:cs typeface="+mn-cs"/>
                </a:endParaRPr>
              </a:p>
            </p:txBody>
          </p:sp>
          <p:sp>
            <p:nvSpPr>
              <p:cNvPr id="85" name="Freeform 29">
                <a:extLst>
                  <a:ext uri="{FF2B5EF4-FFF2-40B4-BE49-F238E27FC236}">
                    <a16:creationId xmlns:a16="http://schemas.microsoft.com/office/drawing/2014/main" id="{F900FA84-04D6-4688-90B7-6CBC0F8F351E}"/>
                  </a:ext>
                </a:extLst>
              </p:cNvPr>
              <p:cNvSpPr>
                <a:spLocks/>
              </p:cNvSpPr>
              <p:nvPr/>
            </p:nvSpPr>
            <p:spPr bwMode="auto">
              <a:xfrm>
                <a:off x="-825829" y="2980478"/>
                <a:ext cx="746457" cy="467579"/>
              </a:xfrm>
              <a:custGeom>
                <a:avLst/>
                <a:gdLst>
                  <a:gd name="T0" fmla="*/ 214 w 256"/>
                  <a:gd name="T1" fmla="*/ 73 h 157"/>
                  <a:gd name="T2" fmla="*/ 149 w 256"/>
                  <a:gd name="T3" fmla="*/ 0 h 157"/>
                  <a:gd name="T4" fmla="*/ 95 w 256"/>
                  <a:gd name="T5" fmla="*/ 29 h 157"/>
                  <a:gd name="T6" fmla="*/ 83 w 256"/>
                  <a:gd name="T7" fmla="*/ 28 h 157"/>
                  <a:gd name="T8" fmla="*/ 34 w 256"/>
                  <a:gd name="T9" fmla="*/ 65 h 157"/>
                  <a:gd name="T10" fmla="*/ 0 w 256"/>
                  <a:gd name="T11" fmla="*/ 111 h 157"/>
                  <a:gd name="T12" fmla="*/ 46 w 256"/>
                  <a:gd name="T13" fmla="*/ 157 h 157"/>
                  <a:gd name="T14" fmla="*/ 66 w 256"/>
                  <a:gd name="T15" fmla="*/ 157 h 157"/>
                  <a:gd name="T16" fmla="*/ 49 w 256"/>
                  <a:gd name="T17" fmla="*/ 140 h 157"/>
                  <a:gd name="T18" fmla="*/ 46 w 256"/>
                  <a:gd name="T19" fmla="*/ 140 h 157"/>
                  <a:gd name="T20" fmla="*/ 17 w 256"/>
                  <a:gd name="T21" fmla="*/ 111 h 157"/>
                  <a:gd name="T22" fmla="*/ 38 w 256"/>
                  <a:gd name="T23" fmla="*/ 81 h 157"/>
                  <a:gd name="T24" fmla="*/ 49 w 256"/>
                  <a:gd name="T25" fmla="*/ 78 h 157"/>
                  <a:gd name="T26" fmla="*/ 51 w 256"/>
                  <a:gd name="T27" fmla="*/ 67 h 157"/>
                  <a:gd name="T28" fmla="*/ 83 w 256"/>
                  <a:gd name="T29" fmla="*/ 45 h 157"/>
                  <a:gd name="T30" fmla="*/ 93 w 256"/>
                  <a:gd name="T31" fmla="*/ 46 h 157"/>
                  <a:gd name="T32" fmla="*/ 105 w 256"/>
                  <a:gd name="T33" fmla="*/ 47 h 157"/>
                  <a:gd name="T34" fmla="*/ 110 w 256"/>
                  <a:gd name="T35" fmla="*/ 37 h 157"/>
                  <a:gd name="T36" fmla="*/ 149 w 256"/>
                  <a:gd name="T37" fmla="*/ 17 h 157"/>
                  <a:gd name="T38" fmla="*/ 196 w 256"/>
                  <a:gd name="T39" fmla="*/ 73 h 157"/>
                  <a:gd name="T40" fmla="*/ 196 w 256"/>
                  <a:gd name="T41" fmla="*/ 89 h 157"/>
                  <a:gd name="T42" fmla="*/ 212 w 256"/>
                  <a:gd name="T43" fmla="*/ 90 h 157"/>
                  <a:gd name="T44" fmla="*/ 239 w 256"/>
                  <a:gd name="T45" fmla="*/ 115 h 157"/>
                  <a:gd name="T46" fmla="*/ 213 w 256"/>
                  <a:gd name="T47" fmla="*/ 140 h 157"/>
                  <a:gd name="T48" fmla="*/ 207 w 256"/>
                  <a:gd name="T49" fmla="*/ 140 h 157"/>
                  <a:gd name="T50" fmla="*/ 190 w 256"/>
                  <a:gd name="T51" fmla="*/ 157 h 157"/>
                  <a:gd name="T52" fmla="*/ 214 w 256"/>
                  <a:gd name="T53" fmla="*/ 157 h 157"/>
                  <a:gd name="T54" fmla="*/ 256 w 256"/>
                  <a:gd name="T55" fmla="*/ 115 h 157"/>
                  <a:gd name="T56" fmla="*/ 214 w 256"/>
                  <a:gd name="T57" fmla="*/ 73 h 157"/>
                  <a:gd name="connsiteX0" fmla="*/ 8359 w 10000"/>
                  <a:gd name="connsiteY0" fmla="*/ 4650 h 10000"/>
                  <a:gd name="connsiteX1" fmla="*/ 5820 w 10000"/>
                  <a:gd name="connsiteY1" fmla="*/ 0 h 10000"/>
                  <a:gd name="connsiteX2" fmla="*/ 3711 w 10000"/>
                  <a:gd name="connsiteY2" fmla="*/ 1847 h 10000"/>
                  <a:gd name="connsiteX3" fmla="*/ 3242 w 10000"/>
                  <a:gd name="connsiteY3" fmla="*/ 1783 h 10000"/>
                  <a:gd name="connsiteX4" fmla="*/ 1328 w 10000"/>
                  <a:gd name="connsiteY4" fmla="*/ 4140 h 10000"/>
                  <a:gd name="connsiteX5" fmla="*/ 0 w 10000"/>
                  <a:gd name="connsiteY5" fmla="*/ 7070 h 10000"/>
                  <a:gd name="connsiteX6" fmla="*/ 1797 w 10000"/>
                  <a:gd name="connsiteY6" fmla="*/ 10000 h 10000"/>
                  <a:gd name="connsiteX7" fmla="*/ 2578 w 10000"/>
                  <a:gd name="connsiteY7" fmla="*/ 10000 h 10000"/>
                  <a:gd name="connsiteX8" fmla="*/ 1914 w 10000"/>
                  <a:gd name="connsiteY8" fmla="*/ 8917 h 10000"/>
                  <a:gd name="connsiteX9" fmla="*/ 1797 w 10000"/>
                  <a:gd name="connsiteY9" fmla="*/ 8917 h 10000"/>
                  <a:gd name="connsiteX10" fmla="*/ 664 w 10000"/>
                  <a:gd name="connsiteY10" fmla="*/ 7070 h 10000"/>
                  <a:gd name="connsiteX11" fmla="*/ 1484 w 10000"/>
                  <a:gd name="connsiteY11" fmla="*/ 5159 h 10000"/>
                  <a:gd name="connsiteX12" fmla="*/ 1914 w 10000"/>
                  <a:gd name="connsiteY12" fmla="*/ 4968 h 10000"/>
                  <a:gd name="connsiteX13" fmla="*/ 1992 w 10000"/>
                  <a:gd name="connsiteY13" fmla="*/ 4268 h 10000"/>
                  <a:gd name="connsiteX14" fmla="*/ 3242 w 10000"/>
                  <a:gd name="connsiteY14" fmla="*/ 2866 h 10000"/>
                  <a:gd name="connsiteX15" fmla="*/ 3633 w 10000"/>
                  <a:gd name="connsiteY15" fmla="*/ 2930 h 10000"/>
                  <a:gd name="connsiteX16" fmla="*/ 4102 w 10000"/>
                  <a:gd name="connsiteY16" fmla="*/ 2994 h 10000"/>
                  <a:gd name="connsiteX17" fmla="*/ 4297 w 10000"/>
                  <a:gd name="connsiteY17" fmla="*/ 2357 h 10000"/>
                  <a:gd name="connsiteX18" fmla="*/ 5820 w 10000"/>
                  <a:gd name="connsiteY18" fmla="*/ 1083 h 10000"/>
                  <a:gd name="connsiteX19" fmla="*/ 7656 w 10000"/>
                  <a:gd name="connsiteY19" fmla="*/ 4650 h 10000"/>
                  <a:gd name="connsiteX20" fmla="*/ 7656 w 10000"/>
                  <a:gd name="connsiteY20" fmla="*/ 5669 h 10000"/>
                  <a:gd name="connsiteX21" fmla="*/ 8281 w 10000"/>
                  <a:gd name="connsiteY21" fmla="*/ 5732 h 10000"/>
                  <a:gd name="connsiteX22" fmla="*/ 9336 w 10000"/>
                  <a:gd name="connsiteY22" fmla="*/ 7325 h 10000"/>
                  <a:gd name="connsiteX23" fmla="*/ 8320 w 10000"/>
                  <a:gd name="connsiteY23" fmla="*/ 8917 h 10000"/>
                  <a:gd name="connsiteX24" fmla="*/ 8086 w 10000"/>
                  <a:gd name="connsiteY24" fmla="*/ 8917 h 10000"/>
                  <a:gd name="connsiteX25" fmla="*/ 7969 w 10000"/>
                  <a:gd name="connsiteY25" fmla="*/ 9624 h 10000"/>
                  <a:gd name="connsiteX26" fmla="*/ 8359 w 10000"/>
                  <a:gd name="connsiteY26" fmla="*/ 10000 h 10000"/>
                  <a:gd name="connsiteX27" fmla="*/ 10000 w 10000"/>
                  <a:gd name="connsiteY27" fmla="*/ 7325 h 10000"/>
                  <a:gd name="connsiteX28" fmla="*/ 8359 w 10000"/>
                  <a:gd name="connsiteY28" fmla="*/ 4650 h 10000"/>
                  <a:gd name="connsiteX0" fmla="*/ 8359 w 10000"/>
                  <a:gd name="connsiteY0" fmla="*/ 4650 h 10000"/>
                  <a:gd name="connsiteX1" fmla="*/ 5820 w 10000"/>
                  <a:gd name="connsiteY1" fmla="*/ 0 h 10000"/>
                  <a:gd name="connsiteX2" fmla="*/ 3711 w 10000"/>
                  <a:gd name="connsiteY2" fmla="*/ 1847 h 10000"/>
                  <a:gd name="connsiteX3" fmla="*/ 3242 w 10000"/>
                  <a:gd name="connsiteY3" fmla="*/ 1783 h 10000"/>
                  <a:gd name="connsiteX4" fmla="*/ 1328 w 10000"/>
                  <a:gd name="connsiteY4" fmla="*/ 4140 h 10000"/>
                  <a:gd name="connsiteX5" fmla="*/ 0 w 10000"/>
                  <a:gd name="connsiteY5" fmla="*/ 7070 h 10000"/>
                  <a:gd name="connsiteX6" fmla="*/ 1797 w 10000"/>
                  <a:gd name="connsiteY6" fmla="*/ 10000 h 10000"/>
                  <a:gd name="connsiteX7" fmla="*/ 2578 w 10000"/>
                  <a:gd name="connsiteY7" fmla="*/ 10000 h 10000"/>
                  <a:gd name="connsiteX8" fmla="*/ 1914 w 10000"/>
                  <a:gd name="connsiteY8" fmla="*/ 8917 h 10000"/>
                  <a:gd name="connsiteX9" fmla="*/ 1797 w 10000"/>
                  <a:gd name="connsiteY9" fmla="*/ 8917 h 10000"/>
                  <a:gd name="connsiteX10" fmla="*/ 664 w 10000"/>
                  <a:gd name="connsiteY10" fmla="*/ 7070 h 10000"/>
                  <a:gd name="connsiteX11" fmla="*/ 1484 w 10000"/>
                  <a:gd name="connsiteY11" fmla="*/ 5159 h 10000"/>
                  <a:gd name="connsiteX12" fmla="*/ 1914 w 10000"/>
                  <a:gd name="connsiteY12" fmla="*/ 4968 h 10000"/>
                  <a:gd name="connsiteX13" fmla="*/ 1992 w 10000"/>
                  <a:gd name="connsiteY13" fmla="*/ 4268 h 10000"/>
                  <a:gd name="connsiteX14" fmla="*/ 3242 w 10000"/>
                  <a:gd name="connsiteY14" fmla="*/ 2866 h 10000"/>
                  <a:gd name="connsiteX15" fmla="*/ 3633 w 10000"/>
                  <a:gd name="connsiteY15" fmla="*/ 2930 h 10000"/>
                  <a:gd name="connsiteX16" fmla="*/ 4102 w 10000"/>
                  <a:gd name="connsiteY16" fmla="*/ 2994 h 10000"/>
                  <a:gd name="connsiteX17" fmla="*/ 4297 w 10000"/>
                  <a:gd name="connsiteY17" fmla="*/ 2357 h 10000"/>
                  <a:gd name="connsiteX18" fmla="*/ 5820 w 10000"/>
                  <a:gd name="connsiteY18" fmla="*/ 1083 h 10000"/>
                  <a:gd name="connsiteX19" fmla="*/ 7656 w 10000"/>
                  <a:gd name="connsiteY19" fmla="*/ 4650 h 10000"/>
                  <a:gd name="connsiteX20" fmla="*/ 7656 w 10000"/>
                  <a:gd name="connsiteY20" fmla="*/ 5669 h 10000"/>
                  <a:gd name="connsiteX21" fmla="*/ 8281 w 10000"/>
                  <a:gd name="connsiteY21" fmla="*/ 5732 h 10000"/>
                  <a:gd name="connsiteX22" fmla="*/ 9336 w 10000"/>
                  <a:gd name="connsiteY22" fmla="*/ 7325 h 10000"/>
                  <a:gd name="connsiteX23" fmla="*/ 8320 w 10000"/>
                  <a:gd name="connsiteY23" fmla="*/ 8917 h 10000"/>
                  <a:gd name="connsiteX24" fmla="*/ 8086 w 10000"/>
                  <a:gd name="connsiteY24" fmla="*/ 8917 h 10000"/>
                  <a:gd name="connsiteX25" fmla="*/ 7969 w 10000"/>
                  <a:gd name="connsiteY25" fmla="*/ 9624 h 10000"/>
                  <a:gd name="connsiteX26" fmla="*/ 8359 w 10000"/>
                  <a:gd name="connsiteY26" fmla="*/ 10000 h 10000"/>
                  <a:gd name="connsiteX27" fmla="*/ 10000 w 10000"/>
                  <a:gd name="connsiteY27" fmla="*/ 7325 h 10000"/>
                  <a:gd name="connsiteX28" fmla="*/ 8359 w 10000"/>
                  <a:gd name="connsiteY28" fmla="*/ 4650 h 10000"/>
                  <a:gd name="connsiteX0" fmla="*/ 8359 w 10000"/>
                  <a:gd name="connsiteY0" fmla="*/ 4650 h 10143"/>
                  <a:gd name="connsiteX1" fmla="*/ 5820 w 10000"/>
                  <a:gd name="connsiteY1" fmla="*/ 0 h 10143"/>
                  <a:gd name="connsiteX2" fmla="*/ 3711 w 10000"/>
                  <a:gd name="connsiteY2" fmla="*/ 1847 h 10143"/>
                  <a:gd name="connsiteX3" fmla="*/ 3242 w 10000"/>
                  <a:gd name="connsiteY3" fmla="*/ 1783 h 10143"/>
                  <a:gd name="connsiteX4" fmla="*/ 1328 w 10000"/>
                  <a:gd name="connsiteY4" fmla="*/ 4140 h 10143"/>
                  <a:gd name="connsiteX5" fmla="*/ 0 w 10000"/>
                  <a:gd name="connsiteY5" fmla="*/ 7070 h 10143"/>
                  <a:gd name="connsiteX6" fmla="*/ 1797 w 10000"/>
                  <a:gd name="connsiteY6" fmla="*/ 10000 h 10143"/>
                  <a:gd name="connsiteX7" fmla="*/ 2578 w 10000"/>
                  <a:gd name="connsiteY7" fmla="*/ 10000 h 10143"/>
                  <a:gd name="connsiteX8" fmla="*/ 1914 w 10000"/>
                  <a:gd name="connsiteY8" fmla="*/ 8917 h 10143"/>
                  <a:gd name="connsiteX9" fmla="*/ 1797 w 10000"/>
                  <a:gd name="connsiteY9" fmla="*/ 8917 h 10143"/>
                  <a:gd name="connsiteX10" fmla="*/ 664 w 10000"/>
                  <a:gd name="connsiteY10" fmla="*/ 7070 h 10143"/>
                  <a:gd name="connsiteX11" fmla="*/ 1484 w 10000"/>
                  <a:gd name="connsiteY11" fmla="*/ 5159 h 10143"/>
                  <a:gd name="connsiteX12" fmla="*/ 1914 w 10000"/>
                  <a:gd name="connsiteY12" fmla="*/ 4968 h 10143"/>
                  <a:gd name="connsiteX13" fmla="*/ 1992 w 10000"/>
                  <a:gd name="connsiteY13" fmla="*/ 4268 h 10143"/>
                  <a:gd name="connsiteX14" fmla="*/ 3242 w 10000"/>
                  <a:gd name="connsiteY14" fmla="*/ 2866 h 10143"/>
                  <a:gd name="connsiteX15" fmla="*/ 3633 w 10000"/>
                  <a:gd name="connsiteY15" fmla="*/ 2930 h 10143"/>
                  <a:gd name="connsiteX16" fmla="*/ 4102 w 10000"/>
                  <a:gd name="connsiteY16" fmla="*/ 2994 h 10143"/>
                  <a:gd name="connsiteX17" fmla="*/ 4297 w 10000"/>
                  <a:gd name="connsiteY17" fmla="*/ 2357 h 10143"/>
                  <a:gd name="connsiteX18" fmla="*/ 5820 w 10000"/>
                  <a:gd name="connsiteY18" fmla="*/ 1083 h 10143"/>
                  <a:gd name="connsiteX19" fmla="*/ 7656 w 10000"/>
                  <a:gd name="connsiteY19" fmla="*/ 4650 h 10143"/>
                  <a:gd name="connsiteX20" fmla="*/ 7656 w 10000"/>
                  <a:gd name="connsiteY20" fmla="*/ 5669 h 10143"/>
                  <a:gd name="connsiteX21" fmla="*/ 8281 w 10000"/>
                  <a:gd name="connsiteY21" fmla="*/ 5732 h 10143"/>
                  <a:gd name="connsiteX22" fmla="*/ 9336 w 10000"/>
                  <a:gd name="connsiteY22" fmla="*/ 7325 h 10143"/>
                  <a:gd name="connsiteX23" fmla="*/ 8320 w 10000"/>
                  <a:gd name="connsiteY23" fmla="*/ 8917 h 10143"/>
                  <a:gd name="connsiteX24" fmla="*/ 8086 w 10000"/>
                  <a:gd name="connsiteY24" fmla="*/ 8917 h 10143"/>
                  <a:gd name="connsiteX25" fmla="*/ 7969 w 10000"/>
                  <a:gd name="connsiteY25" fmla="*/ 9624 h 10143"/>
                  <a:gd name="connsiteX26" fmla="*/ 8359 w 10000"/>
                  <a:gd name="connsiteY26" fmla="*/ 10000 h 10143"/>
                  <a:gd name="connsiteX27" fmla="*/ 10000 w 10000"/>
                  <a:gd name="connsiteY27" fmla="*/ 7325 h 10143"/>
                  <a:gd name="connsiteX28" fmla="*/ 8359 w 10000"/>
                  <a:gd name="connsiteY28" fmla="*/ 4650 h 10143"/>
                  <a:gd name="connsiteX0" fmla="*/ 8359 w 10000"/>
                  <a:gd name="connsiteY0" fmla="*/ 4650 h 10255"/>
                  <a:gd name="connsiteX1" fmla="*/ 5820 w 10000"/>
                  <a:gd name="connsiteY1" fmla="*/ 0 h 10255"/>
                  <a:gd name="connsiteX2" fmla="*/ 3711 w 10000"/>
                  <a:gd name="connsiteY2" fmla="*/ 1847 h 10255"/>
                  <a:gd name="connsiteX3" fmla="*/ 3242 w 10000"/>
                  <a:gd name="connsiteY3" fmla="*/ 1783 h 10255"/>
                  <a:gd name="connsiteX4" fmla="*/ 1328 w 10000"/>
                  <a:gd name="connsiteY4" fmla="*/ 4140 h 10255"/>
                  <a:gd name="connsiteX5" fmla="*/ 0 w 10000"/>
                  <a:gd name="connsiteY5" fmla="*/ 7070 h 10255"/>
                  <a:gd name="connsiteX6" fmla="*/ 1797 w 10000"/>
                  <a:gd name="connsiteY6" fmla="*/ 10000 h 10255"/>
                  <a:gd name="connsiteX7" fmla="*/ 2578 w 10000"/>
                  <a:gd name="connsiteY7" fmla="*/ 10000 h 10255"/>
                  <a:gd name="connsiteX8" fmla="*/ 1914 w 10000"/>
                  <a:gd name="connsiteY8" fmla="*/ 8917 h 10255"/>
                  <a:gd name="connsiteX9" fmla="*/ 1797 w 10000"/>
                  <a:gd name="connsiteY9" fmla="*/ 8917 h 10255"/>
                  <a:gd name="connsiteX10" fmla="*/ 664 w 10000"/>
                  <a:gd name="connsiteY10" fmla="*/ 7070 h 10255"/>
                  <a:gd name="connsiteX11" fmla="*/ 1484 w 10000"/>
                  <a:gd name="connsiteY11" fmla="*/ 5159 h 10255"/>
                  <a:gd name="connsiteX12" fmla="*/ 1914 w 10000"/>
                  <a:gd name="connsiteY12" fmla="*/ 4968 h 10255"/>
                  <a:gd name="connsiteX13" fmla="*/ 1992 w 10000"/>
                  <a:gd name="connsiteY13" fmla="*/ 4268 h 10255"/>
                  <a:gd name="connsiteX14" fmla="*/ 3242 w 10000"/>
                  <a:gd name="connsiteY14" fmla="*/ 2866 h 10255"/>
                  <a:gd name="connsiteX15" fmla="*/ 3633 w 10000"/>
                  <a:gd name="connsiteY15" fmla="*/ 2930 h 10255"/>
                  <a:gd name="connsiteX16" fmla="*/ 4102 w 10000"/>
                  <a:gd name="connsiteY16" fmla="*/ 2994 h 10255"/>
                  <a:gd name="connsiteX17" fmla="*/ 4297 w 10000"/>
                  <a:gd name="connsiteY17" fmla="*/ 2357 h 10255"/>
                  <a:gd name="connsiteX18" fmla="*/ 5820 w 10000"/>
                  <a:gd name="connsiteY18" fmla="*/ 1083 h 10255"/>
                  <a:gd name="connsiteX19" fmla="*/ 7656 w 10000"/>
                  <a:gd name="connsiteY19" fmla="*/ 4650 h 10255"/>
                  <a:gd name="connsiteX20" fmla="*/ 7656 w 10000"/>
                  <a:gd name="connsiteY20" fmla="*/ 5669 h 10255"/>
                  <a:gd name="connsiteX21" fmla="*/ 8281 w 10000"/>
                  <a:gd name="connsiteY21" fmla="*/ 5732 h 10255"/>
                  <a:gd name="connsiteX22" fmla="*/ 9336 w 10000"/>
                  <a:gd name="connsiteY22" fmla="*/ 7325 h 10255"/>
                  <a:gd name="connsiteX23" fmla="*/ 8320 w 10000"/>
                  <a:gd name="connsiteY23" fmla="*/ 8917 h 10255"/>
                  <a:gd name="connsiteX24" fmla="*/ 8086 w 10000"/>
                  <a:gd name="connsiteY24" fmla="*/ 8917 h 10255"/>
                  <a:gd name="connsiteX25" fmla="*/ 7969 w 10000"/>
                  <a:gd name="connsiteY25" fmla="*/ 9624 h 10255"/>
                  <a:gd name="connsiteX26" fmla="*/ 8359 w 10000"/>
                  <a:gd name="connsiteY26" fmla="*/ 10000 h 10255"/>
                  <a:gd name="connsiteX27" fmla="*/ 10000 w 10000"/>
                  <a:gd name="connsiteY27" fmla="*/ 7325 h 10255"/>
                  <a:gd name="connsiteX28" fmla="*/ 8359 w 10000"/>
                  <a:gd name="connsiteY28" fmla="*/ 4650 h 10255"/>
                  <a:gd name="connsiteX0" fmla="*/ 8359 w 10000"/>
                  <a:gd name="connsiteY0" fmla="*/ 4650 h 10367"/>
                  <a:gd name="connsiteX1" fmla="*/ 5820 w 10000"/>
                  <a:gd name="connsiteY1" fmla="*/ 0 h 10367"/>
                  <a:gd name="connsiteX2" fmla="*/ 3711 w 10000"/>
                  <a:gd name="connsiteY2" fmla="*/ 1847 h 10367"/>
                  <a:gd name="connsiteX3" fmla="*/ 3242 w 10000"/>
                  <a:gd name="connsiteY3" fmla="*/ 1783 h 10367"/>
                  <a:gd name="connsiteX4" fmla="*/ 1328 w 10000"/>
                  <a:gd name="connsiteY4" fmla="*/ 4140 h 10367"/>
                  <a:gd name="connsiteX5" fmla="*/ 0 w 10000"/>
                  <a:gd name="connsiteY5" fmla="*/ 7070 h 10367"/>
                  <a:gd name="connsiteX6" fmla="*/ 1797 w 10000"/>
                  <a:gd name="connsiteY6" fmla="*/ 10000 h 10367"/>
                  <a:gd name="connsiteX7" fmla="*/ 2329 w 10000"/>
                  <a:gd name="connsiteY7" fmla="*/ 9946 h 10367"/>
                  <a:gd name="connsiteX8" fmla="*/ 1914 w 10000"/>
                  <a:gd name="connsiteY8" fmla="*/ 8917 h 10367"/>
                  <a:gd name="connsiteX9" fmla="*/ 1797 w 10000"/>
                  <a:gd name="connsiteY9" fmla="*/ 8917 h 10367"/>
                  <a:gd name="connsiteX10" fmla="*/ 664 w 10000"/>
                  <a:gd name="connsiteY10" fmla="*/ 7070 h 10367"/>
                  <a:gd name="connsiteX11" fmla="*/ 1484 w 10000"/>
                  <a:gd name="connsiteY11" fmla="*/ 5159 h 10367"/>
                  <a:gd name="connsiteX12" fmla="*/ 1914 w 10000"/>
                  <a:gd name="connsiteY12" fmla="*/ 4968 h 10367"/>
                  <a:gd name="connsiteX13" fmla="*/ 1992 w 10000"/>
                  <a:gd name="connsiteY13" fmla="*/ 4268 h 10367"/>
                  <a:gd name="connsiteX14" fmla="*/ 3242 w 10000"/>
                  <a:gd name="connsiteY14" fmla="*/ 2866 h 10367"/>
                  <a:gd name="connsiteX15" fmla="*/ 3633 w 10000"/>
                  <a:gd name="connsiteY15" fmla="*/ 2930 h 10367"/>
                  <a:gd name="connsiteX16" fmla="*/ 4102 w 10000"/>
                  <a:gd name="connsiteY16" fmla="*/ 2994 h 10367"/>
                  <a:gd name="connsiteX17" fmla="*/ 4297 w 10000"/>
                  <a:gd name="connsiteY17" fmla="*/ 2357 h 10367"/>
                  <a:gd name="connsiteX18" fmla="*/ 5820 w 10000"/>
                  <a:gd name="connsiteY18" fmla="*/ 1083 h 10367"/>
                  <a:gd name="connsiteX19" fmla="*/ 7656 w 10000"/>
                  <a:gd name="connsiteY19" fmla="*/ 4650 h 10367"/>
                  <a:gd name="connsiteX20" fmla="*/ 7656 w 10000"/>
                  <a:gd name="connsiteY20" fmla="*/ 5669 h 10367"/>
                  <a:gd name="connsiteX21" fmla="*/ 8281 w 10000"/>
                  <a:gd name="connsiteY21" fmla="*/ 5732 h 10367"/>
                  <a:gd name="connsiteX22" fmla="*/ 9336 w 10000"/>
                  <a:gd name="connsiteY22" fmla="*/ 7325 h 10367"/>
                  <a:gd name="connsiteX23" fmla="*/ 8320 w 10000"/>
                  <a:gd name="connsiteY23" fmla="*/ 8917 h 10367"/>
                  <a:gd name="connsiteX24" fmla="*/ 8086 w 10000"/>
                  <a:gd name="connsiteY24" fmla="*/ 8917 h 10367"/>
                  <a:gd name="connsiteX25" fmla="*/ 7969 w 10000"/>
                  <a:gd name="connsiteY25" fmla="*/ 9624 h 10367"/>
                  <a:gd name="connsiteX26" fmla="*/ 8359 w 10000"/>
                  <a:gd name="connsiteY26" fmla="*/ 10000 h 10367"/>
                  <a:gd name="connsiteX27" fmla="*/ 10000 w 10000"/>
                  <a:gd name="connsiteY27" fmla="*/ 7325 h 10367"/>
                  <a:gd name="connsiteX28" fmla="*/ 8359 w 10000"/>
                  <a:gd name="connsiteY28" fmla="*/ 4650 h 10367"/>
                  <a:gd name="connsiteX0" fmla="*/ 8359 w 10000"/>
                  <a:gd name="connsiteY0" fmla="*/ 4650 h 10260"/>
                  <a:gd name="connsiteX1" fmla="*/ 5820 w 10000"/>
                  <a:gd name="connsiteY1" fmla="*/ 0 h 10260"/>
                  <a:gd name="connsiteX2" fmla="*/ 3711 w 10000"/>
                  <a:gd name="connsiteY2" fmla="*/ 1847 h 10260"/>
                  <a:gd name="connsiteX3" fmla="*/ 3242 w 10000"/>
                  <a:gd name="connsiteY3" fmla="*/ 1783 h 10260"/>
                  <a:gd name="connsiteX4" fmla="*/ 1328 w 10000"/>
                  <a:gd name="connsiteY4" fmla="*/ 4140 h 10260"/>
                  <a:gd name="connsiteX5" fmla="*/ 0 w 10000"/>
                  <a:gd name="connsiteY5" fmla="*/ 7070 h 10260"/>
                  <a:gd name="connsiteX6" fmla="*/ 1797 w 10000"/>
                  <a:gd name="connsiteY6" fmla="*/ 10000 h 10260"/>
                  <a:gd name="connsiteX7" fmla="*/ 2329 w 10000"/>
                  <a:gd name="connsiteY7" fmla="*/ 9946 h 10260"/>
                  <a:gd name="connsiteX8" fmla="*/ 1914 w 10000"/>
                  <a:gd name="connsiteY8" fmla="*/ 8917 h 10260"/>
                  <a:gd name="connsiteX9" fmla="*/ 1797 w 10000"/>
                  <a:gd name="connsiteY9" fmla="*/ 8917 h 10260"/>
                  <a:gd name="connsiteX10" fmla="*/ 664 w 10000"/>
                  <a:gd name="connsiteY10" fmla="*/ 7070 h 10260"/>
                  <a:gd name="connsiteX11" fmla="*/ 1484 w 10000"/>
                  <a:gd name="connsiteY11" fmla="*/ 5159 h 10260"/>
                  <a:gd name="connsiteX12" fmla="*/ 1914 w 10000"/>
                  <a:gd name="connsiteY12" fmla="*/ 4968 h 10260"/>
                  <a:gd name="connsiteX13" fmla="*/ 1992 w 10000"/>
                  <a:gd name="connsiteY13" fmla="*/ 4268 h 10260"/>
                  <a:gd name="connsiteX14" fmla="*/ 3242 w 10000"/>
                  <a:gd name="connsiteY14" fmla="*/ 2866 h 10260"/>
                  <a:gd name="connsiteX15" fmla="*/ 3633 w 10000"/>
                  <a:gd name="connsiteY15" fmla="*/ 2930 h 10260"/>
                  <a:gd name="connsiteX16" fmla="*/ 4102 w 10000"/>
                  <a:gd name="connsiteY16" fmla="*/ 2994 h 10260"/>
                  <a:gd name="connsiteX17" fmla="*/ 4297 w 10000"/>
                  <a:gd name="connsiteY17" fmla="*/ 2357 h 10260"/>
                  <a:gd name="connsiteX18" fmla="*/ 5820 w 10000"/>
                  <a:gd name="connsiteY18" fmla="*/ 1083 h 10260"/>
                  <a:gd name="connsiteX19" fmla="*/ 7656 w 10000"/>
                  <a:gd name="connsiteY19" fmla="*/ 4650 h 10260"/>
                  <a:gd name="connsiteX20" fmla="*/ 7656 w 10000"/>
                  <a:gd name="connsiteY20" fmla="*/ 5669 h 10260"/>
                  <a:gd name="connsiteX21" fmla="*/ 8281 w 10000"/>
                  <a:gd name="connsiteY21" fmla="*/ 5732 h 10260"/>
                  <a:gd name="connsiteX22" fmla="*/ 9336 w 10000"/>
                  <a:gd name="connsiteY22" fmla="*/ 7325 h 10260"/>
                  <a:gd name="connsiteX23" fmla="*/ 8320 w 10000"/>
                  <a:gd name="connsiteY23" fmla="*/ 8917 h 10260"/>
                  <a:gd name="connsiteX24" fmla="*/ 8086 w 10000"/>
                  <a:gd name="connsiteY24" fmla="*/ 8917 h 10260"/>
                  <a:gd name="connsiteX25" fmla="*/ 7969 w 10000"/>
                  <a:gd name="connsiteY25" fmla="*/ 9624 h 10260"/>
                  <a:gd name="connsiteX26" fmla="*/ 8359 w 10000"/>
                  <a:gd name="connsiteY26" fmla="*/ 10000 h 10260"/>
                  <a:gd name="connsiteX27" fmla="*/ 10000 w 10000"/>
                  <a:gd name="connsiteY27" fmla="*/ 7325 h 10260"/>
                  <a:gd name="connsiteX28" fmla="*/ 8359 w 10000"/>
                  <a:gd name="connsiteY28" fmla="*/ 4650 h 10260"/>
                  <a:gd name="connsiteX0" fmla="*/ 8359 w 10000"/>
                  <a:gd name="connsiteY0" fmla="*/ 4650 h 10152"/>
                  <a:gd name="connsiteX1" fmla="*/ 5820 w 10000"/>
                  <a:gd name="connsiteY1" fmla="*/ 0 h 10152"/>
                  <a:gd name="connsiteX2" fmla="*/ 3711 w 10000"/>
                  <a:gd name="connsiteY2" fmla="*/ 1847 h 10152"/>
                  <a:gd name="connsiteX3" fmla="*/ 3242 w 10000"/>
                  <a:gd name="connsiteY3" fmla="*/ 1783 h 10152"/>
                  <a:gd name="connsiteX4" fmla="*/ 1328 w 10000"/>
                  <a:gd name="connsiteY4" fmla="*/ 4140 h 10152"/>
                  <a:gd name="connsiteX5" fmla="*/ 0 w 10000"/>
                  <a:gd name="connsiteY5" fmla="*/ 7070 h 10152"/>
                  <a:gd name="connsiteX6" fmla="*/ 1797 w 10000"/>
                  <a:gd name="connsiteY6" fmla="*/ 10000 h 10152"/>
                  <a:gd name="connsiteX7" fmla="*/ 2329 w 10000"/>
                  <a:gd name="connsiteY7" fmla="*/ 9946 h 10152"/>
                  <a:gd name="connsiteX8" fmla="*/ 1914 w 10000"/>
                  <a:gd name="connsiteY8" fmla="*/ 8917 h 10152"/>
                  <a:gd name="connsiteX9" fmla="*/ 1797 w 10000"/>
                  <a:gd name="connsiteY9" fmla="*/ 8917 h 10152"/>
                  <a:gd name="connsiteX10" fmla="*/ 664 w 10000"/>
                  <a:gd name="connsiteY10" fmla="*/ 7070 h 10152"/>
                  <a:gd name="connsiteX11" fmla="*/ 1484 w 10000"/>
                  <a:gd name="connsiteY11" fmla="*/ 5159 h 10152"/>
                  <a:gd name="connsiteX12" fmla="*/ 1914 w 10000"/>
                  <a:gd name="connsiteY12" fmla="*/ 4968 h 10152"/>
                  <a:gd name="connsiteX13" fmla="*/ 1992 w 10000"/>
                  <a:gd name="connsiteY13" fmla="*/ 4268 h 10152"/>
                  <a:gd name="connsiteX14" fmla="*/ 3242 w 10000"/>
                  <a:gd name="connsiteY14" fmla="*/ 2866 h 10152"/>
                  <a:gd name="connsiteX15" fmla="*/ 3633 w 10000"/>
                  <a:gd name="connsiteY15" fmla="*/ 2930 h 10152"/>
                  <a:gd name="connsiteX16" fmla="*/ 4102 w 10000"/>
                  <a:gd name="connsiteY16" fmla="*/ 2994 h 10152"/>
                  <a:gd name="connsiteX17" fmla="*/ 4297 w 10000"/>
                  <a:gd name="connsiteY17" fmla="*/ 2357 h 10152"/>
                  <a:gd name="connsiteX18" fmla="*/ 5820 w 10000"/>
                  <a:gd name="connsiteY18" fmla="*/ 1083 h 10152"/>
                  <a:gd name="connsiteX19" fmla="*/ 7656 w 10000"/>
                  <a:gd name="connsiteY19" fmla="*/ 4650 h 10152"/>
                  <a:gd name="connsiteX20" fmla="*/ 7656 w 10000"/>
                  <a:gd name="connsiteY20" fmla="*/ 5669 h 10152"/>
                  <a:gd name="connsiteX21" fmla="*/ 8281 w 10000"/>
                  <a:gd name="connsiteY21" fmla="*/ 5732 h 10152"/>
                  <a:gd name="connsiteX22" fmla="*/ 9336 w 10000"/>
                  <a:gd name="connsiteY22" fmla="*/ 7325 h 10152"/>
                  <a:gd name="connsiteX23" fmla="*/ 8320 w 10000"/>
                  <a:gd name="connsiteY23" fmla="*/ 8917 h 10152"/>
                  <a:gd name="connsiteX24" fmla="*/ 8086 w 10000"/>
                  <a:gd name="connsiteY24" fmla="*/ 8917 h 10152"/>
                  <a:gd name="connsiteX25" fmla="*/ 7969 w 10000"/>
                  <a:gd name="connsiteY25" fmla="*/ 9624 h 10152"/>
                  <a:gd name="connsiteX26" fmla="*/ 8359 w 10000"/>
                  <a:gd name="connsiteY26" fmla="*/ 10000 h 10152"/>
                  <a:gd name="connsiteX27" fmla="*/ 10000 w 10000"/>
                  <a:gd name="connsiteY27" fmla="*/ 7325 h 10152"/>
                  <a:gd name="connsiteX28" fmla="*/ 8359 w 10000"/>
                  <a:gd name="connsiteY28" fmla="*/ 4650 h 1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00" h="10152">
                    <a:moveTo>
                      <a:pt x="8359" y="4650"/>
                    </a:moveTo>
                    <a:cubicBezTo>
                      <a:pt x="8359" y="1975"/>
                      <a:pt x="7344" y="0"/>
                      <a:pt x="5820" y="0"/>
                    </a:cubicBezTo>
                    <a:cubicBezTo>
                      <a:pt x="4297" y="0"/>
                      <a:pt x="3711" y="1847"/>
                      <a:pt x="3711" y="1847"/>
                    </a:cubicBezTo>
                    <a:cubicBezTo>
                      <a:pt x="3555" y="1847"/>
                      <a:pt x="3398" y="1783"/>
                      <a:pt x="3242" y="1783"/>
                    </a:cubicBezTo>
                    <a:cubicBezTo>
                      <a:pt x="1523" y="1783"/>
                      <a:pt x="1328" y="4140"/>
                      <a:pt x="1328" y="4140"/>
                    </a:cubicBezTo>
                    <a:cubicBezTo>
                      <a:pt x="1328" y="4140"/>
                      <a:pt x="0" y="4713"/>
                      <a:pt x="0" y="7070"/>
                    </a:cubicBezTo>
                    <a:cubicBezTo>
                      <a:pt x="0" y="9363"/>
                      <a:pt x="1326" y="9817"/>
                      <a:pt x="1797" y="10000"/>
                    </a:cubicBezTo>
                    <a:cubicBezTo>
                      <a:pt x="2372" y="10223"/>
                      <a:pt x="2336" y="10198"/>
                      <a:pt x="2329" y="9946"/>
                    </a:cubicBezTo>
                    <a:cubicBezTo>
                      <a:pt x="2313" y="9379"/>
                      <a:pt x="2003" y="9088"/>
                      <a:pt x="1914" y="8917"/>
                    </a:cubicBezTo>
                    <a:cubicBezTo>
                      <a:pt x="1825" y="8746"/>
                      <a:pt x="1836" y="8917"/>
                      <a:pt x="1797" y="8917"/>
                    </a:cubicBezTo>
                    <a:cubicBezTo>
                      <a:pt x="1680" y="8917"/>
                      <a:pt x="664" y="8854"/>
                      <a:pt x="664" y="7070"/>
                    </a:cubicBezTo>
                    <a:cubicBezTo>
                      <a:pt x="664" y="5605"/>
                      <a:pt x="1406" y="5223"/>
                      <a:pt x="1484" y="5159"/>
                    </a:cubicBezTo>
                    <a:lnTo>
                      <a:pt x="1914" y="4968"/>
                    </a:lnTo>
                    <a:cubicBezTo>
                      <a:pt x="1940" y="4735"/>
                      <a:pt x="1966" y="4501"/>
                      <a:pt x="1992" y="4268"/>
                    </a:cubicBezTo>
                    <a:cubicBezTo>
                      <a:pt x="1992" y="4204"/>
                      <a:pt x="2109" y="2866"/>
                      <a:pt x="3242" y="2866"/>
                    </a:cubicBezTo>
                    <a:cubicBezTo>
                      <a:pt x="3359" y="2866"/>
                      <a:pt x="3516" y="2930"/>
                      <a:pt x="3633" y="2930"/>
                    </a:cubicBezTo>
                    <a:lnTo>
                      <a:pt x="4102" y="2994"/>
                    </a:lnTo>
                    <a:lnTo>
                      <a:pt x="4297" y="2357"/>
                    </a:lnTo>
                    <a:cubicBezTo>
                      <a:pt x="4336" y="2293"/>
                      <a:pt x="4766" y="1083"/>
                      <a:pt x="5820" y="1083"/>
                    </a:cubicBezTo>
                    <a:cubicBezTo>
                      <a:pt x="7109" y="1083"/>
                      <a:pt x="7656" y="2866"/>
                      <a:pt x="7656" y="4650"/>
                    </a:cubicBezTo>
                    <a:lnTo>
                      <a:pt x="7656" y="5669"/>
                    </a:lnTo>
                    <a:lnTo>
                      <a:pt x="8281" y="5732"/>
                    </a:lnTo>
                    <a:cubicBezTo>
                      <a:pt x="8398" y="5732"/>
                      <a:pt x="9336" y="5860"/>
                      <a:pt x="9336" y="7325"/>
                    </a:cubicBezTo>
                    <a:cubicBezTo>
                      <a:pt x="9336" y="8662"/>
                      <a:pt x="8594" y="8854"/>
                      <a:pt x="8320" y="8917"/>
                    </a:cubicBezTo>
                    <a:cubicBezTo>
                      <a:pt x="8086" y="8917"/>
                      <a:pt x="8144" y="8799"/>
                      <a:pt x="8086" y="8917"/>
                    </a:cubicBezTo>
                    <a:cubicBezTo>
                      <a:pt x="8028" y="9035"/>
                      <a:pt x="7969" y="9624"/>
                      <a:pt x="7969" y="9624"/>
                    </a:cubicBezTo>
                    <a:cubicBezTo>
                      <a:pt x="8160" y="10027"/>
                      <a:pt x="8359" y="10000"/>
                      <a:pt x="8359" y="10000"/>
                    </a:cubicBezTo>
                    <a:cubicBezTo>
                      <a:pt x="8359" y="10000"/>
                      <a:pt x="10000" y="9809"/>
                      <a:pt x="10000" y="7325"/>
                    </a:cubicBezTo>
                    <a:cubicBezTo>
                      <a:pt x="10000" y="4841"/>
                      <a:pt x="8359" y="4650"/>
                      <a:pt x="8359" y="46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a:ea typeface="+mn-ea"/>
                  <a:cs typeface="+mn-cs"/>
                </a:endParaRPr>
              </a:p>
            </p:txBody>
          </p:sp>
        </p:grpSp>
        <p:sp>
          <p:nvSpPr>
            <p:cNvPr id="86" name="TextBox 85">
              <a:extLst>
                <a:ext uri="{FF2B5EF4-FFF2-40B4-BE49-F238E27FC236}">
                  <a16:creationId xmlns:a16="http://schemas.microsoft.com/office/drawing/2014/main" id="{DD383F5B-937B-4336-AD96-E900A24692A3}"/>
                </a:ext>
              </a:extLst>
            </p:cNvPr>
            <p:cNvSpPr txBox="1"/>
            <p:nvPr/>
          </p:nvSpPr>
          <p:spPr>
            <a:xfrm>
              <a:off x="5082943" y="1860422"/>
              <a:ext cx="1098664" cy="153888"/>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2"/>
                  </a:solidFill>
                  <a:effectLst/>
                  <a:uLnTx/>
                  <a:uFillTx/>
                  <a:ea typeface="+mn-ea"/>
                  <a:cs typeface="+mn-cs"/>
                </a:rPr>
                <a:t>Cloud Platforms</a:t>
              </a:r>
            </a:p>
          </p:txBody>
        </p:sp>
        <p:sp>
          <p:nvSpPr>
            <p:cNvPr id="104" name="Rectangle 103">
              <a:extLst>
                <a:ext uri="{FF2B5EF4-FFF2-40B4-BE49-F238E27FC236}">
                  <a16:creationId xmlns:a16="http://schemas.microsoft.com/office/drawing/2014/main" id="{2EC8D915-8884-4E9E-8916-81AD0BE6B1CB}"/>
                </a:ext>
              </a:extLst>
            </p:cNvPr>
            <p:cNvSpPr/>
            <p:nvPr/>
          </p:nvSpPr>
          <p:spPr>
            <a:xfrm>
              <a:off x="6027477" y="3864889"/>
              <a:ext cx="227948" cy="30008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
          <p:nvSpPr>
            <p:cNvPr id="105" name="Rectangle 104">
              <a:extLst>
                <a:ext uri="{FF2B5EF4-FFF2-40B4-BE49-F238E27FC236}">
                  <a16:creationId xmlns:a16="http://schemas.microsoft.com/office/drawing/2014/main" id="{A0635BCD-D15D-4753-8E4A-F9C16EBD1633}"/>
                </a:ext>
              </a:extLst>
            </p:cNvPr>
            <p:cNvSpPr/>
            <p:nvPr/>
          </p:nvSpPr>
          <p:spPr>
            <a:xfrm>
              <a:off x="4671280" y="2594973"/>
              <a:ext cx="1227030" cy="769441"/>
            </a:xfrm>
            <a:prstGeom prst="rect">
              <a:avLst/>
            </a:prstGeom>
          </p:spPr>
          <p:txBody>
            <a:bodyPr wrap="square" lIns="0" tIns="0" rIns="0" bIns="0">
              <a:spAutoFit/>
            </a:bodyPr>
            <a:lstStyle/>
            <a:p>
              <a:pPr>
                <a:spcBef>
                  <a:spcPts val="600"/>
                </a:spcBef>
                <a:defRPr/>
              </a:pPr>
              <a:r>
                <a:rPr lang="en-US" sz="1000">
                  <a:solidFill>
                    <a:schemeClr val="bg1"/>
                  </a:solidFill>
                </a:rPr>
                <a:t>of surveyed organizations use third parties to help implement cloud services</a:t>
              </a:r>
              <a:endParaRPr lang="en-US" sz="600">
                <a:solidFill>
                  <a:schemeClr val="bg1"/>
                </a:solidFill>
              </a:endParaRPr>
            </a:p>
          </p:txBody>
        </p:sp>
        <p:sp>
          <p:nvSpPr>
            <p:cNvPr id="106" name="TextBox 105">
              <a:extLst>
                <a:ext uri="{FF2B5EF4-FFF2-40B4-BE49-F238E27FC236}">
                  <a16:creationId xmlns:a16="http://schemas.microsoft.com/office/drawing/2014/main" id="{4B6D406C-AB67-4A8B-B81B-8F47715A057F}"/>
                </a:ext>
              </a:extLst>
            </p:cNvPr>
            <p:cNvSpPr txBox="1"/>
            <p:nvPr/>
          </p:nvSpPr>
          <p:spPr>
            <a:xfrm>
              <a:off x="4599960" y="2187897"/>
              <a:ext cx="561372" cy="400110"/>
            </a:xfrm>
            <a:prstGeom prst="rect">
              <a:avLst/>
            </a:prstGeom>
            <a:noFill/>
          </p:spPr>
          <p:txBody>
            <a:bodyPr wrap="none" rtlCol="0">
              <a:spAutoFit/>
            </a:bodyPr>
            <a:lstStyle/>
            <a:p>
              <a:pPr algn="ctr" defTabSz="685800" fontAlgn="auto">
                <a:spcBef>
                  <a:spcPts val="0"/>
                </a:spcBef>
                <a:spcAft>
                  <a:spcPts val="0"/>
                </a:spcAft>
                <a:buClr>
                  <a:srgbClr val="007DB8"/>
                </a:buClr>
              </a:pPr>
              <a:r>
                <a:rPr lang="en-US" sz="2000">
                  <a:solidFill>
                    <a:schemeClr val="bg1"/>
                  </a:solidFill>
                  <a:latin typeface="Arial"/>
                </a:rPr>
                <a:t>91</a:t>
              </a:r>
              <a:r>
                <a:rPr lang="en-US" sz="1200" baseline="34000">
                  <a:solidFill>
                    <a:schemeClr val="bg1"/>
                  </a:solidFill>
                  <a:latin typeface="Arial"/>
                </a:rPr>
                <a:t>%</a:t>
              </a:r>
            </a:p>
          </p:txBody>
        </p:sp>
        <p:sp>
          <p:nvSpPr>
            <p:cNvPr id="107" name="Rectangle 106">
              <a:extLst>
                <a:ext uri="{FF2B5EF4-FFF2-40B4-BE49-F238E27FC236}">
                  <a16:creationId xmlns:a16="http://schemas.microsoft.com/office/drawing/2014/main" id="{462FF00A-0734-43F6-9F32-E5B0212E9AC6}"/>
                </a:ext>
              </a:extLst>
            </p:cNvPr>
            <p:cNvSpPr/>
            <p:nvPr/>
          </p:nvSpPr>
          <p:spPr>
            <a:xfrm>
              <a:off x="5692648" y="3715611"/>
              <a:ext cx="925629" cy="477054"/>
            </a:xfrm>
            <a:prstGeom prst="rect">
              <a:avLst/>
            </a:prstGeom>
            <a:noFill/>
            <a:ln w="28575" cmpd="sng">
              <a:noFill/>
            </a:ln>
            <a:effectLst/>
          </p:spPr>
          <p:txBody>
            <a:bodyPr wrap="square" lIns="0" tIns="0" rIns="0" bIns="0" rtlCol="0" anchor="ctr">
              <a:spAutoFit/>
            </a:bodyPr>
            <a:lstStyle/>
            <a:p>
              <a:pPr algn="r">
                <a:spcBef>
                  <a:spcPts val="600"/>
                </a:spcBef>
                <a:spcAft>
                  <a:spcPts val="0"/>
                </a:spcAft>
                <a:defRPr/>
              </a:pPr>
              <a:r>
                <a:rPr lang="en-US" sz="1100" b="1">
                  <a:solidFill>
                    <a:schemeClr val="tx2"/>
                  </a:solidFill>
                  <a:latin typeface="Arial"/>
                </a:rPr>
                <a:t>#1 challenge: </a:t>
              </a:r>
              <a:r>
                <a:rPr lang="en-US" sz="1000">
                  <a:solidFill>
                    <a:schemeClr val="tx2"/>
                  </a:solidFill>
                  <a:latin typeface="Arial"/>
                </a:rPr>
                <a:t>managing technical debt</a:t>
              </a:r>
              <a:endParaRPr lang="en-US" sz="1100">
                <a:solidFill>
                  <a:schemeClr val="tx2"/>
                </a:solidFill>
                <a:latin typeface="Arial"/>
              </a:endParaRPr>
            </a:p>
          </p:txBody>
        </p:sp>
        <p:sp>
          <p:nvSpPr>
            <p:cNvPr id="109" name="TextBox 108">
              <a:extLst>
                <a:ext uri="{FF2B5EF4-FFF2-40B4-BE49-F238E27FC236}">
                  <a16:creationId xmlns:a16="http://schemas.microsoft.com/office/drawing/2014/main" id="{A68F5D7D-1C88-4C63-AE26-4275FB9C86B5}"/>
                </a:ext>
              </a:extLst>
            </p:cNvPr>
            <p:cNvSpPr txBox="1"/>
            <p:nvPr/>
          </p:nvSpPr>
          <p:spPr>
            <a:xfrm>
              <a:off x="6189916" y="3383083"/>
              <a:ext cx="521298" cy="369332"/>
            </a:xfrm>
            <a:prstGeom prst="rect">
              <a:avLst/>
            </a:prstGeom>
            <a:noFill/>
          </p:spPr>
          <p:txBody>
            <a:bodyPr wrap="none" rtlCol="0">
              <a:spAutoFit/>
            </a:bodyPr>
            <a:lstStyle/>
            <a:p>
              <a:pPr algn="ctr" defTabSz="685800" fontAlgn="auto">
                <a:spcBef>
                  <a:spcPts val="0"/>
                </a:spcBef>
                <a:spcAft>
                  <a:spcPts val="0"/>
                </a:spcAft>
                <a:buClr>
                  <a:srgbClr val="007DB8"/>
                </a:buClr>
              </a:pPr>
              <a:r>
                <a:rPr lang="en-US" sz="1800">
                  <a:solidFill>
                    <a:schemeClr val="tx2"/>
                  </a:solidFill>
                  <a:latin typeface="Arial"/>
                </a:rPr>
                <a:t>49</a:t>
              </a:r>
              <a:r>
                <a:rPr lang="en-US" sz="1100" baseline="34000">
                  <a:solidFill>
                    <a:schemeClr val="tx2"/>
                  </a:solidFill>
                  <a:latin typeface="Arial"/>
                </a:rPr>
                <a:t>%</a:t>
              </a:r>
            </a:p>
          </p:txBody>
        </p:sp>
        <p:cxnSp>
          <p:nvCxnSpPr>
            <p:cNvPr id="110" name="Straight Connector 109">
              <a:extLst>
                <a:ext uri="{FF2B5EF4-FFF2-40B4-BE49-F238E27FC236}">
                  <a16:creationId xmlns:a16="http://schemas.microsoft.com/office/drawing/2014/main" id="{49908A51-5E6C-489E-BBDD-779EAA640A8D}"/>
                </a:ext>
              </a:extLst>
            </p:cNvPr>
            <p:cNvCxnSpPr>
              <a:cxnSpLocks/>
            </p:cNvCxnSpPr>
            <p:nvPr/>
          </p:nvCxnSpPr>
          <p:spPr>
            <a:xfrm flipH="1">
              <a:off x="5004060" y="2157707"/>
              <a:ext cx="1296231" cy="2350008"/>
            </a:xfrm>
            <a:prstGeom prst="line">
              <a:avLst/>
            </a:prstGeom>
            <a:ln/>
          </p:spPr>
          <p:style>
            <a:lnRef idx="3">
              <a:schemeClr val="accent3"/>
            </a:lnRef>
            <a:fillRef idx="0">
              <a:schemeClr val="accent3"/>
            </a:fillRef>
            <a:effectRef idx="2">
              <a:schemeClr val="accent3"/>
            </a:effectRef>
            <a:fontRef idx="minor">
              <a:schemeClr val="tx1"/>
            </a:fontRef>
          </p:style>
        </p:cxnSp>
      </p:grpSp>
    </p:spTree>
    <p:extLst>
      <p:ext uri="{BB962C8B-B14F-4D97-AF65-F5344CB8AC3E}">
        <p14:creationId xmlns:p14="http://schemas.microsoft.com/office/powerpoint/2010/main" val="129716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6629FFF-17BC-43DF-81CA-5B9767CA18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7" t="5039" r="153" b="22413"/>
          <a:stretch/>
        </p:blipFill>
        <p:spPr>
          <a:xfrm>
            <a:off x="-19877" y="945275"/>
            <a:ext cx="9163877" cy="3731499"/>
          </a:xfrm>
          <a:prstGeom prst="rect">
            <a:avLst/>
          </a:prstGeom>
        </p:spPr>
      </p:pic>
      <p:sp>
        <p:nvSpPr>
          <p:cNvPr id="27" name="Rectangle 26">
            <a:extLst>
              <a:ext uri="{FF2B5EF4-FFF2-40B4-BE49-F238E27FC236}">
                <a16:creationId xmlns:a16="http://schemas.microsoft.com/office/drawing/2014/main" id="{D7192E39-112E-4E91-B551-FAE377A10ACE}"/>
              </a:ext>
            </a:extLst>
          </p:cNvPr>
          <p:cNvSpPr/>
          <p:nvPr/>
        </p:nvSpPr>
        <p:spPr>
          <a:xfrm>
            <a:off x="0" y="945275"/>
            <a:ext cx="9144000" cy="3731499"/>
          </a:xfrm>
          <a:prstGeom prst="rect">
            <a:avLst/>
          </a:prstGeom>
          <a:solidFill>
            <a:schemeClr val="bg1">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200">
              <a:solidFill>
                <a:schemeClr val="bg2"/>
              </a:solidFill>
            </a:endParaRPr>
          </a:p>
        </p:txBody>
      </p:sp>
      <p:sp>
        <p:nvSpPr>
          <p:cNvPr id="21" name="Rectangle 20">
            <a:extLst>
              <a:ext uri="{FF2B5EF4-FFF2-40B4-BE49-F238E27FC236}">
                <a16:creationId xmlns:a16="http://schemas.microsoft.com/office/drawing/2014/main" id="{CA14DF70-D1AF-4C7E-A9AC-085FFF1B5EA7}"/>
              </a:ext>
            </a:extLst>
          </p:cNvPr>
          <p:cNvSpPr/>
          <p:nvPr/>
        </p:nvSpPr>
        <p:spPr>
          <a:xfrm>
            <a:off x="12304" y="945275"/>
            <a:ext cx="9131696" cy="3731499"/>
          </a:xfrm>
          <a:prstGeom prst="rect">
            <a:avLst/>
          </a:prstGeom>
          <a:solidFill>
            <a:schemeClr val="accent1">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sz="1200">
              <a:solidFill>
                <a:schemeClr val="bg2"/>
              </a:solidFill>
            </a:endParaRPr>
          </a:p>
        </p:txBody>
      </p:sp>
      <p:sp>
        <p:nvSpPr>
          <p:cNvPr id="15" name="Title 14">
            <a:extLst>
              <a:ext uri="{FF2B5EF4-FFF2-40B4-BE49-F238E27FC236}">
                <a16:creationId xmlns:a16="http://schemas.microsoft.com/office/drawing/2014/main" id="{509BECBE-E44B-4521-8BE7-92A04D94E2B8}"/>
              </a:ext>
            </a:extLst>
          </p:cNvPr>
          <p:cNvSpPr>
            <a:spLocks noGrp="1"/>
          </p:cNvSpPr>
          <p:nvPr>
            <p:ph type="title"/>
          </p:nvPr>
        </p:nvSpPr>
        <p:spPr>
          <a:xfrm>
            <a:off x="272102" y="245937"/>
            <a:ext cx="8572500" cy="360099"/>
          </a:xfrm>
        </p:spPr>
        <p:txBody>
          <a:bodyPr/>
          <a:lstStyle/>
          <a:p>
            <a:r>
              <a:rPr lang="en-US" sz="2600"/>
              <a:t>End-to-end approach to develop and execute IT strategies</a:t>
            </a:r>
          </a:p>
        </p:txBody>
      </p:sp>
      <p:grpSp>
        <p:nvGrpSpPr>
          <p:cNvPr id="2" name="Group 1">
            <a:extLst>
              <a:ext uri="{FF2B5EF4-FFF2-40B4-BE49-F238E27FC236}">
                <a16:creationId xmlns:a16="http://schemas.microsoft.com/office/drawing/2014/main" id="{8C24B4AB-D33E-4E8A-A3ED-6CE36197B08E}"/>
              </a:ext>
            </a:extLst>
          </p:cNvPr>
          <p:cNvGrpSpPr/>
          <p:nvPr/>
        </p:nvGrpSpPr>
        <p:grpSpPr>
          <a:xfrm>
            <a:off x="0" y="3770292"/>
            <a:ext cx="9131696" cy="906482"/>
            <a:chOff x="1096" y="3191764"/>
            <a:chExt cx="9149423" cy="742872"/>
          </a:xfrm>
        </p:grpSpPr>
        <p:sp>
          <p:nvSpPr>
            <p:cNvPr id="10" name="Rectangle 9">
              <a:extLst>
                <a:ext uri="{FF2B5EF4-FFF2-40B4-BE49-F238E27FC236}">
                  <a16:creationId xmlns:a16="http://schemas.microsoft.com/office/drawing/2014/main" id="{6DE4119E-043D-411C-84BE-981F8FA4D27A}"/>
                </a:ext>
              </a:extLst>
            </p:cNvPr>
            <p:cNvSpPr/>
            <p:nvPr/>
          </p:nvSpPr>
          <p:spPr>
            <a:xfrm rot="10800000">
              <a:off x="6519" y="3191764"/>
              <a:ext cx="9144000" cy="742872"/>
            </a:xfrm>
            <a:prstGeom prst="rect">
              <a:avLst/>
            </a:prstGeom>
            <a:gradFill>
              <a:gsLst>
                <a:gs pos="0">
                  <a:schemeClr val="accent1">
                    <a:alpha val="95000"/>
                  </a:schemeClr>
                </a:gs>
                <a:gs pos="22000">
                  <a:schemeClr val="accent1">
                    <a:alpha val="80000"/>
                  </a:schemeClr>
                </a:gs>
                <a:gs pos="74000">
                  <a:schemeClr val="accent1">
                    <a:alpha val="71000"/>
                  </a:schemeClr>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302DC231-3BD4-4BC4-B862-F432F1C7F043}"/>
                </a:ext>
              </a:extLst>
            </p:cNvPr>
            <p:cNvSpPr/>
            <p:nvPr/>
          </p:nvSpPr>
          <p:spPr>
            <a:xfrm>
              <a:off x="1096" y="3414627"/>
              <a:ext cx="9144001" cy="296366"/>
            </a:xfrm>
            <a:prstGeom prst="rect">
              <a:avLst/>
            </a:prstGeom>
          </p:spPr>
          <p:txBody>
            <a:bodyPr wrap="square">
              <a:spAutoFit/>
            </a:bodyPr>
            <a:lstStyle/>
            <a:p>
              <a:pPr marL="0" lvl="1" algn="ctr">
                <a:defRPr/>
              </a:pPr>
              <a:r>
                <a:rPr lang="en-US" sz="1750">
                  <a:solidFill>
                    <a:srgbClr val="FFFFFF"/>
                  </a:solidFill>
                </a:rPr>
                <a:t>Our As-Is/ To-Be methodology outlines the connected activities needed to drive outcomes</a:t>
              </a:r>
              <a:endParaRPr kumimoji="0" lang="en-US" sz="1750" b="0" i="0" u="none" strike="noStrike" kern="1200" cap="none" spc="0" normalizeH="0" baseline="0" noProof="0">
                <a:ln>
                  <a:noFill/>
                </a:ln>
                <a:solidFill>
                  <a:srgbClr val="FFFFFF"/>
                </a:solidFill>
                <a:effectLst/>
                <a:uLnTx/>
                <a:uFillTx/>
                <a:latin typeface="Arial"/>
                <a:ea typeface="+mn-ea"/>
                <a:cs typeface="+mn-cs"/>
              </a:endParaRPr>
            </a:p>
          </p:txBody>
        </p:sp>
      </p:grpSp>
      <p:sp>
        <p:nvSpPr>
          <p:cNvPr id="12" name="TextBox 11">
            <a:extLst>
              <a:ext uri="{FF2B5EF4-FFF2-40B4-BE49-F238E27FC236}">
                <a16:creationId xmlns:a16="http://schemas.microsoft.com/office/drawing/2014/main" id="{2D12B400-4051-4EE0-A0D4-3934822EFCF2}"/>
              </a:ext>
            </a:extLst>
          </p:cNvPr>
          <p:cNvSpPr txBox="1"/>
          <p:nvPr/>
        </p:nvSpPr>
        <p:spPr>
          <a:xfrm>
            <a:off x="181661" y="1458438"/>
            <a:ext cx="1877401" cy="292388"/>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chemeClr val="accent3"/>
                </a:solidFill>
                <a:effectLst/>
                <a:uLnTx/>
                <a:uFillTx/>
                <a:latin typeface="Arial Black" panose="020B0A04020102020204" pitchFamily="34" charset="0"/>
                <a:ea typeface="+mn-ea"/>
                <a:cs typeface="+mn-cs"/>
              </a:rPr>
              <a:t>STRATEGIZE</a:t>
            </a:r>
          </a:p>
        </p:txBody>
      </p:sp>
      <p:sp>
        <p:nvSpPr>
          <p:cNvPr id="23" name="Rectangle 22">
            <a:extLst>
              <a:ext uri="{FF2B5EF4-FFF2-40B4-BE49-F238E27FC236}">
                <a16:creationId xmlns:a16="http://schemas.microsoft.com/office/drawing/2014/main" id="{36EC30D7-965E-4E05-8F42-1BE0B2AE6DAE}"/>
              </a:ext>
            </a:extLst>
          </p:cNvPr>
          <p:cNvSpPr/>
          <p:nvPr/>
        </p:nvSpPr>
        <p:spPr>
          <a:xfrm>
            <a:off x="517937" y="1974173"/>
            <a:ext cx="1204848" cy="1374992"/>
          </a:xfrm>
          <a:prstGeom prst="rect">
            <a:avLst/>
          </a:prstGeom>
        </p:spPr>
        <p:txBody>
          <a:bodyPr wrap="square">
            <a:spAutoFit/>
          </a:bodyPr>
          <a:lstStyle/>
          <a:p>
            <a:pPr marL="0" lvl="1" algn="ctr">
              <a:lnSpc>
                <a:spcPct val="150000"/>
              </a:lnSpc>
              <a:spcAft>
                <a:spcPts val="600"/>
              </a:spcAft>
              <a:defRPr/>
            </a:pPr>
            <a:r>
              <a:rPr lang="en-US" sz="1700">
                <a:solidFill>
                  <a:srgbClr val="FFFFFF"/>
                </a:solidFill>
              </a:rPr>
              <a:t>Align</a:t>
            </a:r>
          </a:p>
          <a:p>
            <a:pPr marL="0" lvl="1" algn="ctr">
              <a:lnSpc>
                <a:spcPct val="150000"/>
              </a:lnSpc>
              <a:spcAft>
                <a:spcPts val="600"/>
              </a:spcAft>
              <a:defRPr/>
            </a:pPr>
            <a:r>
              <a:rPr kumimoji="0" lang="en-US" sz="1700" b="0" i="0" u="none" strike="noStrike" kern="1200" cap="none" spc="0" normalizeH="0" baseline="0" noProof="0">
                <a:ln>
                  <a:noFill/>
                </a:ln>
                <a:solidFill>
                  <a:srgbClr val="FFFFFF"/>
                </a:solidFill>
                <a:effectLst/>
                <a:uLnTx/>
                <a:uFillTx/>
                <a:latin typeface="Arial"/>
                <a:ea typeface="+mn-ea"/>
                <a:cs typeface="+mn-cs"/>
              </a:rPr>
              <a:t>Architect</a:t>
            </a:r>
            <a:endParaRPr lang="en-US" sz="1700">
              <a:solidFill>
                <a:srgbClr val="FFFFFF"/>
              </a:solidFill>
              <a:latin typeface="Arial"/>
            </a:endParaRPr>
          </a:p>
          <a:p>
            <a:pPr marL="0" lvl="1" algn="ctr">
              <a:lnSpc>
                <a:spcPct val="150000"/>
              </a:lnSpc>
              <a:spcAft>
                <a:spcPts val="600"/>
              </a:spcAft>
              <a:defRPr/>
            </a:pPr>
            <a:r>
              <a:rPr kumimoji="0" lang="en-US" sz="1700" b="0" i="0" u="none" strike="noStrike" kern="1200" cap="none" spc="0" normalizeH="0" baseline="0" noProof="0">
                <a:ln>
                  <a:noFill/>
                </a:ln>
                <a:solidFill>
                  <a:srgbClr val="FFFFFF"/>
                </a:solidFill>
                <a:effectLst/>
                <a:uLnTx/>
                <a:uFillTx/>
                <a:latin typeface="Arial"/>
                <a:ea typeface="+mn-ea"/>
                <a:cs typeface="+mn-cs"/>
              </a:rPr>
              <a:t>Plan</a:t>
            </a:r>
          </a:p>
        </p:txBody>
      </p:sp>
      <p:cxnSp>
        <p:nvCxnSpPr>
          <p:cNvPr id="28" name="Straight Connector 27">
            <a:extLst>
              <a:ext uri="{FF2B5EF4-FFF2-40B4-BE49-F238E27FC236}">
                <a16:creationId xmlns:a16="http://schemas.microsoft.com/office/drawing/2014/main" id="{4AD76649-E56F-4373-9614-C9CD35A1BD1C}"/>
              </a:ext>
            </a:extLst>
          </p:cNvPr>
          <p:cNvCxnSpPr>
            <a:cxnSpLocks/>
          </p:cNvCxnSpPr>
          <p:nvPr/>
        </p:nvCxnSpPr>
        <p:spPr>
          <a:xfrm>
            <a:off x="205961" y="1811913"/>
            <a:ext cx="1828800" cy="0"/>
          </a:xfrm>
          <a:prstGeom prst="line">
            <a:avLst/>
          </a:prstGeom>
          <a:ln w="6350">
            <a:solidFill>
              <a:schemeClr val="tx1">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E49B6DC-DDA2-46FF-B55A-33A553BC9FD6}"/>
              </a:ext>
            </a:extLst>
          </p:cNvPr>
          <p:cNvSpPr txBox="1"/>
          <p:nvPr/>
        </p:nvSpPr>
        <p:spPr>
          <a:xfrm>
            <a:off x="7567057" y="1458438"/>
            <a:ext cx="987833" cy="292388"/>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chemeClr val="accent3"/>
                </a:solidFill>
                <a:effectLst/>
                <a:uLnTx/>
                <a:uFillTx/>
                <a:latin typeface="Arial Black" panose="020B0A04020102020204" pitchFamily="34" charset="0"/>
                <a:ea typeface="+mn-ea"/>
                <a:cs typeface="+mn-cs"/>
              </a:rPr>
              <a:t>SCALE</a:t>
            </a:r>
          </a:p>
        </p:txBody>
      </p:sp>
      <p:sp>
        <p:nvSpPr>
          <p:cNvPr id="26" name="Rectangle 25">
            <a:extLst>
              <a:ext uri="{FF2B5EF4-FFF2-40B4-BE49-F238E27FC236}">
                <a16:creationId xmlns:a16="http://schemas.microsoft.com/office/drawing/2014/main" id="{ECCCC283-0C7E-4022-84DD-6F9EC6D2B501}"/>
              </a:ext>
            </a:extLst>
          </p:cNvPr>
          <p:cNvSpPr/>
          <p:nvPr/>
        </p:nvSpPr>
        <p:spPr>
          <a:xfrm>
            <a:off x="7543186" y="1974173"/>
            <a:ext cx="1035575" cy="1374992"/>
          </a:xfrm>
          <a:prstGeom prst="rect">
            <a:avLst/>
          </a:prstGeom>
        </p:spPr>
        <p:txBody>
          <a:bodyPr wrap="square">
            <a:spAutoFit/>
          </a:bodyPr>
          <a:lstStyle/>
          <a:p>
            <a:pPr marL="0" lvl="1" algn="ctr">
              <a:lnSpc>
                <a:spcPct val="150000"/>
              </a:lnSpc>
              <a:spcAft>
                <a:spcPts val="600"/>
              </a:spcAft>
              <a:defRPr/>
            </a:pPr>
            <a:r>
              <a:rPr lang="en-US" sz="1700">
                <a:solidFill>
                  <a:srgbClr val="FFFFFF"/>
                </a:solidFill>
              </a:rPr>
              <a:t>Improve</a:t>
            </a:r>
          </a:p>
          <a:p>
            <a:pPr marL="0" lvl="1" algn="ctr">
              <a:lnSpc>
                <a:spcPct val="150000"/>
              </a:lnSpc>
              <a:spcAft>
                <a:spcPts val="600"/>
              </a:spcAft>
              <a:defRPr/>
            </a:pPr>
            <a:r>
              <a:rPr kumimoji="0" lang="en-US" sz="1700" b="0" i="0" u="none" strike="noStrike" kern="1200" cap="none" spc="0" normalizeH="0" baseline="0" noProof="0">
                <a:ln>
                  <a:noFill/>
                </a:ln>
                <a:solidFill>
                  <a:srgbClr val="FFFFFF"/>
                </a:solidFill>
                <a:effectLst/>
                <a:uLnTx/>
                <a:uFillTx/>
                <a:latin typeface="Arial"/>
                <a:ea typeface="+mn-ea"/>
                <a:cs typeface="+mn-cs"/>
              </a:rPr>
              <a:t>Tune</a:t>
            </a:r>
          </a:p>
          <a:p>
            <a:pPr marL="0" lvl="1" algn="ctr">
              <a:lnSpc>
                <a:spcPct val="150000"/>
              </a:lnSpc>
              <a:spcAft>
                <a:spcPts val="600"/>
              </a:spcAft>
              <a:defRPr/>
            </a:pPr>
            <a:r>
              <a:rPr lang="en-US" sz="1700">
                <a:solidFill>
                  <a:srgbClr val="FFFFFF"/>
                </a:solidFill>
                <a:latin typeface="Arial"/>
              </a:rPr>
              <a:t>Optimize</a:t>
            </a:r>
            <a:endParaRPr kumimoji="0" lang="en-US" sz="1700" b="0" i="0" u="none" strike="noStrike" kern="1200" cap="none" spc="0" normalizeH="0" baseline="0" noProof="0">
              <a:ln>
                <a:noFill/>
              </a:ln>
              <a:solidFill>
                <a:srgbClr val="FFFFFF"/>
              </a:solidFill>
              <a:effectLst/>
              <a:uLnTx/>
              <a:uFillTx/>
              <a:latin typeface="Arial"/>
              <a:ea typeface="+mn-ea"/>
              <a:cs typeface="+mn-cs"/>
            </a:endParaRPr>
          </a:p>
        </p:txBody>
      </p:sp>
      <p:cxnSp>
        <p:nvCxnSpPr>
          <p:cNvPr id="29" name="Straight Connector 28">
            <a:extLst>
              <a:ext uri="{FF2B5EF4-FFF2-40B4-BE49-F238E27FC236}">
                <a16:creationId xmlns:a16="http://schemas.microsoft.com/office/drawing/2014/main" id="{D028A7D7-556A-4D21-B467-79C071EBDDFD}"/>
              </a:ext>
            </a:extLst>
          </p:cNvPr>
          <p:cNvCxnSpPr>
            <a:cxnSpLocks/>
          </p:cNvCxnSpPr>
          <p:nvPr/>
        </p:nvCxnSpPr>
        <p:spPr>
          <a:xfrm>
            <a:off x="7146573" y="1811913"/>
            <a:ext cx="1828800" cy="0"/>
          </a:xfrm>
          <a:prstGeom prst="line">
            <a:avLst/>
          </a:prstGeom>
          <a:ln w="6350">
            <a:solidFill>
              <a:schemeClr val="tx1">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A28C293-5111-4DBE-9978-892BB9E92002}"/>
              </a:ext>
            </a:extLst>
          </p:cNvPr>
          <p:cNvSpPr txBox="1"/>
          <p:nvPr/>
        </p:nvSpPr>
        <p:spPr>
          <a:xfrm>
            <a:off x="5114137" y="1458438"/>
            <a:ext cx="1315201" cy="292388"/>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chemeClr val="accent3"/>
                </a:solidFill>
                <a:effectLst/>
                <a:uLnTx/>
                <a:uFillTx/>
                <a:latin typeface="Arial Black" panose="020B0A04020102020204" pitchFamily="34" charset="0"/>
                <a:ea typeface="+mn-ea"/>
                <a:cs typeface="+mn-cs"/>
              </a:rPr>
              <a:t>ADOPT</a:t>
            </a:r>
          </a:p>
        </p:txBody>
      </p:sp>
      <p:sp>
        <p:nvSpPr>
          <p:cNvPr id="24" name="Rectangle 23">
            <a:extLst>
              <a:ext uri="{FF2B5EF4-FFF2-40B4-BE49-F238E27FC236}">
                <a16:creationId xmlns:a16="http://schemas.microsoft.com/office/drawing/2014/main" id="{2F87085C-E45B-4162-B9C1-F64DB98DD7EB}"/>
              </a:ext>
            </a:extLst>
          </p:cNvPr>
          <p:cNvSpPr/>
          <p:nvPr/>
        </p:nvSpPr>
        <p:spPr>
          <a:xfrm>
            <a:off x="5179978" y="1974173"/>
            <a:ext cx="1183518" cy="1374992"/>
          </a:xfrm>
          <a:prstGeom prst="rect">
            <a:avLst/>
          </a:prstGeom>
        </p:spPr>
        <p:txBody>
          <a:bodyPr wrap="square">
            <a:spAutoFit/>
          </a:bodyPr>
          <a:lstStyle/>
          <a:p>
            <a:pPr marL="0" lvl="1" algn="ctr">
              <a:lnSpc>
                <a:spcPct val="150000"/>
              </a:lnSpc>
              <a:spcAft>
                <a:spcPts val="600"/>
              </a:spcAft>
              <a:defRPr/>
            </a:pPr>
            <a:r>
              <a:rPr kumimoji="0" lang="en-US" sz="1700" b="0" i="0" u="none" strike="noStrike" kern="1200" cap="none" spc="0" normalizeH="0" baseline="0" noProof="0">
                <a:ln>
                  <a:noFill/>
                </a:ln>
                <a:solidFill>
                  <a:srgbClr val="FFFFFF"/>
                </a:solidFill>
                <a:effectLst/>
                <a:uLnTx/>
                <a:uFillTx/>
                <a:latin typeface="Arial"/>
                <a:ea typeface="+mn-ea"/>
                <a:cs typeface="+mn-cs"/>
              </a:rPr>
              <a:t>Train</a:t>
            </a:r>
          </a:p>
          <a:p>
            <a:pPr marL="0" lvl="1" algn="ctr">
              <a:lnSpc>
                <a:spcPct val="150000"/>
              </a:lnSpc>
              <a:spcAft>
                <a:spcPts val="600"/>
              </a:spcAft>
              <a:defRPr/>
            </a:pPr>
            <a:r>
              <a:rPr kumimoji="0" lang="en-US" sz="1700" b="0" i="0" u="none" strike="noStrike" kern="1200" cap="none" spc="0" normalizeH="0" baseline="0" noProof="0">
                <a:ln>
                  <a:noFill/>
                </a:ln>
                <a:solidFill>
                  <a:srgbClr val="FFFFFF"/>
                </a:solidFill>
                <a:effectLst/>
                <a:uLnTx/>
                <a:uFillTx/>
                <a:latin typeface="Arial"/>
                <a:ea typeface="+mn-ea"/>
                <a:cs typeface="+mn-cs"/>
              </a:rPr>
              <a:t>Operate</a:t>
            </a:r>
          </a:p>
          <a:p>
            <a:pPr marL="0" lvl="1" algn="ctr">
              <a:lnSpc>
                <a:spcPct val="150000"/>
              </a:lnSpc>
              <a:spcAft>
                <a:spcPts val="600"/>
              </a:spcAft>
              <a:defRPr/>
            </a:pPr>
            <a:r>
              <a:rPr lang="en-US" sz="1700">
                <a:solidFill>
                  <a:srgbClr val="FFFFFF"/>
                </a:solidFill>
                <a:latin typeface="Arial"/>
              </a:rPr>
              <a:t>Measure</a:t>
            </a:r>
            <a:endParaRPr kumimoji="0" lang="en-US" sz="1700" b="0" i="0" u="none" strike="noStrike" kern="1200" cap="none" spc="0" normalizeH="0" baseline="0" noProof="0">
              <a:ln>
                <a:noFill/>
              </a:ln>
              <a:solidFill>
                <a:srgbClr val="FFFFFF"/>
              </a:solidFill>
              <a:effectLst/>
              <a:uLnTx/>
              <a:uFillTx/>
              <a:latin typeface="Arial"/>
              <a:ea typeface="+mn-ea"/>
              <a:cs typeface="+mn-cs"/>
            </a:endParaRPr>
          </a:p>
        </p:txBody>
      </p:sp>
      <p:cxnSp>
        <p:nvCxnSpPr>
          <p:cNvPr id="30" name="Straight Connector 29">
            <a:extLst>
              <a:ext uri="{FF2B5EF4-FFF2-40B4-BE49-F238E27FC236}">
                <a16:creationId xmlns:a16="http://schemas.microsoft.com/office/drawing/2014/main" id="{A2274A3D-098C-4085-BF80-4B16D42B890C}"/>
              </a:ext>
            </a:extLst>
          </p:cNvPr>
          <p:cNvCxnSpPr>
            <a:cxnSpLocks/>
          </p:cNvCxnSpPr>
          <p:nvPr/>
        </p:nvCxnSpPr>
        <p:spPr>
          <a:xfrm>
            <a:off x="4857337" y="1811913"/>
            <a:ext cx="1828800" cy="0"/>
          </a:xfrm>
          <a:prstGeom prst="line">
            <a:avLst/>
          </a:prstGeom>
          <a:ln w="6350">
            <a:solidFill>
              <a:schemeClr val="tx1">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8044190-25AD-4DF8-BB0A-58DAA0AB4971}"/>
              </a:ext>
            </a:extLst>
          </p:cNvPr>
          <p:cNvSpPr txBox="1"/>
          <p:nvPr/>
        </p:nvSpPr>
        <p:spPr>
          <a:xfrm>
            <a:off x="2519499" y="1458438"/>
            <a:ext cx="1877401" cy="292388"/>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chemeClr val="accent3"/>
                </a:solidFill>
                <a:effectLst/>
                <a:uLnTx/>
                <a:uFillTx/>
                <a:latin typeface="Arial Black" panose="020B0A04020102020204" pitchFamily="34" charset="0"/>
                <a:ea typeface="+mn-ea"/>
                <a:cs typeface="+mn-cs"/>
              </a:rPr>
              <a:t>IMPLEMENT</a:t>
            </a:r>
          </a:p>
        </p:txBody>
      </p:sp>
      <p:sp>
        <p:nvSpPr>
          <p:cNvPr id="25" name="Rectangle 24">
            <a:extLst>
              <a:ext uri="{FF2B5EF4-FFF2-40B4-BE49-F238E27FC236}">
                <a16:creationId xmlns:a16="http://schemas.microsoft.com/office/drawing/2014/main" id="{2685859D-68D7-4C9D-BCA0-6A91BED36B00}"/>
              </a:ext>
            </a:extLst>
          </p:cNvPr>
          <p:cNvSpPr/>
          <p:nvPr/>
        </p:nvSpPr>
        <p:spPr>
          <a:xfrm>
            <a:off x="2864271" y="1974173"/>
            <a:ext cx="1187856" cy="1374992"/>
          </a:xfrm>
          <a:prstGeom prst="rect">
            <a:avLst/>
          </a:prstGeom>
        </p:spPr>
        <p:txBody>
          <a:bodyPr wrap="square">
            <a:spAutoFit/>
          </a:bodyPr>
          <a:lstStyle/>
          <a:p>
            <a:pPr marL="0" lvl="1" algn="ctr">
              <a:lnSpc>
                <a:spcPct val="150000"/>
              </a:lnSpc>
              <a:spcAft>
                <a:spcPts val="600"/>
              </a:spcAft>
              <a:defRPr/>
            </a:pPr>
            <a:r>
              <a:rPr lang="en-US" sz="1700">
                <a:solidFill>
                  <a:srgbClr val="FFFFFF"/>
                </a:solidFill>
              </a:rPr>
              <a:t>Design</a:t>
            </a:r>
          </a:p>
          <a:p>
            <a:pPr marL="0" lvl="1" algn="ctr">
              <a:lnSpc>
                <a:spcPct val="150000"/>
              </a:lnSpc>
              <a:spcAft>
                <a:spcPts val="600"/>
              </a:spcAft>
              <a:defRPr/>
            </a:pPr>
            <a:r>
              <a:rPr kumimoji="0" lang="en-US" sz="1700" b="0" i="0" u="none" strike="noStrike" kern="1200" cap="none" spc="0" normalizeH="0" baseline="0" noProof="0">
                <a:ln>
                  <a:noFill/>
                </a:ln>
                <a:solidFill>
                  <a:srgbClr val="FFFFFF"/>
                </a:solidFill>
                <a:effectLst/>
                <a:uLnTx/>
                <a:uFillTx/>
                <a:latin typeface="Arial"/>
                <a:ea typeface="+mn-ea"/>
                <a:cs typeface="+mn-cs"/>
              </a:rPr>
              <a:t>Install</a:t>
            </a:r>
          </a:p>
          <a:p>
            <a:pPr marL="0" lvl="1" algn="ctr">
              <a:lnSpc>
                <a:spcPct val="150000"/>
              </a:lnSpc>
              <a:spcAft>
                <a:spcPts val="600"/>
              </a:spcAft>
              <a:defRPr/>
            </a:pPr>
            <a:r>
              <a:rPr lang="en-US" sz="1700">
                <a:solidFill>
                  <a:srgbClr val="FFFFFF"/>
                </a:solidFill>
              </a:rPr>
              <a:t>Integrate</a:t>
            </a:r>
          </a:p>
        </p:txBody>
      </p:sp>
      <p:cxnSp>
        <p:nvCxnSpPr>
          <p:cNvPr id="31" name="Straight Connector 30">
            <a:extLst>
              <a:ext uri="{FF2B5EF4-FFF2-40B4-BE49-F238E27FC236}">
                <a16:creationId xmlns:a16="http://schemas.microsoft.com/office/drawing/2014/main" id="{B30B3C52-9171-44C8-A327-B136DC1485A2}"/>
              </a:ext>
            </a:extLst>
          </p:cNvPr>
          <p:cNvCxnSpPr>
            <a:cxnSpLocks/>
          </p:cNvCxnSpPr>
          <p:nvPr/>
        </p:nvCxnSpPr>
        <p:spPr>
          <a:xfrm>
            <a:off x="2543799" y="1811913"/>
            <a:ext cx="1828800" cy="0"/>
          </a:xfrm>
          <a:prstGeom prst="line">
            <a:avLst/>
          </a:prstGeom>
          <a:ln w="6350">
            <a:solidFill>
              <a:schemeClr val="tx1">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44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45882CC-C387-474D-812C-7DCD39E412B3}"/>
              </a:ext>
            </a:extLst>
          </p:cNvPr>
          <p:cNvPicPr>
            <a:picLocks noChangeAspect="1"/>
          </p:cNvPicPr>
          <p:nvPr/>
        </p:nvPicPr>
        <p:blipFill rotWithShape="1">
          <a:blip r:embed="rId3"/>
          <a:srcRect l="31334" r="31210"/>
          <a:stretch/>
        </p:blipFill>
        <p:spPr>
          <a:xfrm>
            <a:off x="0" y="0"/>
            <a:ext cx="3424989" cy="5143500"/>
          </a:xfrm>
          <a:prstGeom prst="rect">
            <a:avLst/>
          </a:prstGeom>
        </p:spPr>
      </p:pic>
      <p:sp>
        <p:nvSpPr>
          <p:cNvPr id="20" name="Rectangle 19">
            <a:extLst>
              <a:ext uri="{FF2B5EF4-FFF2-40B4-BE49-F238E27FC236}">
                <a16:creationId xmlns:a16="http://schemas.microsoft.com/office/drawing/2014/main" id="{02FDA4CE-DDD5-4805-B6AF-521C95785A48}"/>
              </a:ext>
            </a:extLst>
          </p:cNvPr>
          <p:cNvSpPr>
            <a:spLocks noChangeAspect="1"/>
          </p:cNvSpPr>
          <p:nvPr/>
        </p:nvSpPr>
        <p:spPr>
          <a:xfrm flipV="1">
            <a:off x="0" y="0"/>
            <a:ext cx="3424989" cy="5143500"/>
          </a:xfrm>
          <a:prstGeom prst="rect">
            <a:avLst/>
          </a:prstGeom>
          <a:solidFill>
            <a:schemeClr val="accent1">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651B7B4C-5DBE-4F01-B2B2-9071B5B0E8D2}"/>
              </a:ext>
            </a:extLst>
          </p:cNvPr>
          <p:cNvSpPr/>
          <p:nvPr/>
        </p:nvSpPr>
        <p:spPr>
          <a:xfrm>
            <a:off x="3792894" y="3621659"/>
            <a:ext cx="2297882" cy="600164"/>
          </a:xfrm>
          <a:prstGeom prst="rect">
            <a:avLst/>
          </a:prstGeom>
        </p:spPr>
        <p:txBody>
          <a:bodyPr wrap="square" lIns="0" tIns="0" rIns="0" bIns="0" anchor="ctr" anchorCtr="1">
            <a:spAutoFit/>
          </a:bodyPr>
          <a:lstStyle/>
          <a:p>
            <a:pPr marL="0" lvl="1" algn="ctr">
              <a:defRPr/>
            </a:pPr>
            <a:r>
              <a:rPr lang="en-US" sz="1300" i="1">
                <a:solidFill>
                  <a:schemeClr val="accent3"/>
                </a:solidFill>
              </a:rPr>
              <a:t>Optimize cloud infrastructure services to cost-effectively drive business growth</a:t>
            </a:r>
          </a:p>
        </p:txBody>
      </p:sp>
      <p:sp>
        <p:nvSpPr>
          <p:cNvPr id="22" name="Rectangle 21">
            <a:extLst>
              <a:ext uri="{FF2B5EF4-FFF2-40B4-BE49-F238E27FC236}">
                <a16:creationId xmlns:a16="http://schemas.microsoft.com/office/drawing/2014/main" id="{FDD115F4-476B-4AA0-8E55-D295079D46F6}"/>
              </a:ext>
            </a:extLst>
          </p:cNvPr>
          <p:cNvSpPr/>
          <p:nvPr/>
        </p:nvSpPr>
        <p:spPr>
          <a:xfrm>
            <a:off x="6382829" y="1689844"/>
            <a:ext cx="2459583" cy="600164"/>
          </a:xfrm>
          <a:prstGeom prst="rect">
            <a:avLst/>
          </a:prstGeom>
        </p:spPr>
        <p:txBody>
          <a:bodyPr wrap="square" lIns="0" tIns="0" rIns="0" bIns="0" anchor="ctr" anchorCtr="1">
            <a:spAutoFit/>
          </a:bodyPr>
          <a:lstStyle/>
          <a:p>
            <a:pPr marL="0" lvl="1" algn="ctr">
              <a:defRPr/>
            </a:pPr>
            <a:r>
              <a:rPr lang="en-US" sz="1300" i="1">
                <a:solidFill>
                  <a:schemeClr val="accent3"/>
                </a:solidFill>
              </a:rPr>
              <a:t>Gain a competitive edge using modern data and application patterns and technologies</a:t>
            </a:r>
          </a:p>
        </p:txBody>
      </p:sp>
      <p:sp>
        <p:nvSpPr>
          <p:cNvPr id="23" name="Rectangle 22">
            <a:extLst>
              <a:ext uri="{FF2B5EF4-FFF2-40B4-BE49-F238E27FC236}">
                <a16:creationId xmlns:a16="http://schemas.microsoft.com/office/drawing/2014/main" id="{094D731D-C8C6-40B3-A9EC-FA59A1781645}"/>
              </a:ext>
            </a:extLst>
          </p:cNvPr>
          <p:cNvSpPr/>
          <p:nvPr/>
        </p:nvSpPr>
        <p:spPr>
          <a:xfrm>
            <a:off x="3611720" y="1689844"/>
            <a:ext cx="2660230" cy="800219"/>
          </a:xfrm>
          <a:prstGeom prst="rect">
            <a:avLst/>
          </a:prstGeom>
        </p:spPr>
        <p:txBody>
          <a:bodyPr wrap="square" lIns="0" tIns="0" rIns="0" bIns="0" anchor="ctr" anchorCtr="1">
            <a:spAutoFit/>
          </a:bodyPr>
          <a:lstStyle/>
          <a:p>
            <a:pPr marL="0" lvl="1" algn="ctr">
              <a:defRPr/>
            </a:pPr>
            <a:r>
              <a:rPr lang="en-US" sz="1300" i="1">
                <a:solidFill>
                  <a:schemeClr val="accent3"/>
                </a:solidFill>
              </a:rPr>
              <a:t>Empower your workforce with </a:t>
            </a:r>
            <a:r>
              <a:rPr lang="en-US" sz="1300" i="1" spc="-10">
                <a:solidFill>
                  <a:schemeClr val="accent3"/>
                </a:solidFill>
              </a:rPr>
              <a:t>modern technologies that optimize </a:t>
            </a:r>
            <a:r>
              <a:rPr lang="en-US" sz="1300" i="1">
                <a:solidFill>
                  <a:schemeClr val="accent3"/>
                </a:solidFill>
              </a:rPr>
              <a:t>experiences and simplify the consumption of IT services</a:t>
            </a:r>
          </a:p>
        </p:txBody>
      </p:sp>
      <p:sp>
        <p:nvSpPr>
          <p:cNvPr id="24" name="Rectangle 23">
            <a:extLst>
              <a:ext uri="{FF2B5EF4-FFF2-40B4-BE49-F238E27FC236}">
                <a16:creationId xmlns:a16="http://schemas.microsoft.com/office/drawing/2014/main" id="{10D72FA3-99A6-4419-88F2-E3D8E5748EC2}"/>
              </a:ext>
            </a:extLst>
          </p:cNvPr>
          <p:cNvSpPr/>
          <p:nvPr/>
        </p:nvSpPr>
        <p:spPr>
          <a:xfrm>
            <a:off x="6463679" y="3621659"/>
            <a:ext cx="2297882" cy="800219"/>
          </a:xfrm>
          <a:prstGeom prst="rect">
            <a:avLst/>
          </a:prstGeom>
        </p:spPr>
        <p:txBody>
          <a:bodyPr wrap="square" lIns="0" tIns="0" rIns="0" bIns="0" anchor="ctr" anchorCtr="1">
            <a:spAutoFit/>
          </a:bodyPr>
          <a:lstStyle/>
          <a:p>
            <a:pPr marL="0" lvl="1" algn="ctr">
              <a:defRPr/>
            </a:pPr>
            <a:r>
              <a:rPr lang="en-US" sz="1300" i="1">
                <a:solidFill>
                  <a:schemeClr val="accent3"/>
                </a:solidFill>
              </a:rPr>
              <a:t>Implement a strategy </a:t>
            </a:r>
          </a:p>
          <a:p>
            <a:pPr marL="0" lvl="1" algn="ctr">
              <a:defRPr/>
            </a:pPr>
            <a:r>
              <a:rPr lang="en-US" sz="1300" i="1">
                <a:solidFill>
                  <a:schemeClr val="accent3"/>
                </a:solidFill>
              </a:rPr>
              <a:t>to reduce business interruptions and achieve a non-stop digital business </a:t>
            </a:r>
          </a:p>
        </p:txBody>
      </p:sp>
      <p:grpSp>
        <p:nvGrpSpPr>
          <p:cNvPr id="7" name="Group 6">
            <a:extLst>
              <a:ext uri="{FF2B5EF4-FFF2-40B4-BE49-F238E27FC236}">
                <a16:creationId xmlns:a16="http://schemas.microsoft.com/office/drawing/2014/main" id="{B7756D63-4151-40E9-B0EB-5013EBBFCB09}"/>
              </a:ext>
            </a:extLst>
          </p:cNvPr>
          <p:cNvGrpSpPr/>
          <p:nvPr/>
        </p:nvGrpSpPr>
        <p:grpSpPr>
          <a:xfrm>
            <a:off x="432334" y="1058051"/>
            <a:ext cx="2560320" cy="1097280"/>
            <a:chOff x="432334" y="1167169"/>
            <a:chExt cx="2560320" cy="1097280"/>
          </a:xfrm>
        </p:grpSpPr>
        <p:grpSp>
          <p:nvGrpSpPr>
            <p:cNvPr id="25" name="Group 24">
              <a:extLst>
                <a:ext uri="{FF2B5EF4-FFF2-40B4-BE49-F238E27FC236}">
                  <a16:creationId xmlns:a16="http://schemas.microsoft.com/office/drawing/2014/main" id="{A4C1B7B4-8AC0-4F37-8653-8E9A65ABAE0F}"/>
                </a:ext>
              </a:extLst>
            </p:cNvPr>
            <p:cNvGrpSpPr/>
            <p:nvPr/>
          </p:nvGrpSpPr>
          <p:grpSpPr>
            <a:xfrm>
              <a:off x="432334" y="1167169"/>
              <a:ext cx="2560320" cy="1097280"/>
              <a:chOff x="294926" y="1385525"/>
              <a:chExt cx="3124792" cy="1452324"/>
            </a:xfrm>
          </p:grpSpPr>
          <p:sp>
            <p:nvSpPr>
              <p:cNvPr id="26" name="Rounded Rectangle 9">
                <a:extLst>
                  <a:ext uri="{FF2B5EF4-FFF2-40B4-BE49-F238E27FC236}">
                    <a16:creationId xmlns:a16="http://schemas.microsoft.com/office/drawing/2014/main" id="{9FC8E497-7431-4437-B09F-016DAB197F1E}"/>
                  </a:ext>
                </a:extLst>
              </p:cNvPr>
              <p:cNvSpPr/>
              <p:nvPr/>
            </p:nvSpPr>
            <p:spPr>
              <a:xfrm>
                <a:off x="294926" y="1385525"/>
                <a:ext cx="3124792" cy="1452324"/>
              </a:xfrm>
              <a:prstGeom prst="roundRect">
                <a:avLst>
                  <a:gd name="adj" fmla="val 3810"/>
                </a:avLst>
              </a:prstGeom>
              <a:solidFill>
                <a:schemeClr val="accent1">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27" name="Rectangle 26">
                <a:extLst>
                  <a:ext uri="{FF2B5EF4-FFF2-40B4-BE49-F238E27FC236}">
                    <a16:creationId xmlns:a16="http://schemas.microsoft.com/office/drawing/2014/main" id="{2C9948D3-256B-4E20-A8E5-947D83AEC32D}"/>
                  </a:ext>
                </a:extLst>
              </p:cNvPr>
              <p:cNvSpPr/>
              <p:nvPr/>
            </p:nvSpPr>
            <p:spPr>
              <a:xfrm>
                <a:off x="386879" y="2107447"/>
                <a:ext cx="2982149" cy="636633"/>
              </a:xfrm>
              <a:prstGeom prst="rect">
                <a:avLst/>
              </a:prstGeom>
            </p:spPr>
            <p:txBody>
              <a:bodyPr wrap="square">
                <a:spAutoFit/>
              </a:bodyPr>
              <a:lstStyle/>
              <a:p>
                <a:pPr lvl="0" algn="ctr" defTabSz="914400">
                  <a:spcAft>
                    <a:spcPts val="300"/>
                  </a:spcAft>
                  <a:defRPr/>
                </a:pPr>
                <a:r>
                  <a:rPr lang="en-US" sz="1400">
                    <a:solidFill>
                      <a:schemeClr val="tx2"/>
                    </a:solidFill>
                    <a:latin typeface="Arial" panose="020B0604020202020204" pitchFamily="34" charset="0"/>
                  </a:rPr>
                  <a:t>Optimized operational efficiency</a:t>
                </a:r>
                <a:endParaRPr lang="en-US" sz="1400" baseline="30000">
                  <a:solidFill>
                    <a:schemeClr val="tx2"/>
                  </a:solidFill>
                </a:endParaRPr>
              </a:p>
            </p:txBody>
          </p:sp>
        </p:grpSp>
        <p:sp>
          <p:nvSpPr>
            <p:cNvPr id="5" name="Rectangle 4">
              <a:extLst>
                <a:ext uri="{FF2B5EF4-FFF2-40B4-BE49-F238E27FC236}">
                  <a16:creationId xmlns:a16="http://schemas.microsoft.com/office/drawing/2014/main" id="{046F94B6-4B9B-4075-88C6-DCC525FB5407}"/>
                </a:ext>
              </a:extLst>
            </p:cNvPr>
            <p:cNvSpPr/>
            <p:nvPr/>
          </p:nvSpPr>
          <p:spPr>
            <a:xfrm>
              <a:off x="1198144" y="1231483"/>
              <a:ext cx="1028700" cy="58099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3"/>
                  </a:solidFill>
                </a:rPr>
                <a:t>61%</a:t>
              </a:r>
            </a:p>
          </p:txBody>
        </p:sp>
      </p:grpSp>
      <p:grpSp>
        <p:nvGrpSpPr>
          <p:cNvPr id="8" name="Group 7">
            <a:extLst>
              <a:ext uri="{FF2B5EF4-FFF2-40B4-BE49-F238E27FC236}">
                <a16:creationId xmlns:a16="http://schemas.microsoft.com/office/drawing/2014/main" id="{EA47B17E-5C72-4CDF-BE2E-6D5FE9BFA773}"/>
              </a:ext>
            </a:extLst>
          </p:cNvPr>
          <p:cNvGrpSpPr/>
          <p:nvPr/>
        </p:nvGrpSpPr>
        <p:grpSpPr>
          <a:xfrm>
            <a:off x="432334" y="2249452"/>
            <a:ext cx="2560320" cy="1097280"/>
            <a:chOff x="432334" y="2353638"/>
            <a:chExt cx="2560320" cy="1097280"/>
          </a:xfrm>
        </p:grpSpPr>
        <p:grpSp>
          <p:nvGrpSpPr>
            <p:cNvPr id="30" name="Group 29">
              <a:extLst>
                <a:ext uri="{FF2B5EF4-FFF2-40B4-BE49-F238E27FC236}">
                  <a16:creationId xmlns:a16="http://schemas.microsoft.com/office/drawing/2014/main" id="{7739CB12-1B38-4D98-BF23-4A3E67C3FEF7}"/>
                </a:ext>
              </a:extLst>
            </p:cNvPr>
            <p:cNvGrpSpPr/>
            <p:nvPr/>
          </p:nvGrpSpPr>
          <p:grpSpPr>
            <a:xfrm>
              <a:off x="432334" y="2353638"/>
              <a:ext cx="2560320" cy="1097280"/>
              <a:chOff x="294926" y="1385525"/>
              <a:chExt cx="3089368" cy="1335128"/>
            </a:xfrm>
          </p:grpSpPr>
          <p:sp>
            <p:nvSpPr>
              <p:cNvPr id="31" name="Rounded Rectangle 9">
                <a:extLst>
                  <a:ext uri="{FF2B5EF4-FFF2-40B4-BE49-F238E27FC236}">
                    <a16:creationId xmlns:a16="http://schemas.microsoft.com/office/drawing/2014/main" id="{C2554388-522E-4C65-A4A4-4A00045C9BAB}"/>
                  </a:ext>
                </a:extLst>
              </p:cNvPr>
              <p:cNvSpPr/>
              <p:nvPr/>
            </p:nvSpPr>
            <p:spPr>
              <a:xfrm>
                <a:off x="294926" y="1385525"/>
                <a:ext cx="3089368" cy="1335128"/>
              </a:xfrm>
              <a:prstGeom prst="roundRect">
                <a:avLst>
                  <a:gd name="adj" fmla="val 3810"/>
                </a:avLst>
              </a:prstGeom>
              <a:solidFill>
                <a:schemeClr val="accent1">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32" name="Rectangle 31">
                <a:extLst>
                  <a:ext uri="{FF2B5EF4-FFF2-40B4-BE49-F238E27FC236}">
                    <a16:creationId xmlns:a16="http://schemas.microsoft.com/office/drawing/2014/main" id="{09500C84-C789-49C5-9858-E61C2DC64956}"/>
                  </a:ext>
                </a:extLst>
              </p:cNvPr>
              <p:cNvSpPr/>
              <p:nvPr/>
            </p:nvSpPr>
            <p:spPr>
              <a:xfrm>
                <a:off x="398722" y="2189576"/>
                <a:ext cx="2982149" cy="374491"/>
              </a:xfrm>
              <a:prstGeom prst="rect">
                <a:avLst/>
              </a:prstGeom>
            </p:spPr>
            <p:txBody>
              <a:bodyPr wrap="square">
                <a:spAutoFit/>
              </a:bodyPr>
              <a:lstStyle/>
              <a:p>
                <a:pPr lvl="0" algn="ctr" defTabSz="914400">
                  <a:spcAft>
                    <a:spcPts val="300"/>
                  </a:spcAft>
                  <a:defRPr/>
                </a:pPr>
                <a:r>
                  <a:rPr lang="en-US" sz="1400">
                    <a:solidFill>
                      <a:schemeClr val="tx2"/>
                    </a:solidFill>
                    <a:latin typeface="Arial" panose="020B0604020202020204" pitchFamily="34" charset="0"/>
                  </a:rPr>
                  <a:t>Reduced business risk</a:t>
                </a:r>
                <a:endParaRPr lang="en-US" sz="1400" baseline="30000">
                  <a:solidFill>
                    <a:schemeClr val="tx2"/>
                  </a:solidFill>
                </a:endParaRPr>
              </a:p>
            </p:txBody>
          </p:sp>
        </p:grpSp>
        <p:sp>
          <p:nvSpPr>
            <p:cNvPr id="36" name="Rectangle 35">
              <a:extLst>
                <a:ext uri="{FF2B5EF4-FFF2-40B4-BE49-F238E27FC236}">
                  <a16:creationId xmlns:a16="http://schemas.microsoft.com/office/drawing/2014/main" id="{8E13C266-7395-40C5-9809-C2DAFCF311D1}"/>
                </a:ext>
              </a:extLst>
            </p:cNvPr>
            <p:cNvSpPr/>
            <p:nvPr/>
          </p:nvSpPr>
          <p:spPr>
            <a:xfrm>
              <a:off x="1198144" y="2451907"/>
              <a:ext cx="1028700" cy="58099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3"/>
                  </a:solidFill>
                </a:rPr>
                <a:t>58%</a:t>
              </a:r>
            </a:p>
          </p:txBody>
        </p:sp>
      </p:grpSp>
      <p:grpSp>
        <p:nvGrpSpPr>
          <p:cNvPr id="41" name="Group 40">
            <a:extLst>
              <a:ext uri="{FF2B5EF4-FFF2-40B4-BE49-F238E27FC236}">
                <a16:creationId xmlns:a16="http://schemas.microsoft.com/office/drawing/2014/main" id="{B4CBF198-C146-4C9D-9443-97D776C06730}"/>
              </a:ext>
            </a:extLst>
          </p:cNvPr>
          <p:cNvGrpSpPr/>
          <p:nvPr/>
        </p:nvGrpSpPr>
        <p:grpSpPr>
          <a:xfrm>
            <a:off x="432334" y="3440853"/>
            <a:ext cx="2560320" cy="1097280"/>
            <a:chOff x="432334" y="3605953"/>
            <a:chExt cx="2560320" cy="1097280"/>
          </a:xfrm>
        </p:grpSpPr>
        <p:grpSp>
          <p:nvGrpSpPr>
            <p:cNvPr id="33" name="Group 32">
              <a:extLst>
                <a:ext uri="{FF2B5EF4-FFF2-40B4-BE49-F238E27FC236}">
                  <a16:creationId xmlns:a16="http://schemas.microsoft.com/office/drawing/2014/main" id="{ECF7671A-D23C-4530-B489-A7FE05336443}"/>
                </a:ext>
              </a:extLst>
            </p:cNvPr>
            <p:cNvGrpSpPr/>
            <p:nvPr/>
          </p:nvGrpSpPr>
          <p:grpSpPr>
            <a:xfrm>
              <a:off x="432334" y="3605953"/>
              <a:ext cx="2560320" cy="1097280"/>
              <a:chOff x="294926" y="1385525"/>
              <a:chExt cx="3089368" cy="1452324"/>
            </a:xfrm>
          </p:grpSpPr>
          <p:sp>
            <p:nvSpPr>
              <p:cNvPr id="34" name="Rounded Rectangle 9">
                <a:extLst>
                  <a:ext uri="{FF2B5EF4-FFF2-40B4-BE49-F238E27FC236}">
                    <a16:creationId xmlns:a16="http://schemas.microsoft.com/office/drawing/2014/main" id="{49B983BB-0F65-48B0-AFBA-DD51BD1E6DAE}"/>
                  </a:ext>
                </a:extLst>
              </p:cNvPr>
              <p:cNvSpPr/>
              <p:nvPr/>
            </p:nvSpPr>
            <p:spPr>
              <a:xfrm>
                <a:off x="294926" y="1385525"/>
                <a:ext cx="3089368" cy="1452324"/>
              </a:xfrm>
              <a:prstGeom prst="roundRect">
                <a:avLst>
                  <a:gd name="adj" fmla="val 3810"/>
                </a:avLst>
              </a:prstGeom>
              <a:solidFill>
                <a:schemeClr val="accent1">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35" name="Rectangle 34">
                <a:extLst>
                  <a:ext uri="{FF2B5EF4-FFF2-40B4-BE49-F238E27FC236}">
                    <a16:creationId xmlns:a16="http://schemas.microsoft.com/office/drawing/2014/main" id="{DEC9057F-BA57-478A-B6A6-75D1ABC87CBB}"/>
                  </a:ext>
                </a:extLst>
              </p:cNvPr>
              <p:cNvSpPr/>
              <p:nvPr/>
            </p:nvSpPr>
            <p:spPr>
              <a:xfrm>
                <a:off x="348536" y="2085284"/>
                <a:ext cx="2982149" cy="636633"/>
              </a:xfrm>
              <a:prstGeom prst="rect">
                <a:avLst/>
              </a:prstGeom>
            </p:spPr>
            <p:txBody>
              <a:bodyPr wrap="square">
                <a:spAutoFit/>
              </a:bodyPr>
              <a:lstStyle/>
              <a:p>
                <a:pPr lvl="0" algn="ctr" defTabSz="914400">
                  <a:spcAft>
                    <a:spcPts val="300"/>
                  </a:spcAft>
                  <a:defRPr/>
                </a:pPr>
                <a:r>
                  <a:rPr lang="en-US" sz="1400">
                    <a:solidFill>
                      <a:schemeClr val="tx2"/>
                    </a:solidFill>
                    <a:latin typeface="Arial" panose="020B0604020202020204" pitchFamily="34" charset="0"/>
                  </a:rPr>
                  <a:t>Established specific roles and processes</a:t>
                </a:r>
                <a:endParaRPr lang="en-US" sz="1400" baseline="30000">
                  <a:solidFill>
                    <a:schemeClr val="tx2"/>
                  </a:solidFill>
                </a:endParaRPr>
              </a:p>
            </p:txBody>
          </p:sp>
        </p:grpSp>
        <p:sp>
          <p:nvSpPr>
            <p:cNvPr id="37" name="Rectangle 36">
              <a:extLst>
                <a:ext uri="{FF2B5EF4-FFF2-40B4-BE49-F238E27FC236}">
                  <a16:creationId xmlns:a16="http://schemas.microsoft.com/office/drawing/2014/main" id="{8BAB0264-8A5B-454D-A41E-E481A24EC240}"/>
                </a:ext>
              </a:extLst>
            </p:cNvPr>
            <p:cNvSpPr/>
            <p:nvPr/>
          </p:nvSpPr>
          <p:spPr>
            <a:xfrm>
              <a:off x="1198144" y="3640184"/>
              <a:ext cx="1028700" cy="58099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3"/>
                  </a:solidFill>
                </a:rPr>
                <a:t>55%</a:t>
              </a:r>
            </a:p>
          </p:txBody>
        </p:sp>
      </p:grpSp>
      <p:sp>
        <p:nvSpPr>
          <p:cNvPr id="39" name="Text Box 12" descr="MarketSight_Chart_Source:28b8fe6d-ed85-4a6c-84e1-ac88012fcbef">
            <a:extLst>
              <a:ext uri="{FF2B5EF4-FFF2-40B4-BE49-F238E27FC236}">
                <a16:creationId xmlns:a16="http://schemas.microsoft.com/office/drawing/2014/main" id="{DF4E6C30-B241-43C1-B8E7-45EBAF03A4E4}"/>
              </a:ext>
            </a:extLst>
          </p:cNvPr>
          <p:cNvSpPr txBox="1">
            <a:spLocks noChangeArrowheads="1"/>
          </p:cNvSpPr>
          <p:nvPr/>
        </p:nvSpPr>
        <p:spPr bwMode="gray">
          <a:xfrm>
            <a:off x="36511" y="4884407"/>
            <a:ext cx="3655696" cy="181275"/>
          </a:xfrm>
          <a:prstGeom prst="rect">
            <a:avLst/>
          </a:prstGeom>
          <a:noFill/>
          <a:ln w="9525" algn="ctr">
            <a:noFill/>
            <a:miter lim="800000"/>
          </a:ln>
          <a:effectLst/>
        </p:spPr>
        <p:txBody>
          <a:bodyPr wrap="square">
            <a:spAutoFit/>
          </a:bodyPr>
          <a:lstStyle>
            <a:defPPr>
              <a:defRPr lang="en-US"/>
            </a:defPPr>
          </a:lstStyle>
          <a:p>
            <a:pPr fontAlgn="base">
              <a:lnSpc>
                <a:spcPct val="90000"/>
              </a:lnSpc>
              <a:spcBef>
                <a:spcPct val="40000"/>
              </a:spcBef>
              <a:spcAft>
                <a:spcPct val="0"/>
              </a:spcAft>
              <a:buClr>
                <a:srgbClr val="4B78A1"/>
              </a:buClr>
            </a:pPr>
            <a:r>
              <a:rPr lang="en-US" sz="600" dirty="0">
                <a:solidFill>
                  <a:schemeClr val="tx1">
                    <a:lumMod val="20000"/>
                    <a:lumOff val="80000"/>
                  </a:schemeClr>
                </a:solidFill>
                <a:latin typeface="Arial"/>
                <a:cs typeface="Arial"/>
              </a:rPr>
              <a:t>Source: A commissioned study conducted by Forrester Consulting on behalf of Dell, December 2020</a:t>
            </a:r>
          </a:p>
        </p:txBody>
      </p:sp>
      <p:sp>
        <p:nvSpPr>
          <p:cNvPr id="40" name="Text Box 7" descr="MarketSight_Chart_SampleSize:28b8fe6d-ed85-4a6c-84e1-ac88012fcbef">
            <a:extLst>
              <a:ext uri="{FF2B5EF4-FFF2-40B4-BE49-F238E27FC236}">
                <a16:creationId xmlns:a16="http://schemas.microsoft.com/office/drawing/2014/main" id="{797C85B8-2267-4D38-AC58-D762758F6A8B}"/>
              </a:ext>
            </a:extLst>
          </p:cNvPr>
          <p:cNvSpPr>
            <a:spLocks noChangeArrowheads="1"/>
          </p:cNvSpPr>
          <p:nvPr/>
        </p:nvSpPr>
        <p:spPr>
          <a:xfrm>
            <a:off x="36511" y="4772147"/>
            <a:ext cx="4718369" cy="184666"/>
          </a:xfrm>
          <a:prstGeom prst="rect">
            <a:avLst/>
          </a:prstGeom>
          <a:noFill/>
          <a:ln w="9525">
            <a:noFill/>
            <a:miter lim="800000"/>
          </a:ln>
        </p:spPr>
        <p:txBody>
          <a:bodyPr wrap="square">
            <a:spAutoFit/>
          </a:bodyPr>
          <a:lstStyle>
            <a:defPPr>
              <a:defRPr lang="en-US"/>
            </a:defPPr>
          </a:lstStyle>
          <a:p>
            <a:pPr fontAlgn="base">
              <a:spcBef>
                <a:spcPct val="0"/>
              </a:spcBef>
              <a:spcAft>
                <a:spcPct val="0"/>
              </a:spcAft>
            </a:pPr>
            <a:r>
              <a:rPr lang="en-US" sz="600" dirty="0">
                <a:solidFill>
                  <a:schemeClr val="tx1">
                    <a:lumMod val="20000"/>
                    <a:lumOff val="80000"/>
                  </a:schemeClr>
                </a:solidFill>
                <a:latin typeface="Arial" panose="020B0604020202020204" pitchFamily="34" charset="0"/>
                <a:cs typeface="Arial"/>
              </a:rPr>
              <a:t>Base: 661 global IT decision makers responsible for infrastructure services, client solution services, managed services or IaaS/PaaS</a:t>
            </a:r>
          </a:p>
        </p:txBody>
      </p:sp>
      <p:sp>
        <p:nvSpPr>
          <p:cNvPr id="2" name="Title 1">
            <a:extLst>
              <a:ext uri="{FF2B5EF4-FFF2-40B4-BE49-F238E27FC236}">
                <a16:creationId xmlns:a16="http://schemas.microsoft.com/office/drawing/2014/main" id="{C8772BD7-3265-E249-B269-F796F8805DCF}"/>
              </a:ext>
            </a:extLst>
          </p:cNvPr>
          <p:cNvSpPr>
            <a:spLocks noGrp="1"/>
          </p:cNvSpPr>
          <p:nvPr>
            <p:ph type="title"/>
          </p:nvPr>
        </p:nvSpPr>
        <p:spPr>
          <a:xfrm>
            <a:off x="0" y="246715"/>
            <a:ext cx="8993001" cy="387798"/>
          </a:xfrm>
        </p:spPr>
        <p:txBody>
          <a:bodyPr wrap="square" lIns="0" tIns="0" rIns="0" bIns="0" anchor="t">
            <a:spAutoFit/>
          </a:bodyPr>
          <a:lstStyle/>
          <a:p>
            <a:pPr marL="345263"/>
            <a:r>
              <a:rPr lang="en-US"/>
              <a:t>Achieve real business and IT outcomes</a:t>
            </a:r>
          </a:p>
        </p:txBody>
      </p:sp>
      <p:grpSp>
        <p:nvGrpSpPr>
          <p:cNvPr id="43" name="Group 42">
            <a:extLst>
              <a:ext uri="{FF2B5EF4-FFF2-40B4-BE49-F238E27FC236}">
                <a16:creationId xmlns:a16="http://schemas.microsoft.com/office/drawing/2014/main" id="{DA717FE7-2309-4802-9ACB-EC174EA54BB9}"/>
              </a:ext>
            </a:extLst>
          </p:cNvPr>
          <p:cNvGrpSpPr>
            <a:grpSpLocks noChangeAspect="1"/>
          </p:cNvGrpSpPr>
          <p:nvPr/>
        </p:nvGrpSpPr>
        <p:grpSpPr>
          <a:xfrm>
            <a:off x="4626931" y="2962943"/>
            <a:ext cx="629808" cy="462761"/>
            <a:chOff x="-825829" y="2980478"/>
            <a:chExt cx="746457" cy="548474"/>
          </a:xfrm>
          <a:solidFill>
            <a:schemeClr val="tx2"/>
          </a:solidFill>
          <a:effectLst>
            <a:outerShdw blurRad="1016000" algn="ctr" rotWithShape="0">
              <a:prstClr val="black">
                <a:alpha val="56000"/>
              </a:prstClr>
            </a:outerShdw>
          </a:effectLst>
        </p:grpSpPr>
        <p:sp>
          <p:nvSpPr>
            <p:cNvPr id="44" name="Freeform 6">
              <a:extLst>
                <a:ext uri="{FF2B5EF4-FFF2-40B4-BE49-F238E27FC236}">
                  <a16:creationId xmlns:a16="http://schemas.microsoft.com/office/drawing/2014/main" id="{F6FF3282-398E-4342-83F6-2FC77878CF8A}"/>
                </a:ext>
              </a:extLst>
            </p:cNvPr>
            <p:cNvSpPr>
              <a:spLocks noEditPoints="1"/>
            </p:cNvSpPr>
            <p:nvPr/>
          </p:nvSpPr>
          <p:spPr bwMode="auto">
            <a:xfrm>
              <a:off x="-700924" y="3219863"/>
              <a:ext cx="504560" cy="309089"/>
            </a:xfrm>
            <a:custGeom>
              <a:avLst/>
              <a:gdLst>
                <a:gd name="T0" fmla="*/ 144 w 172"/>
                <a:gd name="T1" fmla="*/ 49 h 106"/>
                <a:gd name="T2" fmla="*/ 141 w 172"/>
                <a:gd name="T3" fmla="*/ 30 h 106"/>
                <a:gd name="T4" fmla="*/ 124 w 172"/>
                <a:gd name="T5" fmla="*/ 7 h 106"/>
                <a:gd name="T6" fmla="*/ 100 w 172"/>
                <a:gd name="T7" fmla="*/ 0 h 106"/>
                <a:gd name="T8" fmla="*/ 64 w 172"/>
                <a:gd name="T9" fmla="*/ 19 h 106"/>
                <a:gd name="T10" fmla="*/ 56 w 172"/>
                <a:gd name="T11" fmla="*/ 19 h 106"/>
                <a:gd name="T12" fmla="*/ 22 w 172"/>
                <a:gd name="T13" fmla="*/ 44 h 106"/>
                <a:gd name="T14" fmla="*/ 0 w 172"/>
                <a:gd name="T15" fmla="*/ 75 h 106"/>
                <a:gd name="T16" fmla="*/ 31 w 172"/>
                <a:gd name="T17" fmla="*/ 106 h 106"/>
                <a:gd name="T18" fmla="*/ 124 w 172"/>
                <a:gd name="T19" fmla="*/ 106 h 106"/>
                <a:gd name="T20" fmla="*/ 141 w 172"/>
                <a:gd name="T21" fmla="*/ 106 h 106"/>
                <a:gd name="T22" fmla="*/ 144 w 172"/>
                <a:gd name="T23" fmla="*/ 106 h 106"/>
                <a:gd name="T24" fmla="*/ 172 w 172"/>
                <a:gd name="T25" fmla="*/ 77 h 106"/>
                <a:gd name="T26" fmla="*/ 144 w 172"/>
                <a:gd name="T27" fmla="*/ 49 h 106"/>
                <a:gd name="T28" fmla="*/ 143 w 172"/>
                <a:gd name="T29" fmla="*/ 89 h 106"/>
                <a:gd name="T30" fmla="*/ 141 w 172"/>
                <a:gd name="T31" fmla="*/ 89 h 106"/>
                <a:gd name="T32" fmla="*/ 124 w 172"/>
                <a:gd name="T33" fmla="*/ 89 h 106"/>
                <a:gd name="T34" fmla="*/ 31 w 172"/>
                <a:gd name="T35" fmla="*/ 89 h 106"/>
                <a:gd name="T36" fmla="*/ 17 w 172"/>
                <a:gd name="T37" fmla="*/ 75 h 106"/>
                <a:gd name="T38" fmla="*/ 27 w 172"/>
                <a:gd name="T39" fmla="*/ 60 h 106"/>
                <a:gd name="T40" fmla="*/ 38 w 172"/>
                <a:gd name="T41" fmla="*/ 57 h 106"/>
                <a:gd name="T42" fmla="*/ 39 w 172"/>
                <a:gd name="T43" fmla="*/ 46 h 106"/>
                <a:gd name="T44" fmla="*/ 56 w 172"/>
                <a:gd name="T45" fmla="*/ 36 h 106"/>
                <a:gd name="T46" fmla="*/ 62 w 172"/>
                <a:gd name="T47" fmla="*/ 36 h 106"/>
                <a:gd name="T48" fmla="*/ 74 w 172"/>
                <a:gd name="T49" fmla="*/ 38 h 106"/>
                <a:gd name="T50" fmla="*/ 79 w 172"/>
                <a:gd name="T51" fmla="*/ 27 h 106"/>
                <a:gd name="T52" fmla="*/ 100 w 172"/>
                <a:gd name="T53" fmla="*/ 17 h 106"/>
                <a:gd name="T54" fmla="*/ 124 w 172"/>
                <a:gd name="T55" fmla="*/ 33 h 106"/>
                <a:gd name="T56" fmla="*/ 127 w 172"/>
                <a:gd name="T57" fmla="*/ 49 h 106"/>
                <a:gd name="T58" fmla="*/ 127 w 172"/>
                <a:gd name="T59" fmla="*/ 65 h 106"/>
                <a:gd name="T60" fmla="*/ 141 w 172"/>
                <a:gd name="T61" fmla="*/ 66 h 106"/>
                <a:gd name="T62" fmla="*/ 143 w 172"/>
                <a:gd name="T63" fmla="*/ 66 h 106"/>
                <a:gd name="T64" fmla="*/ 155 w 172"/>
                <a:gd name="T65" fmla="*/ 77 h 106"/>
                <a:gd name="T66" fmla="*/ 143 w 172"/>
                <a:gd name="T67" fmla="*/ 8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 h="106">
                  <a:moveTo>
                    <a:pt x="144" y="49"/>
                  </a:moveTo>
                  <a:cubicBezTo>
                    <a:pt x="144" y="42"/>
                    <a:pt x="143" y="36"/>
                    <a:pt x="141" y="30"/>
                  </a:cubicBezTo>
                  <a:cubicBezTo>
                    <a:pt x="138" y="20"/>
                    <a:pt x="132" y="12"/>
                    <a:pt x="124" y="7"/>
                  </a:cubicBezTo>
                  <a:cubicBezTo>
                    <a:pt x="117" y="2"/>
                    <a:pt x="109" y="0"/>
                    <a:pt x="100" y="0"/>
                  </a:cubicBezTo>
                  <a:cubicBezTo>
                    <a:pt x="74" y="0"/>
                    <a:pt x="64" y="19"/>
                    <a:pt x="64" y="19"/>
                  </a:cubicBezTo>
                  <a:cubicBezTo>
                    <a:pt x="61" y="19"/>
                    <a:pt x="58" y="19"/>
                    <a:pt x="56" y="19"/>
                  </a:cubicBezTo>
                  <a:cubicBezTo>
                    <a:pt x="26" y="19"/>
                    <a:pt x="22" y="44"/>
                    <a:pt x="22" y="44"/>
                  </a:cubicBezTo>
                  <a:cubicBezTo>
                    <a:pt x="22" y="44"/>
                    <a:pt x="0" y="50"/>
                    <a:pt x="0" y="75"/>
                  </a:cubicBezTo>
                  <a:cubicBezTo>
                    <a:pt x="0" y="99"/>
                    <a:pt x="20" y="106"/>
                    <a:pt x="31" y="106"/>
                  </a:cubicBezTo>
                  <a:cubicBezTo>
                    <a:pt x="124" y="106"/>
                    <a:pt x="124" y="106"/>
                    <a:pt x="124" y="106"/>
                  </a:cubicBezTo>
                  <a:cubicBezTo>
                    <a:pt x="141" y="106"/>
                    <a:pt x="141" y="106"/>
                    <a:pt x="141" y="106"/>
                  </a:cubicBezTo>
                  <a:cubicBezTo>
                    <a:pt x="144" y="106"/>
                    <a:pt x="144" y="106"/>
                    <a:pt x="144" y="106"/>
                  </a:cubicBezTo>
                  <a:cubicBezTo>
                    <a:pt x="144" y="106"/>
                    <a:pt x="172" y="104"/>
                    <a:pt x="172" y="77"/>
                  </a:cubicBezTo>
                  <a:cubicBezTo>
                    <a:pt x="172" y="51"/>
                    <a:pt x="144" y="49"/>
                    <a:pt x="144" y="49"/>
                  </a:cubicBezTo>
                  <a:close/>
                  <a:moveTo>
                    <a:pt x="143" y="89"/>
                  </a:moveTo>
                  <a:cubicBezTo>
                    <a:pt x="141" y="89"/>
                    <a:pt x="141" y="89"/>
                    <a:pt x="141" y="89"/>
                  </a:cubicBezTo>
                  <a:cubicBezTo>
                    <a:pt x="124" y="89"/>
                    <a:pt x="124" y="89"/>
                    <a:pt x="124" y="89"/>
                  </a:cubicBezTo>
                  <a:cubicBezTo>
                    <a:pt x="31" y="89"/>
                    <a:pt x="31" y="89"/>
                    <a:pt x="31" y="89"/>
                  </a:cubicBezTo>
                  <a:cubicBezTo>
                    <a:pt x="27" y="89"/>
                    <a:pt x="17" y="88"/>
                    <a:pt x="17" y="75"/>
                  </a:cubicBezTo>
                  <a:cubicBezTo>
                    <a:pt x="17" y="64"/>
                    <a:pt x="25" y="61"/>
                    <a:pt x="27" y="60"/>
                  </a:cubicBezTo>
                  <a:cubicBezTo>
                    <a:pt x="38" y="57"/>
                    <a:pt x="38" y="57"/>
                    <a:pt x="38" y="57"/>
                  </a:cubicBezTo>
                  <a:cubicBezTo>
                    <a:pt x="39" y="46"/>
                    <a:pt x="39" y="46"/>
                    <a:pt x="39" y="46"/>
                  </a:cubicBezTo>
                  <a:cubicBezTo>
                    <a:pt x="40" y="43"/>
                    <a:pt x="43" y="36"/>
                    <a:pt x="56" y="36"/>
                  </a:cubicBezTo>
                  <a:cubicBezTo>
                    <a:pt x="58" y="36"/>
                    <a:pt x="60" y="36"/>
                    <a:pt x="62" y="36"/>
                  </a:cubicBezTo>
                  <a:cubicBezTo>
                    <a:pt x="74" y="38"/>
                    <a:pt x="74" y="38"/>
                    <a:pt x="74" y="38"/>
                  </a:cubicBezTo>
                  <a:cubicBezTo>
                    <a:pt x="79" y="27"/>
                    <a:pt x="79" y="27"/>
                    <a:pt x="79" y="27"/>
                  </a:cubicBezTo>
                  <a:cubicBezTo>
                    <a:pt x="79" y="27"/>
                    <a:pt x="85" y="17"/>
                    <a:pt x="100" y="17"/>
                  </a:cubicBezTo>
                  <a:cubicBezTo>
                    <a:pt x="113" y="17"/>
                    <a:pt x="120" y="24"/>
                    <a:pt x="124" y="33"/>
                  </a:cubicBezTo>
                  <a:cubicBezTo>
                    <a:pt x="126" y="38"/>
                    <a:pt x="127" y="44"/>
                    <a:pt x="127" y="49"/>
                  </a:cubicBezTo>
                  <a:cubicBezTo>
                    <a:pt x="127" y="65"/>
                    <a:pt x="127" y="65"/>
                    <a:pt x="127" y="65"/>
                  </a:cubicBezTo>
                  <a:cubicBezTo>
                    <a:pt x="141" y="66"/>
                    <a:pt x="141" y="66"/>
                    <a:pt x="141" y="66"/>
                  </a:cubicBezTo>
                  <a:cubicBezTo>
                    <a:pt x="143" y="66"/>
                    <a:pt x="143" y="66"/>
                    <a:pt x="143" y="66"/>
                  </a:cubicBezTo>
                  <a:cubicBezTo>
                    <a:pt x="146" y="66"/>
                    <a:pt x="155" y="68"/>
                    <a:pt x="155" y="77"/>
                  </a:cubicBezTo>
                  <a:cubicBezTo>
                    <a:pt x="155" y="86"/>
                    <a:pt x="148" y="88"/>
                    <a:pt x="143"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a:ea typeface="+mn-ea"/>
                <a:cs typeface="+mn-cs"/>
              </a:endParaRPr>
            </a:p>
          </p:txBody>
        </p:sp>
        <p:sp>
          <p:nvSpPr>
            <p:cNvPr id="45" name="Freeform 29">
              <a:extLst>
                <a:ext uri="{FF2B5EF4-FFF2-40B4-BE49-F238E27FC236}">
                  <a16:creationId xmlns:a16="http://schemas.microsoft.com/office/drawing/2014/main" id="{38DA3487-9214-4658-960D-8774EDC0FE12}"/>
                </a:ext>
              </a:extLst>
            </p:cNvPr>
            <p:cNvSpPr>
              <a:spLocks/>
            </p:cNvSpPr>
            <p:nvPr/>
          </p:nvSpPr>
          <p:spPr bwMode="auto">
            <a:xfrm>
              <a:off x="-825829" y="2980478"/>
              <a:ext cx="746457" cy="467579"/>
            </a:xfrm>
            <a:custGeom>
              <a:avLst/>
              <a:gdLst>
                <a:gd name="T0" fmla="*/ 214 w 256"/>
                <a:gd name="T1" fmla="*/ 73 h 157"/>
                <a:gd name="T2" fmla="*/ 149 w 256"/>
                <a:gd name="T3" fmla="*/ 0 h 157"/>
                <a:gd name="T4" fmla="*/ 95 w 256"/>
                <a:gd name="T5" fmla="*/ 29 h 157"/>
                <a:gd name="T6" fmla="*/ 83 w 256"/>
                <a:gd name="T7" fmla="*/ 28 h 157"/>
                <a:gd name="T8" fmla="*/ 34 w 256"/>
                <a:gd name="T9" fmla="*/ 65 h 157"/>
                <a:gd name="T10" fmla="*/ 0 w 256"/>
                <a:gd name="T11" fmla="*/ 111 h 157"/>
                <a:gd name="T12" fmla="*/ 46 w 256"/>
                <a:gd name="T13" fmla="*/ 157 h 157"/>
                <a:gd name="T14" fmla="*/ 66 w 256"/>
                <a:gd name="T15" fmla="*/ 157 h 157"/>
                <a:gd name="T16" fmla="*/ 49 w 256"/>
                <a:gd name="T17" fmla="*/ 140 h 157"/>
                <a:gd name="T18" fmla="*/ 46 w 256"/>
                <a:gd name="T19" fmla="*/ 140 h 157"/>
                <a:gd name="T20" fmla="*/ 17 w 256"/>
                <a:gd name="T21" fmla="*/ 111 h 157"/>
                <a:gd name="T22" fmla="*/ 38 w 256"/>
                <a:gd name="T23" fmla="*/ 81 h 157"/>
                <a:gd name="T24" fmla="*/ 49 w 256"/>
                <a:gd name="T25" fmla="*/ 78 h 157"/>
                <a:gd name="T26" fmla="*/ 51 w 256"/>
                <a:gd name="T27" fmla="*/ 67 h 157"/>
                <a:gd name="T28" fmla="*/ 83 w 256"/>
                <a:gd name="T29" fmla="*/ 45 h 157"/>
                <a:gd name="T30" fmla="*/ 93 w 256"/>
                <a:gd name="T31" fmla="*/ 46 h 157"/>
                <a:gd name="T32" fmla="*/ 105 w 256"/>
                <a:gd name="T33" fmla="*/ 47 h 157"/>
                <a:gd name="T34" fmla="*/ 110 w 256"/>
                <a:gd name="T35" fmla="*/ 37 h 157"/>
                <a:gd name="T36" fmla="*/ 149 w 256"/>
                <a:gd name="T37" fmla="*/ 17 h 157"/>
                <a:gd name="T38" fmla="*/ 196 w 256"/>
                <a:gd name="T39" fmla="*/ 73 h 157"/>
                <a:gd name="T40" fmla="*/ 196 w 256"/>
                <a:gd name="T41" fmla="*/ 89 h 157"/>
                <a:gd name="T42" fmla="*/ 212 w 256"/>
                <a:gd name="T43" fmla="*/ 90 h 157"/>
                <a:gd name="T44" fmla="*/ 239 w 256"/>
                <a:gd name="T45" fmla="*/ 115 h 157"/>
                <a:gd name="T46" fmla="*/ 213 w 256"/>
                <a:gd name="T47" fmla="*/ 140 h 157"/>
                <a:gd name="T48" fmla="*/ 207 w 256"/>
                <a:gd name="T49" fmla="*/ 140 h 157"/>
                <a:gd name="T50" fmla="*/ 190 w 256"/>
                <a:gd name="T51" fmla="*/ 157 h 157"/>
                <a:gd name="T52" fmla="*/ 214 w 256"/>
                <a:gd name="T53" fmla="*/ 157 h 157"/>
                <a:gd name="T54" fmla="*/ 256 w 256"/>
                <a:gd name="T55" fmla="*/ 115 h 157"/>
                <a:gd name="T56" fmla="*/ 214 w 256"/>
                <a:gd name="T57" fmla="*/ 73 h 157"/>
                <a:gd name="connsiteX0" fmla="*/ 8359 w 10000"/>
                <a:gd name="connsiteY0" fmla="*/ 4650 h 10000"/>
                <a:gd name="connsiteX1" fmla="*/ 5820 w 10000"/>
                <a:gd name="connsiteY1" fmla="*/ 0 h 10000"/>
                <a:gd name="connsiteX2" fmla="*/ 3711 w 10000"/>
                <a:gd name="connsiteY2" fmla="*/ 1847 h 10000"/>
                <a:gd name="connsiteX3" fmla="*/ 3242 w 10000"/>
                <a:gd name="connsiteY3" fmla="*/ 1783 h 10000"/>
                <a:gd name="connsiteX4" fmla="*/ 1328 w 10000"/>
                <a:gd name="connsiteY4" fmla="*/ 4140 h 10000"/>
                <a:gd name="connsiteX5" fmla="*/ 0 w 10000"/>
                <a:gd name="connsiteY5" fmla="*/ 7070 h 10000"/>
                <a:gd name="connsiteX6" fmla="*/ 1797 w 10000"/>
                <a:gd name="connsiteY6" fmla="*/ 10000 h 10000"/>
                <a:gd name="connsiteX7" fmla="*/ 2578 w 10000"/>
                <a:gd name="connsiteY7" fmla="*/ 10000 h 10000"/>
                <a:gd name="connsiteX8" fmla="*/ 1914 w 10000"/>
                <a:gd name="connsiteY8" fmla="*/ 8917 h 10000"/>
                <a:gd name="connsiteX9" fmla="*/ 1797 w 10000"/>
                <a:gd name="connsiteY9" fmla="*/ 8917 h 10000"/>
                <a:gd name="connsiteX10" fmla="*/ 664 w 10000"/>
                <a:gd name="connsiteY10" fmla="*/ 7070 h 10000"/>
                <a:gd name="connsiteX11" fmla="*/ 1484 w 10000"/>
                <a:gd name="connsiteY11" fmla="*/ 5159 h 10000"/>
                <a:gd name="connsiteX12" fmla="*/ 1914 w 10000"/>
                <a:gd name="connsiteY12" fmla="*/ 4968 h 10000"/>
                <a:gd name="connsiteX13" fmla="*/ 1992 w 10000"/>
                <a:gd name="connsiteY13" fmla="*/ 4268 h 10000"/>
                <a:gd name="connsiteX14" fmla="*/ 3242 w 10000"/>
                <a:gd name="connsiteY14" fmla="*/ 2866 h 10000"/>
                <a:gd name="connsiteX15" fmla="*/ 3633 w 10000"/>
                <a:gd name="connsiteY15" fmla="*/ 2930 h 10000"/>
                <a:gd name="connsiteX16" fmla="*/ 4102 w 10000"/>
                <a:gd name="connsiteY16" fmla="*/ 2994 h 10000"/>
                <a:gd name="connsiteX17" fmla="*/ 4297 w 10000"/>
                <a:gd name="connsiteY17" fmla="*/ 2357 h 10000"/>
                <a:gd name="connsiteX18" fmla="*/ 5820 w 10000"/>
                <a:gd name="connsiteY18" fmla="*/ 1083 h 10000"/>
                <a:gd name="connsiteX19" fmla="*/ 7656 w 10000"/>
                <a:gd name="connsiteY19" fmla="*/ 4650 h 10000"/>
                <a:gd name="connsiteX20" fmla="*/ 7656 w 10000"/>
                <a:gd name="connsiteY20" fmla="*/ 5669 h 10000"/>
                <a:gd name="connsiteX21" fmla="*/ 8281 w 10000"/>
                <a:gd name="connsiteY21" fmla="*/ 5732 h 10000"/>
                <a:gd name="connsiteX22" fmla="*/ 9336 w 10000"/>
                <a:gd name="connsiteY22" fmla="*/ 7325 h 10000"/>
                <a:gd name="connsiteX23" fmla="*/ 8320 w 10000"/>
                <a:gd name="connsiteY23" fmla="*/ 8917 h 10000"/>
                <a:gd name="connsiteX24" fmla="*/ 8086 w 10000"/>
                <a:gd name="connsiteY24" fmla="*/ 8917 h 10000"/>
                <a:gd name="connsiteX25" fmla="*/ 7969 w 10000"/>
                <a:gd name="connsiteY25" fmla="*/ 9624 h 10000"/>
                <a:gd name="connsiteX26" fmla="*/ 8359 w 10000"/>
                <a:gd name="connsiteY26" fmla="*/ 10000 h 10000"/>
                <a:gd name="connsiteX27" fmla="*/ 10000 w 10000"/>
                <a:gd name="connsiteY27" fmla="*/ 7325 h 10000"/>
                <a:gd name="connsiteX28" fmla="*/ 8359 w 10000"/>
                <a:gd name="connsiteY28" fmla="*/ 4650 h 10000"/>
                <a:gd name="connsiteX0" fmla="*/ 8359 w 10000"/>
                <a:gd name="connsiteY0" fmla="*/ 4650 h 10000"/>
                <a:gd name="connsiteX1" fmla="*/ 5820 w 10000"/>
                <a:gd name="connsiteY1" fmla="*/ 0 h 10000"/>
                <a:gd name="connsiteX2" fmla="*/ 3711 w 10000"/>
                <a:gd name="connsiteY2" fmla="*/ 1847 h 10000"/>
                <a:gd name="connsiteX3" fmla="*/ 3242 w 10000"/>
                <a:gd name="connsiteY3" fmla="*/ 1783 h 10000"/>
                <a:gd name="connsiteX4" fmla="*/ 1328 w 10000"/>
                <a:gd name="connsiteY4" fmla="*/ 4140 h 10000"/>
                <a:gd name="connsiteX5" fmla="*/ 0 w 10000"/>
                <a:gd name="connsiteY5" fmla="*/ 7070 h 10000"/>
                <a:gd name="connsiteX6" fmla="*/ 1797 w 10000"/>
                <a:gd name="connsiteY6" fmla="*/ 10000 h 10000"/>
                <a:gd name="connsiteX7" fmla="*/ 2578 w 10000"/>
                <a:gd name="connsiteY7" fmla="*/ 10000 h 10000"/>
                <a:gd name="connsiteX8" fmla="*/ 1914 w 10000"/>
                <a:gd name="connsiteY8" fmla="*/ 8917 h 10000"/>
                <a:gd name="connsiteX9" fmla="*/ 1797 w 10000"/>
                <a:gd name="connsiteY9" fmla="*/ 8917 h 10000"/>
                <a:gd name="connsiteX10" fmla="*/ 664 w 10000"/>
                <a:gd name="connsiteY10" fmla="*/ 7070 h 10000"/>
                <a:gd name="connsiteX11" fmla="*/ 1484 w 10000"/>
                <a:gd name="connsiteY11" fmla="*/ 5159 h 10000"/>
                <a:gd name="connsiteX12" fmla="*/ 1914 w 10000"/>
                <a:gd name="connsiteY12" fmla="*/ 4968 h 10000"/>
                <a:gd name="connsiteX13" fmla="*/ 1992 w 10000"/>
                <a:gd name="connsiteY13" fmla="*/ 4268 h 10000"/>
                <a:gd name="connsiteX14" fmla="*/ 3242 w 10000"/>
                <a:gd name="connsiteY14" fmla="*/ 2866 h 10000"/>
                <a:gd name="connsiteX15" fmla="*/ 3633 w 10000"/>
                <a:gd name="connsiteY15" fmla="*/ 2930 h 10000"/>
                <a:gd name="connsiteX16" fmla="*/ 4102 w 10000"/>
                <a:gd name="connsiteY16" fmla="*/ 2994 h 10000"/>
                <a:gd name="connsiteX17" fmla="*/ 4297 w 10000"/>
                <a:gd name="connsiteY17" fmla="*/ 2357 h 10000"/>
                <a:gd name="connsiteX18" fmla="*/ 5820 w 10000"/>
                <a:gd name="connsiteY18" fmla="*/ 1083 h 10000"/>
                <a:gd name="connsiteX19" fmla="*/ 7656 w 10000"/>
                <a:gd name="connsiteY19" fmla="*/ 4650 h 10000"/>
                <a:gd name="connsiteX20" fmla="*/ 7656 w 10000"/>
                <a:gd name="connsiteY20" fmla="*/ 5669 h 10000"/>
                <a:gd name="connsiteX21" fmla="*/ 8281 w 10000"/>
                <a:gd name="connsiteY21" fmla="*/ 5732 h 10000"/>
                <a:gd name="connsiteX22" fmla="*/ 9336 w 10000"/>
                <a:gd name="connsiteY22" fmla="*/ 7325 h 10000"/>
                <a:gd name="connsiteX23" fmla="*/ 8320 w 10000"/>
                <a:gd name="connsiteY23" fmla="*/ 8917 h 10000"/>
                <a:gd name="connsiteX24" fmla="*/ 8086 w 10000"/>
                <a:gd name="connsiteY24" fmla="*/ 8917 h 10000"/>
                <a:gd name="connsiteX25" fmla="*/ 7969 w 10000"/>
                <a:gd name="connsiteY25" fmla="*/ 9624 h 10000"/>
                <a:gd name="connsiteX26" fmla="*/ 8359 w 10000"/>
                <a:gd name="connsiteY26" fmla="*/ 10000 h 10000"/>
                <a:gd name="connsiteX27" fmla="*/ 10000 w 10000"/>
                <a:gd name="connsiteY27" fmla="*/ 7325 h 10000"/>
                <a:gd name="connsiteX28" fmla="*/ 8359 w 10000"/>
                <a:gd name="connsiteY28" fmla="*/ 4650 h 10000"/>
                <a:gd name="connsiteX0" fmla="*/ 8359 w 10000"/>
                <a:gd name="connsiteY0" fmla="*/ 4650 h 10143"/>
                <a:gd name="connsiteX1" fmla="*/ 5820 w 10000"/>
                <a:gd name="connsiteY1" fmla="*/ 0 h 10143"/>
                <a:gd name="connsiteX2" fmla="*/ 3711 w 10000"/>
                <a:gd name="connsiteY2" fmla="*/ 1847 h 10143"/>
                <a:gd name="connsiteX3" fmla="*/ 3242 w 10000"/>
                <a:gd name="connsiteY3" fmla="*/ 1783 h 10143"/>
                <a:gd name="connsiteX4" fmla="*/ 1328 w 10000"/>
                <a:gd name="connsiteY4" fmla="*/ 4140 h 10143"/>
                <a:gd name="connsiteX5" fmla="*/ 0 w 10000"/>
                <a:gd name="connsiteY5" fmla="*/ 7070 h 10143"/>
                <a:gd name="connsiteX6" fmla="*/ 1797 w 10000"/>
                <a:gd name="connsiteY6" fmla="*/ 10000 h 10143"/>
                <a:gd name="connsiteX7" fmla="*/ 2578 w 10000"/>
                <a:gd name="connsiteY7" fmla="*/ 10000 h 10143"/>
                <a:gd name="connsiteX8" fmla="*/ 1914 w 10000"/>
                <a:gd name="connsiteY8" fmla="*/ 8917 h 10143"/>
                <a:gd name="connsiteX9" fmla="*/ 1797 w 10000"/>
                <a:gd name="connsiteY9" fmla="*/ 8917 h 10143"/>
                <a:gd name="connsiteX10" fmla="*/ 664 w 10000"/>
                <a:gd name="connsiteY10" fmla="*/ 7070 h 10143"/>
                <a:gd name="connsiteX11" fmla="*/ 1484 w 10000"/>
                <a:gd name="connsiteY11" fmla="*/ 5159 h 10143"/>
                <a:gd name="connsiteX12" fmla="*/ 1914 w 10000"/>
                <a:gd name="connsiteY12" fmla="*/ 4968 h 10143"/>
                <a:gd name="connsiteX13" fmla="*/ 1992 w 10000"/>
                <a:gd name="connsiteY13" fmla="*/ 4268 h 10143"/>
                <a:gd name="connsiteX14" fmla="*/ 3242 w 10000"/>
                <a:gd name="connsiteY14" fmla="*/ 2866 h 10143"/>
                <a:gd name="connsiteX15" fmla="*/ 3633 w 10000"/>
                <a:gd name="connsiteY15" fmla="*/ 2930 h 10143"/>
                <a:gd name="connsiteX16" fmla="*/ 4102 w 10000"/>
                <a:gd name="connsiteY16" fmla="*/ 2994 h 10143"/>
                <a:gd name="connsiteX17" fmla="*/ 4297 w 10000"/>
                <a:gd name="connsiteY17" fmla="*/ 2357 h 10143"/>
                <a:gd name="connsiteX18" fmla="*/ 5820 w 10000"/>
                <a:gd name="connsiteY18" fmla="*/ 1083 h 10143"/>
                <a:gd name="connsiteX19" fmla="*/ 7656 w 10000"/>
                <a:gd name="connsiteY19" fmla="*/ 4650 h 10143"/>
                <a:gd name="connsiteX20" fmla="*/ 7656 w 10000"/>
                <a:gd name="connsiteY20" fmla="*/ 5669 h 10143"/>
                <a:gd name="connsiteX21" fmla="*/ 8281 w 10000"/>
                <a:gd name="connsiteY21" fmla="*/ 5732 h 10143"/>
                <a:gd name="connsiteX22" fmla="*/ 9336 w 10000"/>
                <a:gd name="connsiteY22" fmla="*/ 7325 h 10143"/>
                <a:gd name="connsiteX23" fmla="*/ 8320 w 10000"/>
                <a:gd name="connsiteY23" fmla="*/ 8917 h 10143"/>
                <a:gd name="connsiteX24" fmla="*/ 8086 w 10000"/>
                <a:gd name="connsiteY24" fmla="*/ 8917 h 10143"/>
                <a:gd name="connsiteX25" fmla="*/ 7969 w 10000"/>
                <a:gd name="connsiteY25" fmla="*/ 9624 h 10143"/>
                <a:gd name="connsiteX26" fmla="*/ 8359 w 10000"/>
                <a:gd name="connsiteY26" fmla="*/ 10000 h 10143"/>
                <a:gd name="connsiteX27" fmla="*/ 10000 w 10000"/>
                <a:gd name="connsiteY27" fmla="*/ 7325 h 10143"/>
                <a:gd name="connsiteX28" fmla="*/ 8359 w 10000"/>
                <a:gd name="connsiteY28" fmla="*/ 4650 h 10143"/>
                <a:gd name="connsiteX0" fmla="*/ 8359 w 10000"/>
                <a:gd name="connsiteY0" fmla="*/ 4650 h 10255"/>
                <a:gd name="connsiteX1" fmla="*/ 5820 w 10000"/>
                <a:gd name="connsiteY1" fmla="*/ 0 h 10255"/>
                <a:gd name="connsiteX2" fmla="*/ 3711 w 10000"/>
                <a:gd name="connsiteY2" fmla="*/ 1847 h 10255"/>
                <a:gd name="connsiteX3" fmla="*/ 3242 w 10000"/>
                <a:gd name="connsiteY3" fmla="*/ 1783 h 10255"/>
                <a:gd name="connsiteX4" fmla="*/ 1328 w 10000"/>
                <a:gd name="connsiteY4" fmla="*/ 4140 h 10255"/>
                <a:gd name="connsiteX5" fmla="*/ 0 w 10000"/>
                <a:gd name="connsiteY5" fmla="*/ 7070 h 10255"/>
                <a:gd name="connsiteX6" fmla="*/ 1797 w 10000"/>
                <a:gd name="connsiteY6" fmla="*/ 10000 h 10255"/>
                <a:gd name="connsiteX7" fmla="*/ 2578 w 10000"/>
                <a:gd name="connsiteY7" fmla="*/ 10000 h 10255"/>
                <a:gd name="connsiteX8" fmla="*/ 1914 w 10000"/>
                <a:gd name="connsiteY8" fmla="*/ 8917 h 10255"/>
                <a:gd name="connsiteX9" fmla="*/ 1797 w 10000"/>
                <a:gd name="connsiteY9" fmla="*/ 8917 h 10255"/>
                <a:gd name="connsiteX10" fmla="*/ 664 w 10000"/>
                <a:gd name="connsiteY10" fmla="*/ 7070 h 10255"/>
                <a:gd name="connsiteX11" fmla="*/ 1484 w 10000"/>
                <a:gd name="connsiteY11" fmla="*/ 5159 h 10255"/>
                <a:gd name="connsiteX12" fmla="*/ 1914 w 10000"/>
                <a:gd name="connsiteY12" fmla="*/ 4968 h 10255"/>
                <a:gd name="connsiteX13" fmla="*/ 1992 w 10000"/>
                <a:gd name="connsiteY13" fmla="*/ 4268 h 10255"/>
                <a:gd name="connsiteX14" fmla="*/ 3242 w 10000"/>
                <a:gd name="connsiteY14" fmla="*/ 2866 h 10255"/>
                <a:gd name="connsiteX15" fmla="*/ 3633 w 10000"/>
                <a:gd name="connsiteY15" fmla="*/ 2930 h 10255"/>
                <a:gd name="connsiteX16" fmla="*/ 4102 w 10000"/>
                <a:gd name="connsiteY16" fmla="*/ 2994 h 10255"/>
                <a:gd name="connsiteX17" fmla="*/ 4297 w 10000"/>
                <a:gd name="connsiteY17" fmla="*/ 2357 h 10255"/>
                <a:gd name="connsiteX18" fmla="*/ 5820 w 10000"/>
                <a:gd name="connsiteY18" fmla="*/ 1083 h 10255"/>
                <a:gd name="connsiteX19" fmla="*/ 7656 w 10000"/>
                <a:gd name="connsiteY19" fmla="*/ 4650 h 10255"/>
                <a:gd name="connsiteX20" fmla="*/ 7656 w 10000"/>
                <a:gd name="connsiteY20" fmla="*/ 5669 h 10255"/>
                <a:gd name="connsiteX21" fmla="*/ 8281 w 10000"/>
                <a:gd name="connsiteY21" fmla="*/ 5732 h 10255"/>
                <a:gd name="connsiteX22" fmla="*/ 9336 w 10000"/>
                <a:gd name="connsiteY22" fmla="*/ 7325 h 10255"/>
                <a:gd name="connsiteX23" fmla="*/ 8320 w 10000"/>
                <a:gd name="connsiteY23" fmla="*/ 8917 h 10255"/>
                <a:gd name="connsiteX24" fmla="*/ 8086 w 10000"/>
                <a:gd name="connsiteY24" fmla="*/ 8917 h 10255"/>
                <a:gd name="connsiteX25" fmla="*/ 7969 w 10000"/>
                <a:gd name="connsiteY25" fmla="*/ 9624 h 10255"/>
                <a:gd name="connsiteX26" fmla="*/ 8359 w 10000"/>
                <a:gd name="connsiteY26" fmla="*/ 10000 h 10255"/>
                <a:gd name="connsiteX27" fmla="*/ 10000 w 10000"/>
                <a:gd name="connsiteY27" fmla="*/ 7325 h 10255"/>
                <a:gd name="connsiteX28" fmla="*/ 8359 w 10000"/>
                <a:gd name="connsiteY28" fmla="*/ 4650 h 10255"/>
                <a:gd name="connsiteX0" fmla="*/ 8359 w 10000"/>
                <a:gd name="connsiteY0" fmla="*/ 4650 h 10367"/>
                <a:gd name="connsiteX1" fmla="*/ 5820 w 10000"/>
                <a:gd name="connsiteY1" fmla="*/ 0 h 10367"/>
                <a:gd name="connsiteX2" fmla="*/ 3711 w 10000"/>
                <a:gd name="connsiteY2" fmla="*/ 1847 h 10367"/>
                <a:gd name="connsiteX3" fmla="*/ 3242 w 10000"/>
                <a:gd name="connsiteY3" fmla="*/ 1783 h 10367"/>
                <a:gd name="connsiteX4" fmla="*/ 1328 w 10000"/>
                <a:gd name="connsiteY4" fmla="*/ 4140 h 10367"/>
                <a:gd name="connsiteX5" fmla="*/ 0 w 10000"/>
                <a:gd name="connsiteY5" fmla="*/ 7070 h 10367"/>
                <a:gd name="connsiteX6" fmla="*/ 1797 w 10000"/>
                <a:gd name="connsiteY6" fmla="*/ 10000 h 10367"/>
                <a:gd name="connsiteX7" fmla="*/ 2329 w 10000"/>
                <a:gd name="connsiteY7" fmla="*/ 9946 h 10367"/>
                <a:gd name="connsiteX8" fmla="*/ 1914 w 10000"/>
                <a:gd name="connsiteY8" fmla="*/ 8917 h 10367"/>
                <a:gd name="connsiteX9" fmla="*/ 1797 w 10000"/>
                <a:gd name="connsiteY9" fmla="*/ 8917 h 10367"/>
                <a:gd name="connsiteX10" fmla="*/ 664 w 10000"/>
                <a:gd name="connsiteY10" fmla="*/ 7070 h 10367"/>
                <a:gd name="connsiteX11" fmla="*/ 1484 w 10000"/>
                <a:gd name="connsiteY11" fmla="*/ 5159 h 10367"/>
                <a:gd name="connsiteX12" fmla="*/ 1914 w 10000"/>
                <a:gd name="connsiteY12" fmla="*/ 4968 h 10367"/>
                <a:gd name="connsiteX13" fmla="*/ 1992 w 10000"/>
                <a:gd name="connsiteY13" fmla="*/ 4268 h 10367"/>
                <a:gd name="connsiteX14" fmla="*/ 3242 w 10000"/>
                <a:gd name="connsiteY14" fmla="*/ 2866 h 10367"/>
                <a:gd name="connsiteX15" fmla="*/ 3633 w 10000"/>
                <a:gd name="connsiteY15" fmla="*/ 2930 h 10367"/>
                <a:gd name="connsiteX16" fmla="*/ 4102 w 10000"/>
                <a:gd name="connsiteY16" fmla="*/ 2994 h 10367"/>
                <a:gd name="connsiteX17" fmla="*/ 4297 w 10000"/>
                <a:gd name="connsiteY17" fmla="*/ 2357 h 10367"/>
                <a:gd name="connsiteX18" fmla="*/ 5820 w 10000"/>
                <a:gd name="connsiteY18" fmla="*/ 1083 h 10367"/>
                <a:gd name="connsiteX19" fmla="*/ 7656 w 10000"/>
                <a:gd name="connsiteY19" fmla="*/ 4650 h 10367"/>
                <a:gd name="connsiteX20" fmla="*/ 7656 w 10000"/>
                <a:gd name="connsiteY20" fmla="*/ 5669 h 10367"/>
                <a:gd name="connsiteX21" fmla="*/ 8281 w 10000"/>
                <a:gd name="connsiteY21" fmla="*/ 5732 h 10367"/>
                <a:gd name="connsiteX22" fmla="*/ 9336 w 10000"/>
                <a:gd name="connsiteY22" fmla="*/ 7325 h 10367"/>
                <a:gd name="connsiteX23" fmla="*/ 8320 w 10000"/>
                <a:gd name="connsiteY23" fmla="*/ 8917 h 10367"/>
                <a:gd name="connsiteX24" fmla="*/ 8086 w 10000"/>
                <a:gd name="connsiteY24" fmla="*/ 8917 h 10367"/>
                <a:gd name="connsiteX25" fmla="*/ 7969 w 10000"/>
                <a:gd name="connsiteY25" fmla="*/ 9624 h 10367"/>
                <a:gd name="connsiteX26" fmla="*/ 8359 w 10000"/>
                <a:gd name="connsiteY26" fmla="*/ 10000 h 10367"/>
                <a:gd name="connsiteX27" fmla="*/ 10000 w 10000"/>
                <a:gd name="connsiteY27" fmla="*/ 7325 h 10367"/>
                <a:gd name="connsiteX28" fmla="*/ 8359 w 10000"/>
                <a:gd name="connsiteY28" fmla="*/ 4650 h 10367"/>
                <a:gd name="connsiteX0" fmla="*/ 8359 w 10000"/>
                <a:gd name="connsiteY0" fmla="*/ 4650 h 10260"/>
                <a:gd name="connsiteX1" fmla="*/ 5820 w 10000"/>
                <a:gd name="connsiteY1" fmla="*/ 0 h 10260"/>
                <a:gd name="connsiteX2" fmla="*/ 3711 w 10000"/>
                <a:gd name="connsiteY2" fmla="*/ 1847 h 10260"/>
                <a:gd name="connsiteX3" fmla="*/ 3242 w 10000"/>
                <a:gd name="connsiteY3" fmla="*/ 1783 h 10260"/>
                <a:gd name="connsiteX4" fmla="*/ 1328 w 10000"/>
                <a:gd name="connsiteY4" fmla="*/ 4140 h 10260"/>
                <a:gd name="connsiteX5" fmla="*/ 0 w 10000"/>
                <a:gd name="connsiteY5" fmla="*/ 7070 h 10260"/>
                <a:gd name="connsiteX6" fmla="*/ 1797 w 10000"/>
                <a:gd name="connsiteY6" fmla="*/ 10000 h 10260"/>
                <a:gd name="connsiteX7" fmla="*/ 2329 w 10000"/>
                <a:gd name="connsiteY7" fmla="*/ 9946 h 10260"/>
                <a:gd name="connsiteX8" fmla="*/ 1914 w 10000"/>
                <a:gd name="connsiteY8" fmla="*/ 8917 h 10260"/>
                <a:gd name="connsiteX9" fmla="*/ 1797 w 10000"/>
                <a:gd name="connsiteY9" fmla="*/ 8917 h 10260"/>
                <a:gd name="connsiteX10" fmla="*/ 664 w 10000"/>
                <a:gd name="connsiteY10" fmla="*/ 7070 h 10260"/>
                <a:gd name="connsiteX11" fmla="*/ 1484 w 10000"/>
                <a:gd name="connsiteY11" fmla="*/ 5159 h 10260"/>
                <a:gd name="connsiteX12" fmla="*/ 1914 w 10000"/>
                <a:gd name="connsiteY12" fmla="*/ 4968 h 10260"/>
                <a:gd name="connsiteX13" fmla="*/ 1992 w 10000"/>
                <a:gd name="connsiteY13" fmla="*/ 4268 h 10260"/>
                <a:gd name="connsiteX14" fmla="*/ 3242 w 10000"/>
                <a:gd name="connsiteY14" fmla="*/ 2866 h 10260"/>
                <a:gd name="connsiteX15" fmla="*/ 3633 w 10000"/>
                <a:gd name="connsiteY15" fmla="*/ 2930 h 10260"/>
                <a:gd name="connsiteX16" fmla="*/ 4102 w 10000"/>
                <a:gd name="connsiteY16" fmla="*/ 2994 h 10260"/>
                <a:gd name="connsiteX17" fmla="*/ 4297 w 10000"/>
                <a:gd name="connsiteY17" fmla="*/ 2357 h 10260"/>
                <a:gd name="connsiteX18" fmla="*/ 5820 w 10000"/>
                <a:gd name="connsiteY18" fmla="*/ 1083 h 10260"/>
                <a:gd name="connsiteX19" fmla="*/ 7656 w 10000"/>
                <a:gd name="connsiteY19" fmla="*/ 4650 h 10260"/>
                <a:gd name="connsiteX20" fmla="*/ 7656 w 10000"/>
                <a:gd name="connsiteY20" fmla="*/ 5669 h 10260"/>
                <a:gd name="connsiteX21" fmla="*/ 8281 w 10000"/>
                <a:gd name="connsiteY21" fmla="*/ 5732 h 10260"/>
                <a:gd name="connsiteX22" fmla="*/ 9336 w 10000"/>
                <a:gd name="connsiteY22" fmla="*/ 7325 h 10260"/>
                <a:gd name="connsiteX23" fmla="*/ 8320 w 10000"/>
                <a:gd name="connsiteY23" fmla="*/ 8917 h 10260"/>
                <a:gd name="connsiteX24" fmla="*/ 8086 w 10000"/>
                <a:gd name="connsiteY24" fmla="*/ 8917 h 10260"/>
                <a:gd name="connsiteX25" fmla="*/ 7969 w 10000"/>
                <a:gd name="connsiteY25" fmla="*/ 9624 h 10260"/>
                <a:gd name="connsiteX26" fmla="*/ 8359 w 10000"/>
                <a:gd name="connsiteY26" fmla="*/ 10000 h 10260"/>
                <a:gd name="connsiteX27" fmla="*/ 10000 w 10000"/>
                <a:gd name="connsiteY27" fmla="*/ 7325 h 10260"/>
                <a:gd name="connsiteX28" fmla="*/ 8359 w 10000"/>
                <a:gd name="connsiteY28" fmla="*/ 4650 h 10260"/>
                <a:gd name="connsiteX0" fmla="*/ 8359 w 10000"/>
                <a:gd name="connsiteY0" fmla="*/ 4650 h 10152"/>
                <a:gd name="connsiteX1" fmla="*/ 5820 w 10000"/>
                <a:gd name="connsiteY1" fmla="*/ 0 h 10152"/>
                <a:gd name="connsiteX2" fmla="*/ 3711 w 10000"/>
                <a:gd name="connsiteY2" fmla="*/ 1847 h 10152"/>
                <a:gd name="connsiteX3" fmla="*/ 3242 w 10000"/>
                <a:gd name="connsiteY3" fmla="*/ 1783 h 10152"/>
                <a:gd name="connsiteX4" fmla="*/ 1328 w 10000"/>
                <a:gd name="connsiteY4" fmla="*/ 4140 h 10152"/>
                <a:gd name="connsiteX5" fmla="*/ 0 w 10000"/>
                <a:gd name="connsiteY5" fmla="*/ 7070 h 10152"/>
                <a:gd name="connsiteX6" fmla="*/ 1797 w 10000"/>
                <a:gd name="connsiteY6" fmla="*/ 10000 h 10152"/>
                <a:gd name="connsiteX7" fmla="*/ 2329 w 10000"/>
                <a:gd name="connsiteY7" fmla="*/ 9946 h 10152"/>
                <a:gd name="connsiteX8" fmla="*/ 1914 w 10000"/>
                <a:gd name="connsiteY8" fmla="*/ 8917 h 10152"/>
                <a:gd name="connsiteX9" fmla="*/ 1797 w 10000"/>
                <a:gd name="connsiteY9" fmla="*/ 8917 h 10152"/>
                <a:gd name="connsiteX10" fmla="*/ 664 w 10000"/>
                <a:gd name="connsiteY10" fmla="*/ 7070 h 10152"/>
                <a:gd name="connsiteX11" fmla="*/ 1484 w 10000"/>
                <a:gd name="connsiteY11" fmla="*/ 5159 h 10152"/>
                <a:gd name="connsiteX12" fmla="*/ 1914 w 10000"/>
                <a:gd name="connsiteY12" fmla="*/ 4968 h 10152"/>
                <a:gd name="connsiteX13" fmla="*/ 1992 w 10000"/>
                <a:gd name="connsiteY13" fmla="*/ 4268 h 10152"/>
                <a:gd name="connsiteX14" fmla="*/ 3242 w 10000"/>
                <a:gd name="connsiteY14" fmla="*/ 2866 h 10152"/>
                <a:gd name="connsiteX15" fmla="*/ 3633 w 10000"/>
                <a:gd name="connsiteY15" fmla="*/ 2930 h 10152"/>
                <a:gd name="connsiteX16" fmla="*/ 4102 w 10000"/>
                <a:gd name="connsiteY16" fmla="*/ 2994 h 10152"/>
                <a:gd name="connsiteX17" fmla="*/ 4297 w 10000"/>
                <a:gd name="connsiteY17" fmla="*/ 2357 h 10152"/>
                <a:gd name="connsiteX18" fmla="*/ 5820 w 10000"/>
                <a:gd name="connsiteY18" fmla="*/ 1083 h 10152"/>
                <a:gd name="connsiteX19" fmla="*/ 7656 w 10000"/>
                <a:gd name="connsiteY19" fmla="*/ 4650 h 10152"/>
                <a:gd name="connsiteX20" fmla="*/ 7656 w 10000"/>
                <a:gd name="connsiteY20" fmla="*/ 5669 h 10152"/>
                <a:gd name="connsiteX21" fmla="*/ 8281 w 10000"/>
                <a:gd name="connsiteY21" fmla="*/ 5732 h 10152"/>
                <a:gd name="connsiteX22" fmla="*/ 9336 w 10000"/>
                <a:gd name="connsiteY22" fmla="*/ 7325 h 10152"/>
                <a:gd name="connsiteX23" fmla="*/ 8320 w 10000"/>
                <a:gd name="connsiteY23" fmla="*/ 8917 h 10152"/>
                <a:gd name="connsiteX24" fmla="*/ 8086 w 10000"/>
                <a:gd name="connsiteY24" fmla="*/ 8917 h 10152"/>
                <a:gd name="connsiteX25" fmla="*/ 7969 w 10000"/>
                <a:gd name="connsiteY25" fmla="*/ 9624 h 10152"/>
                <a:gd name="connsiteX26" fmla="*/ 8359 w 10000"/>
                <a:gd name="connsiteY26" fmla="*/ 10000 h 10152"/>
                <a:gd name="connsiteX27" fmla="*/ 10000 w 10000"/>
                <a:gd name="connsiteY27" fmla="*/ 7325 h 10152"/>
                <a:gd name="connsiteX28" fmla="*/ 8359 w 10000"/>
                <a:gd name="connsiteY28" fmla="*/ 4650 h 1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00" h="10152">
                  <a:moveTo>
                    <a:pt x="8359" y="4650"/>
                  </a:moveTo>
                  <a:cubicBezTo>
                    <a:pt x="8359" y="1975"/>
                    <a:pt x="7344" y="0"/>
                    <a:pt x="5820" y="0"/>
                  </a:cubicBezTo>
                  <a:cubicBezTo>
                    <a:pt x="4297" y="0"/>
                    <a:pt x="3711" y="1847"/>
                    <a:pt x="3711" y="1847"/>
                  </a:cubicBezTo>
                  <a:cubicBezTo>
                    <a:pt x="3555" y="1847"/>
                    <a:pt x="3398" y="1783"/>
                    <a:pt x="3242" y="1783"/>
                  </a:cubicBezTo>
                  <a:cubicBezTo>
                    <a:pt x="1523" y="1783"/>
                    <a:pt x="1328" y="4140"/>
                    <a:pt x="1328" y="4140"/>
                  </a:cubicBezTo>
                  <a:cubicBezTo>
                    <a:pt x="1328" y="4140"/>
                    <a:pt x="0" y="4713"/>
                    <a:pt x="0" y="7070"/>
                  </a:cubicBezTo>
                  <a:cubicBezTo>
                    <a:pt x="0" y="9363"/>
                    <a:pt x="1326" y="9817"/>
                    <a:pt x="1797" y="10000"/>
                  </a:cubicBezTo>
                  <a:cubicBezTo>
                    <a:pt x="2372" y="10223"/>
                    <a:pt x="2336" y="10198"/>
                    <a:pt x="2329" y="9946"/>
                  </a:cubicBezTo>
                  <a:cubicBezTo>
                    <a:pt x="2313" y="9379"/>
                    <a:pt x="2003" y="9088"/>
                    <a:pt x="1914" y="8917"/>
                  </a:cubicBezTo>
                  <a:cubicBezTo>
                    <a:pt x="1825" y="8746"/>
                    <a:pt x="1836" y="8917"/>
                    <a:pt x="1797" y="8917"/>
                  </a:cubicBezTo>
                  <a:cubicBezTo>
                    <a:pt x="1680" y="8917"/>
                    <a:pt x="664" y="8854"/>
                    <a:pt x="664" y="7070"/>
                  </a:cubicBezTo>
                  <a:cubicBezTo>
                    <a:pt x="664" y="5605"/>
                    <a:pt x="1406" y="5223"/>
                    <a:pt x="1484" y="5159"/>
                  </a:cubicBezTo>
                  <a:lnTo>
                    <a:pt x="1914" y="4968"/>
                  </a:lnTo>
                  <a:cubicBezTo>
                    <a:pt x="1940" y="4735"/>
                    <a:pt x="1966" y="4501"/>
                    <a:pt x="1992" y="4268"/>
                  </a:cubicBezTo>
                  <a:cubicBezTo>
                    <a:pt x="1992" y="4204"/>
                    <a:pt x="2109" y="2866"/>
                    <a:pt x="3242" y="2866"/>
                  </a:cubicBezTo>
                  <a:cubicBezTo>
                    <a:pt x="3359" y="2866"/>
                    <a:pt x="3516" y="2930"/>
                    <a:pt x="3633" y="2930"/>
                  </a:cubicBezTo>
                  <a:lnTo>
                    <a:pt x="4102" y="2994"/>
                  </a:lnTo>
                  <a:lnTo>
                    <a:pt x="4297" y="2357"/>
                  </a:lnTo>
                  <a:cubicBezTo>
                    <a:pt x="4336" y="2293"/>
                    <a:pt x="4766" y="1083"/>
                    <a:pt x="5820" y="1083"/>
                  </a:cubicBezTo>
                  <a:cubicBezTo>
                    <a:pt x="7109" y="1083"/>
                    <a:pt x="7656" y="2866"/>
                    <a:pt x="7656" y="4650"/>
                  </a:cubicBezTo>
                  <a:lnTo>
                    <a:pt x="7656" y="5669"/>
                  </a:lnTo>
                  <a:lnTo>
                    <a:pt x="8281" y="5732"/>
                  </a:lnTo>
                  <a:cubicBezTo>
                    <a:pt x="8398" y="5732"/>
                    <a:pt x="9336" y="5860"/>
                    <a:pt x="9336" y="7325"/>
                  </a:cubicBezTo>
                  <a:cubicBezTo>
                    <a:pt x="9336" y="8662"/>
                    <a:pt x="8594" y="8854"/>
                    <a:pt x="8320" y="8917"/>
                  </a:cubicBezTo>
                  <a:cubicBezTo>
                    <a:pt x="8086" y="8917"/>
                    <a:pt x="8144" y="8799"/>
                    <a:pt x="8086" y="8917"/>
                  </a:cubicBezTo>
                  <a:cubicBezTo>
                    <a:pt x="8028" y="9035"/>
                    <a:pt x="7969" y="9624"/>
                    <a:pt x="7969" y="9624"/>
                  </a:cubicBezTo>
                  <a:cubicBezTo>
                    <a:pt x="8160" y="10027"/>
                    <a:pt x="8359" y="10000"/>
                    <a:pt x="8359" y="10000"/>
                  </a:cubicBezTo>
                  <a:cubicBezTo>
                    <a:pt x="8359" y="10000"/>
                    <a:pt x="10000" y="9809"/>
                    <a:pt x="10000" y="7325"/>
                  </a:cubicBezTo>
                  <a:cubicBezTo>
                    <a:pt x="10000" y="4841"/>
                    <a:pt x="8359" y="4650"/>
                    <a:pt x="8359" y="46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a:ea typeface="+mn-ea"/>
                <a:cs typeface="+mn-cs"/>
              </a:endParaRPr>
            </a:p>
          </p:txBody>
        </p:sp>
      </p:grpSp>
      <p:grpSp>
        <p:nvGrpSpPr>
          <p:cNvPr id="46" name="Group 45">
            <a:extLst>
              <a:ext uri="{FF2B5EF4-FFF2-40B4-BE49-F238E27FC236}">
                <a16:creationId xmlns:a16="http://schemas.microsoft.com/office/drawing/2014/main" id="{E049218F-BCAD-464D-A6F8-106E4A214283}"/>
              </a:ext>
            </a:extLst>
          </p:cNvPr>
          <p:cNvGrpSpPr>
            <a:grpSpLocks noChangeAspect="1"/>
          </p:cNvGrpSpPr>
          <p:nvPr/>
        </p:nvGrpSpPr>
        <p:grpSpPr>
          <a:xfrm>
            <a:off x="7295496" y="2865831"/>
            <a:ext cx="634248" cy="588732"/>
            <a:chOff x="4233190" y="1349918"/>
            <a:chExt cx="1420246" cy="1318321"/>
          </a:xfrm>
          <a:solidFill>
            <a:schemeClr val="tx2"/>
          </a:solidFill>
        </p:grpSpPr>
        <p:sp>
          <p:nvSpPr>
            <p:cNvPr id="47" name="Freeform: Shape 46">
              <a:extLst>
                <a:ext uri="{FF2B5EF4-FFF2-40B4-BE49-F238E27FC236}">
                  <a16:creationId xmlns:a16="http://schemas.microsoft.com/office/drawing/2014/main" id="{C77B865C-FB45-4E58-B8B9-A961564220FE}"/>
                </a:ext>
              </a:extLst>
            </p:cNvPr>
            <p:cNvSpPr/>
            <p:nvPr/>
          </p:nvSpPr>
          <p:spPr>
            <a:xfrm>
              <a:off x="4233190" y="1735699"/>
              <a:ext cx="678688" cy="542951"/>
            </a:xfrm>
            <a:custGeom>
              <a:avLst/>
              <a:gdLst>
                <a:gd name="connsiteX0" fmla="*/ 420053 w 904875"/>
                <a:gd name="connsiteY0" fmla="*/ 90488 h 723900"/>
                <a:gd name="connsiteX1" fmla="*/ 682943 w 904875"/>
                <a:gd name="connsiteY1" fmla="*/ 305753 h 723900"/>
                <a:gd name="connsiteX2" fmla="*/ 0 w 904875"/>
                <a:gd name="connsiteY2" fmla="*/ 305753 h 723900"/>
                <a:gd name="connsiteX3" fmla="*/ 0 w 904875"/>
                <a:gd name="connsiteY3" fmla="*/ 424815 h 723900"/>
                <a:gd name="connsiteX4" fmla="*/ 682943 w 904875"/>
                <a:gd name="connsiteY4" fmla="*/ 424815 h 723900"/>
                <a:gd name="connsiteX5" fmla="*/ 420053 w 904875"/>
                <a:gd name="connsiteY5" fmla="*/ 646748 h 723900"/>
                <a:gd name="connsiteX6" fmla="*/ 496253 w 904875"/>
                <a:gd name="connsiteY6" fmla="*/ 729615 h 723900"/>
                <a:gd name="connsiteX7" fmla="*/ 908685 w 904875"/>
                <a:gd name="connsiteY7" fmla="*/ 366713 h 723900"/>
                <a:gd name="connsiteX8" fmla="*/ 496253 w 904875"/>
                <a:gd name="connsiteY8" fmla="*/ 0 h 723900"/>
                <a:gd name="connsiteX9" fmla="*/ 420053 w 904875"/>
                <a:gd name="connsiteY9" fmla="*/ 90488 h 723900"/>
                <a:gd name="connsiteX10" fmla="*/ 420053 w 904875"/>
                <a:gd name="connsiteY10" fmla="*/ 90488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4875" h="723900">
                  <a:moveTo>
                    <a:pt x="420053" y="90488"/>
                  </a:moveTo>
                  <a:lnTo>
                    <a:pt x="682943" y="305753"/>
                  </a:lnTo>
                  <a:lnTo>
                    <a:pt x="0" y="305753"/>
                  </a:lnTo>
                  <a:lnTo>
                    <a:pt x="0" y="424815"/>
                  </a:lnTo>
                  <a:lnTo>
                    <a:pt x="682943" y="424815"/>
                  </a:lnTo>
                  <a:lnTo>
                    <a:pt x="420053" y="646748"/>
                  </a:lnTo>
                  <a:lnTo>
                    <a:pt x="496253" y="729615"/>
                  </a:lnTo>
                  <a:lnTo>
                    <a:pt x="908685" y="366713"/>
                  </a:lnTo>
                  <a:lnTo>
                    <a:pt x="496253" y="0"/>
                  </a:lnTo>
                  <a:lnTo>
                    <a:pt x="420053" y="90488"/>
                  </a:lnTo>
                  <a:lnTo>
                    <a:pt x="420053" y="90488"/>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a:ea typeface="+mn-ea"/>
                <a:cs typeface="+mn-cs"/>
              </a:endParaRPr>
            </a:p>
          </p:txBody>
        </p:sp>
        <p:sp>
          <p:nvSpPr>
            <p:cNvPr id="48" name="Freeform: Shape 47">
              <a:extLst>
                <a:ext uri="{FF2B5EF4-FFF2-40B4-BE49-F238E27FC236}">
                  <a16:creationId xmlns:a16="http://schemas.microsoft.com/office/drawing/2014/main" id="{346468D8-334F-4147-8732-FD6C11D794A5}"/>
                </a:ext>
              </a:extLst>
            </p:cNvPr>
            <p:cNvSpPr/>
            <p:nvPr/>
          </p:nvSpPr>
          <p:spPr>
            <a:xfrm>
              <a:off x="4796144" y="1349918"/>
              <a:ext cx="307196" cy="1314512"/>
            </a:xfrm>
            <a:custGeom>
              <a:avLst/>
              <a:gdLst>
                <a:gd name="connsiteX0" fmla="*/ 140017 w 409575"/>
                <a:gd name="connsiteY0" fmla="*/ 0 h 1752600"/>
                <a:gd name="connsiteX1" fmla="*/ 21907 w 409575"/>
                <a:gd name="connsiteY1" fmla="*/ 0 h 1752600"/>
                <a:gd name="connsiteX2" fmla="*/ 300038 w 409575"/>
                <a:gd name="connsiteY2" fmla="*/ 872490 h 1752600"/>
                <a:gd name="connsiteX3" fmla="*/ 0 w 409575"/>
                <a:gd name="connsiteY3" fmla="*/ 1759268 h 1752600"/>
                <a:gd name="connsiteX4" fmla="*/ 125730 w 409575"/>
                <a:gd name="connsiteY4" fmla="*/ 1759268 h 1752600"/>
                <a:gd name="connsiteX5" fmla="*/ 417195 w 409575"/>
                <a:gd name="connsiteY5" fmla="*/ 872490 h 1752600"/>
                <a:gd name="connsiteX6" fmla="*/ 140017 w 409575"/>
                <a:gd name="connsiteY6" fmla="*/ 0 h 1752600"/>
                <a:gd name="connsiteX7" fmla="*/ 140017 w 409575"/>
                <a:gd name="connsiteY7"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575" h="1752600">
                  <a:moveTo>
                    <a:pt x="140017" y="0"/>
                  </a:moveTo>
                  <a:lnTo>
                    <a:pt x="21907" y="0"/>
                  </a:lnTo>
                  <a:cubicBezTo>
                    <a:pt x="36195" y="35243"/>
                    <a:pt x="300038" y="681038"/>
                    <a:pt x="300038" y="872490"/>
                  </a:cubicBezTo>
                  <a:cubicBezTo>
                    <a:pt x="300038" y="1063943"/>
                    <a:pt x="14288" y="1716405"/>
                    <a:pt x="0" y="1759268"/>
                  </a:cubicBezTo>
                  <a:lnTo>
                    <a:pt x="125730" y="1759268"/>
                  </a:lnTo>
                  <a:cubicBezTo>
                    <a:pt x="140017" y="1716405"/>
                    <a:pt x="417195" y="1063943"/>
                    <a:pt x="417195" y="872490"/>
                  </a:cubicBezTo>
                  <a:cubicBezTo>
                    <a:pt x="417195" y="673418"/>
                    <a:pt x="154305" y="35243"/>
                    <a:pt x="140017" y="0"/>
                  </a:cubicBezTo>
                  <a:lnTo>
                    <a:pt x="140017" y="0"/>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a:ea typeface="+mn-ea"/>
                <a:cs typeface="+mn-cs"/>
              </a:endParaRPr>
            </a:p>
          </p:txBody>
        </p:sp>
        <p:sp>
          <p:nvSpPr>
            <p:cNvPr id="49" name="Freeform: Shape 48">
              <a:extLst>
                <a:ext uri="{FF2B5EF4-FFF2-40B4-BE49-F238E27FC236}">
                  <a16:creationId xmlns:a16="http://schemas.microsoft.com/office/drawing/2014/main" id="{6F0022AF-0A60-485A-B766-BD240BB2AAE6}"/>
                </a:ext>
              </a:extLst>
            </p:cNvPr>
            <p:cNvSpPr/>
            <p:nvPr/>
          </p:nvSpPr>
          <p:spPr>
            <a:xfrm>
              <a:off x="5073564" y="1554844"/>
              <a:ext cx="579872" cy="1109585"/>
            </a:xfrm>
            <a:custGeom>
              <a:avLst/>
              <a:gdLst>
                <a:gd name="connsiteX0" fmla="*/ 629603 w 733425"/>
                <a:gd name="connsiteY0" fmla="*/ 0 h 1752600"/>
                <a:gd name="connsiteX1" fmla="*/ 15240 w 733425"/>
                <a:gd name="connsiteY1" fmla="*/ 0 h 1752600"/>
                <a:gd name="connsiteX2" fmla="*/ 56198 w 733425"/>
                <a:gd name="connsiteY2" fmla="*/ 107633 h 1752600"/>
                <a:gd name="connsiteX3" fmla="*/ 629603 w 733425"/>
                <a:gd name="connsiteY3" fmla="*/ 107633 h 1752600"/>
                <a:gd name="connsiteX4" fmla="*/ 629603 w 733425"/>
                <a:gd name="connsiteY4" fmla="*/ 1644968 h 1752600"/>
                <a:gd name="connsiteX5" fmla="*/ 46673 w 733425"/>
                <a:gd name="connsiteY5" fmla="*/ 1644968 h 1752600"/>
                <a:gd name="connsiteX6" fmla="*/ 0 w 733425"/>
                <a:gd name="connsiteY6" fmla="*/ 1759268 h 1752600"/>
                <a:gd name="connsiteX7" fmla="*/ 629603 w 733425"/>
                <a:gd name="connsiteY7" fmla="*/ 1759268 h 1752600"/>
                <a:gd name="connsiteX8" fmla="*/ 737235 w 733425"/>
                <a:gd name="connsiteY8" fmla="*/ 1759268 h 1752600"/>
                <a:gd name="connsiteX9" fmla="*/ 737235 w 733425"/>
                <a:gd name="connsiteY9"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25" h="1752600">
                  <a:moveTo>
                    <a:pt x="629603" y="0"/>
                  </a:moveTo>
                  <a:lnTo>
                    <a:pt x="15240" y="0"/>
                  </a:lnTo>
                  <a:lnTo>
                    <a:pt x="56198" y="107633"/>
                  </a:lnTo>
                  <a:lnTo>
                    <a:pt x="629603" y="107633"/>
                  </a:lnTo>
                  <a:lnTo>
                    <a:pt x="629603" y="1644968"/>
                  </a:lnTo>
                  <a:lnTo>
                    <a:pt x="46673" y="1644968"/>
                  </a:lnTo>
                  <a:lnTo>
                    <a:pt x="0" y="1759268"/>
                  </a:lnTo>
                  <a:lnTo>
                    <a:pt x="629603" y="1759268"/>
                  </a:lnTo>
                  <a:lnTo>
                    <a:pt x="737235" y="1759268"/>
                  </a:lnTo>
                  <a:lnTo>
                    <a:pt x="737235" y="0"/>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E0ACFFAF-8E46-4989-BC73-CBF8C80F7610}"/>
                </a:ext>
              </a:extLst>
            </p:cNvPr>
            <p:cNvSpPr/>
            <p:nvPr/>
          </p:nvSpPr>
          <p:spPr>
            <a:xfrm>
              <a:off x="5210940" y="2323328"/>
              <a:ext cx="78586" cy="314778"/>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A1547A0E-BC1E-4D7B-B7FE-DD0BDC183FB7}"/>
                </a:ext>
              </a:extLst>
            </p:cNvPr>
            <p:cNvSpPr/>
            <p:nvPr/>
          </p:nvSpPr>
          <p:spPr>
            <a:xfrm>
              <a:off x="5387744" y="2323328"/>
              <a:ext cx="78586" cy="314778"/>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718C758F-8B6A-4A12-AB6F-07AF8F7DFFE1}"/>
                </a:ext>
              </a:extLst>
            </p:cNvPr>
            <p:cNvSpPr/>
            <p:nvPr/>
          </p:nvSpPr>
          <p:spPr>
            <a:xfrm rot="16200000">
              <a:off x="5299616" y="2234018"/>
              <a:ext cx="78042" cy="255389"/>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2367536D-67C2-4B88-8CC7-9B600B81F535}"/>
                </a:ext>
              </a:extLst>
            </p:cNvPr>
            <p:cNvSpPr/>
            <p:nvPr/>
          </p:nvSpPr>
          <p:spPr>
            <a:xfrm rot="16200000">
              <a:off x="5377270" y="2085048"/>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787A9F72-C3C9-43A8-9529-A3C30DB4B9C5}"/>
                </a:ext>
              </a:extLst>
            </p:cNvPr>
            <p:cNvSpPr/>
            <p:nvPr/>
          </p:nvSpPr>
          <p:spPr>
            <a:xfrm rot="16200000">
              <a:off x="5377270" y="1911433"/>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E11F6210-8B12-49E7-8E49-A9D1F452BBF7}"/>
                </a:ext>
              </a:extLst>
            </p:cNvPr>
            <p:cNvSpPr/>
            <p:nvPr/>
          </p:nvSpPr>
          <p:spPr>
            <a:xfrm rot="16200000">
              <a:off x="5377270" y="1737818"/>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95D733A1-8B43-4783-A148-2ABBF2B86101}"/>
                </a:ext>
              </a:extLst>
            </p:cNvPr>
            <p:cNvSpPr/>
            <p:nvPr/>
          </p:nvSpPr>
          <p:spPr>
            <a:xfrm rot="16200000">
              <a:off x="5211213" y="2085048"/>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B44B31C5-3A80-4729-A917-20D4D36AC44D}"/>
                </a:ext>
              </a:extLst>
            </p:cNvPr>
            <p:cNvSpPr/>
            <p:nvPr/>
          </p:nvSpPr>
          <p:spPr>
            <a:xfrm rot="16200000">
              <a:off x="5211213" y="1911433"/>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58" name="Rectangle 57">
              <a:extLst>
                <a:ext uri="{FF2B5EF4-FFF2-40B4-BE49-F238E27FC236}">
                  <a16:creationId xmlns:a16="http://schemas.microsoft.com/office/drawing/2014/main" id="{3A8B4AC5-220D-4327-B502-431235631036}"/>
                </a:ext>
              </a:extLst>
            </p:cNvPr>
            <p:cNvSpPr/>
            <p:nvPr/>
          </p:nvSpPr>
          <p:spPr>
            <a:xfrm rot="16200000">
              <a:off x="5211213" y="1737818"/>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59" name="Rectangle 58">
              <a:extLst>
                <a:ext uri="{FF2B5EF4-FFF2-40B4-BE49-F238E27FC236}">
                  <a16:creationId xmlns:a16="http://schemas.microsoft.com/office/drawing/2014/main" id="{53CBF632-4F26-433B-8A85-F1E73D8037E5}"/>
                </a:ext>
              </a:extLst>
            </p:cNvPr>
            <p:cNvSpPr/>
            <p:nvPr/>
          </p:nvSpPr>
          <p:spPr>
            <a:xfrm>
              <a:off x="5160902" y="1390281"/>
              <a:ext cx="78586" cy="20826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99219AF7-698D-43E4-9FE2-C5E8421535E8}"/>
                </a:ext>
              </a:extLst>
            </p:cNvPr>
            <p:cNvSpPr/>
            <p:nvPr/>
          </p:nvSpPr>
          <p:spPr>
            <a:xfrm>
              <a:off x="5450902" y="1390281"/>
              <a:ext cx="78586" cy="20826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61" name="Rectangle 60">
              <a:extLst>
                <a:ext uri="{FF2B5EF4-FFF2-40B4-BE49-F238E27FC236}">
                  <a16:creationId xmlns:a16="http://schemas.microsoft.com/office/drawing/2014/main" id="{198E9C92-27E1-407C-B760-8F76F2078F71}"/>
                </a:ext>
              </a:extLst>
            </p:cNvPr>
            <p:cNvSpPr/>
            <p:nvPr/>
          </p:nvSpPr>
          <p:spPr>
            <a:xfrm rot="16200000">
              <a:off x="5302822" y="1247726"/>
              <a:ext cx="84749" cy="368583"/>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62" name="Isosceles Triangle 33">
              <a:extLst>
                <a:ext uri="{FF2B5EF4-FFF2-40B4-BE49-F238E27FC236}">
                  <a16:creationId xmlns:a16="http://schemas.microsoft.com/office/drawing/2014/main" id="{51B831DA-BEE7-4442-8F5A-EBA12411B21A}"/>
                </a:ext>
              </a:extLst>
            </p:cNvPr>
            <p:cNvSpPr/>
            <p:nvPr/>
          </p:nvSpPr>
          <p:spPr>
            <a:xfrm>
              <a:off x="5007001" y="2404544"/>
              <a:ext cx="102699" cy="263695"/>
            </a:xfrm>
            <a:custGeom>
              <a:avLst/>
              <a:gdLst>
                <a:gd name="connsiteX0" fmla="*/ 0 w 207474"/>
                <a:gd name="connsiteY0" fmla="*/ 263695 h 263695"/>
                <a:gd name="connsiteX1" fmla="*/ 207474 w 207474"/>
                <a:gd name="connsiteY1" fmla="*/ 0 h 263695"/>
                <a:gd name="connsiteX2" fmla="*/ 207474 w 207474"/>
                <a:gd name="connsiteY2" fmla="*/ 263695 h 263695"/>
                <a:gd name="connsiteX3" fmla="*/ 0 w 207474"/>
                <a:gd name="connsiteY3" fmla="*/ 263695 h 263695"/>
                <a:gd name="connsiteX0" fmla="*/ 0 w 154134"/>
                <a:gd name="connsiteY0" fmla="*/ 261790 h 263695"/>
                <a:gd name="connsiteX1" fmla="*/ 154134 w 154134"/>
                <a:gd name="connsiteY1" fmla="*/ 0 h 263695"/>
                <a:gd name="connsiteX2" fmla="*/ 154134 w 154134"/>
                <a:gd name="connsiteY2" fmla="*/ 263695 h 263695"/>
                <a:gd name="connsiteX3" fmla="*/ 0 w 154134"/>
                <a:gd name="connsiteY3" fmla="*/ 261790 h 263695"/>
                <a:gd name="connsiteX0" fmla="*/ 0 w 79839"/>
                <a:gd name="connsiteY0" fmla="*/ 261790 h 263695"/>
                <a:gd name="connsiteX1" fmla="*/ 79839 w 79839"/>
                <a:gd name="connsiteY1" fmla="*/ 0 h 263695"/>
                <a:gd name="connsiteX2" fmla="*/ 79839 w 79839"/>
                <a:gd name="connsiteY2" fmla="*/ 263695 h 263695"/>
                <a:gd name="connsiteX3" fmla="*/ 0 w 79839"/>
                <a:gd name="connsiteY3" fmla="*/ 261790 h 263695"/>
                <a:gd name="connsiteX0" fmla="*/ 0 w 100794"/>
                <a:gd name="connsiteY0" fmla="*/ 261790 h 263695"/>
                <a:gd name="connsiteX1" fmla="*/ 100794 w 100794"/>
                <a:gd name="connsiteY1" fmla="*/ 0 h 263695"/>
                <a:gd name="connsiteX2" fmla="*/ 100794 w 100794"/>
                <a:gd name="connsiteY2" fmla="*/ 263695 h 263695"/>
                <a:gd name="connsiteX3" fmla="*/ 0 w 100794"/>
                <a:gd name="connsiteY3" fmla="*/ 261790 h 263695"/>
                <a:gd name="connsiteX0" fmla="*/ 0 w 100794"/>
                <a:gd name="connsiteY0" fmla="*/ 261790 h 263695"/>
                <a:gd name="connsiteX1" fmla="*/ 100794 w 100794"/>
                <a:gd name="connsiteY1" fmla="*/ 0 h 263695"/>
                <a:gd name="connsiteX2" fmla="*/ 100794 w 100794"/>
                <a:gd name="connsiteY2" fmla="*/ 263695 h 263695"/>
                <a:gd name="connsiteX3" fmla="*/ 0 w 100794"/>
                <a:gd name="connsiteY3" fmla="*/ 261790 h 263695"/>
                <a:gd name="connsiteX0" fmla="*/ 0 w 100794"/>
                <a:gd name="connsiteY0" fmla="*/ 261790 h 263695"/>
                <a:gd name="connsiteX1" fmla="*/ 100794 w 100794"/>
                <a:gd name="connsiteY1" fmla="*/ 0 h 263695"/>
                <a:gd name="connsiteX2" fmla="*/ 100794 w 100794"/>
                <a:gd name="connsiteY2" fmla="*/ 263695 h 263695"/>
                <a:gd name="connsiteX3" fmla="*/ 0 w 100794"/>
                <a:gd name="connsiteY3" fmla="*/ 261790 h 263695"/>
                <a:gd name="connsiteX0" fmla="*/ 0 w 102699"/>
                <a:gd name="connsiteY0" fmla="*/ 263695 h 263695"/>
                <a:gd name="connsiteX1" fmla="*/ 102699 w 102699"/>
                <a:gd name="connsiteY1" fmla="*/ 0 h 263695"/>
                <a:gd name="connsiteX2" fmla="*/ 102699 w 102699"/>
                <a:gd name="connsiteY2" fmla="*/ 263695 h 263695"/>
                <a:gd name="connsiteX3" fmla="*/ 0 w 102699"/>
                <a:gd name="connsiteY3" fmla="*/ 263695 h 263695"/>
              </a:gdLst>
              <a:ahLst/>
              <a:cxnLst>
                <a:cxn ang="0">
                  <a:pos x="connsiteX0" y="connsiteY0"/>
                </a:cxn>
                <a:cxn ang="0">
                  <a:pos x="connsiteX1" y="connsiteY1"/>
                </a:cxn>
                <a:cxn ang="0">
                  <a:pos x="connsiteX2" y="connsiteY2"/>
                </a:cxn>
                <a:cxn ang="0">
                  <a:pos x="connsiteX3" y="connsiteY3"/>
                </a:cxn>
              </a:cxnLst>
              <a:rect l="l" t="t" r="r" b="b"/>
              <a:pathLst>
                <a:path w="102699" h="263695">
                  <a:moveTo>
                    <a:pt x="0" y="263695"/>
                  </a:moveTo>
                  <a:cubicBezTo>
                    <a:pt x="41218" y="165002"/>
                    <a:pt x="69101" y="87263"/>
                    <a:pt x="102699" y="0"/>
                  </a:cubicBezTo>
                  <a:lnTo>
                    <a:pt x="102699" y="263695"/>
                  </a:lnTo>
                  <a:lnTo>
                    <a:pt x="0" y="263695"/>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grpSp>
      <p:grpSp>
        <p:nvGrpSpPr>
          <p:cNvPr id="63" name="Group 62">
            <a:extLst>
              <a:ext uri="{FF2B5EF4-FFF2-40B4-BE49-F238E27FC236}">
                <a16:creationId xmlns:a16="http://schemas.microsoft.com/office/drawing/2014/main" id="{4D93CF12-6EF4-4360-A178-028D4CFF4C54}"/>
              </a:ext>
            </a:extLst>
          </p:cNvPr>
          <p:cNvGrpSpPr>
            <a:grpSpLocks noChangeAspect="1"/>
          </p:cNvGrpSpPr>
          <p:nvPr/>
        </p:nvGrpSpPr>
        <p:grpSpPr>
          <a:xfrm>
            <a:off x="7288063" y="948725"/>
            <a:ext cx="649114" cy="549641"/>
            <a:chOff x="5290598" y="1373163"/>
            <a:chExt cx="757031" cy="641020"/>
          </a:xfrm>
          <a:solidFill>
            <a:schemeClr val="tx2"/>
          </a:solidFill>
        </p:grpSpPr>
        <p:sp>
          <p:nvSpPr>
            <p:cNvPr id="64" name="Freeform 56">
              <a:extLst>
                <a:ext uri="{FF2B5EF4-FFF2-40B4-BE49-F238E27FC236}">
                  <a16:creationId xmlns:a16="http://schemas.microsoft.com/office/drawing/2014/main" id="{30647930-03F0-4E35-ABF3-049FEA2FB201}"/>
                </a:ext>
              </a:extLst>
            </p:cNvPr>
            <p:cNvSpPr>
              <a:spLocks noEditPoints="1"/>
            </p:cNvSpPr>
            <p:nvPr/>
          </p:nvSpPr>
          <p:spPr bwMode="auto">
            <a:xfrm>
              <a:off x="5466277" y="1617348"/>
              <a:ext cx="398773" cy="396835"/>
            </a:xfrm>
            <a:custGeom>
              <a:avLst/>
              <a:gdLst>
                <a:gd name="T0" fmla="*/ 412 w 412"/>
                <a:gd name="T1" fmla="*/ 167 h 410"/>
                <a:gd name="T2" fmla="*/ 354 w 412"/>
                <a:gd name="T3" fmla="*/ 138 h 410"/>
                <a:gd name="T4" fmla="*/ 335 w 412"/>
                <a:gd name="T5" fmla="*/ 40 h 410"/>
                <a:gd name="T6" fmla="*/ 294 w 412"/>
                <a:gd name="T7" fmla="*/ 52 h 410"/>
                <a:gd name="T8" fmla="*/ 263 w 412"/>
                <a:gd name="T9" fmla="*/ 57 h 410"/>
                <a:gd name="T10" fmla="*/ 172 w 412"/>
                <a:gd name="T11" fmla="*/ 0 h 410"/>
                <a:gd name="T12" fmla="*/ 141 w 412"/>
                <a:gd name="T13" fmla="*/ 62 h 410"/>
                <a:gd name="T14" fmla="*/ 33 w 412"/>
                <a:gd name="T15" fmla="*/ 83 h 410"/>
                <a:gd name="T16" fmla="*/ 57 w 412"/>
                <a:gd name="T17" fmla="*/ 150 h 410"/>
                <a:gd name="T18" fmla="*/ 0 w 412"/>
                <a:gd name="T19" fmla="*/ 241 h 410"/>
                <a:gd name="T20" fmla="*/ 65 w 412"/>
                <a:gd name="T21" fmla="*/ 272 h 410"/>
                <a:gd name="T22" fmla="*/ 81 w 412"/>
                <a:gd name="T23" fmla="*/ 370 h 410"/>
                <a:gd name="T24" fmla="*/ 100 w 412"/>
                <a:gd name="T25" fmla="*/ 370 h 410"/>
                <a:gd name="T26" fmla="*/ 153 w 412"/>
                <a:gd name="T27" fmla="*/ 353 h 410"/>
                <a:gd name="T28" fmla="*/ 175 w 412"/>
                <a:gd name="T29" fmla="*/ 410 h 410"/>
                <a:gd name="T30" fmla="*/ 247 w 412"/>
                <a:gd name="T31" fmla="*/ 410 h 410"/>
                <a:gd name="T32" fmla="*/ 259 w 412"/>
                <a:gd name="T33" fmla="*/ 370 h 410"/>
                <a:gd name="T34" fmla="*/ 278 w 412"/>
                <a:gd name="T35" fmla="*/ 348 h 410"/>
                <a:gd name="T36" fmla="*/ 330 w 412"/>
                <a:gd name="T37" fmla="*/ 372 h 410"/>
                <a:gd name="T38" fmla="*/ 381 w 412"/>
                <a:gd name="T39" fmla="*/ 322 h 410"/>
                <a:gd name="T40" fmla="*/ 357 w 412"/>
                <a:gd name="T41" fmla="*/ 258 h 410"/>
                <a:gd name="T42" fmla="*/ 335 w 412"/>
                <a:gd name="T43" fmla="*/ 222 h 410"/>
                <a:gd name="T44" fmla="*/ 311 w 412"/>
                <a:gd name="T45" fmla="*/ 272 h 410"/>
                <a:gd name="T46" fmla="*/ 321 w 412"/>
                <a:gd name="T47" fmla="*/ 322 h 410"/>
                <a:gd name="T48" fmla="*/ 278 w 412"/>
                <a:gd name="T49" fmla="*/ 303 h 410"/>
                <a:gd name="T50" fmla="*/ 218 w 412"/>
                <a:gd name="T51" fmla="*/ 370 h 410"/>
                <a:gd name="T52" fmla="*/ 187 w 412"/>
                <a:gd name="T53" fmla="*/ 324 h 410"/>
                <a:gd name="T54" fmla="*/ 96 w 412"/>
                <a:gd name="T55" fmla="*/ 327 h 410"/>
                <a:gd name="T56" fmla="*/ 108 w 412"/>
                <a:gd name="T57" fmla="*/ 272 h 410"/>
                <a:gd name="T58" fmla="*/ 41 w 412"/>
                <a:gd name="T59" fmla="*/ 210 h 410"/>
                <a:gd name="T60" fmla="*/ 86 w 412"/>
                <a:gd name="T61" fmla="*/ 181 h 410"/>
                <a:gd name="T62" fmla="*/ 84 w 412"/>
                <a:gd name="T63" fmla="*/ 90 h 410"/>
                <a:gd name="T64" fmla="*/ 141 w 412"/>
                <a:gd name="T65" fmla="*/ 105 h 410"/>
                <a:gd name="T66" fmla="*/ 201 w 412"/>
                <a:gd name="T67" fmla="*/ 40 h 410"/>
                <a:gd name="T68" fmla="*/ 232 w 412"/>
                <a:gd name="T69" fmla="*/ 88 h 410"/>
                <a:gd name="T70" fmla="*/ 294 w 412"/>
                <a:gd name="T71" fmla="*/ 98 h 410"/>
                <a:gd name="T72" fmla="*/ 328 w 412"/>
                <a:gd name="T73" fmla="*/ 93 h 410"/>
                <a:gd name="T74" fmla="*/ 328 w 412"/>
                <a:gd name="T75" fmla="*/ 181 h 410"/>
                <a:gd name="T76" fmla="*/ 371 w 412"/>
                <a:gd name="T77" fmla="*/ 196 h 410"/>
                <a:gd name="T78" fmla="*/ 335 w 412"/>
                <a:gd name="T79" fmla="*/ 222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2" h="410">
                  <a:moveTo>
                    <a:pt x="412" y="239"/>
                  </a:moveTo>
                  <a:lnTo>
                    <a:pt x="412" y="167"/>
                  </a:lnTo>
                  <a:lnTo>
                    <a:pt x="359" y="150"/>
                  </a:lnTo>
                  <a:lnTo>
                    <a:pt x="354" y="138"/>
                  </a:lnTo>
                  <a:lnTo>
                    <a:pt x="378" y="86"/>
                  </a:lnTo>
                  <a:lnTo>
                    <a:pt x="335" y="40"/>
                  </a:lnTo>
                  <a:lnTo>
                    <a:pt x="328" y="36"/>
                  </a:lnTo>
                  <a:lnTo>
                    <a:pt x="294" y="52"/>
                  </a:lnTo>
                  <a:lnTo>
                    <a:pt x="275" y="59"/>
                  </a:lnTo>
                  <a:lnTo>
                    <a:pt x="263" y="57"/>
                  </a:lnTo>
                  <a:lnTo>
                    <a:pt x="244" y="0"/>
                  </a:lnTo>
                  <a:lnTo>
                    <a:pt x="172" y="0"/>
                  </a:lnTo>
                  <a:lnTo>
                    <a:pt x="153" y="57"/>
                  </a:lnTo>
                  <a:lnTo>
                    <a:pt x="141" y="62"/>
                  </a:lnTo>
                  <a:lnTo>
                    <a:pt x="86" y="33"/>
                  </a:lnTo>
                  <a:lnTo>
                    <a:pt x="33" y="83"/>
                  </a:lnTo>
                  <a:lnTo>
                    <a:pt x="65" y="138"/>
                  </a:lnTo>
                  <a:lnTo>
                    <a:pt x="57" y="150"/>
                  </a:lnTo>
                  <a:lnTo>
                    <a:pt x="0" y="169"/>
                  </a:lnTo>
                  <a:lnTo>
                    <a:pt x="0" y="241"/>
                  </a:lnTo>
                  <a:lnTo>
                    <a:pt x="57" y="260"/>
                  </a:lnTo>
                  <a:lnTo>
                    <a:pt x="65" y="272"/>
                  </a:lnTo>
                  <a:lnTo>
                    <a:pt x="36" y="327"/>
                  </a:lnTo>
                  <a:lnTo>
                    <a:pt x="81" y="370"/>
                  </a:lnTo>
                  <a:lnTo>
                    <a:pt x="89" y="377"/>
                  </a:lnTo>
                  <a:lnTo>
                    <a:pt x="100" y="370"/>
                  </a:lnTo>
                  <a:lnTo>
                    <a:pt x="141" y="348"/>
                  </a:lnTo>
                  <a:lnTo>
                    <a:pt x="153" y="353"/>
                  </a:lnTo>
                  <a:lnTo>
                    <a:pt x="160" y="370"/>
                  </a:lnTo>
                  <a:lnTo>
                    <a:pt x="175" y="410"/>
                  </a:lnTo>
                  <a:lnTo>
                    <a:pt x="175" y="410"/>
                  </a:lnTo>
                  <a:lnTo>
                    <a:pt x="247" y="410"/>
                  </a:lnTo>
                  <a:lnTo>
                    <a:pt x="247" y="410"/>
                  </a:lnTo>
                  <a:lnTo>
                    <a:pt x="259" y="370"/>
                  </a:lnTo>
                  <a:lnTo>
                    <a:pt x="266" y="353"/>
                  </a:lnTo>
                  <a:lnTo>
                    <a:pt x="278" y="348"/>
                  </a:lnTo>
                  <a:lnTo>
                    <a:pt x="294" y="355"/>
                  </a:lnTo>
                  <a:lnTo>
                    <a:pt x="330" y="372"/>
                  </a:lnTo>
                  <a:lnTo>
                    <a:pt x="335" y="367"/>
                  </a:lnTo>
                  <a:lnTo>
                    <a:pt x="381" y="322"/>
                  </a:lnTo>
                  <a:lnTo>
                    <a:pt x="354" y="270"/>
                  </a:lnTo>
                  <a:lnTo>
                    <a:pt x="357" y="258"/>
                  </a:lnTo>
                  <a:lnTo>
                    <a:pt x="412" y="239"/>
                  </a:lnTo>
                  <a:close/>
                  <a:moveTo>
                    <a:pt x="335" y="222"/>
                  </a:moveTo>
                  <a:lnTo>
                    <a:pt x="323" y="227"/>
                  </a:lnTo>
                  <a:lnTo>
                    <a:pt x="311" y="272"/>
                  </a:lnTo>
                  <a:lnTo>
                    <a:pt x="330" y="313"/>
                  </a:lnTo>
                  <a:lnTo>
                    <a:pt x="321" y="322"/>
                  </a:lnTo>
                  <a:lnTo>
                    <a:pt x="294" y="310"/>
                  </a:lnTo>
                  <a:lnTo>
                    <a:pt x="278" y="303"/>
                  </a:lnTo>
                  <a:lnTo>
                    <a:pt x="232" y="322"/>
                  </a:lnTo>
                  <a:lnTo>
                    <a:pt x="218" y="370"/>
                  </a:lnTo>
                  <a:lnTo>
                    <a:pt x="203" y="370"/>
                  </a:lnTo>
                  <a:lnTo>
                    <a:pt x="187" y="324"/>
                  </a:lnTo>
                  <a:lnTo>
                    <a:pt x="141" y="303"/>
                  </a:lnTo>
                  <a:lnTo>
                    <a:pt x="96" y="327"/>
                  </a:lnTo>
                  <a:lnTo>
                    <a:pt x="86" y="317"/>
                  </a:lnTo>
                  <a:lnTo>
                    <a:pt x="108" y="272"/>
                  </a:lnTo>
                  <a:lnTo>
                    <a:pt x="89" y="227"/>
                  </a:lnTo>
                  <a:lnTo>
                    <a:pt x="41" y="210"/>
                  </a:lnTo>
                  <a:lnTo>
                    <a:pt x="41" y="198"/>
                  </a:lnTo>
                  <a:lnTo>
                    <a:pt x="86" y="181"/>
                  </a:lnTo>
                  <a:lnTo>
                    <a:pt x="110" y="136"/>
                  </a:lnTo>
                  <a:lnTo>
                    <a:pt x="84" y="90"/>
                  </a:lnTo>
                  <a:lnTo>
                    <a:pt x="93" y="83"/>
                  </a:lnTo>
                  <a:lnTo>
                    <a:pt x="141" y="105"/>
                  </a:lnTo>
                  <a:lnTo>
                    <a:pt x="187" y="88"/>
                  </a:lnTo>
                  <a:lnTo>
                    <a:pt x="201" y="40"/>
                  </a:lnTo>
                  <a:lnTo>
                    <a:pt x="215" y="40"/>
                  </a:lnTo>
                  <a:lnTo>
                    <a:pt x="232" y="88"/>
                  </a:lnTo>
                  <a:lnTo>
                    <a:pt x="278" y="105"/>
                  </a:lnTo>
                  <a:lnTo>
                    <a:pt x="294" y="98"/>
                  </a:lnTo>
                  <a:lnTo>
                    <a:pt x="321" y="83"/>
                  </a:lnTo>
                  <a:lnTo>
                    <a:pt x="328" y="93"/>
                  </a:lnTo>
                  <a:lnTo>
                    <a:pt x="309" y="136"/>
                  </a:lnTo>
                  <a:lnTo>
                    <a:pt x="328" y="181"/>
                  </a:lnTo>
                  <a:lnTo>
                    <a:pt x="335" y="184"/>
                  </a:lnTo>
                  <a:lnTo>
                    <a:pt x="371" y="196"/>
                  </a:lnTo>
                  <a:lnTo>
                    <a:pt x="371" y="210"/>
                  </a:lnTo>
                  <a:lnTo>
                    <a:pt x="335" y="22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chemeClr val="bg1"/>
                </a:solidFill>
                <a:effectLst/>
                <a:uLnTx/>
                <a:uFillTx/>
                <a:latin typeface="Arial"/>
                <a:ea typeface="+mn-ea"/>
                <a:cs typeface="+mn-cs"/>
              </a:endParaRPr>
            </a:p>
          </p:txBody>
        </p:sp>
        <p:sp>
          <p:nvSpPr>
            <p:cNvPr id="65" name="Freeform 57">
              <a:extLst>
                <a:ext uri="{FF2B5EF4-FFF2-40B4-BE49-F238E27FC236}">
                  <a16:creationId xmlns:a16="http://schemas.microsoft.com/office/drawing/2014/main" id="{0C332DEF-D794-4F20-95DF-3E1F786C9642}"/>
                </a:ext>
              </a:extLst>
            </p:cNvPr>
            <p:cNvSpPr>
              <a:spLocks noEditPoints="1"/>
            </p:cNvSpPr>
            <p:nvPr/>
          </p:nvSpPr>
          <p:spPr bwMode="auto">
            <a:xfrm>
              <a:off x="5588138" y="1739685"/>
              <a:ext cx="155052" cy="152162"/>
            </a:xfrm>
            <a:custGeom>
              <a:avLst/>
              <a:gdLst>
                <a:gd name="T0" fmla="*/ 34 w 67"/>
                <a:gd name="T1" fmla="*/ 0 h 66"/>
                <a:gd name="T2" fmla="*/ 0 w 67"/>
                <a:gd name="T3" fmla="*/ 33 h 66"/>
                <a:gd name="T4" fmla="*/ 34 w 67"/>
                <a:gd name="T5" fmla="*/ 66 h 66"/>
                <a:gd name="T6" fmla="*/ 67 w 67"/>
                <a:gd name="T7" fmla="*/ 33 h 66"/>
                <a:gd name="T8" fmla="*/ 34 w 67"/>
                <a:gd name="T9" fmla="*/ 0 h 66"/>
                <a:gd name="T10" fmla="*/ 34 w 67"/>
                <a:gd name="T11" fmla="*/ 49 h 66"/>
                <a:gd name="T12" fmla="*/ 17 w 67"/>
                <a:gd name="T13" fmla="*/ 33 h 66"/>
                <a:gd name="T14" fmla="*/ 34 w 67"/>
                <a:gd name="T15" fmla="*/ 17 h 66"/>
                <a:gd name="T16" fmla="*/ 50 w 67"/>
                <a:gd name="T17" fmla="*/ 33 h 66"/>
                <a:gd name="T18" fmla="*/ 34 w 67"/>
                <a:gd name="T19"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6">
                  <a:moveTo>
                    <a:pt x="34" y="0"/>
                  </a:moveTo>
                  <a:cubicBezTo>
                    <a:pt x="15" y="0"/>
                    <a:pt x="0" y="15"/>
                    <a:pt x="0" y="33"/>
                  </a:cubicBezTo>
                  <a:cubicBezTo>
                    <a:pt x="0" y="51"/>
                    <a:pt x="15" y="66"/>
                    <a:pt x="34" y="66"/>
                  </a:cubicBezTo>
                  <a:cubicBezTo>
                    <a:pt x="52" y="66"/>
                    <a:pt x="67" y="51"/>
                    <a:pt x="67" y="33"/>
                  </a:cubicBezTo>
                  <a:cubicBezTo>
                    <a:pt x="67" y="15"/>
                    <a:pt x="52" y="0"/>
                    <a:pt x="34" y="0"/>
                  </a:cubicBezTo>
                  <a:close/>
                  <a:moveTo>
                    <a:pt x="34" y="49"/>
                  </a:moveTo>
                  <a:cubicBezTo>
                    <a:pt x="25" y="49"/>
                    <a:pt x="17" y="42"/>
                    <a:pt x="17" y="33"/>
                  </a:cubicBezTo>
                  <a:cubicBezTo>
                    <a:pt x="17" y="24"/>
                    <a:pt x="25" y="17"/>
                    <a:pt x="34" y="17"/>
                  </a:cubicBezTo>
                  <a:cubicBezTo>
                    <a:pt x="43" y="17"/>
                    <a:pt x="50" y="24"/>
                    <a:pt x="50" y="33"/>
                  </a:cubicBezTo>
                  <a:cubicBezTo>
                    <a:pt x="50" y="42"/>
                    <a:pt x="43" y="49"/>
                    <a:pt x="34" y="4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chemeClr val="bg1"/>
                </a:solidFill>
                <a:effectLst/>
                <a:uLnTx/>
                <a:uFillTx/>
                <a:latin typeface="Arial"/>
                <a:ea typeface="+mn-ea"/>
                <a:cs typeface="+mn-cs"/>
              </a:endParaRPr>
            </a:p>
          </p:txBody>
        </p:sp>
        <p:sp>
          <p:nvSpPr>
            <p:cNvPr id="66" name="Freeform 23">
              <a:extLst>
                <a:ext uri="{FF2B5EF4-FFF2-40B4-BE49-F238E27FC236}">
                  <a16:creationId xmlns:a16="http://schemas.microsoft.com/office/drawing/2014/main" id="{F5D13D64-31D2-49B0-9A85-A808A4D76E1B}"/>
                </a:ext>
              </a:extLst>
            </p:cNvPr>
            <p:cNvSpPr>
              <a:spLocks noChangeAspect="1"/>
            </p:cNvSpPr>
            <p:nvPr/>
          </p:nvSpPr>
          <p:spPr bwMode="auto">
            <a:xfrm>
              <a:off x="5290598" y="1373163"/>
              <a:ext cx="757031" cy="465104"/>
            </a:xfrm>
            <a:custGeom>
              <a:avLst/>
              <a:gdLst>
                <a:gd name="T0" fmla="*/ 214 w 256"/>
                <a:gd name="T1" fmla="*/ 73 h 157"/>
                <a:gd name="T2" fmla="*/ 149 w 256"/>
                <a:gd name="T3" fmla="*/ 0 h 157"/>
                <a:gd name="T4" fmla="*/ 95 w 256"/>
                <a:gd name="T5" fmla="*/ 29 h 157"/>
                <a:gd name="T6" fmla="*/ 83 w 256"/>
                <a:gd name="T7" fmla="*/ 29 h 157"/>
                <a:gd name="T8" fmla="*/ 34 w 256"/>
                <a:gd name="T9" fmla="*/ 65 h 157"/>
                <a:gd name="T10" fmla="*/ 0 w 256"/>
                <a:gd name="T11" fmla="*/ 111 h 157"/>
                <a:gd name="T12" fmla="*/ 46 w 256"/>
                <a:gd name="T13" fmla="*/ 157 h 157"/>
                <a:gd name="T14" fmla="*/ 46 w 256"/>
                <a:gd name="T15" fmla="*/ 140 h 157"/>
                <a:gd name="T16" fmla="*/ 17 w 256"/>
                <a:gd name="T17" fmla="*/ 111 h 157"/>
                <a:gd name="T18" fmla="*/ 38 w 256"/>
                <a:gd name="T19" fmla="*/ 82 h 157"/>
                <a:gd name="T20" fmla="*/ 49 w 256"/>
                <a:gd name="T21" fmla="*/ 78 h 157"/>
                <a:gd name="T22" fmla="*/ 51 w 256"/>
                <a:gd name="T23" fmla="*/ 68 h 157"/>
                <a:gd name="T24" fmla="*/ 83 w 256"/>
                <a:gd name="T25" fmla="*/ 46 h 157"/>
                <a:gd name="T26" fmla="*/ 93 w 256"/>
                <a:gd name="T27" fmla="*/ 46 h 157"/>
                <a:gd name="T28" fmla="*/ 105 w 256"/>
                <a:gd name="T29" fmla="*/ 48 h 157"/>
                <a:gd name="T30" fmla="*/ 110 w 256"/>
                <a:gd name="T31" fmla="*/ 37 h 157"/>
                <a:gd name="T32" fmla="*/ 149 w 256"/>
                <a:gd name="T33" fmla="*/ 17 h 157"/>
                <a:gd name="T34" fmla="*/ 196 w 256"/>
                <a:gd name="T35" fmla="*/ 73 h 157"/>
                <a:gd name="T36" fmla="*/ 197 w 256"/>
                <a:gd name="T37" fmla="*/ 89 h 157"/>
                <a:gd name="T38" fmla="*/ 212 w 256"/>
                <a:gd name="T39" fmla="*/ 90 h 157"/>
                <a:gd name="T40" fmla="*/ 239 w 256"/>
                <a:gd name="T41" fmla="*/ 115 h 157"/>
                <a:gd name="T42" fmla="*/ 213 w 256"/>
                <a:gd name="T43" fmla="*/ 140 h 157"/>
                <a:gd name="T44" fmla="*/ 209 w 256"/>
                <a:gd name="T45" fmla="*/ 140 h 157"/>
                <a:gd name="T46" fmla="*/ 209 w 256"/>
                <a:gd name="T47" fmla="*/ 157 h 157"/>
                <a:gd name="T48" fmla="*/ 214 w 256"/>
                <a:gd name="T49" fmla="*/ 157 h 157"/>
                <a:gd name="T50" fmla="*/ 256 w 256"/>
                <a:gd name="T51" fmla="*/ 115 h 157"/>
                <a:gd name="T52" fmla="*/ 214 w 256"/>
                <a:gd name="T53" fmla="*/ 7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6" h="157">
                  <a:moveTo>
                    <a:pt x="214" y="73"/>
                  </a:moveTo>
                  <a:cubicBezTo>
                    <a:pt x="214" y="32"/>
                    <a:pt x="188" y="0"/>
                    <a:pt x="149" y="0"/>
                  </a:cubicBezTo>
                  <a:cubicBezTo>
                    <a:pt x="110" y="0"/>
                    <a:pt x="95" y="29"/>
                    <a:pt x="95" y="29"/>
                  </a:cubicBezTo>
                  <a:cubicBezTo>
                    <a:pt x="91" y="29"/>
                    <a:pt x="87" y="29"/>
                    <a:pt x="83" y="29"/>
                  </a:cubicBezTo>
                  <a:cubicBezTo>
                    <a:pt x="39" y="29"/>
                    <a:pt x="34" y="65"/>
                    <a:pt x="34" y="65"/>
                  </a:cubicBezTo>
                  <a:cubicBezTo>
                    <a:pt x="34" y="65"/>
                    <a:pt x="0" y="75"/>
                    <a:pt x="0" y="111"/>
                  </a:cubicBezTo>
                  <a:cubicBezTo>
                    <a:pt x="0" y="147"/>
                    <a:pt x="30" y="157"/>
                    <a:pt x="46" y="157"/>
                  </a:cubicBezTo>
                  <a:cubicBezTo>
                    <a:pt x="46" y="140"/>
                    <a:pt x="46" y="140"/>
                    <a:pt x="46" y="140"/>
                  </a:cubicBezTo>
                  <a:cubicBezTo>
                    <a:pt x="42" y="140"/>
                    <a:pt x="17" y="139"/>
                    <a:pt x="17" y="111"/>
                  </a:cubicBezTo>
                  <a:cubicBezTo>
                    <a:pt x="17" y="89"/>
                    <a:pt x="36" y="82"/>
                    <a:pt x="38" y="82"/>
                  </a:cubicBezTo>
                  <a:cubicBezTo>
                    <a:pt x="49" y="78"/>
                    <a:pt x="49" y="78"/>
                    <a:pt x="49" y="78"/>
                  </a:cubicBezTo>
                  <a:cubicBezTo>
                    <a:pt x="51" y="68"/>
                    <a:pt x="51" y="68"/>
                    <a:pt x="51" y="68"/>
                  </a:cubicBezTo>
                  <a:cubicBezTo>
                    <a:pt x="51" y="64"/>
                    <a:pt x="56" y="46"/>
                    <a:pt x="83" y="46"/>
                  </a:cubicBezTo>
                  <a:cubicBezTo>
                    <a:pt x="86" y="46"/>
                    <a:pt x="90" y="46"/>
                    <a:pt x="93" y="46"/>
                  </a:cubicBezTo>
                  <a:cubicBezTo>
                    <a:pt x="105" y="48"/>
                    <a:pt x="105" y="48"/>
                    <a:pt x="105" y="48"/>
                  </a:cubicBezTo>
                  <a:cubicBezTo>
                    <a:pt x="110" y="37"/>
                    <a:pt x="110" y="37"/>
                    <a:pt x="110" y="37"/>
                  </a:cubicBezTo>
                  <a:cubicBezTo>
                    <a:pt x="111" y="37"/>
                    <a:pt x="121" y="17"/>
                    <a:pt x="149" y="17"/>
                  </a:cubicBezTo>
                  <a:cubicBezTo>
                    <a:pt x="182" y="17"/>
                    <a:pt x="196" y="45"/>
                    <a:pt x="196" y="73"/>
                  </a:cubicBezTo>
                  <a:cubicBezTo>
                    <a:pt x="197" y="89"/>
                    <a:pt x="197" y="89"/>
                    <a:pt x="197" y="89"/>
                  </a:cubicBezTo>
                  <a:cubicBezTo>
                    <a:pt x="212" y="90"/>
                    <a:pt x="212" y="90"/>
                    <a:pt x="212" y="90"/>
                  </a:cubicBezTo>
                  <a:cubicBezTo>
                    <a:pt x="217" y="90"/>
                    <a:pt x="239" y="93"/>
                    <a:pt x="239" y="115"/>
                  </a:cubicBezTo>
                  <a:cubicBezTo>
                    <a:pt x="239" y="136"/>
                    <a:pt x="220" y="140"/>
                    <a:pt x="213" y="140"/>
                  </a:cubicBezTo>
                  <a:cubicBezTo>
                    <a:pt x="209" y="140"/>
                    <a:pt x="209" y="140"/>
                    <a:pt x="209" y="140"/>
                  </a:cubicBezTo>
                  <a:cubicBezTo>
                    <a:pt x="209" y="157"/>
                    <a:pt x="209" y="157"/>
                    <a:pt x="209" y="157"/>
                  </a:cubicBezTo>
                  <a:cubicBezTo>
                    <a:pt x="214" y="157"/>
                    <a:pt x="214" y="157"/>
                    <a:pt x="214" y="157"/>
                  </a:cubicBezTo>
                  <a:cubicBezTo>
                    <a:pt x="214" y="157"/>
                    <a:pt x="256" y="154"/>
                    <a:pt x="256" y="115"/>
                  </a:cubicBezTo>
                  <a:cubicBezTo>
                    <a:pt x="256" y="76"/>
                    <a:pt x="214" y="73"/>
                    <a:pt x="214" y="7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a:ea typeface="+mn-ea"/>
                <a:cs typeface="+mn-cs"/>
              </a:endParaRPr>
            </a:p>
          </p:txBody>
        </p:sp>
      </p:grpSp>
      <p:grpSp>
        <p:nvGrpSpPr>
          <p:cNvPr id="67" name="Group 66">
            <a:extLst>
              <a:ext uri="{FF2B5EF4-FFF2-40B4-BE49-F238E27FC236}">
                <a16:creationId xmlns:a16="http://schemas.microsoft.com/office/drawing/2014/main" id="{8B8A0CAD-2865-407A-BC0D-99ED1C09907B}"/>
              </a:ext>
            </a:extLst>
          </p:cNvPr>
          <p:cNvGrpSpPr>
            <a:grpSpLocks noChangeAspect="1"/>
          </p:cNvGrpSpPr>
          <p:nvPr/>
        </p:nvGrpSpPr>
        <p:grpSpPr>
          <a:xfrm>
            <a:off x="4628210" y="948725"/>
            <a:ext cx="627251" cy="549242"/>
            <a:chOff x="6786426" y="3061139"/>
            <a:chExt cx="1582089" cy="1385331"/>
          </a:xfrm>
          <a:solidFill>
            <a:schemeClr val="tx2"/>
          </a:solidFill>
          <a:effectLst>
            <a:outerShdw blurRad="1016000" algn="ctr" rotWithShape="0">
              <a:prstClr val="black">
                <a:alpha val="67000"/>
              </a:prstClr>
            </a:outerShdw>
          </a:effectLst>
        </p:grpSpPr>
        <p:grpSp>
          <p:nvGrpSpPr>
            <p:cNvPr id="68" name="Group 67">
              <a:extLst>
                <a:ext uri="{FF2B5EF4-FFF2-40B4-BE49-F238E27FC236}">
                  <a16:creationId xmlns:a16="http://schemas.microsoft.com/office/drawing/2014/main" id="{5526BC81-C45A-4F13-9415-53E41DD55858}"/>
                </a:ext>
              </a:extLst>
            </p:cNvPr>
            <p:cNvGrpSpPr/>
            <p:nvPr/>
          </p:nvGrpSpPr>
          <p:grpSpPr>
            <a:xfrm>
              <a:off x="6786426" y="3436287"/>
              <a:ext cx="1027960" cy="1010183"/>
              <a:chOff x="685800" y="866509"/>
              <a:chExt cx="1027960" cy="1010183"/>
            </a:xfrm>
            <a:grpFill/>
          </p:grpSpPr>
          <p:sp>
            <p:nvSpPr>
              <p:cNvPr id="76" name="Freeform 24">
                <a:extLst>
                  <a:ext uri="{FF2B5EF4-FFF2-40B4-BE49-F238E27FC236}">
                    <a16:creationId xmlns:a16="http://schemas.microsoft.com/office/drawing/2014/main" id="{D997285C-B2EC-48EB-BD46-DBC9EB0A3409}"/>
                  </a:ext>
                </a:extLst>
              </p:cNvPr>
              <p:cNvSpPr>
                <a:spLocks noEditPoints="1"/>
              </p:cNvSpPr>
              <p:nvPr/>
            </p:nvSpPr>
            <p:spPr bwMode="auto">
              <a:xfrm>
                <a:off x="910944" y="866509"/>
                <a:ext cx="577672" cy="580633"/>
              </a:xfrm>
              <a:custGeom>
                <a:avLst/>
                <a:gdLst>
                  <a:gd name="T0" fmla="*/ 54 w 108"/>
                  <a:gd name="T1" fmla="*/ 108 h 108"/>
                  <a:gd name="T2" fmla="*/ 108 w 108"/>
                  <a:gd name="T3" fmla="*/ 54 h 108"/>
                  <a:gd name="T4" fmla="*/ 54 w 108"/>
                  <a:gd name="T5" fmla="*/ 0 h 108"/>
                  <a:gd name="T6" fmla="*/ 0 w 108"/>
                  <a:gd name="T7" fmla="*/ 54 h 108"/>
                  <a:gd name="T8" fmla="*/ 54 w 108"/>
                  <a:gd name="T9" fmla="*/ 108 h 108"/>
                  <a:gd name="T10" fmla="*/ 54 w 108"/>
                  <a:gd name="T11" fmla="*/ 17 h 108"/>
                  <a:gd name="T12" fmla="*/ 91 w 108"/>
                  <a:gd name="T13" fmla="*/ 54 h 108"/>
                  <a:gd name="T14" fmla="*/ 54 w 108"/>
                  <a:gd name="T15" fmla="*/ 91 h 108"/>
                  <a:gd name="T16" fmla="*/ 17 w 108"/>
                  <a:gd name="T17" fmla="*/ 54 h 108"/>
                  <a:gd name="T18" fmla="*/ 54 w 108"/>
                  <a:gd name="T19" fmla="*/ 1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08">
                    <a:moveTo>
                      <a:pt x="54" y="108"/>
                    </a:moveTo>
                    <a:cubicBezTo>
                      <a:pt x="84" y="108"/>
                      <a:pt x="108" y="84"/>
                      <a:pt x="108" y="54"/>
                    </a:cubicBezTo>
                    <a:cubicBezTo>
                      <a:pt x="108" y="24"/>
                      <a:pt x="84" y="0"/>
                      <a:pt x="54" y="0"/>
                    </a:cubicBezTo>
                    <a:cubicBezTo>
                      <a:pt x="24" y="0"/>
                      <a:pt x="0" y="24"/>
                      <a:pt x="0" y="54"/>
                    </a:cubicBezTo>
                    <a:cubicBezTo>
                      <a:pt x="0" y="84"/>
                      <a:pt x="24" y="108"/>
                      <a:pt x="54" y="108"/>
                    </a:cubicBezTo>
                    <a:close/>
                    <a:moveTo>
                      <a:pt x="54" y="17"/>
                    </a:moveTo>
                    <a:cubicBezTo>
                      <a:pt x="74" y="17"/>
                      <a:pt x="91" y="34"/>
                      <a:pt x="91" y="54"/>
                    </a:cubicBezTo>
                    <a:cubicBezTo>
                      <a:pt x="91" y="74"/>
                      <a:pt x="74" y="91"/>
                      <a:pt x="54" y="91"/>
                    </a:cubicBezTo>
                    <a:cubicBezTo>
                      <a:pt x="34" y="91"/>
                      <a:pt x="17" y="74"/>
                      <a:pt x="17" y="54"/>
                    </a:cubicBezTo>
                    <a:cubicBezTo>
                      <a:pt x="17" y="34"/>
                      <a:pt x="34" y="17"/>
                      <a:pt x="54"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chemeClr val="bg1"/>
                  </a:solidFill>
                  <a:effectLst/>
                  <a:uLnTx/>
                  <a:uFillTx/>
                  <a:latin typeface="Arial"/>
                  <a:ea typeface="+mn-ea"/>
                  <a:cs typeface="+mn-cs"/>
                </a:endParaRPr>
              </a:p>
            </p:txBody>
          </p:sp>
          <p:sp>
            <p:nvSpPr>
              <p:cNvPr id="77" name="Freeform 25">
                <a:extLst>
                  <a:ext uri="{FF2B5EF4-FFF2-40B4-BE49-F238E27FC236}">
                    <a16:creationId xmlns:a16="http://schemas.microsoft.com/office/drawing/2014/main" id="{F6E95EBE-4146-4947-A7EA-C767D40E9ACA}"/>
                  </a:ext>
                </a:extLst>
              </p:cNvPr>
              <p:cNvSpPr>
                <a:spLocks noEditPoints="1"/>
              </p:cNvSpPr>
              <p:nvPr/>
            </p:nvSpPr>
            <p:spPr bwMode="auto">
              <a:xfrm>
                <a:off x="685800" y="1399743"/>
                <a:ext cx="1027960" cy="476949"/>
              </a:xfrm>
              <a:custGeom>
                <a:avLst/>
                <a:gdLst>
                  <a:gd name="T0" fmla="*/ 147 w 192"/>
                  <a:gd name="T1" fmla="*/ 3 h 89"/>
                  <a:gd name="T2" fmla="*/ 141 w 192"/>
                  <a:gd name="T3" fmla="*/ 0 h 89"/>
                  <a:gd name="T4" fmla="*/ 137 w 192"/>
                  <a:gd name="T5" fmla="*/ 4 h 89"/>
                  <a:gd name="T6" fmla="*/ 56 w 192"/>
                  <a:gd name="T7" fmla="*/ 4 h 89"/>
                  <a:gd name="T8" fmla="*/ 51 w 192"/>
                  <a:gd name="T9" fmla="*/ 0 h 89"/>
                  <a:gd name="T10" fmla="*/ 45 w 192"/>
                  <a:gd name="T11" fmla="*/ 3 h 89"/>
                  <a:gd name="T12" fmla="*/ 1 w 192"/>
                  <a:gd name="T13" fmla="*/ 79 h 89"/>
                  <a:gd name="T14" fmla="*/ 0 w 192"/>
                  <a:gd name="T15" fmla="*/ 89 h 89"/>
                  <a:gd name="T16" fmla="*/ 192 w 192"/>
                  <a:gd name="T17" fmla="*/ 89 h 89"/>
                  <a:gd name="T18" fmla="*/ 191 w 192"/>
                  <a:gd name="T19" fmla="*/ 79 h 89"/>
                  <a:gd name="T20" fmla="*/ 147 w 192"/>
                  <a:gd name="T21" fmla="*/ 3 h 89"/>
                  <a:gd name="T22" fmla="*/ 20 w 192"/>
                  <a:gd name="T23" fmla="*/ 72 h 89"/>
                  <a:gd name="T24" fmla="*/ 50 w 192"/>
                  <a:gd name="T25" fmla="*/ 21 h 89"/>
                  <a:gd name="T26" fmla="*/ 142 w 192"/>
                  <a:gd name="T27" fmla="*/ 21 h 89"/>
                  <a:gd name="T28" fmla="*/ 172 w 192"/>
                  <a:gd name="T29" fmla="*/ 72 h 89"/>
                  <a:gd name="T30" fmla="*/ 20 w 192"/>
                  <a:gd name="T31" fmla="*/ 7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2" h="89">
                    <a:moveTo>
                      <a:pt x="147" y="3"/>
                    </a:moveTo>
                    <a:cubicBezTo>
                      <a:pt x="141" y="0"/>
                      <a:pt x="141" y="0"/>
                      <a:pt x="141" y="0"/>
                    </a:cubicBezTo>
                    <a:cubicBezTo>
                      <a:pt x="137" y="4"/>
                      <a:pt x="137" y="4"/>
                      <a:pt x="137" y="4"/>
                    </a:cubicBezTo>
                    <a:cubicBezTo>
                      <a:pt x="114" y="23"/>
                      <a:pt x="78" y="23"/>
                      <a:pt x="56" y="4"/>
                    </a:cubicBezTo>
                    <a:cubicBezTo>
                      <a:pt x="51" y="0"/>
                      <a:pt x="51" y="0"/>
                      <a:pt x="51" y="0"/>
                    </a:cubicBezTo>
                    <a:cubicBezTo>
                      <a:pt x="45" y="3"/>
                      <a:pt x="45" y="3"/>
                      <a:pt x="45" y="3"/>
                    </a:cubicBezTo>
                    <a:cubicBezTo>
                      <a:pt x="7" y="28"/>
                      <a:pt x="1" y="77"/>
                      <a:pt x="1" y="79"/>
                    </a:cubicBezTo>
                    <a:cubicBezTo>
                      <a:pt x="0" y="89"/>
                      <a:pt x="0" y="89"/>
                      <a:pt x="0" y="89"/>
                    </a:cubicBezTo>
                    <a:cubicBezTo>
                      <a:pt x="192" y="89"/>
                      <a:pt x="192" y="89"/>
                      <a:pt x="192" y="89"/>
                    </a:cubicBezTo>
                    <a:cubicBezTo>
                      <a:pt x="191" y="79"/>
                      <a:pt x="191" y="79"/>
                      <a:pt x="191" y="79"/>
                    </a:cubicBezTo>
                    <a:cubicBezTo>
                      <a:pt x="191" y="77"/>
                      <a:pt x="185" y="28"/>
                      <a:pt x="147" y="3"/>
                    </a:cubicBezTo>
                    <a:close/>
                    <a:moveTo>
                      <a:pt x="20" y="72"/>
                    </a:moveTo>
                    <a:cubicBezTo>
                      <a:pt x="23" y="59"/>
                      <a:pt x="31" y="36"/>
                      <a:pt x="50" y="21"/>
                    </a:cubicBezTo>
                    <a:cubicBezTo>
                      <a:pt x="77" y="40"/>
                      <a:pt x="115" y="40"/>
                      <a:pt x="142" y="21"/>
                    </a:cubicBezTo>
                    <a:cubicBezTo>
                      <a:pt x="161" y="36"/>
                      <a:pt x="169" y="59"/>
                      <a:pt x="172" y="72"/>
                    </a:cubicBezTo>
                    <a:lnTo>
                      <a:pt x="20" y="7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chemeClr val="bg1"/>
                  </a:solidFill>
                  <a:effectLst/>
                  <a:uLnTx/>
                  <a:uFillTx/>
                  <a:latin typeface="Arial"/>
                  <a:ea typeface="+mn-ea"/>
                  <a:cs typeface="+mn-cs"/>
                </a:endParaRPr>
              </a:p>
            </p:txBody>
          </p:sp>
        </p:grpSp>
        <p:sp>
          <p:nvSpPr>
            <p:cNvPr id="69" name="Freeform 25">
              <a:extLst>
                <a:ext uri="{FF2B5EF4-FFF2-40B4-BE49-F238E27FC236}">
                  <a16:creationId xmlns:a16="http://schemas.microsoft.com/office/drawing/2014/main" id="{DF95A431-AC38-49FA-B6B5-997A366BE9E9}"/>
                </a:ext>
              </a:extLst>
            </p:cNvPr>
            <p:cNvSpPr>
              <a:spLocks/>
            </p:cNvSpPr>
            <p:nvPr/>
          </p:nvSpPr>
          <p:spPr bwMode="auto">
            <a:xfrm>
              <a:off x="7086709" y="3061139"/>
              <a:ext cx="1281806" cy="954066"/>
            </a:xfrm>
            <a:custGeom>
              <a:avLst/>
              <a:gdLst>
                <a:gd name="T0" fmla="*/ 221 w 239"/>
                <a:gd name="T1" fmla="*/ 133 h 178"/>
                <a:gd name="T2" fmla="*/ 221 w 239"/>
                <a:gd name="T3" fmla="*/ 0 h 178"/>
                <a:gd name="T4" fmla="*/ 0 w 239"/>
                <a:gd name="T5" fmla="*/ 0 h 178"/>
                <a:gd name="T6" fmla="*/ 0 w 239"/>
                <a:gd name="T7" fmla="*/ 70 h 178"/>
                <a:gd name="T8" fmla="*/ 17 w 239"/>
                <a:gd name="T9" fmla="*/ 61 h 178"/>
                <a:gd name="T10" fmla="*/ 17 w 239"/>
                <a:gd name="T11" fmla="*/ 17 h 178"/>
                <a:gd name="T12" fmla="*/ 204 w 239"/>
                <a:gd name="T13" fmla="*/ 17 h 178"/>
                <a:gd name="T14" fmla="*/ 204 w 239"/>
                <a:gd name="T15" fmla="*/ 133 h 178"/>
                <a:gd name="T16" fmla="*/ 96 w 239"/>
                <a:gd name="T17" fmla="*/ 133 h 178"/>
                <a:gd name="T18" fmla="*/ 96 w 239"/>
                <a:gd name="T19" fmla="*/ 150 h 178"/>
                <a:gd name="T20" fmla="*/ 219 w 239"/>
                <a:gd name="T21" fmla="*/ 150 h 178"/>
                <a:gd name="T22" fmla="*/ 218 w 239"/>
                <a:gd name="T23" fmla="*/ 161 h 178"/>
                <a:gd name="T24" fmla="*/ 96 w 239"/>
                <a:gd name="T25" fmla="*/ 161 h 178"/>
                <a:gd name="T26" fmla="*/ 96 w 239"/>
                <a:gd name="T27" fmla="*/ 178 h 178"/>
                <a:gd name="T28" fmla="*/ 232 w 239"/>
                <a:gd name="T29" fmla="*/ 178 h 178"/>
                <a:gd name="T30" fmla="*/ 239 w 239"/>
                <a:gd name="T31" fmla="*/ 133 h 178"/>
                <a:gd name="T32" fmla="*/ 221 w 239"/>
                <a:gd name="T33" fmla="*/ 133 h 178"/>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017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017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017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017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389 w 10000"/>
                <a:gd name="connsiteY8" fmla="*/ 7447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389 w 10000"/>
                <a:gd name="connsiteY8" fmla="*/ 7447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389 w 10000"/>
                <a:gd name="connsiteY8" fmla="*/ 7447 h 10000"/>
                <a:gd name="connsiteX9" fmla="*/ 414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000">
                  <a:moveTo>
                    <a:pt x="9247" y="7472"/>
                  </a:moveTo>
                  <a:lnTo>
                    <a:pt x="9247" y="0"/>
                  </a:lnTo>
                  <a:lnTo>
                    <a:pt x="0" y="0"/>
                  </a:lnTo>
                  <a:lnTo>
                    <a:pt x="0" y="3933"/>
                  </a:lnTo>
                  <a:cubicBezTo>
                    <a:pt x="209" y="3708"/>
                    <a:pt x="460" y="3539"/>
                    <a:pt x="711" y="3427"/>
                  </a:cubicBezTo>
                  <a:lnTo>
                    <a:pt x="711" y="955"/>
                  </a:lnTo>
                  <a:lnTo>
                    <a:pt x="8536" y="955"/>
                  </a:lnTo>
                  <a:lnTo>
                    <a:pt x="8536" y="7472"/>
                  </a:lnTo>
                  <a:lnTo>
                    <a:pt x="4389" y="7447"/>
                  </a:lnTo>
                  <a:cubicBezTo>
                    <a:pt x="4308" y="7774"/>
                    <a:pt x="4228" y="8100"/>
                    <a:pt x="4147" y="8427"/>
                  </a:cubicBezTo>
                  <a:lnTo>
                    <a:pt x="9163" y="8427"/>
                  </a:lnTo>
                  <a:lnTo>
                    <a:pt x="9121" y="9045"/>
                  </a:lnTo>
                  <a:lnTo>
                    <a:pt x="4017" y="9045"/>
                  </a:lnTo>
                  <a:lnTo>
                    <a:pt x="4704" y="10000"/>
                  </a:lnTo>
                  <a:lnTo>
                    <a:pt x="9707" y="10000"/>
                  </a:lnTo>
                  <a:cubicBezTo>
                    <a:pt x="9805" y="9157"/>
                    <a:pt x="9902" y="8315"/>
                    <a:pt x="10000" y="7472"/>
                  </a:cubicBezTo>
                  <a:lnTo>
                    <a:pt x="9247" y="747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C02490A9-0D6D-41D4-A3E7-0D48E0CAA370}"/>
                </a:ext>
              </a:extLst>
            </p:cNvPr>
            <p:cNvSpPr/>
            <p:nvPr/>
          </p:nvSpPr>
          <p:spPr>
            <a:xfrm>
              <a:off x="7762425" y="3227327"/>
              <a:ext cx="346749"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71" name="Rectangle 70">
              <a:extLst>
                <a:ext uri="{FF2B5EF4-FFF2-40B4-BE49-F238E27FC236}">
                  <a16:creationId xmlns:a16="http://schemas.microsoft.com/office/drawing/2014/main" id="{BB446DEE-5F12-41AF-9569-E0D41A26A853}"/>
                </a:ext>
              </a:extLst>
            </p:cNvPr>
            <p:cNvSpPr/>
            <p:nvPr/>
          </p:nvSpPr>
          <p:spPr>
            <a:xfrm>
              <a:off x="7568877" y="3227327"/>
              <a:ext cx="141280"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7CFD969F-88A0-49B2-BB25-A00C2AB34877}"/>
                </a:ext>
              </a:extLst>
            </p:cNvPr>
            <p:cNvSpPr/>
            <p:nvPr/>
          </p:nvSpPr>
          <p:spPr>
            <a:xfrm>
              <a:off x="7426001" y="3227327"/>
              <a:ext cx="89947"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9299C506-1CF0-4C08-8922-C09991B1DCA3}"/>
                </a:ext>
              </a:extLst>
            </p:cNvPr>
            <p:cNvSpPr/>
            <p:nvPr/>
          </p:nvSpPr>
          <p:spPr>
            <a:xfrm>
              <a:off x="7764806" y="3374362"/>
              <a:ext cx="200432"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BCABDCA1-C386-43AA-BD58-C28DF30A50D5}"/>
                </a:ext>
              </a:extLst>
            </p:cNvPr>
            <p:cNvSpPr/>
            <p:nvPr/>
          </p:nvSpPr>
          <p:spPr>
            <a:xfrm>
              <a:off x="8019227" y="3374362"/>
              <a:ext cx="89947"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sp>
          <p:nvSpPr>
            <p:cNvPr id="75" name="Rectangle 74">
              <a:extLst>
                <a:ext uri="{FF2B5EF4-FFF2-40B4-BE49-F238E27FC236}">
                  <a16:creationId xmlns:a16="http://schemas.microsoft.com/office/drawing/2014/main" id="{1245BDD7-D831-4B85-9298-38B254C7F565}"/>
                </a:ext>
              </a:extLst>
            </p:cNvPr>
            <p:cNvSpPr/>
            <p:nvPr/>
          </p:nvSpPr>
          <p:spPr>
            <a:xfrm>
              <a:off x="7620210" y="3374362"/>
              <a:ext cx="89947"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bg1"/>
                </a:solidFill>
                <a:effectLst/>
                <a:uLnTx/>
                <a:uFillTx/>
                <a:latin typeface="Arial"/>
                <a:ea typeface="+mn-ea"/>
                <a:cs typeface="+mn-cs"/>
              </a:endParaRPr>
            </a:p>
          </p:txBody>
        </p:sp>
      </p:grpSp>
    </p:spTree>
    <p:extLst>
      <p:ext uri="{BB962C8B-B14F-4D97-AF65-F5344CB8AC3E}">
        <p14:creationId xmlns:p14="http://schemas.microsoft.com/office/powerpoint/2010/main" val="88958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129">
            <a:extLst>
              <a:ext uri="{FF2B5EF4-FFF2-40B4-BE49-F238E27FC236}">
                <a16:creationId xmlns:a16="http://schemas.microsoft.com/office/drawing/2014/main" id="{FFDE035A-AABA-47D3-9183-E16256CA8929}"/>
              </a:ext>
            </a:extLst>
          </p:cNvPr>
          <p:cNvSpPr/>
          <p:nvPr/>
        </p:nvSpPr>
        <p:spPr>
          <a:xfrm>
            <a:off x="0" y="2104718"/>
            <a:ext cx="9144000" cy="2558036"/>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83" name="Title 1">
            <a:extLst>
              <a:ext uri="{FF2B5EF4-FFF2-40B4-BE49-F238E27FC236}">
                <a16:creationId xmlns:a16="http://schemas.microsoft.com/office/drawing/2014/main" id="{CA5E6507-CBEB-4E8F-84A2-F2F00B5AF28A}"/>
              </a:ext>
            </a:extLst>
          </p:cNvPr>
          <p:cNvSpPr>
            <a:spLocks noGrp="1"/>
          </p:cNvSpPr>
          <p:nvPr>
            <p:ph type="title"/>
          </p:nvPr>
        </p:nvSpPr>
        <p:spPr>
          <a:xfrm>
            <a:off x="285750" y="406175"/>
            <a:ext cx="8572500" cy="387798"/>
          </a:xfrm>
        </p:spPr>
        <p:txBody>
          <a:bodyPr/>
          <a:lstStyle/>
          <a:p>
            <a:r>
              <a:rPr lang="en-US">
                <a:solidFill>
                  <a:srgbClr val="FFFFFF"/>
                </a:solidFill>
                <a:latin typeface="Arial"/>
              </a:rPr>
              <a:t>Areas of expertise aligned to your desired outcomes</a:t>
            </a:r>
            <a:endParaRPr lang="en-US"/>
          </a:p>
        </p:txBody>
      </p:sp>
      <p:sp>
        <p:nvSpPr>
          <p:cNvPr id="80" name="Rectangle 79">
            <a:extLst>
              <a:ext uri="{FF2B5EF4-FFF2-40B4-BE49-F238E27FC236}">
                <a16:creationId xmlns:a16="http://schemas.microsoft.com/office/drawing/2014/main" id="{C61A8C95-46DA-41CB-8603-B785FE2FC772}"/>
              </a:ext>
            </a:extLst>
          </p:cNvPr>
          <p:cNvSpPr/>
          <p:nvPr/>
        </p:nvSpPr>
        <p:spPr>
          <a:xfrm>
            <a:off x="379173" y="2407785"/>
            <a:ext cx="1828800" cy="655267"/>
          </a:xfrm>
          <a:prstGeom prst="rect">
            <a:avLst/>
          </a:prstGeom>
          <a:solidFill>
            <a:schemeClr val="accent1">
              <a:lumMod val="75000"/>
            </a:schemeClr>
          </a:solidFill>
        </p:spPr>
        <p:txBody>
          <a:bodyPr lIns="437198" rIns="0" anchor="ctr" anchorCtr="0"/>
          <a:lstStyle/>
          <a:p>
            <a:pPr defTabSz="342884">
              <a:lnSpc>
                <a:spcPct val="90000"/>
              </a:lnSpc>
              <a:defRPr/>
            </a:pPr>
            <a:endParaRPr lang="en-US" sz="825" kern="0" spc="169">
              <a:solidFill>
                <a:srgbClr val="FFFFFF"/>
              </a:solidFill>
              <a:latin typeface="Arial Black" panose="020B0A04020102020204" pitchFamily="34" charset="0"/>
              <a:ea typeface="Arial"/>
              <a:cs typeface="Aharoni" panose="02010803020104030203" pitchFamily="2" charset="-79"/>
            </a:endParaRPr>
          </a:p>
        </p:txBody>
      </p:sp>
      <p:sp>
        <p:nvSpPr>
          <p:cNvPr id="81" name="TextBox 80">
            <a:extLst>
              <a:ext uri="{FF2B5EF4-FFF2-40B4-BE49-F238E27FC236}">
                <a16:creationId xmlns:a16="http://schemas.microsoft.com/office/drawing/2014/main" id="{B4CEC2DA-0893-4643-A843-0F45C5588D11}"/>
              </a:ext>
            </a:extLst>
          </p:cNvPr>
          <p:cNvSpPr txBox="1"/>
          <p:nvPr/>
        </p:nvSpPr>
        <p:spPr>
          <a:xfrm>
            <a:off x="849412" y="2558447"/>
            <a:ext cx="1425391" cy="353943"/>
          </a:xfrm>
          <a:prstGeom prst="rect">
            <a:avLst/>
          </a:prstGeom>
          <a:noFill/>
        </p:spPr>
        <p:txBody>
          <a:bodyPr wrap="square" rtlCol="0">
            <a:spAutoFit/>
          </a:bodyPr>
          <a:lstStyle/>
          <a:p>
            <a:pPr algn="ctr" defTabSz="342884" fontAlgn="base">
              <a:buClr>
                <a:srgbClr val="007DB8"/>
              </a:buClr>
              <a:defRPr/>
            </a:pPr>
            <a:r>
              <a:rPr lang="en-US" sz="850" b="1">
                <a:solidFill>
                  <a:srgbClr val="FFFFFF"/>
                </a:solidFill>
                <a:latin typeface="Arial"/>
              </a:rPr>
              <a:t>MODERN WORKFORCE</a:t>
            </a:r>
          </a:p>
          <a:p>
            <a:pPr algn="ctr" defTabSz="342884" fontAlgn="base">
              <a:buClr>
                <a:srgbClr val="007DB8"/>
              </a:buClr>
              <a:defRPr/>
            </a:pPr>
            <a:r>
              <a:rPr lang="en-US" sz="850" b="1">
                <a:solidFill>
                  <a:srgbClr val="FFFFFF"/>
                </a:solidFill>
                <a:latin typeface="Arial"/>
              </a:rPr>
              <a:t>EXPERIENCE</a:t>
            </a:r>
          </a:p>
        </p:txBody>
      </p:sp>
      <p:grpSp>
        <p:nvGrpSpPr>
          <p:cNvPr id="82" name="Group 81">
            <a:extLst>
              <a:ext uri="{FF2B5EF4-FFF2-40B4-BE49-F238E27FC236}">
                <a16:creationId xmlns:a16="http://schemas.microsoft.com/office/drawing/2014/main" id="{C1BC5ED9-2480-4A35-B888-CB2A7284EF58}"/>
              </a:ext>
            </a:extLst>
          </p:cNvPr>
          <p:cNvGrpSpPr>
            <a:grpSpLocks noChangeAspect="1"/>
          </p:cNvGrpSpPr>
          <p:nvPr/>
        </p:nvGrpSpPr>
        <p:grpSpPr>
          <a:xfrm>
            <a:off x="87437" y="2326079"/>
            <a:ext cx="822960" cy="822965"/>
            <a:chOff x="1263476" y="1965991"/>
            <a:chExt cx="1218936" cy="1218942"/>
          </a:xfrm>
        </p:grpSpPr>
        <p:sp>
          <p:nvSpPr>
            <p:cNvPr id="84" name="Oval 83">
              <a:extLst>
                <a:ext uri="{FF2B5EF4-FFF2-40B4-BE49-F238E27FC236}">
                  <a16:creationId xmlns:a16="http://schemas.microsoft.com/office/drawing/2014/main" id="{11A4D7C0-4A99-408C-8CB8-F92868C276E0}"/>
                </a:ext>
              </a:extLst>
            </p:cNvPr>
            <p:cNvSpPr>
              <a:spLocks noChangeAspect="1"/>
            </p:cNvSpPr>
            <p:nvPr/>
          </p:nvSpPr>
          <p:spPr>
            <a:xfrm>
              <a:off x="1263476" y="1965991"/>
              <a:ext cx="1218936" cy="1218942"/>
            </a:xfrm>
            <a:prstGeom prst="ellipse">
              <a:avLst/>
            </a:prstGeom>
            <a:solidFill>
              <a:schemeClr val="tx2"/>
            </a:solidFill>
            <a:ln w="15875">
              <a:solidFill>
                <a:schemeClr val="tx2"/>
              </a:solidFill>
            </a:ln>
            <a:effectLst/>
          </p:spPr>
          <p:txBody>
            <a:bodyPr wrap="square" lIns="182880" tIns="137160" rIns="137160" bIns="137160" rtlCol="0" anchor="ctr">
              <a:noAutofit/>
            </a:bodyPr>
            <a:lstStyle/>
            <a:p>
              <a:pPr algn="ctr" defTabSz="914243" fontAlgn="base">
                <a:lnSpc>
                  <a:spcPct val="90000"/>
                </a:lnSpc>
                <a:spcBef>
                  <a:spcPts val="600"/>
                </a:spcBef>
                <a:spcAft>
                  <a:spcPct val="0"/>
                </a:spcAft>
                <a:defRPr/>
              </a:pPr>
              <a:endParaRPr lang="en-US" sz="2000">
                <a:solidFill>
                  <a:srgbClr val="FFFFFF"/>
                </a:solidFill>
                <a:latin typeface="Arial"/>
              </a:endParaRPr>
            </a:p>
          </p:txBody>
        </p:sp>
        <p:sp>
          <p:nvSpPr>
            <p:cNvPr id="85" name="Oval 84">
              <a:extLst>
                <a:ext uri="{FF2B5EF4-FFF2-40B4-BE49-F238E27FC236}">
                  <a16:creationId xmlns:a16="http://schemas.microsoft.com/office/drawing/2014/main" id="{A7741596-F7A5-4AB5-AC05-FDBB27D36D8C}"/>
                </a:ext>
              </a:extLst>
            </p:cNvPr>
            <p:cNvSpPr>
              <a:spLocks noChangeAspect="1"/>
            </p:cNvSpPr>
            <p:nvPr/>
          </p:nvSpPr>
          <p:spPr>
            <a:xfrm>
              <a:off x="1339345" y="2031674"/>
              <a:ext cx="1083499" cy="1083504"/>
            </a:xfrm>
            <a:prstGeom prst="ellipse">
              <a:avLst/>
            </a:prstGeom>
            <a:solidFill>
              <a:schemeClr val="tx2"/>
            </a:solidFill>
            <a:ln w="28575">
              <a:solidFill>
                <a:schemeClr val="accent1">
                  <a:lumMod val="75000"/>
                </a:schemeClr>
              </a:solidFill>
            </a:ln>
            <a:effectLst/>
          </p:spPr>
          <p:txBody>
            <a:bodyPr wrap="square" lIns="182880" tIns="137160" rIns="137160" bIns="137160" rtlCol="0" anchor="ctr">
              <a:noAutofit/>
            </a:bodyPr>
            <a:lstStyle/>
            <a:p>
              <a:pPr algn="ctr" defTabSz="914243" fontAlgn="base">
                <a:lnSpc>
                  <a:spcPct val="90000"/>
                </a:lnSpc>
                <a:spcBef>
                  <a:spcPts val="600"/>
                </a:spcBef>
                <a:spcAft>
                  <a:spcPct val="0"/>
                </a:spcAft>
                <a:defRPr/>
              </a:pPr>
              <a:endParaRPr lang="en-US" sz="2000">
                <a:solidFill>
                  <a:srgbClr val="FFFFFF"/>
                </a:solidFill>
                <a:latin typeface="Arial"/>
              </a:endParaRPr>
            </a:p>
          </p:txBody>
        </p:sp>
      </p:grpSp>
      <p:grpSp>
        <p:nvGrpSpPr>
          <p:cNvPr id="86" name="Group 85">
            <a:extLst>
              <a:ext uri="{FF2B5EF4-FFF2-40B4-BE49-F238E27FC236}">
                <a16:creationId xmlns:a16="http://schemas.microsoft.com/office/drawing/2014/main" id="{D1D4C9ED-20F0-4509-96A7-04962B53B3BB}"/>
              </a:ext>
            </a:extLst>
          </p:cNvPr>
          <p:cNvGrpSpPr>
            <a:grpSpLocks noChangeAspect="1"/>
          </p:cNvGrpSpPr>
          <p:nvPr/>
        </p:nvGrpSpPr>
        <p:grpSpPr>
          <a:xfrm>
            <a:off x="257745" y="2515827"/>
            <a:ext cx="488983" cy="428170"/>
            <a:chOff x="6786426" y="3061139"/>
            <a:chExt cx="1582089" cy="1385331"/>
          </a:xfrm>
          <a:solidFill>
            <a:schemeClr val="accent1">
              <a:lumMod val="75000"/>
            </a:schemeClr>
          </a:solidFill>
          <a:effectLst>
            <a:outerShdw blurRad="1016000" algn="ctr" rotWithShape="0">
              <a:prstClr val="black">
                <a:alpha val="67000"/>
              </a:prstClr>
            </a:outerShdw>
          </a:effectLst>
        </p:grpSpPr>
        <p:grpSp>
          <p:nvGrpSpPr>
            <p:cNvPr id="87" name="Group 86">
              <a:extLst>
                <a:ext uri="{FF2B5EF4-FFF2-40B4-BE49-F238E27FC236}">
                  <a16:creationId xmlns:a16="http://schemas.microsoft.com/office/drawing/2014/main" id="{43EDFBE0-BBD8-4405-9497-C4B2543EF626}"/>
                </a:ext>
              </a:extLst>
            </p:cNvPr>
            <p:cNvGrpSpPr/>
            <p:nvPr/>
          </p:nvGrpSpPr>
          <p:grpSpPr>
            <a:xfrm>
              <a:off x="6786426" y="3436290"/>
              <a:ext cx="1027960" cy="1010180"/>
              <a:chOff x="685800" y="866512"/>
              <a:chExt cx="1027960" cy="1010180"/>
            </a:xfrm>
            <a:grpFill/>
          </p:grpSpPr>
          <p:sp>
            <p:nvSpPr>
              <p:cNvPr id="98" name="Freeform 24">
                <a:extLst>
                  <a:ext uri="{FF2B5EF4-FFF2-40B4-BE49-F238E27FC236}">
                    <a16:creationId xmlns:a16="http://schemas.microsoft.com/office/drawing/2014/main" id="{235864B0-AF9F-4B52-8D57-DCCA9D9E57BE}"/>
                  </a:ext>
                </a:extLst>
              </p:cNvPr>
              <p:cNvSpPr>
                <a:spLocks noEditPoints="1"/>
              </p:cNvSpPr>
              <p:nvPr/>
            </p:nvSpPr>
            <p:spPr bwMode="auto">
              <a:xfrm>
                <a:off x="910943" y="866512"/>
                <a:ext cx="577673" cy="580633"/>
              </a:xfrm>
              <a:custGeom>
                <a:avLst/>
                <a:gdLst>
                  <a:gd name="T0" fmla="*/ 54 w 108"/>
                  <a:gd name="T1" fmla="*/ 108 h 108"/>
                  <a:gd name="T2" fmla="*/ 108 w 108"/>
                  <a:gd name="T3" fmla="*/ 54 h 108"/>
                  <a:gd name="T4" fmla="*/ 54 w 108"/>
                  <a:gd name="T5" fmla="*/ 0 h 108"/>
                  <a:gd name="T6" fmla="*/ 0 w 108"/>
                  <a:gd name="T7" fmla="*/ 54 h 108"/>
                  <a:gd name="T8" fmla="*/ 54 w 108"/>
                  <a:gd name="T9" fmla="*/ 108 h 108"/>
                  <a:gd name="T10" fmla="*/ 54 w 108"/>
                  <a:gd name="T11" fmla="*/ 17 h 108"/>
                  <a:gd name="T12" fmla="*/ 91 w 108"/>
                  <a:gd name="T13" fmla="*/ 54 h 108"/>
                  <a:gd name="T14" fmla="*/ 54 w 108"/>
                  <a:gd name="T15" fmla="*/ 91 h 108"/>
                  <a:gd name="T16" fmla="*/ 17 w 108"/>
                  <a:gd name="T17" fmla="*/ 54 h 108"/>
                  <a:gd name="T18" fmla="*/ 54 w 108"/>
                  <a:gd name="T19" fmla="*/ 1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08">
                    <a:moveTo>
                      <a:pt x="54" y="108"/>
                    </a:moveTo>
                    <a:cubicBezTo>
                      <a:pt x="84" y="108"/>
                      <a:pt x="108" y="84"/>
                      <a:pt x="108" y="54"/>
                    </a:cubicBezTo>
                    <a:cubicBezTo>
                      <a:pt x="108" y="24"/>
                      <a:pt x="84" y="0"/>
                      <a:pt x="54" y="0"/>
                    </a:cubicBezTo>
                    <a:cubicBezTo>
                      <a:pt x="24" y="0"/>
                      <a:pt x="0" y="24"/>
                      <a:pt x="0" y="54"/>
                    </a:cubicBezTo>
                    <a:cubicBezTo>
                      <a:pt x="0" y="84"/>
                      <a:pt x="24" y="108"/>
                      <a:pt x="54" y="108"/>
                    </a:cubicBezTo>
                    <a:close/>
                    <a:moveTo>
                      <a:pt x="54" y="17"/>
                    </a:moveTo>
                    <a:cubicBezTo>
                      <a:pt x="74" y="17"/>
                      <a:pt x="91" y="34"/>
                      <a:pt x="91" y="54"/>
                    </a:cubicBezTo>
                    <a:cubicBezTo>
                      <a:pt x="91" y="74"/>
                      <a:pt x="74" y="91"/>
                      <a:pt x="54" y="91"/>
                    </a:cubicBezTo>
                    <a:cubicBezTo>
                      <a:pt x="34" y="91"/>
                      <a:pt x="17" y="74"/>
                      <a:pt x="17" y="54"/>
                    </a:cubicBezTo>
                    <a:cubicBezTo>
                      <a:pt x="17" y="34"/>
                      <a:pt x="34" y="17"/>
                      <a:pt x="54"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4444"/>
                  </a:solidFill>
                  <a:effectLst/>
                  <a:uLnTx/>
                  <a:uFillTx/>
                  <a:latin typeface="Arial"/>
                  <a:ea typeface="+mn-ea"/>
                  <a:cs typeface="+mn-cs"/>
                </a:endParaRPr>
              </a:p>
            </p:txBody>
          </p:sp>
          <p:sp>
            <p:nvSpPr>
              <p:cNvPr id="99" name="Freeform 25">
                <a:extLst>
                  <a:ext uri="{FF2B5EF4-FFF2-40B4-BE49-F238E27FC236}">
                    <a16:creationId xmlns:a16="http://schemas.microsoft.com/office/drawing/2014/main" id="{8C3A1D2D-486D-402F-AE52-7C39F75B9F0F}"/>
                  </a:ext>
                </a:extLst>
              </p:cNvPr>
              <p:cNvSpPr>
                <a:spLocks noEditPoints="1"/>
              </p:cNvSpPr>
              <p:nvPr/>
            </p:nvSpPr>
            <p:spPr bwMode="auto">
              <a:xfrm>
                <a:off x="685800" y="1399743"/>
                <a:ext cx="1027960" cy="476949"/>
              </a:xfrm>
              <a:custGeom>
                <a:avLst/>
                <a:gdLst>
                  <a:gd name="T0" fmla="*/ 147 w 192"/>
                  <a:gd name="T1" fmla="*/ 3 h 89"/>
                  <a:gd name="T2" fmla="*/ 141 w 192"/>
                  <a:gd name="T3" fmla="*/ 0 h 89"/>
                  <a:gd name="T4" fmla="*/ 137 w 192"/>
                  <a:gd name="T5" fmla="*/ 4 h 89"/>
                  <a:gd name="T6" fmla="*/ 56 w 192"/>
                  <a:gd name="T7" fmla="*/ 4 h 89"/>
                  <a:gd name="T8" fmla="*/ 51 w 192"/>
                  <a:gd name="T9" fmla="*/ 0 h 89"/>
                  <a:gd name="T10" fmla="*/ 45 w 192"/>
                  <a:gd name="T11" fmla="*/ 3 h 89"/>
                  <a:gd name="T12" fmla="*/ 1 w 192"/>
                  <a:gd name="T13" fmla="*/ 79 h 89"/>
                  <a:gd name="T14" fmla="*/ 0 w 192"/>
                  <a:gd name="T15" fmla="*/ 89 h 89"/>
                  <a:gd name="T16" fmla="*/ 192 w 192"/>
                  <a:gd name="T17" fmla="*/ 89 h 89"/>
                  <a:gd name="T18" fmla="*/ 191 w 192"/>
                  <a:gd name="T19" fmla="*/ 79 h 89"/>
                  <a:gd name="T20" fmla="*/ 147 w 192"/>
                  <a:gd name="T21" fmla="*/ 3 h 89"/>
                  <a:gd name="T22" fmla="*/ 20 w 192"/>
                  <a:gd name="T23" fmla="*/ 72 h 89"/>
                  <a:gd name="T24" fmla="*/ 50 w 192"/>
                  <a:gd name="T25" fmla="*/ 21 h 89"/>
                  <a:gd name="T26" fmla="*/ 142 w 192"/>
                  <a:gd name="T27" fmla="*/ 21 h 89"/>
                  <a:gd name="T28" fmla="*/ 172 w 192"/>
                  <a:gd name="T29" fmla="*/ 72 h 89"/>
                  <a:gd name="T30" fmla="*/ 20 w 192"/>
                  <a:gd name="T31" fmla="*/ 7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2" h="89">
                    <a:moveTo>
                      <a:pt x="147" y="3"/>
                    </a:moveTo>
                    <a:cubicBezTo>
                      <a:pt x="141" y="0"/>
                      <a:pt x="141" y="0"/>
                      <a:pt x="141" y="0"/>
                    </a:cubicBezTo>
                    <a:cubicBezTo>
                      <a:pt x="137" y="4"/>
                      <a:pt x="137" y="4"/>
                      <a:pt x="137" y="4"/>
                    </a:cubicBezTo>
                    <a:cubicBezTo>
                      <a:pt x="114" y="23"/>
                      <a:pt x="78" y="23"/>
                      <a:pt x="56" y="4"/>
                    </a:cubicBezTo>
                    <a:cubicBezTo>
                      <a:pt x="51" y="0"/>
                      <a:pt x="51" y="0"/>
                      <a:pt x="51" y="0"/>
                    </a:cubicBezTo>
                    <a:cubicBezTo>
                      <a:pt x="45" y="3"/>
                      <a:pt x="45" y="3"/>
                      <a:pt x="45" y="3"/>
                    </a:cubicBezTo>
                    <a:cubicBezTo>
                      <a:pt x="7" y="28"/>
                      <a:pt x="1" y="77"/>
                      <a:pt x="1" y="79"/>
                    </a:cubicBezTo>
                    <a:cubicBezTo>
                      <a:pt x="0" y="89"/>
                      <a:pt x="0" y="89"/>
                      <a:pt x="0" y="89"/>
                    </a:cubicBezTo>
                    <a:cubicBezTo>
                      <a:pt x="192" y="89"/>
                      <a:pt x="192" y="89"/>
                      <a:pt x="192" y="89"/>
                    </a:cubicBezTo>
                    <a:cubicBezTo>
                      <a:pt x="191" y="79"/>
                      <a:pt x="191" y="79"/>
                      <a:pt x="191" y="79"/>
                    </a:cubicBezTo>
                    <a:cubicBezTo>
                      <a:pt x="191" y="77"/>
                      <a:pt x="185" y="28"/>
                      <a:pt x="147" y="3"/>
                    </a:cubicBezTo>
                    <a:close/>
                    <a:moveTo>
                      <a:pt x="20" y="72"/>
                    </a:moveTo>
                    <a:cubicBezTo>
                      <a:pt x="23" y="59"/>
                      <a:pt x="31" y="36"/>
                      <a:pt x="50" y="21"/>
                    </a:cubicBezTo>
                    <a:cubicBezTo>
                      <a:pt x="77" y="40"/>
                      <a:pt x="115" y="40"/>
                      <a:pt x="142" y="21"/>
                    </a:cubicBezTo>
                    <a:cubicBezTo>
                      <a:pt x="161" y="36"/>
                      <a:pt x="169" y="59"/>
                      <a:pt x="172" y="72"/>
                    </a:cubicBezTo>
                    <a:lnTo>
                      <a:pt x="20" y="7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4444"/>
                  </a:solidFill>
                  <a:effectLst/>
                  <a:uLnTx/>
                  <a:uFillTx/>
                  <a:latin typeface="Arial"/>
                  <a:ea typeface="+mn-ea"/>
                  <a:cs typeface="+mn-cs"/>
                </a:endParaRPr>
              </a:p>
            </p:txBody>
          </p:sp>
        </p:grpSp>
        <p:sp>
          <p:nvSpPr>
            <p:cNvPr id="88" name="Freeform 25">
              <a:extLst>
                <a:ext uri="{FF2B5EF4-FFF2-40B4-BE49-F238E27FC236}">
                  <a16:creationId xmlns:a16="http://schemas.microsoft.com/office/drawing/2014/main" id="{845A0FC1-330D-42E6-9EDF-277E5BA2BC86}"/>
                </a:ext>
              </a:extLst>
            </p:cNvPr>
            <p:cNvSpPr>
              <a:spLocks/>
            </p:cNvSpPr>
            <p:nvPr/>
          </p:nvSpPr>
          <p:spPr bwMode="auto">
            <a:xfrm>
              <a:off x="7086709" y="3061139"/>
              <a:ext cx="1281806" cy="954066"/>
            </a:xfrm>
            <a:custGeom>
              <a:avLst/>
              <a:gdLst>
                <a:gd name="T0" fmla="*/ 221 w 239"/>
                <a:gd name="T1" fmla="*/ 133 h 178"/>
                <a:gd name="T2" fmla="*/ 221 w 239"/>
                <a:gd name="T3" fmla="*/ 0 h 178"/>
                <a:gd name="T4" fmla="*/ 0 w 239"/>
                <a:gd name="T5" fmla="*/ 0 h 178"/>
                <a:gd name="T6" fmla="*/ 0 w 239"/>
                <a:gd name="T7" fmla="*/ 70 h 178"/>
                <a:gd name="T8" fmla="*/ 17 w 239"/>
                <a:gd name="T9" fmla="*/ 61 h 178"/>
                <a:gd name="T10" fmla="*/ 17 w 239"/>
                <a:gd name="T11" fmla="*/ 17 h 178"/>
                <a:gd name="T12" fmla="*/ 204 w 239"/>
                <a:gd name="T13" fmla="*/ 17 h 178"/>
                <a:gd name="T14" fmla="*/ 204 w 239"/>
                <a:gd name="T15" fmla="*/ 133 h 178"/>
                <a:gd name="T16" fmla="*/ 96 w 239"/>
                <a:gd name="T17" fmla="*/ 133 h 178"/>
                <a:gd name="T18" fmla="*/ 96 w 239"/>
                <a:gd name="T19" fmla="*/ 150 h 178"/>
                <a:gd name="T20" fmla="*/ 219 w 239"/>
                <a:gd name="T21" fmla="*/ 150 h 178"/>
                <a:gd name="T22" fmla="*/ 218 w 239"/>
                <a:gd name="T23" fmla="*/ 161 h 178"/>
                <a:gd name="T24" fmla="*/ 96 w 239"/>
                <a:gd name="T25" fmla="*/ 161 h 178"/>
                <a:gd name="T26" fmla="*/ 96 w 239"/>
                <a:gd name="T27" fmla="*/ 178 h 178"/>
                <a:gd name="T28" fmla="*/ 232 w 239"/>
                <a:gd name="T29" fmla="*/ 178 h 178"/>
                <a:gd name="T30" fmla="*/ 239 w 239"/>
                <a:gd name="T31" fmla="*/ 133 h 178"/>
                <a:gd name="T32" fmla="*/ 221 w 239"/>
                <a:gd name="T33" fmla="*/ 133 h 178"/>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017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017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017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017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389 w 10000"/>
                <a:gd name="connsiteY8" fmla="*/ 7447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389 w 10000"/>
                <a:gd name="connsiteY8" fmla="*/ 7447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389 w 10000"/>
                <a:gd name="connsiteY8" fmla="*/ 7447 h 10000"/>
                <a:gd name="connsiteX9" fmla="*/ 414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000">
                  <a:moveTo>
                    <a:pt x="9247" y="7472"/>
                  </a:moveTo>
                  <a:lnTo>
                    <a:pt x="9247" y="0"/>
                  </a:lnTo>
                  <a:lnTo>
                    <a:pt x="0" y="0"/>
                  </a:lnTo>
                  <a:lnTo>
                    <a:pt x="0" y="3933"/>
                  </a:lnTo>
                  <a:cubicBezTo>
                    <a:pt x="209" y="3708"/>
                    <a:pt x="460" y="3539"/>
                    <a:pt x="711" y="3427"/>
                  </a:cubicBezTo>
                  <a:lnTo>
                    <a:pt x="711" y="955"/>
                  </a:lnTo>
                  <a:lnTo>
                    <a:pt x="8536" y="955"/>
                  </a:lnTo>
                  <a:lnTo>
                    <a:pt x="8536" y="7472"/>
                  </a:lnTo>
                  <a:lnTo>
                    <a:pt x="4389" y="7447"/>
                  </a:lnTo>
                  <a:cubicBezTo>
                    <a:pt x="4308" y="7774"/>
                    <a:pt x="4228" y="8100"/>
                    <a:pt x="4147" y="8427"/>
                  </a:cubicBezTo>
                  <a:lnTo>
                    <a:pt x="9163" y="8427"/>
                  </a:lnTo>
                  <a:lnTo>
                    <a:pt x="9121" y="9045"/>
                  </a:lnTo>
                  <a:lnTo>
                    <a:pt x="4017" y="9045"/>
                  </a:lnTo>
                  <a:lnTo>
                    <a:pt x="4704" y="10000"/>
                  </a:lnTo>
                  <a:lnTo>
                    <a:pt x="9707" y="10000"/>
                  </a:lnTo>
                  <a:cubicBezTo>
                    <a:pt x="9805" y="9157"/>
                    <a:pt x="9902" y="8315"/>
                    <a:pt x="10000" y="7472"/>
                  </a:cubicBezTo>
                  <a:lnTo>
                    <a:pt x="9247" y="747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44444"/>
                </a:solidFill>
                <a:effectLst/>
                <a:uLnTx/>
                <a:uFillTx/>
                <a:latin typeface="Arial"/>
                <a:ea typeface="+mn-ea"/>
                <a:cs typeface="+mn-cs"/>
              </a:endParaRPr>
            </a:p>
          </p:txBody>
        </p:sp>
        <p:sp>
          <p:nvSpPr>
            <p:cNvPr id="89" name="Rectangle 88">
              <a:extLst>
                <a:ext uri="{FF2B5EF4-FFF2-40B4-BE49-F238E27FC236}">
                  <a16:creationId xmlns:a16="http://schemas.microsoft.com/office/drawing/2014/main" id="{C07B139A-AF9C-4828-BE29-EB744EECB79B}"/>
                </a:ext>
              </a:extLst>
            </p:cNvPr>
            <p:cNvSpPr/>
            <p:nvPr/>
          </p:nvSpPr>
          <p:spPr>
            <a:xfrm>
              <a:off x="7762425" y="3227327"/>
              <a:ext cx="346749"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F99F3E67-F321-4F8E-9153-A3B9595DAA5A}"/>
                </a:ext>
              </a:extLst>
            </p:cNvPr>
            <p:cNvSpPr/>
            <p:nvPr/>
          </p:nvSpPr>
          <p:spPr>
            <a:xfrm>
              <a:off x="7568877" y="3227327"/>
              <a:ext cx="141280"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E075B7F7-1C02-4CE6-8CD5-BBAD9FC30569}"/>
                </a:ext>
              </a:extLst>
            </p:cNvPr>
            <p:cNvSpPr/>
            <p:nvPr/>
          </p:nvSpPr>
          <p:spPr>
            <a:xfrm>
              <a:off x="7426001" y="3227327"/>
              <a:ext cx="89947"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95" name="Rectangle 94">
              <a:extLst>
                <a:ext uri="{FF2B5EF4-FFF2-40B4-BE49-F238E27FC236}">
                  <a16:creationId xmlns:a16="http://schemas.microsoft.com/office/drawing/2014/main" id="{B6A8D5B7-6092-4361-853E-EB6CD58C22F2}"/>
                </a:ext>
              </a:extLst>
            </p:cNvPr>
            <p:cNvSpPr/>
            <p:nvPr/>
          </p:nvSpPr>
          <p:spPr>
            <a:xfrm>
              <a:off x="7764806" y="3374362"/>
              <a:ext cx="200432"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96" name="Rectangle 95">
              <a:extLst>
                <a:ext uri="{FF2B5EF4-FFF2-40B4-BE49-F238E27FC236}">
                  <a16:creationId xmlns:a16="http://schemas.microsoft.com/office/drawing/2014/main" id="{AD0FFED5-2794-45AD-92BA-208CE61FFFC1}"/>
                </a:ext>
              </a:extLst>
            </p:cNvPr>
            <p:cNvSpPr/>
            <p:nvPr/>
          </p:nvSpPr>
          <p:spPr>
            <a:xfrm>
              <a:off x="8019227" y="3374362"/>
              <a:ext cx="89947"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97" name="Rectangle 96">
              <a:extLst>
                <a:ext uri="{FF2B5EF4-FFF2-40B4-BE49-F238E27FC236}">
                  <a16:creationId xmlns:a16="http://schemas.microsoft.com/office/drawing/2014/main" id="{8C902425-F4BC-4A46-84ED-64DFAA58BCBC}"/>
                </a:ext>
              </a:extLst>
            </p:cNvPr>
            <p:cNvSpPr/>
            <p:nvPr/>
          </p:nvSpPr>
          <p:spPr>
            <a:xfrm>
              <a:off x="7620210" y="3374362"/>
              <a:ext cx="89947"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100" name="Straight Connector 99">
            <a:extLst>
              <a:ext uri="{FF2B5EF4-FFF2-40B4-BE49-F238E27FC236}">
                <a16:creationId xmlns:a16="http://schemas.microsoft.com/office/drawing/2014/main" id="{912E9EBE-CE8F-4F9A-B05D-D9C32C91F274}"/>
              </a:ext>
            </a:extLst>
          </p:cNvPr>
          <p:cNvCxnSpPr>
            <a:cxnSpLocks/>
          </p:cNvCxnSpPr>
          <p:nvPr/>
        </p:nvCxnSpPr>
        <p:spPr>
          <a:xfrm>
            <a:off x="1562107" y="2998876"/>
            <a:ext cx="0" cy="274320"/>
          </a:xfrm>
          <a:prstGeom prst="line">
            <a:avLst/>
          </a:prstGeom>
          <a:ln w="12700" cmpd="sng">
            <a:solidFill>
              <a:schemeClr val="accent1">
                <a:lumMod val="75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101" name="Rectangle 100">
            <a:extLst>
              <a:ext uri="{FF2B5EF4-FFF2-40B4-BE49-F238E27FC236}">
                <a16:creationId xmlns:a16="http://schemas.microsoft.com/office/drawing/2014/main" id="{91461C0E-F933-47C7-9229-D6CDB929B36D}"/>
              </a:ext>
            </a:extLst>
          </p:cNvPr>
          <p:cNvSpPr/>
          <p:nvPr/>
        </p:nvSpPr>
        <p:spPr>
          <a:xfrm>
            <a:off x="2711179" y="2407785"/>
            <a:ext cx="1828798" cy="655267"/>
          </a:xfrm>
          <a:prstGeom prst="rect">
            <a:avLst/>
          </a:prstGeom>
          <a:solidFill>
            <a:schemeClr val="bg1">
              <a:lumMod val="75000"/>
            </a:schemeClr>
          </a:solidFill>
        </p:spPr>
        <p:txBody>
          <a:bodyPr lIns="437198" rIns="0" anchor="ctr" anchorCtr="0"/>
          <a:lstStyle/>
          <a:p>
            <a:pPr defTabSz="342884">
              <a:lnSpc>
                <a:spcPct val="90000"/>
              </a:lnSpc>
              <a:defRPr/>
            </a:pPr>
            <a:endParaRPr lang="en-US" sz="825" kern="0" spc="169">
              <a:solidFill>
                <a:srgbClr val="FFFFFF"/>
              </a:solidFill>
              <a:latin typeface="Arial Black" panose="020B0A04020102020204" pitchFamily="34" charset="0"/>
              <a:ea typeface="Arial"/>
              <a:cs typeface="Aharoni" panose="02010803020104030203" pitchFamily="2" charset="-79"/>
            </a:endParaRPr>
          </a:p>
        </p:txBody>
      </p:sp>
      <p:sp>
        <p:nvSpPr>
          <p:cNvPr id="102" name="TextBox 101">
            <a:extLst>
              <a:ext uri="{FF2B5EF4-FFF2-40B4-BE49-F238E27FC236}">
                <a16:creationId xmlns:a16="http://schemas.microsoft.com/office/drawing/2014/main" id="{81920186-BA6D-4754-9597-974CBA68AED0}"/>
              </a:ext>
            </a:extLst>
          </p:cNvPr>
          <p:cNvSpPr txBox="1"/>
          <p:nvPr/>
        </p:nvSpPr>
        <p:spPr>
          <a:xfrm>
            <a:off x="3389337" y="2558447"/>
            <a:ext cx="995784" cy="353943"/>
          </a:xfrm>
          <a:prstGeom prst="rect">
            <a:avLst/>
          </a:prstGeom>
          <a:noFill/>
        </p:spPr>
        <p:txBody>
          <a:bodyPr wrap="none" rtlCol="0">
            <a:spAutoFit/>
          </a:bodyPr>
          <a:lstStyle/>
          <a:p>
            <a:pPr algn="ctr" defTabSz="342884" fontAlgn="base">
              <a:buClr>
                <a:srgbClr val="007DB8"/>
              </a:buClr>
              <a:defRPr/>
            </a:pPr>
            <a:r>
              <a:rPr lang="en-US" sz="850" b="1">
                <a:solidFill>
                  <a:srgbClr val="FFFFFF"/>
                </a:solidFill>
                <a:latin typeface="Arial"/>
              </a:rPr>
              <a:t>DATA &amp; </a:t>
            </a:r>
          </a:p>
          <a:p>
            <a:pPr algn="ctr" defTabSz="342884" fontAlgn="base">
              <a:buClr>
                <a:srgbClr val="007DB8"/>
              </a:buClr>
              <a:defRPr/>
            </a:pPr>
            <a:r>
              <a:rPr lang="en-US" sz="850" b="1">
                <a:solidFill>
                  <a:srgbClr val="FFFFFF"/>
                </a:solidFill>
                <a:latin typeface="Arial"/>
              </a:rPr>
              <a:t>APPLICATIONS</a:t>
            </a:r>
          </a:p>
        </p:txBody>
      </p:sp>
      <p:grpSp>
        <p:nvGrpSpPr>
          <p:cNvPr id="103" name="Group 102">
            <a:extLst>
              <a:ext uri="{FF2B5EF4-FFF2-40B4-BE49-F238E27FC236}">
                <a16:creationId xmlns:a16="http://schemas.microsoft.com/office/drawing/2014/main" id="{95D094F0-4F74-4616-8B5B-62C544120527}"/>
              </a:ext>
            </a:extLst>
          </p:cNvPr>
          <p:cNvGrpSpPr>
            <a:grpSpLocks noChangeAspect="1"/>
          </p:cNvGrpSpPr>
          <p:nvPr/>
        </p:nvGrpSpPr>
        <p:grpSpPr>
          <a:xfrm>
            <a:off x="2419442" y="2326079"/>
            <a:ext cx="822961" cy="822965"/>
            <a:chOff x="1263473" y="1955410"/>
            <a:chExt cx="1218938" cy="1218942"/>
          </a:xfrm>
        </p:grpSpPr>
        <p:sp>
          <p:nvSpPr>
            <p:cNvPr id="104" name="Oval 103">
              <a:extLst>
                <a:ext uri="{FF2B5EF4-FFF2-40B4-BE49-F238E27FC236}">
                  <a16:creationId xmlns:a16="http://schemas.microsoft.com/office/drawing/2014/main" id="{02EB5E7F-6217-4650-ACFA-6EAEC681AEF0}"/>
                </a:ext>
              </a:extLst>
            </p:cNvPr>
            <p:cNvSpPr>
              <a:spLocks noChangeAspect="1"/>
            </p:cNvSpPr>
            <p:nvPr/>
          </p:nvSpPr>
          <p:spPr>
            <a:xfrm>
              <a:off x="1263473" y="1955410"/>
              <a:ext cx="1218938" cy="1218942"/>
            </a:xfrm>
            <a:prstGeom prst="ellipse">
              <a:avLst/>
            </a:prstGeom>
            <a:solidFill>
              <a:schemeClr val="tx2"/>
            </a:solidFill>
            <a:ln w="15875">
              <a:solidFill>
                <a:schemeClr val="tx2"/>
              </a:solidFill>
            </a:ln>
            <a:effectLst/>
          </p:spPr>
          <p:txBody>
            <a:bodyPr wrap="square" lIns="182880" tIns="137160" rIns="137160" bIns="137160" rtlCol="0" anchor="ctr">
              <a:noAutofit/>
            </a:bodyPr>
            <a:lstStyle/>
            <a:p>
              <a:pPr algn="ctr" defTabSz="914243" fontAlgn="base">
                <a:lnSpc>
                  <a:spcPct val="90000"/>
                </a:lnSpc>
                <a:spcBef>
                  <a:spcPts val="600"/>
                </a:spcBef>
                <a:spcAft>
                  <a:spcPct val="0"/>
                </a:spcAft>
                <a:defRPr/>
              </a:pPr>
              <a:endParaRPr lang="en-US" sz="2000">
                <a:solidFill>
                  <a:srgbClr val="FFFFFF"/>
                </a:solidFill>
                <a:latin typeface="Arial"/>
              </a:endParaRPr>
            </a:p>
          </p:txBody>
        </p:sp>
        <p:sp>
          <p:nvSpPr>
            <p:cNvPr id="105" name="Oval 104">
              <a:extLst>
                <a:ext uri="{FF2B5EF4-FFF2-40B4-BE49-F238E27FC236}">
                  <a16:creationId xmlns:a16="http://schemas.microsoft.com/office/drawing/2014/main" id="{C983F1EA-9212-4B47-9CCC-811214ECF026}"/>
                </a:ext>
              </a:extLst>
            </p:cNvPr>
            <p:cNvSpPr>
              <a:spLocks noChangeAspect="1"/>
            </p:cNvSpPr>
            <p:nvPr/>
          </p:nvSpPr>
          <p:spPr>
            <a:xfrm>
              <a:off x="1341594" y="2026461"/>
              <a:ext cx="1083499" cy="1083504"/>
            </a:xfrm>
            <a:prstGeom prst="ellipse">
              <a:avLst/>
            </a:prstGeom>
            <a:solidFill>
              <a:schemeClr val="tx2"/>
            </a:solidFill>
            <a:ln w="28575">
              <a:solidFill>
                <a:schemeClr val="bg1">
                  <a:lumMod val="75000"/>
                </a:schemeClr>
              </a:solidFill>
            </a:ln>
            <a:effectLst/>
          </p:spPr>
          <p:txBody>
            <a:bodyPr wrap="square" lIns="182880" tIns="137160" rIns="137160" bIns="137160" rtlCol="0" anchor="ctr">
              <a:noAutofit/>
            </a:bodyPr>
            <a:lstStyle/>
            <a:p>
              <a:pPr algn="ctr" defTabSz="914243" fontAlgn="base">
                <a:lnSpc>
                  <a:spcPct val="90000"/>
                </a:lnSpc>
                <a:spcBef>
                  <a:spcPts val="600"/>
                </a:spcBef>
                <a:spcAft>
                  <a:spcPct val="0"/>
                </a:spcAft>
                <a:defRPr/>
              </a:pPr>
              <a:endParaRPr lang="en-US" sz="2000">
                <a:solidFill>
                  <a:srgbClr val="FFFFFF"/>
                </a:solidFill>
                <a:latin typeface="Arial"/>
              </a:endParaRPr>
            </a:p>
          </p:txBody>
        </p:sp>
      </p:grpSp>
      <p:grpSp>
        <p:nvGrpSpPr>
          <p:cNvPr id="106" name="Group 105">
            <a:extLst>
              <a:ext uri="{FF2B5EF4-FFF2-40B4-BE49-F238E27FC236}">
                <a16:creationId xmlns:a16="http://schemas.microsoft.com/office/drawing/2014/main" id="{F461E6BA-C221-4966-B95E-6E84DB5A10B8}"/>
              </a:ext>
            </a:extLst>
          </p:cNvPr>
          <p:cNvGrpSpPr>
            <a:grpSpLocks noChangeAspect="1"/>
          </p:cNvGrpSpPr>
          <p:nvPr/>
        </p:nvGrpSpPr>
        <p:grpSpPr>
          <a:xfrm>
            <a:off x="2560774" y="2500607"/>
            <a:ext cx="548792" cy="464693"/>
            <a:chOff x="5092478" y="2260233"/>
            <a:chExt cx="757031" cy="641020"/>
          </a:xfrm>
          <a:solidFill>
            <a:schemeClr val="bg1">
              <a:lumMod val="75000"/>
            </a:schemeClr>
          </a:solidFill>
        </p:grpSpPr>
        <p:grpSp>
          <p:nvGrpSpPr>
            <p:cNvPr id="107" name="Group 106">
              <a:extLst>
                <a:ext uri="{FF2B5EF4-FFF2-40B4-BE49-F238E27FC236}">
                  <a16:creationId xmlns:a16="http://schemas.microsoft.com/office/drawing/2014/main" id="{0AD2D88C-F0AA-4254-9C7C-032C330BF262}"/>
                </a:ext>
              </a:extLst>
            </p:cNvPr>
            <p:cNvGrpSpPr>
              <a:grpSpLocks noChangeAspect="1"/>
            </p:cNvGrpSpPr>
            <p:nvPr/>
          </p:nvGrpSpPr>
          <p:grpSpPr>
            <a:xfrm>
              <a:off x="5268157" y="2504418"/>
              <a:ext cx="398773" cy="396835"/>
              <a:chOff x="1019088" y="1256062"/>
              <a:chExt cx="722502" cy="718990"/>
            </a:xfrm>
            <a:grpFill/>
          </p:grpSpPr>
          <p:sp>
            <p:nvSpPr>
              <p:cNvPr id="109" name="Freeform 56">
                <a:extLst>
                  <a:ext uri="{FF2B5EF4-FFF2-40B4-BE49-F238E27FC236}">
                    <a16:creationId xmlns:a16="http://schemas.microsoft.com/office/drawing/2014/main" id="{C346CDDC-6142-4CFF-9960-77F0681A7D08}"/>
                  </a:ext>
                </a:extLst>
              </p:cNvPr>
              <p:cNvSpPr>
                <a:spLocks noEditPoints="1"/>
              </p:cNvSpPr>
              <p:nvPr/>
            </p:nvSpPr>
            <p:spPr bwMode="auto">
              <a:xfrm>
                <a:off x="1019088" y="1256062"/>
                <a:ext cx="722502" cy="718990"/>
              </a:xfrm>
              <a:custGeom>
                <a:avLst/>
                <a:gdLst>
                  <a:gd name="T0" fmla="*/ 412 w 412"/>
                  <a:gd name="T1" fmla="*/ 167 h 410"/>
                  <a:gd name="T2" fmla="*/ 354 w 412"/>
                  <a:gd name="T3" fmla="*/ 138 h 410"/>
                  <a:gd name="T4" fmla="*/ 335 w 412"/>
                  <a:gd name="T5" fmla="*/ 40 h 410"/>
                  <a:gd name="T6" fmla="*/ 294 w 412"/>
                  <a:gd name="T7" fmla="*/ 52 h 410"/>
                  <a:gd name="T8" fmla="*/ 263 w 412"/>
                  <a:gd name="T9" fmla="*/ 57 h 410"/>
                  <a:gd name="T10" fmla="*/ 172 w 412"/>
                  <a:gd name="T11" fmla="*/ 0 h 410"/>
                  <a:gd name="T12" fmla="*/ 141 w 412"/>
                  <a:gd name="T13" fmla="*/ 62 h 410"/>
                  <a:gd name="T14" fmla="*/ 33 w 412"/>
                  <a:gd name="T15" fmla="*/ 83 h 410"/>
                  <a:gd name="T16" fmla="*/ 57 w 412"/>
                  <a:gd name="T17" fmla="*/ 150 h 410"/>
                  <a:gd name="T18" fmla="*/ 0 w 412"/>
                  <a:gd name="T19" fmla="*/ 241 h 410"/>
                  <a:gd name="T20" fmla="*/ 65 w 412"/>
                  <a:gd name="T21" fmla="*/ 272 h 410"/>
                  <a:gd name="T22" fmla="*/ 81 w 412"/>
                  <a:gd name="T23" fmla="*/ 370 h 410"/>
                  <a:gd name="T24" fmla="*/ 100 w 412"/>
                  <a:gd name="T25" fmla="*/ 370 h 410"/>
                  <a:gd name="T26" fmla="*/ 153 w 412"/>
                  <a:gd name="T27" fmla="*/ 353 h 410"/>
                  <a:gd name="T28" fmla="*/ 175 w 412"/>
                  <a:gd name="T29" fmla="*/ 410 h 410"/>
                  <a:gd name="T30" fmla="*/ 247 w 412"/>
                  <a:gd name="T31" fmla="*/ 410 h 410"/>
                  <a:gd name="T32" fmla="*/ 259 w 412"/>
                  <a:gd name="T33" fmla="*/ 370 h 410"/>
                  <a:gd name="T34" fmla="*/ 278 w 412"/>
                  <a:gd name="T35" fmla="*/ 348 h 410"/>
                  <a:gd name="T36" fmla="*/ 330 w 412"/>
                  <a:gd name="T37" fmla="*/ 372 h 410"/>
                  <a:gd name="T38" fmla="*/ 381 w 412"/>
                  <a:gd name="T39" fmla="*/ 322 h 410"/>
                  <a:gd name="T40" fmla="*/ 357 w 412"/>
                  <a:gd name="T41" fmla="*/ 258 h 410"/>
                  <a:gd name="T42" fmla="*/ 335 w 412"/>
                  <a:gd name="T43" fmla="*/ 222 h 410"/>
                  <a:gd name="T44" fmla="*/ 311 w 412"/>
                  <a:gd name="T45" fmla="*/ 272 h 410"/>
                  <a:gd name="T46" fmla="*/ 321 w 412"/>
                  <a:gd name="T47" fmla="*/ 322 h 410"/>
                  <a:gd name="T48" fmla="*/ 278 w 412"/>
                  <a:gd name="T49" fmla="*/ 303 h 410"/>
                  <a:gd name="T50" fmla="*/ 218 w 412"/>
                  <a:gd name="T51" fmla="*/ 370 h 410"/>
                  <a:gd name="T52" fmla="*/ 187 w 412"/>
                  <a:gd name="T53" fmla="*/ 324 h 410"/>
                  <a:gd name="T54" fmla="*/ 96 w 412"/>
                  <a:gd name="T55" fmla="*/ 327 h 410"/>
                  <a:gd name="T56" fmla="*/ 108 w 412"/>
                  <a:gd name="T57" fmla="*/ 272 h 410"/>
                  <a:gd name="T58" fmla="*/ 41 w 412"/>
                  <a:gd name="T59" fmla="*/ 210 h 410"/>
                  <a:gd name="T60" fmla="*/ 86 w 412"/>
                  <a:gd name="T61" fmla="*/ 181 h 410"/>
                  <a:gd name="T62" fmla="*/ 84 w 412"/>
                  <a:gd name="T63" fmla="*/ 90 h 410"/>
                  <a:gd name="T64" fmla="*/ 141 w 412"/>
                  <a:gd name="T65" fmla="*/ 105 h 410"/>
                  <a:gd name="T66" fmla="*/ 201 w 412"/>
                  <a:gd name="T67" fmla="*/ 40 h 410"/>
                  <a:gd name="T68" fmla="*/ 232 w 412"/>
                  <a:gd name="T69" fmla="*/ 88 h 410"/>
                  <a:gd name="T70" fmla="*/ 294 w 412"/>
                  <a:gd name="T71" fmla="*/ 98 h 410"/>
                  <a:gd name="T72" fmla="*/ 328 w 412"/>
                  <a:gd name="T73" fmla="*/ 93 h 410"/>
                  <a:gd name="T74" fmla="*/ 328 w 412"/>
                  <a:gd name="T75" fmla="*/ 181 h 410"/>
                  <a:gd name="T76" fmla="*/ 371 w 412"/>
                  <a:gd name="T77" fmla="*/ 196 h 410"/>
                  <a:gd name="T78" fmla="*/ 335 w 412"/>
                  <a:gd name="T79" fmla="*/ 222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2" h="410">
                    <a:moveTo>
                      <a:pt x="412" y="239"/>
                    </a:moveTo>
                    <a:lnTo>
                      <a:pt x="412" y="167"/>
                    </a:lnTo>
                    <a:lnTo>
                      <a:pt x="359" y="150"/>
                    </a:lnTo>
                    <a:lnTo>
                      <a:pt x="354" y="138"/>
                    </a:lnTo>
                    <a:lnTo>
                      <a:pt x="378" y="86"/>
                    </a:lnTo>
                    <a:lnTo>
                      <a:pt x="335" y="40"/>
                    </a:lnTo>
                    <a:lnTo>
                      <a:pt x="328" y="36"/>
                    </a:lnTo>
                    <a:lnTo>
                      <a:pt x="294" y="52"/>
                    </a:lnTo>
                    <a:lnTo>
                      <a:pt x="275" y="59"/>
                    </a:lnTo>
                    <a:lnTo>
                      <a:pt x="263" y="57"/>
                    </a:lnTo>
                    <a:lnTo>
                      <a:pt x="244" y="0"/>
                    </a:lnTo>
                    <a:lnTo>
                      <a:pt x="172" y="0"/>
                    </a:lnTo>
                    <a:lnTo>
                      <a:pt x="153" y="57"/>
                    </a:lnTo>
                    <a:lnTo>
                      <a:pt x="141" y="62"/>
                    </a:lnTo>
                    <a:lnTo>
                      <a:pt x="86" y="33"/>
                    </a:lnTo>
                    <a:lnTo>
                      <a:pt x="33" y="83"/>
                    </a:lnTo>
                    <a:lnTo>
                      <a:pt x="65" y="138"/>
                    </a:lnTo>
                    <a:lnTo>
                      <a:pt x="57" y="150"/>
                    </a:lnTo>
                    <a:lnTo>
                      <a:pt x="0" y="169"/>
                    </a:lnTo>
                    <a:lnTo>
                      <a:pt x="0" y="241"/>
                    </a:lnTo>
                    <a:lnTo>
                      <a:pt x="57" y="260"/>
                    </a:lnTo>
                    <a:lnTo>
                      <a:pt x="65" y="272"/>
                    </a:lnTo>
                    <a:lnTo>
                      <a:pt x="36" y="327"/>
                    </a:lnTo>
                    <a:lnTo>
                      <a:pt x="81" y="370"/>
                    </a:lnTo>
                    <a:lnTo>
                      <a:pt x="89" y="377"/>
                    </a:lnTo>
                    <a:lnTo>
                      <a:pt x="100" y="370"/>
                    </a:lnTo>
                    <a:lnTo>
                      <a:pt x="141" y="348"/>
                    </a:lnTo>
                    <a:lnTo>
                      <a:pt x="153" y="353"/>
                    </a:lnTo>
                    <a:lnTo>
                      <a:pt x="160" y="370"/>
                    </a:lnTo>
                    <a:lnTo>
                      <a:pt x="175" y="410"/>
                    </a:lnTo>
                    <a:lnTo>
                      <a:pt x="175" y="410"/>
                    </a:lnTo>
                    <a:lnTo>
                      <a:pt x="247" y="410"/>
                    </a:lnTo>
                    <a:lnTo>
                      <a:pt x="247" y="410"/>
                    </a:lnTo>
                    <a:lnTo>
                      <a:pt x="259" y="370"/>
                    </a:lnTo>
                    <a:lnTo>
                      <a:pt x="266" y="353"/>
                    </a:lnTo>
                    <a:lnTo>
                      <a:pt x="278" y="348"/>
                    </a:lnTo>
                    <a:lnTo>
                      <a:pt x="294" y="355"/>
                    </a:lnTo>
                    <a:lnTo>
                      <a:pt x="330" y="372"/>
                    </a:lnTo>
                    <a:lnTo>
                      <a:pt x="335" y="367"/>
                    </a:lnTo>
                    <a:lnTo>
                      <a:pt x="381" y="322"/>
                    </a:lnTo>
                    <a:lnTo>
                      <a:pt x="354" y="270"/>
                    </a:lnTo>
                    <a:lnTo>
                      <a:pt x="357" y="258"/>
                    </a:lnTo>
                    <a:lnTo>
                      <a:pt x="412" y="239"/>
                    </a:lnTo>
                    <a:close/>
                    <a:moveTo>
                      <a:pt x="335" y="222"/>
                    </a:moveTo>
                    <a:lnTo>
                      <a:pt x="323" y="227"/>
                    </a:lnTo>
                    <a:lnTo>
                      <a:pt x="311" y="272"/>
                    </a:lnTo>
                    <a:lnTo>
                      <a:pt x="330" y="313"/>
                    </a:lnTo>
                    <a:lnTo>
                      <a:pt x="321" y="322"/>
                    </a:lnTo>
                    <a:lnTo>
                      <a:pt x="294" y="310"/>
                    </a:lnTo>
                    <a:lnTo>
                      <a:pt x="278" y="303"/>
                    </a:lnTo>
                    <a:lnTo>
                      <a:pt x="232" y="322"/>
                    </a:lnTo>
                    <a:lnTo>
                      <a:pt x="218" y="370"/>
                    </a:lnTo>
                    <a:lnTo>
                      <a:pt x="203" y="370"/>
                    </a:lnTo>
                    <a:lnTo>
                      <a:pt x="187" y="324"/>
                    </a:lnTo>
                    <a:lnTo>
                      <a:pt x="141" y="303"/>
                    </a:lnTo>
                    <a:lnTo>
                      <a:pt x="96" y="327"/>
                    </a:lnTo>
                    <a:lnTo>
                      <a:pt x="86" y="317"/>
                    </a:lnTo>
                    <a:lnTo>
                      <a:pt x="108" y="272"/>
                    </a:lnTo>
                    <a:lnTo>
                      <a:pt x="89" y="227"/>
                    </a:lnTo>
                    <a:lnTo>
                      <a:pt x="41" y="210"/>
                    </a:lnTo>
                    <a:lnTo>
                      <a:pt x="41" y="198"/>
                    </a:lnTo>
                    <a:lnTo>
                      <a:pt x="86" y="181"/>
                    </a:lnTo>
                    <a:lnTo>
                      <a:pt x="110" y="136"/>
                    </a:lnTo>
                    <a:lnTo>
                      <a:pt x="84" y="90"/>
                    </a:lnTo>
                    <a:lnTo>
                      <a:pt x="93" y="83"/>
                    </a:lnTo>
                    <a:lnTo>
                      <a:pt x="141" y="105"/>
                    </a:lnTo>
                    <a:lnTo>
                      <a:pt x="187" y="88"/>
                    </a:lnTo>
                    <a:lnTo>
                      <a:pt x="201" y="40"/>
                    </a:lnTo>
                    <a:lnTo>
                      <a:pt x="215" y="40"/>
                    </a:lnTo>
                    <a:lnTo>
                      <a:pt x="232" y="88"/>
                    </a:lnTo>
                    <a:lnTo>
                      <a:pt x="278" y="105"/>
                    </a:lnTo>
                    <a:lnTo>
                      <a:pt x="294" y="98"/>
                    </a:lnTo>
                    <a:lnTo>
                      <a:pt x="321" y="83"/>
                    </a:lnTo>
                    <a:lnTo>
                      <a:pt x="328" y="93"/>
                    </a:lnTo>
                    <a:lnTo>
                      <a:pt x="309" y="136"/>
                    </a:lnTo>
                    <a:lnTo>
                      <a:pt x="328" y="181"/>
                    </a:lnTo>
                    <a:lnTo>
                      <a:pt x="335" y="184"/>
                    </a:lnTo>
                    <a:lnTo>
                      <a:pt x="371" y="196"/>
                    </a:lnTo>
                    <a:lnTo>
                      <a:pt x="371" y="210"/>
                    </a:lnTo>
                    <a:lnTo>
                      <a:pt x="335" y="22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444444"/>
                  </a:solidFill>
                  <a:effectLst/>
                  <a:uLnTx/>
                  <a:uFillTx/>
                  <a:latin typeface="Arial"/>
                  <a:ea typeface="+mn-ea"/>
                  <a:cs typeface="+mn-cs"/>
                </a:endParaRPr>
              </a:p>
            </p:txBody>
          </p:sp>
          <p:sp>
            <p:nvSpPr>
              <p:cNvPr id="110" name="Freeform 57">
                <a:extLst>
                  <a:ext uri="{FF2B5EF4-FFF2-40B4-BE49-F238E27FC236}">
                    <a16:creationId xmlns:a16="http://schemas.microsoft.com/office/drawing/2014/main" id="{8107CC69-96CD-4DDE-BE84-C90274214BA3}"/>
                  </a:ext>
                </a:extLst>
              </p:cNvPr>
              <p:cNvSpPr>
                <a:spLocks noEditPoints="1"/>
              </p:cNvSpPr>
              <p:nvPr/>
            </p:nvSpPr>
            <p:spPr bwMode="auto">
              <a:xfrm>
                <a:off x="1239877" y="1477713"/>
                <a:ext cx="280925" cy="275688"/>
              </a:xfrm>
              <a:custGeom>
                <a:avLst/>
                <a:gdLst>
                  <a:gd name="T0" fmla="*/ 34 w 67"/>
                  <a:gd name="T1" fmla="*/ 0 h 66"/>
                  <a:gd name="T2" fmla="*/ 0 w 67"/>
                  <a:gd name="T3" fmla="*/ 33 h 66"/>
                  <a:gd name="T4" fmla="*/ 34 w 67"/>
                  <a:gd name="T5" fmla="*/ 66 h 66"/>
                  <a:gd name="T6" fmla="*/ 67 w 67"/>
                  <a:gd name="T7" fmla="*/ 33 h 66"/>
                  <a:gd name="T8" fmla="*/ 34 w 67"/>
                  <a:gd name="T9" fmla="*/ 0 h 66"/>
                  <a:gd name="T10" fmla="*/ 34 w 67"/>
                  <a:gd name="T11" fmla="*/ 49 h 66"/>
                  <a:gd name="T12" fmla="*/ 17 w 67"/>
                  <a:gd name="T13" fmla="*/ 33 h 66"/>
                  <a:gd name="T14" fmla="*/ 34 w 67"/>
                  <a:gd name="T15" fmla="*/ 17 h 66"/>
                  <a:gd name="T16" fmla="*/ 50 w 67"/>
                  <a:gd name="T17" fmla="*/ 33 h 66"/>
                  <a:gd name="T18" fmla="*/ 34 w 67"/>
                  <a:gd name="T19"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6">
                    <a:moveTo>
                      <a:pt x="34" y="0"/>
                    </a:moveTo>
                    <a:cubicBezTo>
                      <a:pt x="15" y="0"/>
                      <a:pt x="0" y="15"/>
                      <a:pt x="0" y="33"/>
                    </a:cubicBezTo>
                    <a:cubicBezTo>
                      <a:pt x="0" y="51"/>
                      <a:pt x="15" y="66"/>
                      <a:pt x="34" y="66"/>
                    </a:cubicBezTo>
                    <a:cubicBezTo>
                      <a:pt x="52" y="66"/>
                      <a:pt x="67" y="51"/>
                      <a:pt x="67" y="33"/>
                    </a:cubicBezTo>
                    <a:cubicBezTo>
                      <a:pt x="67" y="15"/>
                      <a:pt x="52" y="0"/>
                      <a:pt x="34" y="0"/>
                    </a:cubicBezTo>
                    <a:close/>
                    <a:moveTo>
                      <a:pt x="34" y="49"/>
                    </a:moveTo>
                    <a:cubicBezTo>
                      <a:pt x="25" y="49"/>
                      <a:pt x="17" y="42"/>
                      <a:pt x="17" y="33"/>
                    </a:cubicBezTo>
                    <a:cubicBezTo>
                      <a:pt x="17" y="24"/>
                      <a:pt x="25" y="17"/>
                      <a:pt x="34" y="17"/>
                    </a:cubicBezTo>
                    <a:cubicBezTo>
                      <a:pt x="43" y="17"/>
                      <a:pt x="50" y="24"/>
                      <a:pt x="50" y="33"/>
                    </a:cubicBezTo>
                    <a:cubicBezTo>
                      <a:pt x="50" y="42"/>
                      <a:pt x="43" y="49"/>
                      <a:pt x="34" y="4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444444"/>
                  </a:solidFill>
                  <a:effectLst/>
                  <a:uLnTx/>
                  <a:uFillTx/>
                  <a:latin typeface="Arial"/>
                  <a:ea typeface="+mn-ea"/>
                  <a:cs typeface="+mn-cs"/>
                </a:endParaRPr>
              </a:p>
            </p:txBody>
          </p:sp>
        </p:grpSp>
        <p:sp>
          <p:nvSpPr>
            <p:cNvPr id="108" name="Freeform 23">
              <a:extLst>
                <a:ext uri="{FF2B5EF4-FFF2-40B4-BE49-F238E27FC236}">
                  <a16:creationId xmlns:a16="http://schemas.microsoft.com/office/drawing/2014/main" id="{8F6046A5-AD86-44ED-866C-8692400532C6}"/>
                </a:ext>
              </a:extLst>
            </p:cNvPr>
            <p:cNvSpPr>
              <a:spLocks noChangeAspect="1"/>
            </p:cNvSpPr>
            <p:nvPr/>
          </p:nvSpPr>
          <p:spPr bwMode="auto">
            <a:xfrm>
              <a:off x="5092478" y="2260233"/>
              <a:ext cx="757031" cy="465104"/>
            </a:xfrm>
            <a:custGeom>
              <a:avLst/>
              <a:gdLst>
                <a:gd name="T0" fmla="*/ 214 w 256"/>
                <a:gd name="T1" fmla="*/ 73 h 157"/>
                <a:gd name="T2" fmla="*/ 149 w 256"/>
                <a:gd name="T3" fmla="*/ 0 h 157"/>
                <a:gd name="T4" fmla="*/ 95 w 256"/>
                <a:gd name="T5" fmla="*/ 29 h 157"/>
                <a:gd name="T6" fmla="*/ 83 w 256"/>
                <a:gd name="T7" fmla="*/ 29 h 157"/>
                <a:gd name="T8" fmla="*/ 34 w 256"/>
                <a:gd name="T9" fmla="*/ 65 h 157"/>
                <a:gd name="T10" fmla="*/ 0 w 256"/>
                <a:gd name="T11" fmla="*/ 111 h 157"/>
                <a:gd name="T12" fmla="*/ 46 w 256"/>
                <a:gd name="T13" fmla="*/ 157 h 157"/>
                <a:gd name="T14" fmla="*/ 46 w 256"/>
                <a:gd name="T15" fmla="*/ 140 h 157"/>
                <a:gd name="T16" fmla="*/ 17 w 256"/>
                <a:gd name="T17" fmla="*/ 111 h 157"/>
                <a:gd name="T18" fmla="*/ 38 w 256"/>
                <a:gd name="T19" fmla="*/ 82 h 157"/>
                <a:gd name="T20" fmla="*/ 49 w 256"/>
                <a:gd name="T21" fmla="*/ 78 h 157"/>
                <a:gd name="T22" fmla="*/ 51 w 256"/>
                <a:gd name="T23" fmla="*/ 68 h 157"/>
                <a:gd name="T24" fmla="*/ 83 w 256"/>
                <a:gd name="T25" fmla="*/ 46 h 157"/>
                <a:gd name="T26" fmla="*/ 93 w 256"/>
                <a:gd name="T27" fmla="*/ 46 h 157"/>
                <a:gd name="T28" fmla="*/ 105 w 256"/>
                <a:gd name="T29" fmla="*/ 48 h 157"/>
                <a:gd name="T30" fmla="*/ 110 w 256"/>
                <a:gd name="T31" fmla="*/ 37 h 157"/>
                <a:gd name="T32" fmla="*/ 149 w 256"/>
                <a:gd name="T33" fmla="*/ 17 h 157"/>
                <a:gd name="T34" fmla="*/ 196 w 256"/>
                <a:gd name="T35" fmla="*/ 73 h 157"/>
                <a:gd name="T36" fmla="*/ 197 w 256"/>
                <a:gd name="T37" fmla="*/ 89 h 157"/>
                <a:gd name="T38" fmla="*/ 212 w 256"/>
                <a:gd name="T39" fmla="*/ 90 h 157"/>
                <a:gd name="T40" fmla="*/ 239 w 256"/>
                <a:gd name="T41" fmla="*/ 115 h 157"/>
                <a:gd name="T42" fmla="*/ 213 w 256"/>
                <a:gd name="T43" fmla="*/ 140 h 157"/>
                <a:gd name="T44" fmla="*/ 209 w 256"/>
                <a:gd name="T45" fmla="*/ 140 h 157"/>
                <a:gd name="T46" fmla="*/ 209 w 256"/>
                <a:gd name="T47" fmla="*/ 157 h 157"/>
                <a:gd name="T48" fmla="*/ 214 w 256"/>
                <a:gd name="T49" fmla="*/ 157 h 157"/>
                <a:gd name="T50" fmla="*/ 256 w 256"/>
                <a:gd name="T51" fmla="*/ 115 h 157"/>
                <a:gd name="T52" fmla="*/ 214 w 256"/>
                <a:gd name="T53" fmla="*/ 7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6" h="157">
                  <a:moveTo>
                    <a:pt x="214" y="73"/>
                  </a:moveTo>
                  <a:cubicBezTo>
                    <a:pt x="214" y="32"/>
                    <a:pt x="188" y="0"/>
                    <a:pt x="149" y="0"/>
                  </a:cubicBezTo>
                  <a:cubicBezTo>
                    <a:pt x="110" y="0"/>
                    <a:pt x="95" y="29"/>
                    <a:pt x="95" y="29"/>
                  </a:cubicBezTo>
                  <a:cubicBezTo>
                    <a:pt x="91" y="29"/>
                    <a:pt x="87" y="29"/>
                    <a:pt x="83" y="29"/>
                  </a:cubicBezTo>
                  <a:cubicBezTo>
                    <a:pt x="39" y="29"/>
                    <a:pt x="34" y="65"/>
                    <a:pt x="34" y="65"/>
                  </a:cubicBezTo>
                  <a:cubicBezTo>
                    <a:pt x="34" y="65"/>
                    <a:pt x="0" y="75"/>
                    <a:pt x="0" y="111"/>
                  </a:cubicBezTo>
                  <a:cubicBezTo>
                    <a:pt x="0" y="147"/>
                    <a:pt x="30" y="157"/>
                    <a:pt x="46" y="157"/>
                  </a:cubicBezTo>
                  <a:cubicBezTo>
                    <a:pt x="46" y="140"/>
                    <a:pt x="46" y="140"/>
                    <a:pt x="46" y="140"/>
                  </a:cubicBezTo>
                  <a:cubicBezTo>
                    <a:pt x="42" y="140"/>
                    <a:pt x="17" y="139"/>
                    <a:pt x="17" y="111"/>
                  </a:cubicBezTo>
                  <a:cubicBezTo>
                    <a:pt x="17" y="89"/>
                    <a:pt x="36" y="82"/>
                    <a:pt x="38" y="82"/>
                  </a:cubicBezTo>
                  <a:cubicBezTo>
                    <a:pt x="49" y="78"/>
                    <a:pt x="49" y="78"/>
                    <a:pt x="49" y="78"/>
                  </a:cubicBezTo>
                  <a:cubicBezTo>
                    <a:pt x="51" y="68"/>
                    <a:pt x="51" y="68"/>
                    <a:pt x="51" y="68"/>
                  </a:cubicBezTo>
                  <a:cubicBezTo>
                    <a:pt x="51" y="64"/>
                    <a:pt x="56" y="46"/>
                    <a:pt x="83" y="46"/>
                  </a:cubicBezTo>
                  <a:cubicBezTo>
                    <a:pt x="86" y="46"/>
                    <a:pt x="90" y="46"/>
                    <a:pt x="93" y="46"/>
                  </a:cubicBezTo>
                  <a:cubicBezTo>
                    <a:pt x="105" y="48"/>
                    <a:pt x="105" y="48"/>
                    <a:pt x="105" y="48"/>
                  </a:cubicBezTo>
                  <a:cubicBezTo>
                    <a:pt x="110" y="37"/>
                    <a:pt x="110" y="37"/>
                    <a:pt x="110" y="37"/>
                  </a:cubicBezTo>
                  <a:cubicBezTo>
                    <a:pt x="111" y="37"/>
                    <a:pt x="121" y="17"/>
                    <a:pt x="149" y="17"/>
                  </a:cubicBezTo>
                  <a:cubicBezTo>
                    <a:pt x="182" y="17"/>
                    <a:pt x="196" y="45"/>
                    <a:pt x="196" y="73"/>
                  </a:cubicBezTo>
                  <a:cubicBezTo>
                    <a:pt x="197" y="89"/>
                    <a:pt x="197" y="89"/>
                    <a:pt x="197" y="89"/>
                  </a:cubicBezTo>
                  <a:cubicBezTo>
                    <a:pt x="212" y="90"/>
                    <a:pt x="212" y="90"/>
                    <a:pt x="212" y="90"/>
                  </a:cubicBezTo>
                  <a:cubicBezTo>
                    <a:pt x="217" y="90"/>
                    <a:pt x="239" y="93"/>
                    <a:pt x="239" y="115"/>
                  </a:cubicBezTo>
                  <a:cubicBezTo>
                    <a:pt x="239" y="136"/>
                    <a:pt x="220" y="140"/>
                    <a:pt x="213" y="140"/>
                  </a:cubicBezTo>
                  <a:cubicBezTo>
                    <a:pt x="209" y="140"/>
                    <a:pt x="209" y="140"/>
                    <a:pt x="209" y="140"/>
                  </a:cubicBezTo>
                  <a:cubicBezTo>
                    <a:pt x="209" y="157"/>
                    <a:pt x="209" y="157"/>
                    <a:pt x="209" y="157"/>
                  </a:cubicBezTo>
                  <a:cubicBezTo>
                    <a:pt x="214" y="157"/>
                    <a:pt x="214" y="157"/>
                    <a:pt x="214" y="157"/>
                  </a:cubicBezTo>
                  <a:cubicBezTo>
                    <a:pt x="214" y="157"/>
                    <a:pt x="256" y="154"/>
                    <a:pt x="256" y="115"/>
                  </a:cubicBezTo>
                  <a:cubicBezTo>
                    <a:pt x="256" y="76"/>
                    <a:pt x="214" y="73"/>
                    <a:pt x="214" y="7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44444"/>
                </a:solidFill>
                <a:effectLst/>
                <a:uLnTx/>
                <a:uFillTx/>
                <a:latin typeface="Arial"/>
                <a:ea typeface="+mn-ea"/>
                <a:cs typeface="+mn-cs"/>
              </a:endParaRPr>
            </a:p>
          </p:txBody>
        </p:sp>
      </p:grpSp>
      <p:cxnSp>
        <p:nvCxnSpPr>
          <p:cNvPr id="111" name="Straight Connector 110">
            <a:extLst>
              <a:ext uri="{FF2B5EF4-FFF2-40B4-BE49-F238E27FC236}">
                <a16:creationId xmlns:a16="http://schemas.microsoft.com/office/drawing/2014/main" id="{5DCBBA32-06A1-4CE2-BA61-DAE90282587F}"/>
              </a:ext>
            </a:extLst>
          </p:cNvPr>
          <p:cNvCxnSpPr>
            <a:cxnSpLocks/>
          </p:cNvCxnSpPr>
          <p:nvPr/>
        </p:nvCxnSpPr>
        <p:spPr>
          <a:xfrm>
            <a:off x="3887229" y="2998876"/>
            <a:ext cx="0" cy="274320"/>
          </a:xfrm>
          <a:prstGeom prst="line">
            <a:avLst/>
          </a:prstGeom>
          <a:ln w="12700" cmpd="sng">
            <a:solidFill>
              <a:schemeClr val="bg1">
                <a:lumMod val="75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112" name="Rectangle 111">
            <a:extLst>
              <a:ext uri="{FF2B5EF4-FFF2-40B4-BE49-F238E27FC236}">
                <a16:creationId xmlns:a16="http://schemas.microsoft.com/office/drawing/2014/main" id="{A675781B-A5CE-412D-A206-E9C5DB851B9A}"/>
              </a:ext>
            </a:extLst>
          </p:cNvPr>
          <p:cNvSpPr/>
          <p:nvPr/>
        </p:nvSpPr>
        <p:spPr>
          <a:xfrm>
            <a:off x="7234383" y="2407785"/>
            <a:ext cx="1828798" cy="655267"/>
          </a:xfrm>
          <a:prstGeom prst="rect">
            <a:avLst/>
          </a:prstGeom>
          <a:solidFill>
            <a:schemeClr val="accent6"/>
          </a:solidFill>
        </p:spPr>
        <p:txBody>
          <a:bodyPr lIns="437198" rIns="0" anchor="ctr" anchorCtr="0"/>
          <a:lstStyle/>
          <a:p>
            <a:pPr defTabSz="342884">
              <a:lnSpc>
                <a:spcPct val="90000"/>
              </a:lnSpc>
              <a:defRPr/>
            </a:pPr>
            <a:endParaRPr lang="en-US" sz="825" kern="0" spc="169">
              <a:solidFill>
                <a:srgbClr val="FFFFFF"/>
              </a:solidFill>
              <a:latin typeface="Arial Black" panose="020B0A04020102020204" pitchFamily="34" charset="0"/>
              <a:ea typeface="Arial"/>
              <a:cs typeface="Aharoni" panose="02010803020104030203" pitchFamily="2" charset="-79"/>
            </a:endParaRPr>
          </a:p>
        </p:txBody>
      </p:sp>
      <p:sp>
        <p:nvSpPr>
          <p:cNvPr id="113" name="TextBox 112">
            <a:extLst>
              <a:ext uri="{FF2B5EF4-FFF2-40B4-BE49-F238E27FC236}">
                <a16:creationId xmlns:a16="http://schemas.microsoft.com/office/drawing/2014/main" id="{5F247074-72B6-4690-9CA2-CCB99E9F9F0B}"/>
              </a:ext>
            </a:extLst>
          </p:cNvPr>
          <p:cNvSpPr txBox="1"/>
          <p:nvPr/>
        </p:nvSpPr>
        <p:spPr>
          <a:xfrm>
            <a:off x="7998114" y="2558447"/>
            <a:ext cx="837087" cy="353943"/>
          </a:xfrm>
          <a:prstGeom prst="rect">
            <a:avLst/>
          </a:prstGeom>
          <a:noFill/>
        </p:spPr>
        <p:txBody>
          <a:bodyPr wrap="none" rtlCol="0">
            <a:spAutoFit/>
          </a:bodyPr>
          <a:lstStyle/>
          <a:p>
            <a:pPr algn="ctr" defTabSz="342884" fontAlgn="base">
              <a:buClr>
                <a:srgbClr val="007DB8"/>
              </a:buClr>
              <a:defRPr/>
            </a:pPr>
            <a:r>
              <a:rPr lang="en-US" sz="850" b="1">
                <a:solidFill>
                  <a:srgbClr val="FFFFFF"/>
                </a:solidFill>
                <a:latin typeface="Arial"/>
              </a:rPr>
              <a:t>BUSINESS</a:t>
            </a:r>
          </a:p>
          <a:p>
            <a:pPr algn="ctr" defTabSz="342884" fontAlgn="base">
              <a:buClr>
                <a:srgbClr val="007DB8"/>
              </a:buClr>
              <a:defRPr/>
            </a:pPr>
            <a:r>
              <a:rPr lang="en-US" sz="850" b="1">
                <a:solidFill>
                  <a:srgbClr val="FFFFFF"/>
                </a:solidFill>
                <a:latin typeface="Arial"/>
              </a:rPr>
              <a:t>RESILIENCY</a:t>
            </a:r>
          </a:p>
        </p:txBody>
      </p:sp>
      <p:grpSp>
        <p:nvGrpSpPr>
          <p:cNvPr id="114" name="Group 113">
            <a:extLst>
              <a:ext uri="{FF2B5EF4-FFF2-40B4-BE49-F238E27FC236}">
                <a16:creationId xmlns:a16="http://schemas.microsoft.com/office/drawing/2014/main" id="{B3C928A1-66A8-4B97-BF0B-2C77F192E8E7}"/>
              </a:ext>
            </a:extLst>
          </p:cNvPr>
          <p:cNvGrpSpPr>
            <a:grpSpLocks noChangeAspect="1"/>
          </p:cNvGrpSpPr>
          <p:nvPr/>
        </p:nvGrpSpPr>
        <p:grpSpPr>
          <a:xfrm>
            <a:off x="6942646" y="2326079"/>
            <a:ext cx="822959" cy="822965"/>
            <a:chOff x="1263473" y="1944829"/>
            <a:chExt cx="1218937" cy="1218942"/>
          </a:xfrm>
        </p:grpSpPr>
        <p:sp>
          <p:nvSpPr>
            <p:cNvPr id="115" name="Oval 114">
              <a:extLst>
                <a:ext uri="{FF2B5EF4-FFF2-40B4-BE49-F238E27FC236}">
                  <a16:creationId xmlns:a16="http://schemas.microsoft.com/office/drawing/2014/main" id="{7CAC7712-90BF-42C3-8855-BE5380F79D8D}"/>
                </a:ext>
              </a:extLst>
            </p:cNvPr>
            <p:cNvSpPr>
              <a:spLocks noChangeAspect="1"/>
            </p:cNvSpPr>
            <p:nvPr/>
          </p:nvSpPr>
          <p:spPr>
            <a:xfrm>
              <a:off x="1263473" y="1944829"/>
              <a:ext cx="1218937" cy="1218942"/>
            </a:xfrm>
            <a:prstGeom prst="ellipse">
              <a:avLst/>
            </a:prstGeom>
            <a:solidFill>
              <a:schemeClr val="tx2"/>
            </a:solidFill>
            <a:ln w="15875">
              <a:solidFill>
                <a:schemeClr val="tx2"/>
              </a:solidFill>
            </a:ln>
            <a:effectLst/>
          </p:spPr>
          <p:txBody>
            <a:bodyPr wrap="square" lIns="182880" tIns="137160" rIns="137160" bIns="137160" rtlCol="0" anchor="ctr">
              <a:noAutofit/>
            </a:bodyPr>
            <a:lstStyle/>
            <a:p>
              <a:pPr algn="ctr" defTabSz="914243" fontAlgn="base">
                <a:lnSpc>
                  <a:spcPct val="90000"/>
                </a:lnSpc>
                <a:spcBef>
                  <a:spcPts val="600"/>
                </a:spcBef>
                <a:spcAft>
                  <a:spcPct val="0"/>
                </a:spcAft>
                <a:defRPr/>
              </a:pPr>
              <a:endParaRPr lang="en-US" sz="2000">
                <a:solidFill>
                  <a:srgbClr val="FFFFFF"/>
                </a:solidFill>
                <a:latin typeface="Arial"/>
              </a:endParaRPr>
            </a:p>
          </p:txBody>
        </p:sp>
        <p:sp>
          <p:nvSpPr>
            <p:cNvPr id="116" name="Oval 115">
              <a:extLst>
                <a:ext uri="{FF2B5EF4-FFF2-40B4-BE49-F238E27FC236}">
                  <a16:creationId xmlns:a16="http://schemas.microsoft.com/office/drawing/2014/main" id="{529F398A-67E9-42CD-B94C-04B512D5EB0B}"/>
                </a:ext>
              </a:extLst>
            </p:cNvPr>
            <p:cNvSpPr>
              <a:spLocks noChangeAspect="1"/>
            </p:cNvSpPr>
            <p:nvPr/>
          </p:nvSpPr>
          <p:spPr>
            <a:xfrm>
              <a:off x="1338233" y="2022853"/>
              <a:ext cx="1083499" cy="1083504"/>
            </a:xfrm>
            <a:prstGeom prst="ellipse">
              <a:avLst/>
            </a:prstGeom>
            <a:solidFill>
              <a:schemeClr val="tx2"/>
            </a:solidFill>
            <a:ln w="28575">
              <a:solidFill>
                <a:schemeClr val="accent6"/>
              </a:solidFill>
            </a:ln>
            <a:effectLst/>
          </p:spPr>
          <p:txBody>
            <a:bodyPr wrap="square" lIns="182880" tIns="137160" rIns="137160" bIns="137160" rtlCol="0" anchor="ctr">
              <a:noAutofit/>
            </a:bodyPr>
            <a:lstStyle/>
            <a:p>
              <a:pPr algn="ctr" defTabSz="914243" fontAlgn="base">
                <a:lnSpc>
                  <a:spcPct val="90000"/>
                </a:lnSpc>
                <a:spcBef>
                  <a:spcPts val="600"/>
                </a:spcBef>
                <a:spcAft>
                  <a:spcPct val="0"/>
                </a:spcAft>
                <a:defRPr/>
              </a:pPr>
              <a:endParaRPr lang="en-US" sz="2000">
                <a:solidFill>
                  <a:srgbClr val="FFFFFF"/>
                </a:solidFill>
                <a:latin typeface="Arial"/>
              </a:endParaRPr>
            </a:p>
          </p:txBody>
        </p:sp>
      </p:grpSp>
      <p:grpSp>
        <p:nvGrpSpPr>
          <p:cNvPr id="117" name="Group 116">
            <a:extLst>
              <a:ext uri="{FF2B5EF4-FFF2-40B4-BE49-F238E27FC236}">
                <a16:creationId xmlns:a16="http://schemas.microsoft.com/office/drawing/2014/main" id="{C8A59360-F9BD-4703-AD99-2D8823115353}"/>
              </a:ext>
            </a:extLst>
          </p:cNvPr>
          <p:cNvGrpSpPr>
            <a:grpSpLocks noChangeAspect="1"/>
          </p:cNvGrpSpPr>
          <p:nvPr/>
        </p:nvGrpSpPr>
        <p:grpSpPr>
          <a:xfrm>
            <a:off x="7043969" y="2506225"/>
            <a:ext cx="489474" cy="454347"/>
            <a:chOff x="4233190" y="1349918"/>
            <a:chExt cx="1420246" cy="1318321"/>
          </a:xfrm>
          <a:solidFill>
            <a:schemeClr val="accent6"/>
          </a:solidFill>
        </p:grpSpPr>
        <p:sp>
          <p:nvSpPr>
            <p:cNvPr id="120" name="Freeform: Shape 119">
              <a:extLst>
                <a:ext uri="{FF2B5EF4-FFF2-40B4-BE49-F238E27FC236}">
                  <a16:creationId xmlns:a16="http://schemas.microsoft.com/office/drawing/2014/main" id="{BB61D47B-A7EF-4379-B23E-9FA44DC8EA2C}"/>
                </a:ext>
              </a:extLst>
            </p:cNvPr>
            <p:cNvSpPr/>
            <p:nvPr/>
          </p:nvSpPr>
          <p:spPr>
            <a:xfrm>
              <a:off x="4233190" y="1735699"/>
              <a:ext cx="678688" cy="542951"/>
            </a:xfrm>
            <a:custGeom>
              <a:avLst/>
              <a:gdLst>
                <a:gd name="connsiteX0" fmla="*/ 420053 w 904875"/>
                <a:gd name="connsiteY0" fmla="*/ 90488 h 723900"/>
                <a:gd name="connsiteX1" fmla="*/ 682943 w 904875"/>
                <a:gd name="connsiteY1" fmla="*/ 305753 h 723900"/>
                <a:gd name="connsiteX2" fmla="*/ 0 w 904875"/>
                <a:gd name="connsiteY2" fmla="*/ 305753 h 723900"/>
                <a:gd name="connsiteX3" fmla="*/ 0 w 904875"/>
                <a:gd name="connsiteY3" fmla="*/ 424815 h 723900"/>
                <a:gd name="connsiteX4" fmla="*/ 682943 w 904875"/>
                <a:gd name="connsiteY4" fmla="*/ 424815 h 723900"/>
                <a:gd name="connsiteX5" fmla="*/ 420053 w 904875"/>
                <a:gd name="connsiteY5" fmla="*/ 646748 h 723900"/>
                <a:gd name="connsiteX6" fmla="*/ 496253 w 904875"/>
                <a:gd name="connsiteY6" fmla="*/ 729615 h 723900"/>
                <a:gd name="connsiteX7" fmla="*/ 908685 w 904875"/>
                <a:gd name="connsiteY7" fmla="*/ 366713 h 723900"/>
                <a:gd name="connsiteX8" fmla="*/ 496253 w 904875"/>
                <a:gd name="connsiteY8" fmla="*/ 0 h 723900"/>
                <a:gd name="connsiteX9" fmla="*/ 420053 w 904875"/>
                <a:gd name="connsiteY9" fmla="*/ 90488 h 723900"/>
                <a:gd name="connsiteX10" fmla="*/ 420053 w 904875"/>
                <a:gd name="connsiteY10" fmla="*/ 90488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4875" h="723900">
                  <a:moveTo>
                    <a:pt x="420053" y="90488"/>
                  </a:moveTo>
                  <a:lnTo>
                    <a:pt x="682943" y="305753"/>
                  </a:lnTo>
                  <a:lnTo>
                    <a:pt x="0" y="305753"/>
                  </a:lnTo>
                  <a:lnTo>
                    <a:pt x="0" y="424815"/>
                  </a:lnTo>
                  <a:lnTo>
                    <a:pt x="682943" y="424815"/>
                  </a:lnTo>
                  <a:lnTo>
                    <a:pt x="420053" y="646748"/>
                  </a:lnTo>
                  <a:lnTo>
                    <a:pt x="496253" y="729615"/>
                  </a:lnTo>
                  <a:lnTo>
                    <a:pt x="908685" y="366713"/>
                  </a:lnTo>
                  <a:lnTo>
                    <a:pt x="496253" y="0"/>
                  </a:lnTo>
                  <a:lnTo>
                    <a:pt x="420053" y="90488"/>
                  </a:lnTo>
                  <a:lnTo>
                    <a:pt x="420053" y="90488"/>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44444"/>
                </a:solidFill>
                <a:effectLst/>
                <a:uLnTx/>
                <a:uFillTx/>
                <a:latin typeface="Arial"/>
                <a:ea typeface="+mn-ea"/>
                <a:cs typeface="+mn-cs"/>
              </a:endParaRPr>
            </a:p>
          </p:txBody>
        </p:sp>
        <p:sp>
          <p:nvSpPr>
            <p:cNvPr id="121" name="Freeform: Shape 120">
              <a:extLst>
                <a:ext uri="{FF2B5EF4-FFF2-40B4-BE49-F238E27FC236}">
                  <a16:creationId xmlns:a16="http://schemas.microsoft.com/office/drawing/2014/main" id="{2D63DD6B-0085-4204-A6C8-B8AFF3F38442}"/>
                </a:ext>
              </a:extLst>
            </p:cNvPr>
            <p:cNvSpPr/>
            <p:nvPr/>
          </p:nvSpPr>
          <p:spPr>
            <a:xfrm>
              <a:off x="4796144" y="1349918"/>
              <a:ext cx="307196" cy="1314512"/>
            </a:xfrm>
            <a:custGeom>
              <a:avLst/>
              <a:gdLst>
                <a:gd name="connsiteX0" fmla="*/ 140017 w 409575"/>
                <a:gd name="connsiteY0" fmla="*/ 0 h 1752600"/>
                <a:gd name="connsiteX1" fmla="*/ 21907 w 409575"/>
                <a:gd name="connsiteY1" fmla="*/ 0 h 1752600"/>
                <a:gd name="connsiteX2" fmla="*/ 300038 w 409575"/>
                <a:gd name="connsiteY2" fmla="*/ 872490 h 1752600"/>
                <a:gd name="connsiteX3" fmla="*/ 0 w 409575"/>
                <a:gd name="connsiteY3" fmla="*/ 1759268 h 1752600"/>
                <a:gd name="connsiteX4" fmla="*/ 125730 w 409575"/>
                <a:gd name="connsiteY4" fmla="*/ 1759268 h 1752600"/>
                <a:gd name="connsiteX5" fmla="*/ 417195 w 409575"/>
                <a:gd name="connsiteY5" fmla="*/ 872490 h 1752600"/>
                <a:gd name="connsiteX6" fmla="*/ 140017 w 409575"/>
                <a:gd name="connsiteY6" fmla="*/ 0 h 1752600"/>
                <a:gd name="connsiteX7" fmla="*/ 140017 w 409575"/>
                <a:gd name="connsiteY7"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575" h="1752600">
                  <a:moveTo>
                    <a:pt x="140017" y="0"/>
                  </a:moveTo>
                  <a:lnTo>
                    <a:pt x="21907" y="0"/>
                  </a:lnTo>
                  <a:cubicBezTo>
                    <a:pt x="36195" y="35243"/>
                    <a:pt x="300038" y="681038"/>
                    <a:pt x="300038" y="872490"/>
                  </a:cubicBezTo>
                  <a:cubicBezTo>
                    <a:pt x="300038" y="1063943"/>
                    <a:pt x="14288" y="1716405"/>
                    <a:pt x="0" y="1759268"/>
                  </a:cubicBezTo>
                  <a:lnTo>
                    <a:pt x="125730" y="1759268"/>
                  </a:lnTo>
                  <a:cubicBezTo>
                    <a:pt x="140017" y="1716405"/>
                    <a:pt x="417195" y="1063943"/>
                    <a:pt x="417195" y="872490"/>
                  </a:cubicBezTo>
                  <a:cubicBezTo>
                    <a:pt x="417195" y="673418"/>
                    <a:pt x="154305" y="35243"/>
                    <a:pt x="140017" y="0"/>
                  </a:cubicBezTo>
                  <a:lnTo>
                    <a:pt x="140017" y="0"/>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44444"/>
                </a:solidFill>
                <a:effectLst/>
                <a:uLnTx/>
                <a:uFillTx/>
                <a:latin typeface="Arial"/>
                <a:ea typeface="+mn-ea"/>
                <a:cs typeface="+mn-cs"/>
              </a:endParaRPr>
            </a:p>
          </p:txBody>
        </p:sp>
        <p:sp>
          <p:nvSpPr>
            <p:cNvPr id="122" name="Freeform: Shape 121">
              <a:extLst>
                <a:ext uri="{FF2B5EF4-FFF2-40B4-BE49-F238E27FC236}">
                  <a16:creationId xmlns:a16="http://schemas.microsoft.com/office/drawing/2014/main" id="{02E4F1A8-F5B7-4B08-86FD-03B2886898F2}"/>
                </a:ext>
              </a:extLst>
            </p:cNvPr>
            <p:cNvSpPr/>
            <p:nvPr/>
          </p:nvSpPr>
          <p:spPr>
            <a:xfrm>
              <a:off x="5073564" y="1554844"/>
              <a:ext cx="579872" cy="1109585"/>
            </a:xfrm>
            <a:custGeom>
              <a:avLst/>
              <a:gdLst>
                <a:gd name="connsiteX0" fmla="*/ 629603 w 733425"/>
                <a:gd name="connsiteY0" fmla="*/ 0 h 1752600"/>
                <a:gd name="connsiteX1" fmla="*/ 15240 w 733425"/>
                <a:gd name="connsiteY1" fmla="*/ 0 h 1752600"/>
                <a:gd name="connsiteX2" fmla="*/ 56198 w 733425"/>
                <a:gd name="connsiteY2" fmla="*/ 107633 h 1752600"/>
                <a:gd name="connsiteX3" fmla="*/ 629603 w 733425"/>
                <a:gd name="connsiteY3" fmla="*/ 107633 h 1752600"/>
                <a:gd name="connsiteX4" fmla="*/ 629603 w 733425"/>
                <a:gd name="connsiteY4" fmla="*/ 1644968 h 1752600"/>
                <a:gd name="connsiteX5" fmla="*/ 46673 w 733425"/>
                <a:gd name="connsiteY5" fmla="*/ 1644968 h 1752600"/>
                <a:gd name="connsiteX6" fmla="*/ 0 w 733425"/>
                <a:gd name="connsiteY6" fmla="*/ 1759268 h 1752600"/>
                <a:gd name="connsiteX7" fmla="*/ 629603 w 733425"/>
                <a:gd name="connsiteY7" fmla="*/ 1759268 h 1752600"/>
                <a:gd name="connsiteX8" fmla="*/ 737235 w 733425"/>
                <a:gd name="connsiteY8" fmla="*/ 1759268 h 1752600"/>
                <a:gd name="connsiteX9" fmla="*/ 737235 w 733425"/>
                <a:gd name="connsiteY9"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25" h="1752600">
                  <a:moveTo>
                    <a:pt x="629603" y="0"/>
                  </a:moveTo>
                  <a:lnTo>
                    <a:pt x="15240" y="0"/>
                  </a:lnTo>
                  <a:lnTo>
                    <a:pt x="56198" y="107633"/>
                  </a:lnTo>
                  <a:lnTo>
                    <a:pt x="629603" y="107633"/>
                  </a:lnTo>
                  <a:lnTo>
                    <a:pt x="629603" y="1644968"/>
                  </a:lnTo>
                  <a:lnTo>
                    <a:pt x="46673" y="1644968"/>
                  </a:lnTo>
                  <a:lnTo>
                    <a:pt x="0" y="1759268"/>
                  </a:lnTo>
                  <a:lnTo>
                    <a:pt x="629603" y="1759268"/>
                  </a:lnTo>
                  <a:lnTo>
                    <a:pt x="737235" y="1759268"/>
                  </a:lnTo>
                  <a:lnTo>
                    <a:pt x="737235" y="0"/>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44444"/>
                </a:solidFill>
                <a:effectLst/>
                <a:uLnTx/>
                <a:uFillTx/>
                <a:latin typeface="Arial"/>
                <a:ea typeface="+mn-ea"/>
                <a:cs typeface="+mn-cs"/>
              </a:endParaRPr>
            </a:p>
          </p:txBody>
        </p:sp>
        <p:sp>
          <p:nvSpPr>
            <p:cNvPr id="123" name="Rectangle 122">
              <a:extLst>
                <a:ext uri="{FF2B5EF4-FFF2-40B4-BE49-F238E27FC236}">
                  <a16:creationId xmlns:a16="http://schemas.microsoft.com/office/drawing/2014/main" id="{8DF14B80-17FB-48CC-AE97-948101207932}"/>
                </a:ext>
              </a:extLst>
            </p:cNvPr>
            <p:cNvSpPr/>
            <p:nvPr/>
          </p:nvSpPr>
          <p:spPr>
            <a:xfrm>
              <a:off x="5210940" y="2323328"/>
              <a:ext cx="78586" cy="314778"/>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24" name="Rectangle 123">
              <a:extLst>
                <a:ext uri="{FF2B5EF4-FFF2-40B4-BE49-F238E27FC236}">
                  <a16:creationId xmlns:a16="http://schemas.microsoft.com/office/drawing/2014/main" id="{681960EB-9F6A-4B17-A996-AC9B81F2DEF2}"/>
                </a:ext>
              </a:extLst>
            </p:cNvPr>
            <p:cNvSpPr/>
            <p:nvPr/>
          </p:nvSpPr>
          <p:spPr>
            <a:xfrm>
              <a:off x="5387744" y="2323328"/>
              <a:ext cx="78586" cy="314778"/>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25" name="Rectangle 124">
              <a:extLst>
                <a:ext uri="{FF2B5EF4-FFF2-40B4-BE49-F238E27FC236}">
                  <a16:creationId xmlns:a16="http://schemas.microsoft.com/office/drawing/2014/main" id="{8739CF2C-4C2A-46E6-A78C-BD5C2FE62CC0}"/>
                </a:ext>
              </a:extLst>
            </p:cNvPr>
            <p:cNvSpPr/>
            <p:nvPr/>
          </p:nvSpPr>
          <p:spPr>
            <a:xfrm rot="16200000">
              <a:off x="5299616" y="2234018"/>
              <a:ext cx="78042" cy="255389"/>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26" name="Rectangle 125">
              <a:extLst>
                <a:ext uri="{FF2B5EF4-FFF2-40B4-BE49-F238E27FC236}">
                  <a16:creationId xmlns:a16="http://schemas.microsoft.com/office/drawing/2014/main" id="{FDEA1A63-BF11-4DCF-B023-850706327971}"/>
                </a:ext>
              </a:extLst>
            </p:cNvPr>
            <p:cNvSpPr/>
            <p:nvPr/>
          </p:nvSpPr>
          <p:spPr>
            <a:xfrm rot="16200000">
              <a:off x="5377270" y="2085048"/>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27" name="Rectangle 126">
              <a:extLst>
                <a:ext uri="{FF2B5EF4-FFF2-40B4-BE49-F238E27FC236}">
                  <a16:creationId xmlns:a16="http://schemas.microsoft.com/office/drawing/2014/main" id="{8AEFC532-9A2C-4C37-8C3F-16075517DD98}"/>
                </a:ext>
              </a:extLst>
            </p:cNvPr>
            <p:cNvSpPr/>
            <p:nvPr/>
          </p:nvSpPr>
          <p:spPr>
            <a:xfrm rot="16200000">
              <a:off x="5377270" y="1911433"/>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29" name="Rectangle 128">
              <a:extLst>
                <a:ext uri="{FF2B5EF4-FFF2-40B4-BE49-F238E27FC236}">
                  <a16:creationId xmlns:a16="http://schemas.microsoft.com/office/drawing/2014/main" id="{A54100A7-5391-4757-8D6A-469DEDB57489}"/>
                </a:ext>
              </a:extLst>
            </p:cNvPr>
            <p:cNvSpPr/>
            <p:nvPr/>
          </p:nvSpPr>
          <p:spPr>
            <a:xfrm rot="16200000">
              <a:off x="5377270" y="1737818"/>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31" name="Rectangle 130">
              <a:extLst>
                <a:ext uri="{FF2B5EF4-FFF2-40B4-BE49-F238E27FC236}">
                  <a16:creationId xmlns:a16="http://schemas.microsoft.com/office/drawing/2014/main" id="{F003BFA0-DE39-43D6-9044-BD77C0C61564}"/>
                </a:ext>
              </a:extLst>
            </p:cNvPr>
            <p:cNvSpPr/>
            <p:nvPr/>
          </p:nvSpPr>
          <p:spPr>
            <a:xfrm rot="16200000">
              <a:off x="5211213" y="2085048"/>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33" name="Rectangle 132">
              <a:extLst>
                <a:ext uri="{FF2B5EF4-FFF2-40B4-BE49-F238E27FC236}">
                  <a16:creationId xmlns:a16="http://schemas.microsoft.com/office/drawing/2014/main" id="{8FAF4B95-C8B5-48F3-A92E-15BEF82FED50}"/>
                </a:ext>
              </a:extLst>
            </p:cNvPr>
            <p:cNvSpPr/>
            <p:nvPr/>
          </p:nvSpPr>
          <p:spPr>
            <a:xfrm rot="16200000">
              <a:off x="5211213" y="1911433"/>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34" name="Rectangle 133">
              <a:extLst>
                <a:ext uri="{FF2B5EF4-FFF2-40B4-BE49-F238E27FC236}">
                  <a16:creationId xmlns:a16="http://schemas.microsoft.com/office/drawing/2014/main" id="{34B4FD2D-48D9-43B8-8D16-8C615118F2E2}"/>
                </a:ext>
              </a:extLst>
            </p:cNvPr>
            <p:cNvSpPr/>
            <p:nvPr/>
          </p:nvSpPr>
          <p:spPr>
            <a:xfrm rot="16200000">
              <a:off x="5211213" y="1737818"/>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35" name="Rectangle 134">
              <a:extLst>
                <a:ext uri="{FF2B5EF4-FFF2-40B4-BE49-F238E27FC236}">
                  <a16:creationId xmlns:a16="http://schemas.microsoft.com/office/drawing/2014/main" id="{2A3C366D-E072-4FFB-A7F8-98ABED57085A}"/>
                </a:ext>
              </a:extLst>
            </p:cNvPr>
            <p:cNvSpPr/>
            <p:nvPr/>
          </p:nvSpPr>
          <p:spPr>
            <a:xfrm>
              <a:off x="5160902" y="1390281"/>
              <a:ext cx="78586" cy="20826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36" name="Rectangle 135">
              <a:extLst>
                <a:ext uri="{FF2B5EF4-FFF2-40B4-BE49-F238E27FC236}">
                  <a16:creationId xmlns:a16="http://schemas.microsoft.com/office/drawing/2014/main" id="{4E132F04-914E-4387-8FA4-4F164EDAA3EF}"/>
                </a:ext>
              </a:extLst>
            </p:cNvPr>
            <p:cNvSpPr/>
            <p:nvPr/>
          </p:nvSpPr>
          <p:spPr>
            <a:xfrm>
              <a:off x="5450902" y="1390281"/>
              <a:ext cx="78586" cy="20826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37" name="Rectangle 136">
              <a:extLst>
                <a:ext uri="{FF2B5EF4-FFF2-40B4-BE49-F238E27FC236}">
                  <a16:creationId xmlns:a16="http://schemas.microsoft.com/office/drawing/2014/main" id="{7CC082E0-2900-4129-907F-337237C82F72}"/>
                </a:ext>
              </a:extLst>
            </p:cNvPr>
            <p:cNvSpPr/>
            <p:nvPr/>
          </p:nvSpPr>
          <p:spPr>
            <a:xfrm rot="16200000">
              <a:off x="5302822" y="1247726"/>
              <a:ext cx="84749" cy="368583"/>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38" name="Isosceles Triangle 33">
              <a:extLst>
                <a:ext uri="{FF2B5EF4-FFF2-40B4-BE49-F238E27FC236}">
                  <a16:creationId xmlns:a16="http://schemas.microsoft.com/office/drawing/2014/main" id="{A5B9C011-87AE-4AC6-B542-9A8A1DE1BF40}"/>
                </a:ext>
              </a:extLst>
            </p:cNvPr>
            <p:cNvSpPr/>
            <p:nvPr/>
          </p:nvSpPr>
          <p:spPr>
            <a:xfrm>
              <a:off x="5007001" y="2404544"/>
              <a:ext cx="102699" cy="263695"/>
            </a:xfrm>
            <a:custGeom>
              <a:avLst/>
              <a:gdLst>
                <a:gd name="connsiteX0" fmla="*/ 0 w 207474"/>
                <a:gd name="connsiteY0" fmla="*/ 263695 h 263695"/>
                <a:gd name="connsiteX1" fmla="*/ 207474 w 207474"/>
                <a:gd name="connsiteY1" fmla="*/ 0 h 263695"/>
                <a:gd name="connsiteX2" fmla="*/ 207474 w 207474"/>
                <a:gd name="connsiteY2" fmla="*/ 263695 h 263695"/>
                <a:gd name="connsiteX3" fmla="*/ 0 w 207474"/>
                <a:gd name="connsiteY3" fmla="*/ 263695 h 263695"/>
                <a:gd name="connsiteX0" fmla="*/ 0 w 154134"/>
                <a:gd name="connsiteY0" fmla="*/ 261790 h 263695"/>
                <a:gd name="connsiteX1" fmla="*/ 154134 w 154134"/>
                <a:gd name="connsiteY1" fmla="*/ 0 h 263695"/>
                <a:gd name="connsiteX2" fmla="*/ 154134 w 154134"/>
                <a:gd name="connsiteY2" fmla="*/ 263695 h 263695"/>
                <a:gd name="connsiteX3" fmla="*/ 0 w 154134"/>
                <a:gd name="connsiteY3" fmla="*/ 261790 h 263695"/>
                <a:gd name="connsiteX0" fmla="*/ 0 w 79839"/>
                <a:gd name="connsiteY0" fmla="*/ 261790 h 263695"/>
                <a:gd name="connsiteX1" fmla="*/ 79839 w 79839"/>
                <a:gd name="connsiteY1" fmla="*/ 0 h 263695"/>
                <a:gd name="connsiteX2" fmla="*/ 79839 w 79839"/>
                <a:gd name="connsiteY2" fmla="*/ 263695 h 263695"/>
                <a:gd name="connsiteX3" fmla="*/ 0 w 79839"/>
                <a:gd name="connsiteY3" fmla="*/ 261790 h 263695"/>
                <a:gd name="connsiteX0" fmla="*/ 0 w 100794"/>
                <a:gd name="connsiteY0" fmla="*/ 261790 h 263695"/>
                <a:gd name="connsiteX1" fmla="*/ 100794 w 100794"/>
                <a:gd name="connsiteY1" fmla="*/ 0 h 263695"/>
                <a:gd name="connsiteX2" fmla="*/ 100794 w 100794"/>
                <a:gd name="connsiteY2" fmla="*/ 263695 h 263695"/>
                <a:gd name="connsiteX3" fmla="*/ 0 w 100794"/>
                <a:gd name="connsiteY3" fmla="*/ 261790 h 263695"/>
                <a:gd name="connsiteX0" fmla="*/ 0 w 100794"/>
                <a:gd name="connsiteY0" fmla="*/ 261790 h 263695"/>
                <a:gd name="connsiteX1" fmla="*/ 100794 w 100794"/>
                <a:gd name="connsiteY1" fmla="*/ 0 h 263695"/>
                <a:gd name="connsiteX2" fmla="*/ 100794 w 100794"/>
                <a:gd name="connsiteY2" fmla="*/ 263695 h 263695"/>
                <a:gd name="connsiteX3" fmla="*/ 0 w 100794"/>
                <a:gd name="connsiteY3" fmla="*/ 261790 h 263695"/>
                <a:gd name="connsiteX0" fmla="*/ 0 w 100794"/>
                <a:gd name="connsiteY0" fmla="*/ 261790 h 263695"/>
                <a:gd name="connsiteX1" fmla="*/ 100794 w 100794"/>
                <a:gd name="connsiteY1" fmla="*/ 0 h 263695"/>
                <a:gd name="connsiteX2" fmla="*/ 100794 w 100794"/>
                <a:gd name="connsiteY2" fmla="*/ 263695 h 263695"/>
                <a:gd name="connsiteX3" fmla="*/ 0 w 100794"/>
                <a:gd name="connsiteY3" fmla="*/ 261790 h 263695"/>
                <a:gd name="connsiteX0" fmla="*/ 0 w 102699"/>
                <a:gd name="connsiteY0" fmla="*/ 263695 h 263695"/>
                <a:gd name="connsiteX1" fmla="*/ 102699 w 102699"/>
                <a:gd name="connsiteY1" fmla="*/ 0 h 263695"/>
                <a:gd name="connsiteX2" fmla="*/ 102699 w 102699"/>
                <a:gd name="connsiteY2" fmla="*/ 263695 h 263695"/>
                <a:gd name="connsiteX3" fmla="*/ 0 w 102699"/>
                <a:gd name="connsiteY3" fmla="*/ 263695 h 263695"/>
              </a:gdLst>
              <a:ahLst/>
              <a:cxnLst>
                <a:cxn ang="0">
                  <a:pos x="connsiteX0" y="connsiteY0"/>
                </a:cxn>
                <a:cxn ang="0">
                  <a:pos x="connsiteX1" y="connsiteY1"/>
                </a:cxn>
                <a:cxn ang="0">
                  <a:pos x="connsiteX2" y="connsiteY2"/>
                </a:cxn>
                <a:cxn ang="0">
                  <a:pos x="connsiteX3" y="connsiteY3"/>
                </a:cxn>
              </a:cxnLst>
              <a:rect l="l" t="t" r="r" b="b"/>
              <a:pathLst>
                <a:path w="102699" h="263695">
                  <a:moveTo>
                    <a:pt x="0" y="263695"/>
                  </a:moveTo>
                  <a:cubicBezTo>
                    <a:pt x="41218" y="165002"/>
                    <a:pt x="69101" y="87263"/>
                    <a:pt x="102699" y="0"/>
                  </a:cubicBezTo>
                  <a:lnTo>
                    <a:pt x="102699" y="263695"/>
                  </a:lnTo>
                  <a:lnTo>
                    <a:pt x="0" y="263695"/>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139" name="Straight Connector 138">
            <a:extLst>
              <a:ext uri="{FF2B5EF4-FFF2-40B4-BE49-F238E27FC236}">
                <a16:creationId xmlns:a16="http://schemas.microsoft.com/office/drawing/2014/main" id="{86AA700C-4F4D-4C34-9204-6BF569AA32F9}"/>
              </a:ext>
            </a:extLst>
          </p:cNvPr>
          <p:cNvCxnSpPr>
            <a:cxnSpLocks/>
          </p:cNvCxnSpPr>
          <p:nvPr/>
        </p:nvCxnSpPr>
        <p:spPr>
          <a:xfrm>
            <a:off x="8416657" y="2998876"/>
            <a:ext cx="0" cy="274320"/>
          </a:xfrm>
          <a:prstGeom prst="line">
            <a:avLst/>
          </a:prstGeom>
          <a:ln w="12700" cmpd="sng">
            <a:solidFill>
              <a:schemeClr val="accent6"/>
            </a:solidFill>
            <a:tailEnd type="oval"/>
          </a:ln>
          <a:effectLst/>
        </p:spPr>
        <p:style>
          <a:lnRef idx="2">
            <a:schemeClr val="accent1"/>
          </a:lnRef>
          <a:fillRef idx="0">
            <a:schemeClr val="accent1"/>
          </a:fillRef>
          <a:effectRef idx="1">
            <a:schemeClr val="accent1"/>
          </a:effectRef>
          <a:fontRef idx="minor">
            <a:schemeClr val="tx1"/>
          </a:fontRef>
        </p:style>
      </p:cxnSp>
      <p:sp>
        <p:nvSpPr>
          <p:cNvPr id="140" name="TextBox 139">
            <a:extLst>
              <a:ext uri="{FF2B5EF4-FFF2-40B4-BE49-F238E27FC236}">
                <a16:creationId xmlns:a16="http://schemas.microsoft.com/office/drawing/2014/main" id="{A1FD354C-6AF6-485E-889C-BBFAA8CB17FC}"/>
              </a:ext>
            </a:extLst>
          </p:cNvPr>
          <p:cNvSpPr txBox="1"/>
          <p:nvPr/>
        </p:nvSpPr>
        <p:spPr>
          <a:xfrm>
            <a:off x="138660" y="3395968"/>
            <a:ext cx="2572519" cy="1000274"/>
          </a:xfrm>
          <a:prstGeom prst="rect">
            <a:avLst/>
          </a:prstGeom>
          <a:noFill/>
        </p:spPr>
        <p:txBody>
          <a:bodyPr wrap="square" lIns="0" tIns="0" rIns="0" bIns="0" rtlCol="0">
            <a:spAutoFit/>
          </a:bodyPr>
          <a:lstStyle/>
          <a:p>
            <a:pPr marL="214313" indent="-214313" defTabSz="342884">
              <a:spcBef>
                <a:spcPts val="450"/>
              </a:spcBef>
              <a:buFont typeface="Courier New" panose="02070309020205020404" pitchFamily="49" charset="0"/>
              <a:buChar char="o"/>
              <a:defRPr/>
            </a:pPr>
            <a:r>
              <a:rPr lang="en-US" sz="1050" b="1" dirty="0"/>
              <a:t>Digital Employee Experience</a:t>
            </a:r>
          </a:p>
          <a:p>
            <a:pPr marL="214313" indent="-214313" defTabSz="342884">
              <a:spcBef>
                <a:spcPts val="450"/>
              </a:spcBef>
              <a:buFont typeface="Courier New" panose="02070309020205020404" pitchFamily="49" charset="0"/>
              <a:buChar char="o"/>
              <a:defRPr/>
            </a:pPr>
            <a:r>
              <a:rPr lang="en-US" sz="1050" b="1" dirty="0"/>
              <a:t>Productivity and Business Apps</a:t>
            </a:r>
          </a:p>
          <a:p>
            <a:pPr marL="214313" indent="-214313" defTabSz="342884">
              <a:spcBef>
                <a:spcPts val="450"/>
              </a:spcBef>
              <a:buFont typeface="Courier New" panose="02070309020205020404" pitchFamily="49" charset="0"/>
              <a:buChar char="o"/>
              <a:defRPr/>
            </a:pPr>
            <a:r>
              <a:rPr lang="en-US" sz="1050" b="1" dirty="0"/>
              <a:t>Digital Services Management with ServiceNow</a:t>
            </a:r>
          </a:p>
          <a:p>
            <a:pPr marL="214313" indent="-214313" defTabSz="342884">
              <a:spcBef>
                <a:spcPts val="450"/>
              </a:spcBef>
              <a:buFont typeface="Courier New" panose="02070309020205020404" pitchFamily="49" charset="0"/>
              <a:buChar char="o"/>
              <a:defRPr/>
            </a:pPr>
            <a:r>
              <a:rPr lang="en-US" sz="1050" b="1" dirty="0"/>
              <a:t>Virtual Desktops and Apps </a:t>
            </a:r>
          </a:p>
        </p:txBody>
      </p:sp>
      <p:sp>
        <p:nvSpPr>
          <p:cNvPr id="141" name="TextBox 140">
            <a:extLst>
              <a:ext uri="{FF2B5EF4-FFF2-40B4-BE49-F238E27FC236}">
                <a16:creationId xmlns:a16="http://schemas.microsoft.com/office/drawing/2014/main" id="{473B59C4-C8BD-477E-B4C1-768F845D4306}"/>
              </a:ext>
            </a:extLst>
          </p:cNvPr>
          <p:cNvSpPr txBox="1"/>
          <p:nvPr/>
        </p:nvSpPr>
        <p:spPr>
          <a:xfrm>
            <a:off x="2633459" y="3406549"/>
            <a:ext cx="2241514" cy="774571"/>
          </a:xfrm>
          <a:prstGeom prst="rect">
            <a:avLst/>
          </a:prstGeom>
          <a:noFill/>
        </p:spPr>
        <p:txBody>
          <a:bodyPr wrap="square" lIns="0" tIns="0" rIns="0" bIns="0" rtlCol="0">
            <a:spAutoFit/>
          </a:bodyPr>
          <a:lstStyle/>
          <a:p>
            <a:pPr marL="214313" indent="-214313" defTabSz="342884">
              <a:spcBef>
                <a:spcPts val="450"/>
              </a:spcBef>
              <a:buFont typeface="Courier New" panose="02070309020205020404" pitchFamily="49" charset="0"/>
              <a:buChar char="o"/>
              <a:defRPr/>
            </a:pPr>
            <a:r>
              <a:rPr lang="en-US" sz="1050" b="1" dirty="0"/>
              <a:t>Application Modernization </a:t>
            </a:r>
          </a:p>
          <a:p>
            <a:pPr marL="214313" indent="-214313" defTabSz="342884">
              <a:spcBef>
                <a:spcPts val="450"/>
              </a:spcBef>
              <a:buFont typeface="Courier New" panose="02070309020205020404" pitchFamily="49" charset="0"/>
              <a:buChar char="o"/>
              <a:defRPr/>
            </a:pPr>
            <a:r>
              <a:rPr lang="en-US" sz="1050" b="1" dirty="0"/>
              <a:t>Data and Application Migration</a:t>
            </a:r>
          </a:p>
          <a:p>
            <a:pPr marL="214313" indent="-214313" defTabSz="342884">
              <a:spcBef>
                <a:spcPts val="450"/>
              </a:spcBef>
              <a:buFont typeface="Courier New" panose="02070309020205020404" pitchFamily="49" charset="0"/>
              <a:buChar char="o"/>
              <a:defRPr/>
            </a:pPr>
            <a:r>
              <a:rPr lang="en-US" sz="1050" b="1" dirty="0"/>
              <a:t>Application Portfolio Optimization</a:t>
            </a:r>
          </a:p>
        </p:txBody>
      </p:sp>
      <p:sp>
        <p:nvSpPr>
          <p:cNvPr id="142" name="TextBox 141">
            <a:extLst>
              <a:ext uri="{FF2B5EF4-FFF2-40B4-BE49-F238E27FC236}">
                <a16:creationId xmlns:a16="http://schemas.microsoft.com/office/drawing/2014/main" id="{B523F76D-E029-4FE9-95E2-36F92C3108EE}"/>
              </a:ext>
            </a:extLst>
          </p:cNvPr>
          <p:cNvSpPr txBox="1"/>
          <p:nvPr/>
        </p:nvSpPr>
        <p:spPr>
          <a:xfrm>
            <a:off x="7260804" y="3391518"/>
            <a:ext cx="1775956" cy="869469"/>
          </a:xfrm>
          <a:prstGeom prst="rect">
            <a:avLst/>
          </a:prstGeom>
          <a:noFill/>
        </p:spPr>
        <p:txBody>
          <a:bodyPr wrap="square" lIns="0" tIns="0" rIns="0" bIns="0" rtlCol="0">
            <a:spAutoFit/>
          </a:bodyPr>
          <a:lstStyle/>
          <a:p>
            <a:pPr marL="214313" indent="-214313" defTabSz="342884">
              <a:spcBef>
                <a:spcPts val="450"/>
              </a:spcBef>
              <a:buFont typeface="Courier New" panose="02070309020205020404" pitchFamily="49" charset="0"/>
              <a:buChar char="o"/>
              <a:defRPr/>
            </a:pPr>
            <a:r>
              <a:rPr lang="en-US" sz="1050" b="1" dirty="0">
                <a:latin typeface="Arial"/>
              </a:rPr>
              <a:t>Cyber Recovery</a:t>
            </a:r>
          </a:p>
          <a:p>
            <a:pPr marL="214313" indent="-214313" defTabSz="342884">
              <a:spcBef>
                <a:spcPts val="450"/>
              </a:spcBef>
              <a:buFont typeface="Courier New" panose="02070309020205020404" pitchFamily="49" charset="0"/>
              <a:buChar char="o"/>
              <a:defRPr/>
            </a:pPr>
            <a:r>
              <a:rPr lang="en-US" sz="1050" b="1" dirty="0">
                <a:latin typeface="Arial"/>
              </a:rPr>
              <a:t>Cybersecurity</a:t>
            </a:r>
          </a:p>
          <a:p>
            <a:pPr marL="214313" indent="-214313" defTabSz="342884">
              <a:spcBef>
                <a:spcPts val="450"/>
              </a:spcBef>
              <a:buFont typeface="Courier New" panose="02070309020205020404" pitchFamily="49" charset="0"/>
              <a:buChar char="o"/>
              <a:defRPr/>
            </a:pPr>
            <a:r>
              <a:rPr lang="en-US" sz="1050" b="1" dirty="0">
                <a:latin typeface="Arial"/>
              </a:rPr>
              <a:t>Application Continuity</a:t>
            </a:r>
          </a:p>
          <a:p>
            <a:pPr marL="214313" indent="-214313" defTabSz="342884">
              <a:spcBef>
                <a:spcPts val="450"/>
              </a:spcBef>
              <a:buFont typeface="Courier New" panose="02070309020205020404" pitchFamily="49" charset="0"/>
              <a:buChar char="o"/>
              <a:defRPr/>
            </a:pPr>
            <a:r>
              <a:rPr lang="en-US" sz="1050" b="1" dirty="0">
                <a:latin typeface="Arial"/>
              </a:rPr>
              <a:t>Data Protection</a:t>
            </a:r>
          </a:p>
        </p:txBody>
      </p:sp>
      <p:sp>
        <p:nvSpPr>
          <p:cNvPr id="143" name="Rectangle 142">
            <a:extLst>
              <a:ext uri="{FF2B5EF4-FFF2-40B4-BE49-F238E27FC236}">
                <a16:creationId xmlns:a16="http://schemas.microsoft.com/office/drawing/2014/main" id="{1C215FB1-ED09-4B4F-B901-BC8283E96D5C}"/>
              </a:ext>
            </a:extLst>
          </p:cNvPr>
          <p:cNvSpPr/>
          <p:nvPr/>
        </p:nvSpPr>
        <p:spPr>
          <a:xfrm>
            <a:off x="4969208" y="2418677"/>
            <a:ext cx="1828799" cy="635674"/>
          </a:xfrm>
          <a:prstGeom prst="rect">
            <a:avLst/>
          </a:prstGeom>
          <a:solidFill>
            <a:schemeClr val="bg1"/>
          </a:solidFill>
          <a:ln>
            <a:solidFill>
              <a:schemeClr val="bg1"/>
            </a:solidFill>
          </a:ln>
        </p:spPr>
        <p:txBody>
          <a:bodyPr lIns="437198" rIns="0" anchor="ctr" anchorCtr="0"/>
          <a:lstStyle/>
          <a:p>
            <a:pPr defTabSz="342884">
              <a:lnSpc>
                <a:spcPct val="90000"/>
              </a:lnSpc>
              <a:defRPr/>
            </a:pPr>
            <a:endParaRPr lang="en-US" sz="825" kern="0" spc="169">
              <a:solidFill>
                <a:srgbClr val="FFFFFF"/>
              </a:solidFill>
              <a:latin typeface="Arial Black" panose="020B0A04020102020204" pitchFamily="34" charset="0"/>
              <a:ea typeface="Arial"/>
              <a:cs typeface="Aharoni" panose="02010803020104030203" pitchFamily="2" charset="-79"/>
            </a:endParaRPr>
          </a:p>
        </p:txBody>
      </p:sp>
      <p:sp>
        <p:nvSpPr>
          <p:cNvPr id="144" name="TextBox 143">
            <a:extLst>
              <a:ext uri="{FF2B5EF4-FFF2-40B4-BE49-F238E27FC236}">
                <a16:creationId xmlns:a16="http://schemas.microsoft.com/office/drawing/2014/main" id="{36BCAA87-8ED5-4C68-BCFD-28AAAB183431}"/>
              </a:ext>
            </a:extLst>
          </p:cNvPr>
          <p:cNvSpPr txBox="1"/>
          <p:nvPr/>
        </p:nvSpPr>
        <p:spPr>
          <a:xfrm>
            <a:off x="5713095" y="2559543"/>
            <a:ext cx="864339" cy="353943"/>
          </a:xfrm>
          <a:prstGeom prst="rect">
            <a:avLst/>
          </a:prstGeom>
          <a:noFill/>
        </p:spPr>
        <p:txBody>
          <a:bodyPr wrap="none" rtlCol="0">
            <a:spAutoFit/>
          </a:bodyPr>
          <a:lstStyle/>
          <a:p>
            <a:pPr algn="ctr" defTabSz="342884" fontAlgn="base">
              <a:buClr>
                <a:srgbClr val="007DB8"/>
              </a:buClr>
              <a:defRPr/>
            </a:pPr>
            <a:r>
              <a:rPr lang="en-US" sz="850" b="1">
                <a:solidFill>
                  <a:srgbClr val="FFFFFF"/>
                </a:solidFill>
                <a:latin typeface="Arial"/>
              </a:rPr>
              <a:t>CLOUD </a:t>
            </a:r>
          </a:p>
          <a:p>
            <a:pPr algn="ctr" defTabSz="342884" fontAlgn="base">
              <a:buClr>
                <a:srgbClr val="007DB8"/>
              </a:buClr>
              <a:defRPr/>
            </a:pPr>
            <a:r>
              <a:rPr lang="en-US" sz="850" b="1">
                <a:solidFill>
                  <a:srgbClr val="FFFFFF"/>
                </a:solidFill>
                <a:latin typeface="Arial"/>
              </a:rPr>
              <a:t>PLATFORMS</a:t>
            </a:r>
          </a:p>
        </p:txBody>
      </p:sp>
      <p:grpSp>
        <p:nvGrpSpPr>
          <p:cNvPr id="145" name="Group 144">
            <a:extLst>
              <a:ext uri="{FF2B5EF4-FFF2-40B4-BE49-F238E27FC236}">
                <a16:creationId xmlns:a16="http://schemas.microsoft.com/office/drawing/2014/main" id="{22BC4597-6A1F-4470-A5BA-8C1D334E524A}"/>
              </a:ext>
            </a:extLst>
          </p:cNvPr>
          <p:cNvGrpSpPr>
            <a:grpSpLocks noChangeAspect="1"/>
          </p:cNvGrpSpPr>
          <p:nvPr/>
        </p:nvGrpSpPr>
        <p:grpSpPr>
          <a:xfrm>
            <a:off x="4684616" y="2326079"/>
            <a:ext cx="822959" cy="822965"/>
            <a:chOff x="1274056" y="1965989"/>
            <a:chExt cx="1218935" cy="1218941"/>
          </a:xfrm>
        </p:grpSpPr>
        <p:sp>
          <p:nvSpPr>
            <p:cNvPr id="146" name="Oval 145">
              <a:extLst>
                <a:ext uri="{FF2B5EF4-FFF2-40B4-BE49-F238E27FC236}">
                  <a16:creationId xmlns:a16="http://schemas.microsoft.com/office/drawing/2014/main" id="{79225971-6B13-4F60-ADCF-C6EAC6F796DF}"/>
                </a:ext>
              </a:extLst>
            </p:cNvPr>
            <p:cNvSpPr>
              <a:spLocks noChangeAspect="1"/>
            </p:cNvSpPr>
            <p:nvPr/>
          </p:nvSpPr>
          <p:spPr>
            <a:xfrm>
              <a:off x="1274056" y="1965989"/>
              <a:ext cx="1218935" cy="1218941"/>
            </a:xfrm>
            <a:prstGeom prst="ellipse">
              <a:avLst/>
            </a:prstGeom>
            <a:solidFill>
              <a:schemeClr val="tx2"/>
            </a:solidFill>
            <a:ln w="15875">
              <a:solidFill>
                <a:schemeClr val="tx2"/>
              </a:solidFill>
            </a:ln>
            <a:effectLst/>
          </p:spPr>
          <p:txBody>
            <a:bodyPr wrap="square" lIns="182880" tIns="137160" rIns="137160" bIns="137160" rtlCol="0" anchor="ctr">
              <a:noAutofit/>
            </a:bodyPr>
            <a:lstStyle/>
            <a:p>
              <a:pPr algn="ctr" defTabSz="914243" fontAlgn="base">
                <a:lnSpc>
                  <a:spcPct val="90000"/>
                </a:lnSpc>
                <a:spcBef>
                  <a:spcPts val="600"/>
                </a:spcBef>
                <a:spcAft>
                  <a:spcPct val="0"/>
                </a:spcAft>
                <a:defRPr/>
              </a:pPr>
              <a:endParaRPr lang="en-US" sz="2000">
                <a:solidFill>
                  <a:srgbClr val="FFFFFF"/>
                </a:solidFill>
                <a:latin typeface="Arial"/>
              </a:endParaRPr>
            </a:p>
          </p:txBody>
        </p:sp>
        <p:sp>
          <p:nvSpPr>
            <p:cNvPr id="147" name="Oval 146">
              <a:extLst>
                <a:ext uri="{FF2B5EF4-FFF2-40B4-BE49-F238E27FC236}">
                  <a16:creationId xmlns:a16="http://schemas.microsoft.com/office/drawing/2014/main" id="{B329B7B3-F405-43E1-AD84-4A80BCFCE504}"/>
                </a:ext>
              </a:extLst>
            </p:cNvPr>
            <p:cNvSpPr>
              <a:spLocks noChangeAspect="1"/>
            </p:cNvSpPr>
            <p:nvPr/>
          </p:nvSpPr>
          <p:spPr>
            <a:xfrm>
              <a:off x="1349441" y="2033165"/>
              <a:ext cx="1083499" cy="1083504"/>
            </a:xfrm>
            <a:prstGeom prst="ellipse">
              <a:avLst/>
            </a:prstGeom>
            <a:solidFill>
              <a:schemeClr val="tx2"/>
            </a:solidFill>
            <a:ln w="28575">
              <a:solidFill>
                <a:schemeClr val="bg1"/>
              </a:solidFill>
            </a:ln>
            <a:effectLst/>
          </p:spPr>
          <p:txBody>
            <a:bodyPr wrap="square" lIns="182880" tIns="137160" rIns="137160" bIns="137160" rtlCol="0" anchor="ctr">
              <a:noAutofit/>
            </a:bodyPr>
            <a:lstStyle/>
            <a:p>
              <a:pPr algn="ctr" defTabSz="914243" fontAlgn="base">
                <a:lnSpc>
                  <a:spcPct val="90000"/>
                </a:lnSpc>
                <a:spcBef>
                  <a:spcPts val="600"/>
                </a:spcBef>
                <a:spcAft>
                  <a:spcPct val="0"/>
                </a:spcAft>
                <a:defRPr/>
              </a:pPr>
              <a:endParaRPr lang="en-US" sz="2000">
                <a:solidFill>
                  <a:srgbClr val="FFFFFF"/>
                </a:solidFill>
                <a:latin typeface="Arial"/>
              </a:endParaRPr>
            </a:p>
          </p:txBody>
        </p:sp>
      </p:grpSp>
      <p:grpSp>
        <p:nvGrpSpPr>
          <p:cNvPr id="148" name="Group 147">
            <a:extLst>
              <a:ext uri="{FF2B5EF4-FFF2-40B4-BE49-F238E27FC236}">
                <a16:creationId xmlns:a16="http://schemas.microsoft.com/office/drawing/2014/main" id="{94ACC1F1-3AC7-4B14-BCF2-C4B1E82B1554}"/>
              </a:ext>
            </a:extLst>
          </p:cNvPr>
          <p:cNvGrpSpPr>
            <a:grpSpLocks noChangeAspect="1"/>
          </p:cNvGrpSpPr>
          <p:nvPr/>
        </p:nvGrpSpPr>
        <p:grpSpPr>
          <a:xfrm>
            <a:off x="4842667" y="2519888"/>
            <a:ext cx="522152" cy="383658"/>
            <a:chOff x="-764551" y="2980476"/>
            <a:chExt cx="746457" cy="548472"/>
          </a:xfrm>
          <a:solidFill>
            <a:schemeClr val="bg1"/>
          </a:solidFill>
          <a:effectLst>
            <a:outerShdw blurRad="1016000" algn="ctr" rotWithShape="0">
              <a:prstClr val="black">
                <a:alpha val="56000"/>
              </a:prstClr>
            </a:outerShdw>
          </a:effectLst>
        </p:grpSpPr>
        <p:sp>
          <p:nvSpPr>
            <p:cNvPr id="149" name="Freeform 6">
              <a:extLst>
                <a:ext uri="{FF2B5EF4-FFF2-40B4-BE49-F238E27FC236}">
                  <a16:creationId xmlns:a16="http://schemas.microsoft.com/office/drawing/2014/main" id="{7FBFB494-E3A2-463F-A938-8561FD052F35}"/>
                </a:ext>
              </a:extLst>
            </p:cNvPr>
            <p:cNvSpPr>
              <a:spLocks noChangeAspect="1" noEditPoints="1"/>
            </p:cNvSpPr>
            <p:nvPr/>
          </p:nvSpPr>
          <p:spPr bwMode="auto">
            <a:xfrm>
              <a:off x="-639646" y="3219860"/>
              <a:ext cx="504560" cy="309088"/>
            </a:xfrm>
            <a:custGeom>
              <a:avLst/>
              <a:gdLst>
                <a:gd name="T0" fmla="*/ 144 w 172"/>
                <a:gd name="T1" fmla="*/ 49 h 106"/>
                <a:gd name="T2" fmla="*/ 141 w 172"/>
                <a:gd name="T3" fmla="*/ 30 h 106"/>
                <a:gd name="T4" fmla="*/ 124 w 172"/>
                <a:gd name="T5" fmla="*/ 7 h 106"/>
                <a:gd name="T6" fmla="*/ 100 w 172"/>
                <a:gd name="T7" fmla="*/ 0 h 106"/>
                <a:gd name="T8" fmla="*/ 64 w 172"/>
                <a:gd name="T9" fmla="*/ 19 h 106"/>
                <a:gd name="T10" fmla="*/ 56 w 172"/>
                <a:gd name="T11" fmla="*/ 19 h 106"/>
                <a:gd name="T12" fmla="*/ 22 w 172"/>
                <a:gd name="T13" fmla="*/ 44 h 106"/>
                <a:gd name="T14" fmla="*/ 0 w 172"/>
                <a:gd name="T15" fmla="*/ 75 h 106"/>
                <a:gd name="T16" fmla="*/ 31 w 172"/>
                <a:gd name="T17" fmla="*/ 106 h 106"/>
                <a:gd name="T18" fmla="*/ 124 w 172"/>
                <a:gd name="T19" fmla="*/ 106 h 106"/>
                <a:gd name="T20" fmla="*/ 141 w 172"/>
                <a:gd name="T21" fmla="*/ 106 h 106"/>
                <a:gd name="T22" fmla="*/ 144 w 172"/>
                <a:gd name="T23" fmla="*/ 106 h 106"/>
                <a:gd name="T24" fmla="*/ 172 w 172"/>
                <a:gd name="T25" fmla="*/ 77 h 106"/>
                <a:gd name="T26" fmla="*/ 144 w 172"/>
                <a:gd name="T27" fmla="*/ 49 h 106"/>
                <a:gd name="T28" fmla="*/ 143 w 172"/>
                <a:gd name="T29" fmla="*/ 89 h 106"/>
                <a:gd name="T30" fmla="*/ 141 w 172"/>
                <a:gd name="T31" fmla="*/ 89 h 106"/>
                <a:gd name="T32" fmla="*/ 124 w 172"/>
                <a:gd name="T33" fmla="*/ 89 h 106"/>
                <a:gd name="T34" fmla="*/ 31 w 172"/>
                <a:gd name="T35" fmla="*/ 89 h 106"/>
                <a:gd name="T36" fmla="*/ 17 w 172"/>
                <a:gd name="T37" fmla="*/ 75 h 106"/>
                <a:gd name="T38" fmla="*/ 27 w 172"/>
                <a:gd name="T39" fmla="*/ 60 h 106"/>
                <a:gd name="T40" fmla="*/ 38 w 172"/>
                <a:gd name="T41" fmla="*/ 57 h 106"/>
                <a:gd name="T42" fmla="*/ 39 w 172"/>
                <a:gd name="T43" fmla="*/ 46 h 106"/>
                <a:gd name="T44" fmla="*/ 56 w 172"/>
                <a:gd name="T45" fmla="*/ 36 h 106"/>
                <a:gd name="T46" fmla="*/ 62 w 172"/>
                <a:gd name="T47" fmla="*/ 36 h 106"/>
                <a:gd name="T48" fmla="*/ 74 w 172"/>
                <a:gd name="T49" fmla="*/ 38 h 106"/>
                <a:gd name="T50" fmla="*/ 79 w 172"/>
                <a:gd name="T51" fmla="*/ 27 h 106"/>
                <a:gd name="T52" fmla="*/ 100 w 172"/>
                <a:gd name="T53" fmla="*/ 17 h 106"/>
                <a:gd name="T54" fmla="*/ 124 w 172"/>
                <a:gd name="T55" fmla="*/ 33 h 106"/>
                <a:gd name="T56" fmla="*/ 127 w 172"/>
                <a:gd name="T57" fmla="*/ 49 h 106"/>
                <a:gd name="T58" fmla="*/ 127 w 172"/>
                <a:gd name="T59" fmla="*/ 65 h 106"/>
                <a:gd name="T60" fmla="*/ 141 w 172"/>
                <a:gd name="T61" fmla="*/ 66 h 106"/>
                <a:gd name="T62" fmla="*/ 143 w 172"/>
                <a:gd name="T63" fmla="*/ 66 h 106"/>
                <a:gd name="T64" fmla="*/ 155 w 172"/>
                <a:gd name="T65" fmla="*/ 77 h 106"/>
                <a:gd name="T66" fmla="*/ 143 w 172"/>
                <a:gd name="T67" fmla="*/ 8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 h="106">
                  <a:moveTo>
                    <a:pt x="144" y="49"/>
                  </a:moveTo>
                  <a:cubicBezTo>
                    <a:pt x="144" y="42"/>
                    <a:pt x="143" y="36"/>
                    <a:pt x="141" y="30"/>
                  </a:cubicBezTo>
                  <a:cubicBezTo>
                    <a:pt x="138" y="20"/>
                    <a:pt x="132" y="12"/>
                    <a:pt x="124" y="7"/>
                  </a:cubicBezTo>
                  <a:cubicBezTo>
                    <a:pt x="117" y="2"/>
                    <a:pt x="109" y="0"/>
                    <a:pt x="100" y="0"/>
                  </a:cubicBezTo>
                  <a:cubicBezTo>
                    <a:pt x="74" y="0"/>
                    <a:pt x="64" y="19"/>
                    <a:pt x="64" y="19"/>
                  </a:cubicBezTo>
                  <a:cubicBezTo>
                    <a:pt x="61" y="19"/>
                    <a:pt x="58" y="19"/>
                    <a:pt x="56" y="19"/>
                  </a:cubicBezTo>
                  <a:cubicBezTo>
                    <a:pt x="26" y="19"/>
                    <a:pt x="22" y="44"/>
                    <a:pt x="22" y="44"/>
                  </a:cubicBezTo>
                  <a:cubicBezTo>
                    <a:pt x="22" y="44"/>
                    <a:pt x="0" y="50"/>
                    <a:pt x="0" y="75"/>
                  </a:cubicBezTo>
                  <a:cubicBezTo>
                    <a:pt x="0" y="99"/>
                    <a:pt x="20" y="106"/>
                    <a:pt x="31" y="106"/>
                  </a:cubicBezTo>
                  <a:cubicBezTo>
                    <a:pt x="124" y="106"/>
                    <a:pt x="124" y="106"/>
                    <a:pt x="124" y="106"/>
                  </a:cubicBezTo>
                  <a:cubicBezTo>
                    <a:pt x="141" y="106"/>
                    <a:pt x="141" y="106"/>
                    <a:pt x="141" y="106"/>
                  </a:cubicBezTo>
                  <a:cubicBezTo>
                    <a:pt x="144" y="106"/>
                    <a:pt x="144" y="106"/>
                    <a:pt x="144" y="106"/>
                  </a:cubicBezTo>
                  <a:cubicBezTo>
                    <a:pt x="144" y="106"/>
                    <a:pt x="172" y="104"/>
                    <a:pt x="172" y="77"/>
                  </a:cubicBezTo>
                  <a:cubicBezTo>
                    <a:pt x="172" y="51"/>
                    <a:pt x="144" y="49"/>
                    <a:pt x="144" y="49"/>
                  </a:cubicBezTo>
                  <a:close/>
                  <a:moveTo>
                    <a:pt x="143" y="89"/>
                  </a:moveTo>
                  <a:cubicBezTo>
                    <a:pt x="141" y="89"/>
                    <a:pt x="141" y="89"/>
                    <a:pt x="141" y="89"/>
                  </a:cubicBezTo>
                  <a:cubicBezTo>
                    <a:pt x="124" y="89"/>
                    <a:pt x="124" y="89"/>
                    <a:pt x="124" y="89"/>
                  </a:cubicBezTo>
                  <a:cubicBezTo>
                    <a:pt x="31" y="89"/>
                    <a:pt x="31" y="89"/>
                    <a:pt x="31" y="89"/>
                  </a:cubicBezTo>
                  <a:cubicBezTo>
                    <a:pt x="27" y="89"/>
                    <a:pt x="17" y="88"/>
                    <a:pt x="17" y="75"/>
                  </a:cubicBezTo>
                  <a:cubicBezTo>
                    <a:pt x="17" y="64"/>
                    <a:pt x="25" y="61"/>
                    <a:pt x="27" y="60"/>
                  </a:cubicBezTo>
                  <a:cubicBezTo>
                    <a:pt x="38" y="57"/>
                    <a:pt x="38" y="57"/>
                    <a:pt x="38" y="57"/>
                  </a:cubicBezTo>
                  <a:cubicBezTo>
                    <a:pt x="39" y="46"/>
                    <a:pt x="39" y="46"/>
                    <a:pt x="39" y="46"/>
                  </a:cubicBezTo>
                  <a:cubicBezTo>
                    <a:pt x="40" y="43"/>
                    <a:pt x="43" y="36"/>
                    <a:pt x="56" y="36"/>
                  </a:cubicBezTo>
                  <a:cubicBezTo>
                    <a:pt x="58" y="36"/>
                    <a:pt x="60" y="36"/>
                    <a:pt x="62" y="36"/>
                  </a:cubicBezTo>
                  <a:cubicBezTo>
                    <a:pt x="74" y="38"/>
                    <a:pt x="74" y="38"/>
                    <a:pt x="74" y="38"/>
                  </a:cubicBezTo>
                  <a:cubicBezTo>
                    <a:pt x="79" y="27"/>
                    <a:pt x="79" y="27"/>
                    <a:pt x="79" y="27"/>
                  </a:cubicBezTo>
                  <a:cubicBezTo>
                    <a:pt x="79" y="27"/>
                    <a:pt x="85" y="17"/>
                    <a:pt x="100" y="17"/>
                  </a:cubicBezTo>
                  <a:cubicBezTo>
                    <a:pt x="113" y="17"/>
                    <a:pt x="120" y="24"/>
                    <a:pt x="124" y="33"/>
                  </a:cubicBezTo>
                  <a:cubicBezTo>
                    <a:pt x="126" y="38"/>
                    <a:pt x="127" y="44"/>
                    <a:pt x="127" y="49"/>
                  </a:cubicBezTo>
                  <a:cubicBezTo>
                    <a:pt x="127" y="65"/>
                    <a:pt x="127" y="65"/>
                    <a:pt x="127" y="65"/>
                  </a:cubicBezTo>
                  <a:cubicBezTo>
                    <a:pt x="141" y="66"/>
                    <a:pt x="141" y="66"/>
                    <a:pt x="141" y="66"/>
                  </a:cubicBezTo>
                  <a:cubicBezTo>
                    <a:pt x="143" y="66"/>
                    <a:pt x="143" y="66"/>
                    <a:pt x="143" y="66"/>
                  </a:cubicBezTo>
                  <a:cubicBezTo>
                    <a:pt x="146" y="66"/>
                    <a:pt x="155" y="68"/>
                    <a:pt x="155" y="77"/>
                  </a:cubicBezTo>
                  <a:cubicBezTo>
                    <a:pt x="155" y="86"/>
                    <a:pt x="148" y="88"/>
                    <a:pt x="143"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44444"/>
                </a:solidFill>
                <a:effectLst/>
                <a:uLnTx/>
                <a:uFillTx/>
                <a:latin typeface="Arial"/>
                <a:ea typeface="+mn-ea"/>
                <a:cs typeface="+mn-cs"/>
              </a:endParaRPr>
            </a:p>
          </p:txBody>
        </p:sp>
        <p:sp>
          <p:nvSpPr>
            <p:cNvPr id="152" name="Freeform 29">
              <a:extLst>
                <a:ext uri="{FF2B5EF4-FFF2-40B4-BE49-F238E27FC236}">
                  <a16:creationId xmlns:a16="http://schemas.microsoft.com/office/drawing/2014/main" id="{AFDD3B54-E07B-41EA-AABE-3818C629DED7}"/>
                </a:ext>
              </a:extLst>
            </p:cNvPr>
            <p:cNvSpPr>
              <a:spLocks noChangeAspect="1"/>
            </p:cNvSpPr>
            <p:nvPr/>
          </p:nvSpPr>
          <p:spPr bwMode="auto">
            <a:xfrm>
              <a:off x="-764551" y="2980476"/>
              <a:ext cx="746457" cy="467579"/>
            </a:xfrm>
            <a:custGeom>
              <a:avLst/>
              <a:gdLst>
                <a:gd name="T0" fmla="*/ 214 w 256"/>
                <a:gd name="T1" fmla="*/ 73 h 157"/>
                <a:gd name="T2" fmla="*/ 149 w 256"/>
                <a:gd name="T3" fmla="*/ 0 h 157"/>
                <a:gd name="T4" fmla="*/ 95 w 256"/>
                <a:gd name="T5" fmla="*/ 29 h 157"/>
                <a:gd name="T6" fmla="*/ 83 w 256"/>
                <a:gd name="T7" fmla="*/ 28 h 157"/>
                <a:gd name="T8" fmla="*/ 34 w 256"/>
                <a:gd name="T9" fmla="*/ 65 h 157"/>
                <a:gd name="T10" fmla="*/ 0 w 256"/>
                <a:gd name="T11" fmla="*/ 111 h 157"/>
                <a:gd name="T12" fmla="*/ 46 w 256"/>
                <a:gd name="T13" fmla="*/ 157 h 157"/>
                <a:gd name="T14" fmla="*/ 66 w 256"/>
                <a:gd name="T15" fmla="*/ 157 h 157"/>
                <a:gd name="T16" fmla="*/ 49 w 256"/>
                <a:gd name="T17" fmla="*/ 140 h 157"/>
                <a:gd name="T18" fmla="*/ 46 w 256"/>
                <a:gd name="T19" fmla="*/ 140 h 157"/>
                <a:gd name="T20" fmla="*/ 17 w 256"/>
                <a:gd name="T21" fmla="*/ 111 h 157"/>
                <a:gd name="T22" fmla="*/ 38 w 256"/>
                <a:gd name="T23" fmla="*/ 81 h 157"/>
                <a:gd name="T24" fmla="*/ 49 w 256"/>
                <a:gd name="T25" fmla="*/ 78 h 157"/>
                <a:gd name="T26" fmla="*/ 51 w 256"/>
                <a:gd name="T27" fmla="*/ 67 h 157"/>
                <a:gd name="T28" fmla="*/ 83 w 256"/>
                <a:gd name="T29" fmla="*/ 45 h 157"/>
                <a:gd name="T30" fmla="*/ 93 w 256"/>
                <a:gd name="T31" fmla="*/ 46 h 157"/>
                <a:gd name="T32" fmla="*/ 105 w 256"/>
                <a:gd name="T33" fmla="*/ 47 h 157"/>
                <a:gd name="T34" fmla="*/ 110 w 256"/>
                <a:gd name="T35" fmla="*/ 37 h 157"/>
                <a:gd name="T36" fmla="*/ 149 w 256"/>
                <a:gd name="T37" fmla="*/ 17 h 157"/>
                <a:gd name="T38" fmla="*/ 196 w 256"/>
                <a:gd name="T39" fmla="*/ 73 h 157"/>
                <a:gd name="T40" fmla="*/ 196 w 256"/>
                <a:gd name="T41" fmla="*/ 89 h 157"/>
                <a:gd name="T42" fmla="*/ 212 w 256"/>
                <a:gd name="T43" fmla="*/ 90 h 157"/>
                <a:gd name="T44" fmla="*/ 239 w 256"/>
                <a:gd name="T45" fmla="*/ 115 h 157"/>
                <a:gd name="T46" fmla="*/ 213 w 256"/>
                <a:gd name="T47" fmla="*/ 140 h 157"/>
                <a:gd name="T48" fmla="*/ 207 w 256"/>
                <a:gd name="T49" fmla="*/ 140 h 157"/>
                <a:gd name="T50" fmla="*/ 190 w 256"/>
                <a:gd name="T51" fmla="*/ 157 h 157"/>
                <a:gd name="T52" fmla="*/ 214 w 256"/>
                <a:gd name="T53" fmla="*/ 157 h 157"/>
                <a:gd name="T54" fmla="*/ 256 w 256"/>
                <a:gd name="T55" fmla="*/ 115 h 157"/>
                <a:gd name="T56" fmla="*/ 214 w 256"/>
                <a:gd name="T57" fmla="*/ 73 h 157"/>
                <a:gd name="connsiteX0" fmla="*/ 8359 w 10000"/>
                <a:gd name="connsiteY0" fmla="*/ 4650 h 10000"/>
                <a:gd name="connsiteX1" fmla="*/ 5820 w 10000"/>
                <a:gd name="connsiteY1" fmla="*/ 0 h 10000"/>
                <a:gd name="connsiteX2" fmla="*/ 3711 w 10000"/>
                <a:gd name="connsiteY2" fmla="*/ 1847 h 10000"/>
                <a:gd name="connsiteX3" fmla="*/ 3242 w 10000"/>
                <a:gd name="connsiteY3" fmla="*/ 1783 h 10000"/>
                <a:gd name="connsiteX4" fmla="*/ 1328 w 10000"/>
                <a:gd name="connsiteY4" fmla="*/ 4140 h 10000"/>
                <a:gd name="connsiteX5" fmla="*/ 0 w 10000"/>
                <a:gd name="connsiteY5" fmla="*/ 7070 h 10000"/>
                <a:gd name="connsiteX6" fmla="*/ 1797 w 10000"/>
                <a:gd name="connsiteY6" fmla="*/ 10000 h 10000"/>
                <a:gd name="connsiteX7" fmla="*/ 2578 w 10000"/>
                <a:gd name="connsiteY7" fmla="*/ 10000 h 10000"/>
                <a:gd name="connsiteX8" fmla="*/ 1914 w 10000"/>
                <a:gd name="connsiteY8" fmla="*/ 8917 h 10000"/>
                <a:gd name="connsiteX9" fmla="*/ 1797 w 10000"/>
                <a:gd name="connsiteY9" fmla="*/ 8917 h 10000"/>
                <a:gd name="connsiteX10" fmla="*/ 664 w 10000"/>
                <a:gd name="connsiteY10" fmla="*/ 7070 h 10000"/>
                <a:gd name="connsiteX11" fmla="*/ 1484 w 10000"/>
                <a:gd name="connsiteY11" fmla="*/ 5159 h 10000"/>
                <a:gd name="connsiteX12" fmla="*/ 1914 w 10000"/>
                <a:gd name="connsiteY12" fmla="*/ 4968 h 10000"/>
                <a:gd name="connsiteX13" fmla="*/ 1992 w 10000"/>
                <a:gd name="connsiteY13" fmla="*/ 4268 h 10000"/>
                <a:gd name="connsiteX14" fmla="*/ 3242 w 10000"/>
                <a:gd name="connsiteY14" fmla="*/ 2866 h 10000"/>
                <a:gd name="connsiteX15" fmla="*/ 3633 w 10000"/>
                <a:gd name="connsiteY15" fmla="*/ 2930 h 10000"/>
                <a:gd name="connsiteX16" fmla="*/ 4102 w 10000"/>
                <a:gd name="connsiteY16" fmla="*/ 2994 h 10000"/>
                <a:gd name="connsiteX17" fmla="*/ 4297 w 10000"/>
                <a:gd name="connsiteY17" fmla="*/ 2357 h 10000"/>
                <a:gd name="connsiteX18" fmla="*/ 5820 w 10000"/>
                <a:gd name="connsiteY18" fmla="*/ 1083 h 10000"/>
                <a:gd name="connsiteX19" fmla="*/ 7656 w 10000"/>
                <a:gd name="connsiteY19" fmla="*/ 4650 h 10000"/>
                <a:gd name="connsiteX20" fmla="*/ 7656 w 10000"/>
                <a:gd name="connsiteY20" fmla="*/ 5669 h 10000"/>
                <a:gd name="connsiteX21" fmla="*/ 8281 w 10000"/>
                <a:gd name="connsiteY21" fmla="*/ 5732 h 10000"/>
                <a:gd name="connsiteX22" fmla="*/ 9336 w 10000"/>
                <a:gd name="connsiteY22" fmla="*/ 7325 h 10000"/>
                <a:gd name="connsiteX23" fmla="*/ 8320 w 10000"/>
                <a:gd name="connsiteY23" fmla="*/ 8917 h 10000"/>
                <a:gd name="connsiteX24" fmla="*/ 8086 w 10000"/>
                <a:gd name="connsiteY24" fmla="*/ 8917 h 10000"/>
                <a:gd name="connsiteX25" fmla="*/ 7969 w 10000"/>
                <a:gd name="connsiteY25" fmla="*/ 9624 h 10000"/>
                <a:gd name="connsiteX26" fmla="*/ 8359 w 10000"/>
                <a:gd name="connsiteY26" fmla="*/ 10000 h 10000"/>
                <a:gd name="connsiteX27" fmla="*/ 10000 w 10000"/>
                <a:gd name="connsiteY27" fmla="*/ 7325 h 10000"/>
                <a:gd name="connsiteX28" fmla="*/ 8359 w 10000"/>
                <a:gd name="connsiteY28" fmla="*/ 4650 h 10000"/>
                <a:gd name="connsiteX0" fmla="*/ 8359 w 10000"/>
                <a:gd name="connsiteY0" fmla="*/ 4650 h 10000"/>
                <a:gd name="connsiteX1" fmla="*/ 5820 w 10000"/>
                <a:gd name="connsiteY1" fmla="*/ 0 h 10000"/>
                <a:gd name="connsiteX2" fmla="*/ 3711 w 10000"/>
                <a:gd name="connsiteY2" fmla="*/ 1847 h 10000"/>
                <a:gd name="connsiteX3" fmla="*/ 3242 w 10000"/>
                <a:gd name="connsiteY3" fmla="*/ 1783 h 10000"/>
                <a:gd name="connsiteX4" fmla="*/ 1328 w 10000"/>
                <a:gd name="connsiteY4" fmla="*/ 4140 h 10000"/>
                <a:gd name="connsiteX5" fmla="*/ 0 w 10000"/>
                <a:gd name="connsiteY5" fmla="*/ 7070 h 10000"/>
                <a:gd name="connsiteX6" fmla="*/ 1797 w 10000"/>
                <a:gd name="connsiteY6" fmla="*/ 10000 h 10000"/>
                <a:gd name="connsiteX7" fmla="*/ 2578 w 10000"/>
                <a:gd name="connsiteY7" fmla="*/ 10000 h 10000"/>
                <a:gd name="connsiteX8" fmla="*/ 1914 w 10000"/>
                <a:gd name="connsiteY8" fmla="*/ 8917 h 10000"/>
                <a:gd name="connsiteX9" fmla="*/ 1797 w 10000"/>
                <a:gd name="connsiteY9" fmla="*/ 8917 h 10000"/>
                <a:gd name="connsiteX10" fmla="*/ 664 w 10000"/>
                <a:gd name="connsiteY10" fmla="*/ 7070 h 10000"/>
                <a:gd name="connsiteX11" fmla="*/ 1484 w 10000"/>
                <a:gd name="connsiteY11" fmla="*/ 5159 h 10000"/>
                <a:gd name="connsiteX12" fmla="*/ 1914 w 10000"/>
                <a:gd name="connsiteY12" fmla="*/ 4968 h 10000"/>
                <a:gd name="connsiteX13" fmla="*/ 1992 w 10000"/>
                <a:gd name="connsiteY13" fmla="*/ 4268 h 10000"/>
                <a:gd name="connsiteX14" fmla="*/ 3242 w 10000"/>
                <a:gd name="connsiteY14" fmla="*/ 2866 h 10000"/>
                <a:gd name="connsiteX15" fmla="*/ 3633 w 10000"/>
                <a:gd name="connsiteY15" fmla="*/ 2930 h 10000"/>
                <a:gd name="connsiteX16" fmla="*/ 4102 w 10000"/>
                <a:gd name="connsiteY16" fmla="*/ 2994 h 10000"/>
                <a:gd name="connsiteX17" fmla="*/ 4297 w 10000"/>
                <a:gd name="connsiteY17" fmla="*/ 2357 h 10000"/>
                <a:gd name="connsiteX18" fmla="*/ 5820 w 10000"/>
                <a:gd name="connsiteY18" fmla="*/ 1083 h 10000"/>
                <a:gd name="connsiteX19" fmla="*/ 7656 w 10000"/>
                <a:gd name="connsiteY19" fmla="*/ 4650 h 10000"/>
                <a:gd name="connsiteX20" fmla="*/ 7656 w 10000"/>
                <a:gd name="connsiteY20" fmla="*/ 5669 h 10000"/>
                <a:gd name="connsiteX21" fmla="*/ 8281 w 10000"/>
                <a:gd name="connsiteY21" fmla="*/ 5732 h 10000"/>
                <a:gd name="connsiteX22" fmla="*/ 9336 w 10000"/>
                <a:gd name="connsiteY22" fmla="*/ 7325 h 10000"/>
                <a:gd name="connsiteX23" fmla="*/ 8320 w 10000"/>
                <a:gd name="connsiteY23" fmla="*/ 8917 h 10000"/>
                <a:gd name="connsiteX24" fmla="*/ 8086 w 10000"/>
                <a:gd name="connsiteY24" fmla="*/ 8917 h 10000"/>
                <a:gd name="connsiteX25" fmla="*/ 7969 w 10000"/>
                <a:gd name="connsiteY25" fmla="*/ 9624 h 10000"/>
                <a:gd name="connsiteX26" fmla="*/ 8359 w 10000"/>
                <a:gd name="connsiteY26" fmla="*/ 10000 h 10000"/>
                <a:gd name="connsiteX27" fmla="*/ 10000 w 10000"/>
                <a:gd name="connsiteY27" fmla="*/ 7325 h 10000"/>
                <a:gd name="connsiteX28" fmla="*/ 8359 w 10000"/>
                <a:gd name="connsiteY28" fmla="*/ 4650 h 10000"/>
                <a:gd name="connsiteX0" fmla="*/ 8359 w 10000"/>
                <a:gd name="connsiteY0" fmla="*/ 4650 h 10143"/>
                <a:gd name="connsiteX1" fmla="*/ 5820 w 10000"/>
                <a:gd name="connsiteY1" fmla="*/ 0 h 10143"/>
                <a:gd name="connsiteX2" fmla="*/ 3711 w 10000"/>
                <a:gd name="connsiteY2" fmla="*/ 1847 h 10143"/>
                <a:gd name="connsiteX3" fmla="*/ 3242 w 10000"/>
                <a:gd name="connsiteY3" fmla="*/ 1783 h 10143"/>
                <a:gd name="connsiteX4" fmla="*/ 1328 w 10000"/>
                <a:gd name="connsiteY4" fmla="*/ 4140 h 10143"/>
                <a:gd name="connsiteX5" fmla="*/ 0 w 10000"/>
                <a:gd name="connsiteY5" fmla="*/ 7070 h 10143"/>
                <a:gd name="connsiteX6" fmla="*/ 1797 w 10000"/>
                <a:gd name="connsiteY6" fmla="*/ 10000 h 10143"/>
                <a:gd name="connsiteX7" fmla="*/ 2578 w 10000"/>
                <a:gd name="connsiteY7" fmla="*/ 10000 h 10143"/>
                <a:gd name="connsiteX8" fmla="*/ 1914 w 10000"/>
                <a:gd name="connsiteY8" fmla="*/ 8917 h 10143"/>
                <a:gd name="connsiteX9" fmla="*/ 1797 w 10000"/>
                <a:gd name="connsiteY9" fmla="*/ 8917 h 10143"/>
                <a:gd name="connsiteX10" fmla="*/ 664 w 10000"/>
                <a:gd name="connsiteY10" fmla="*/ 7070 h 10143"/>
                <a:gd name="connsiteX11" fmla="*/ 1484 w 10000"/>
                <a:gd name="connsiteY11" fmla="*/ 5159 h 10143"/>
                <a:gd name="connsiteX12" fmla="*/ 1914 w 10000"/>
                <a:gd name="connsiteY12" fmla="*/ 4968 h 10143"/>
                <a:gd name="connsiteX13" fmla="*/ 1992 w 10000"/>
                <a:gd name="connsiteY13" fmla="*/ 4268 h 10143"/>
                <a:gd name="connsiteX14" fmla="*/ 3242 w 10000"/>
                <a:gd name="connsiteY14" fmla="*/ 2866 h 10143"/>
                <a:gd name="connsiteX15" fmla="*/ 3633 w 10000"/>
                <a:gd name="connsiteY15" fmla="*/ 2930 h 10143"/>
                <a:gd name="connsiteX16" fmla="*/ 4102 w 10000"/>
                <a:gd name="connsiteY16" fmla="*/ 2994 h 10143"/>
                <a:gd name="connsiteX17" fmla="*/ 4297 w 10000"/>
                <a:gd name="connsiteY17" fmla="*/ 2357 h 10143"/>
                <a:gd name="connsiteX18" fmla="*/ 5820 w 10000"/>
                <a:gd name="connsiteY18" fmla="*/ 1083 h 10143"/>
                <a:gd name="connsiteX19" fmla="*/ 7656 w 10000"/>
                <a:gd name="connsiteY19" fmla="*/ 4650 h 10143"/>
                <a:gd name="connsiteX20" fmla="*/ 7656 w 10000"/>
                <a:gd name="connsiteY20" fmla="*/ 5669 h 10143"/>
                <a:gd name="connsiteX21" fmla="*/ 8281 w 10000"/>
                <a:gd name="connsiteY21" fmla="*/ 5732 h 10143"/>
                <a:gd name="connsiteX22" fmla="*/ 9336 w 10000"/>
                <a:gd name="connsiteY22" fmla="*/ 7325 h 10143"/>
                <a:gd name="connsiteX23" fmla="*/ 8320 w 10000"/>
                <a:gd name="connsiteY23" fmla="*/ 8917 h 10143"/>
                <a:gd name="connsiteX24" fmla="*/ 8086 w 10000"/>
                <a:gd name="connsiteY24" fmla="*/ 8917 h 10143"/>
                <a:gd name="connsiteX25" fmla="*/ 7969 w 10000"/>
                <a:gd name="connsiteY25" fmla="*/ 9624 h 10143"/>
                <a:gd name="connsiteX26" fmla="*/ 8359 w 10000"/>
                <a:gd name="connsiteY26" fmla="*/ 10000 h 10143"/>
                <a:gd name="connsiteX27" fmla="*/ 10000 w 10000"/>
                <a:gd name="connsiteY27" fmla="*/ 7325 h 10143"/>
                <a:gd name="connsiteX28" fmla="*/ 8359 w 10000"/>
                <a:gd name="connsiteY28" fmla="*/ 4650 h 10143"/>
                <a:gd name="connsiteX0" fmla="*/ 8359 w 10000"/>
                <a:gd name="connsiteY0" fmla="*/ 4650 h 10255"/>
                <a:gd name="connsiteX1" fmla="*/ 5820 w 10000"/>
                <a:gd name="connsiteY1" fmla="*/ 0 h 10255"/>
                <a:gd name="connsiteX2" fmla="*/ 3711 w 10000"/>
                <a:gd name="connsiteY2" fmla="*/ 1847 h 10255"/>
                <a:gd name="connsiteX3" fmla="*/ 3242 w 10000"/>
                <a:gd name="connsiteY3" fmla="*/ 1783 h 10255"/>
                <a:gd name="connsiteX4" fmla="*/ 1328 w 10000"/>
                <a:gd name="connsiteY4" fmla="*/ 4140 h 10255"/>
                <a:gd name="connsiteX5" fmla="*/ 0 w 10000"/>
                <a:gd name="connsiteY5" fmla="*/ 7070 h 10255"/>
                <a:gd name="connsiteX6" fmla="*/ 1797 w 10000"/>
                <a:gd name="connsiteY6" fmla="*/ 10000 h 10255"/>
                <a:gd name="connsiteX7" fmla="*/ 2578 w 10000"/>
                <a:gd name="connsiteY7" fmla="*/ 10000 h 10255"/>
                <a:gd name="connsiteX8" fmla="*/ 1914 w 10000"/>
                <a:gd name="connsiteY8" fmla="*/ 8917 h 10255"/>
                <a:gd name="connsiteX9" fmla="*/ 1797 w 10000"/>
                <a:gd name="connsiteY9" fmla="*/ 8917 h 10255"/>
                <a:gd name="connsiteX10" fmla="*/ 664 w 10000"/>
                <a:gd name="connsiteY10" fmla="*/ 7070 h 10255"/>
                <a:gd name="connsiteX11" fmla="*/ 1484 w 10000"/>
                <a:gd name="connsiteY11" fmla="*/ 5159 h 10255"/>
                <a:gd name="connsiteX12" fmla="*/ 1914 w 10000"/>
                <a:gd name="connsiteY12" fmla="*/ 4968 h 10255"/>
                <a:gd name="connsiteX13" fmla="*/ 1992 w 10000"/>
                <a:gd name="connsiteY13" fmla="*/ 4268 h 10255"/>
                <a:gd name="connsiteX14" fmla="*/ 3242 w 10000"/>
                <a:gd name="connsiteY14" fmla="*/ 2866 h 10255"/>
                <a:gd name="connsiteX15" fmla="*/ 3633 w 10000"/>
                <a:gd name="connsiteY15" fmla="*/ 2930 h 10255"/>
                <a:gd name="connsiteX16" fmla="*/ 4102 w 10000"/>
                <a:gd name="connsiteY16" fmla="*/ 2994 h 10255"/>
                <a:gd name="connsiteX17" fmla="*/ 4297 w 10000"/>
                <a:gd name="connsiteY17" fmla="*/ 2357 h 10255"/>
                <a:gd name="connsiteX18" fmla="*/ 5820 w 10000"/>
                <a:gd name="connsiteY18" fmla="*/ 1083 h 10255"/>
                <a:gd name="connsiteX19" fmla="*/ 7656 w 10000"/>
                <a:gd name="connsiteY19" fmla="*/ 4650 h 10255"/>
                <a:gd name="connsiteX20" fmla="*/ 7656 w 10000"/>
                <a:gd name="connsiteY20" fmla="*/ 5669 h 10255"/>
                <a:gd name="connsiteX21" fmla="*/ 8281 w 10000"/>
                <a:gd name="connsiteY21" fmla="*/ 5732 h 10255"/>
                <a:gd name="connsiteX22" fmla="*/ 9336 w 10000"/>
                <a:gd name="connsiteY22" fmla="*/ 7325 h 10255"/>
                <a:gd name="connsiteX23" fmla="*/ 8320 w 10000"/>
                <a:gd name="connsiteY23" fmla="*/ 8917 h 10255"/>
                <a:gd name="connsiteX24" fmla="*/ 8086 w 10000"/>
                <a:gd name="connsiteY24" fmla="*/ 8917 h 10255"/>
                <a:gd name="connsiteX25" fmla="*/ 7969 w 10000"/>
                <a:gd name="connsiteY25" fmla="*/ 9624 h 10255"/>
                <a:gd name="connsiteX26" fmla="*/ 8359 w 10000"/>
                <a:gd name="connsiteY26" fmla="*/ 10000 h 10255"/>
                <a:gd name="connsiteX27" fmla="*/ 10000 w 10000"/>
                <a:gd name="connsiteY27" fmla="*/ 7325 h 10255"/>
                <a:gd name="connsiteX28" fmla="*/ 8359 w 10000"/>
                <a:gd name="connsiteY28" fmla="*/ 4650 h 10255"/>
                <a:gd name="connsiteX0" fmla="*/ 8359 w 10000"/>
                <a:gd name="connsiteY0" fmla="*/ 4650 h 10367"/>
                <a:gd name="connsiteX1" fmla="*/ 5820 w 10000"/>
                <a:gd name="connsiteY1" fmla="*/ 0 h 10367"/>
                <a:gd name="connsiteX2" fmla="*/ 3711 w 10000"/>
                <a:gd name="connsiteY2" fmla="*/ 1847 h 10367"/>
                <a:gd name="connsiteX3" fmla="*/ 3242 w 10000"/>
                <a:gd name="connsiteY3" fmla="*/ 1783 h 10367"/>
                <a:gd name="connsiteX4" fmla="*/ 1328 w 10000"/>
                <a:gd name="connsiteY4" fmla="*/ 4140 h 10367"/>
                <a:gd name="connsiteX5" fmla="*/ 0 w 10000"/>
                <a:gd name="connsiteY5" fmla="*/ 7070 h 10367"/>
                <a:gd name="connsiteX6" fmla="*/ 1797 w 10000"/>
                <a:gd name="connsiteY6" fmla="*/ 10000 h 10367"/>
                <a:gd name="connsiteX7" fmla="*/ 2329 w 10000"/>
                <a:gd name="connsiteY7" fmla="*/ 9946 h 10367"/>
                <a:gd name="connsiteX8" fmla="*/ 1914 w 10000"/>
                <a:gd name="connsiteY8" fmla="*/ 8917 h 10367"/>
                <a:gd name="connsiteX9" fmla="*/ 1797 w 10000"/>
                <a:gd name="connsiteY9" fmla="*/ 8917 h 10367"/>
                <a:gd name="connsiteX10" fmla="*/ 664 w 10000"/>
                <a:gd name="connsiteY10" fmla="*/ 7070 h 10367"/>
                <a:gd name="connsiteX11" fmla="*/ 1484 w 10000"/>
                <a:gd name="connsiteY11" fmla="*/ 5159 h 10367"/>
                <a:gd name="connsiteX12" fmla="*/ 1914 w 10000"/>
                <a:gd name="connsiteY12" fmla="*/ 4968 h 10367"/>
                <a:gd name="connsiteX13" fmla="*/ 1992 w 10000"/>
                <a:gd name="connsiteY13" fmla="*/ 4268 h 10367"/>
                <a:gd name="connsiteX14" fmla="*/ 3242 w 10000"/>
                <a:gd name="connsiteY14" fmla="*/ 2866 h 10367"/>
                <a:gd name="connsiteX15" fmla="*/ 3633 w 10000"/>
                <a:gd name="connsiteY15" fmla="*/ 2930 h 10367"/>
                <a:gd name="connsiteX16" fmla="*/ 4102 w 10000"/>
                <a:gd name="connsiteY16" fmla="*/ 2994 h 10367"/>
                <a:gd name="connsiteX17" fmla="*/ 4297 w 10000"/>
                <a:gd name="connsiteY17" fmla="*/ 2357 h 10367"/>
                <a:gd name="connsiteX18" fmla="*/ 5820 w 10000"/>
                <a:gd name="connsiteY18" fmla="*/ 1083 h 10367"/>
                <a:gd name="connsiteX19" fmla="*/ 7656 w 10000"/>
                <a:gd name="connsiteY19" fmla="*/ 4650 h 10367"/>
                <a:gd name="connsiteX20" fmla="*/ 7656 w 10000"/>
                <a:gd name="connsiteY20" fmla="*/ 5669 h 10367"/>
                <a:gd name="connsiteX21" fmla="*/ 8281 w 10000"/>
                <a:gd name="connsiteY21" fmla="*/ 5732 h 10367"/>
                <a:gd name="connsiteX22" fmla="*/ 9336 w 10000"/>
                <a:gd name="connsiteY22" fmla="*/ 7325 h 10367"/>
                <a:gd name="connsiteX23" fmla="*/ 8320 w 10000"/>
                <a:gd name="connsiteY23" fmla="*/ 8917 h 10367"/>
                <a:gd name="connsiteX24" fmla="*/ 8086 w 10000"/>
                <a:gd name="connsiteY24" fmla="*/ 8917 h 10367"/>
                <a:gd name="connsiteX25" fmla="*/ 7969 w 10000"/>
                <a:gd name="connsiteY25" fmla="*/ 9624 h 10367"/>
                <a:gd name="connsiteX26" fmla="*/ 8359 w 10000"/>
                <a:gd name="connsiteY26" fmla="*/ 10000 h 10367"/>
                <a:gd name="connsiteX27" fmla="*/ 10000 w 10000"/>
                <a:gd name="connsiteY27" fmla="*/ 7325 h 10367"/>
                <a:gd name="connsiteX28" fmla="*/ 8359 w 10000"/>
                <a:gd name="connsiteY28" fmla="*/ 4650 h 10367"/>
                <a:gd name="connsiteX0" fmla="*/ 8359 w 10000"/>
                <a:gd name="connsiteY0" fmla="*/ 4650 h 10260"/>
                <a:gd name="connsiteX1" fmla="*/ 5820 w 10000"/>
                <a:gd name="connsiteY1" fmla="*/ 0 h 10260"/>
                <a:gd name="connsiteX2" fmla="*/ 3711 w 10000"/>
                <a:gd name="connsiteY2" fmla="*/ 1847 h 10260"/>
                <a:gd name="connsiteX3" fmla="*/ 3242 w 10000"/>
                <a:gd name="connsiteY3" fmla="*/ 1783 h 10260"/>
                <a:gd name="connsiteX4" fmla="*/ 1328 w 10000"/>
                <a:gd name="connsiteY4" fmla="*/ 4140 h 10260"/>
                <a:gd name="connsiteX5" fmla="*/ 0 w 10000"/>
                <a:gd name="connsiteY5" fmla="*/ 7070 h 10260"/>
                <a:gd name="connsiteX6" fmla="*/ 1797 w 10000"/>
                <a:gd name="connsiteY6" fmla="*/ 10000 h 10260"/>
                <a:gd name="connsiteX7" fmla="*/ 2329 w 10000"/>
                <a:gd name="connsiteY7" fmla="*/ 9946 h 10260"/>
                <a:gd name="connsiteX8" fmla="*/ 1914 w 10000"/>
                <a:gd name="connsiteY8" fmla="*/ 8917 h 10260"/>
                <a:gd name="connsiteX9" fmla="*/ 1797 w 10000"/>
                <a:gd name="connsiteY9" fmla="*/ 8917 h 10260"/>
                <a:gd name="connsiteX10" fmla="*/ 664 w 10000"/>
                <a:gd name="connsiteY10" fmla="*/ 7070 h 10260"/>
                <a:gd name="connsiteX11" fmla="*/ 1484 w 10000"/>
                <a:gd name="connsiteY11" fmla="*/ 5159 h 10260"/>
                <a:gd name="connsiteX12" fmla="*/ 1914 w 10000"/>
                <a:gd name="connsiteY12" fmla="*/ 4968 h 10260"/>
                <a:gd name="connsiteX13" fmla="*/ 1992 w 10000"/>
                <a:gd name="connsiteY13" fmla="*/ 4268 h 10260"/>
                <a:gd name="connsiteX14" fmla="*/ 3242 w 10000"/>
                <a:gd name="connsiteY14" fmla="*/ 2866 h 10260"/>
                <a:gd name="connsiteX15" fmla="*/ 3633 w 10000"/>
                <a:gd name="connsiteY15" fmla="*/ 2930 h 10260"/>
                <a:gd name="connsiteX16" fmla="*/ 4102 w 10000"/>
                <a:gd name="connsiteY16" fmla="*/ 2994 h 10260"/>
                <a:gd name="connsiteX17" fmla="*/ 4297 w 10000"/>
                <a:gd name="connsiteY17" fmla="*/ 2357 h 10260"/>
                <a:gd name="connsiteX18" fmla="*/ 5820 w 10000"/>
                <a:gd name="connsiteY18" fmla="*/ 1083 h 10260"/>
                <a:gd name="connsiteX19" fmla="*/ 7656 w 10000"/>
                <a:gd name="connsiteY19" fmla="*/ 4650 h 10260"/>
                <a:gd name="connsiteX20" fmla="*/ 7656 w 10000"/>
                <a:gd name="connsiteY20" fmla="*/ 5669 h 10260"/>
                <a:gd name="connsiteX21" fmla="*/ 8281 w 10000"/>
                <a:gd name="connsiteY21" fmla="*/ 5732 h 10260"/>
                <a:gd name="connsiteX22" fmla="*/ 9336 w 10000"/>
                <a:gd name="connsiteY22" fmla="*/ 7325 h 10260"/>
                <a:gd name="connsiteX23" fmla="*/ 8320 w 10000"/>
                <a:gd name="connsiteY23" fmla="*/ 8917 h 10260"/>
                <a:gd name="connsiteX24" fmla="*/ 8086 w 10000"/>
                <a:gd name="connsiteY24" fmla="*/ 8917 h 10260"/>
                <a:gd name="connsiteX25" fmla="*/ 7969 w 10000"/>
                <a:gd name="connsiteY25" fmla="*/ 9624 h 10260"/>
                <a:gd name="connsiteX26" fmla="*/ 8359 w 10000"/>
                <a:gd name="connsiteY26" fmla="*/ 10000 h 10260"/>
                <a:gd name="connsiteX27" fmla="*/ 10000 w 10000"/>
                <a:gd name="connsiteY27" fmla="*/ 7325 h 10260"/>
                <a:gd name="connsiteX28" fmla="*/ 8359 w 10000"/>
                <a:gd name="connsiteY28" fmla="*/ 4650 h 10260"/>
                <a:gd name="connsiteX0" fmla="*/ 8359 w 10000"/>
                <a:gd name="connsiteY0" fmla="*/ 4650 h 10152"/>
                <a:gd name="connsiteX1" fmla="*/ 5820 w 10000"/>
                <a:gd name="connsiteY1" fmla="*/ 0 h 10152"/>
                <a:gd name="connsiteX2" fmla="*/ 3711 w 10000"/>
                <a:gd name="connsiteY2" fmla="*/ 1847 h 10152"/>
                <a:gd name="connsiteX3" fmla="*/ 3242 w 10000"/>
                <a:gd name="connsiteY3" fmla="*/ 1783 h 10152"/>
                <a:gd name="connsiteX4" fmla="*/ 1328 w 10000"/>
                <a:gd name="connsiteY4" fmla="*/ 4140 h 10152"/>
                <a:gd name="connsiteX5" fmla="*/ 0 w 10000"/>
                <a:gd name="connsiteY5" fmla="*/ 7070 h 10152"/>
                <a:gd name="connsiteX6" fmla="*/ 1797 w 10000"/>
                <a:gd name="connsiteY6" fmla="*/ 10000 h 10152"/>
                <a:gd name="connsiteX7" fmla="*/ 2329 w 10000"/>
                <a:gd name="connsiteY7" fmla="*/ 9946 h 10152"/>
                <a:gd name="connsiteX8" fmla="*/ 1914 w 10000"/>
                <a:gd name="connsiteY8" fmla="*/ 8917 h 10152"/>
                <a:gd name="connsiteX9" fmla="*/ 1797 w 10000"/>
                <a:gd name="connsiteY9" fmla="*/ 8917 h 10152"/>
                <a:gd name="connsiteX10" fmla="*/ 664 w 10000"/>
                <a:gd name="connsiteY10" fmla="*/ 7070 h 10152"/>
                <a:gd name="connsiteX11" fmla="*/ 1484 w 10000"/>
                <a:gd name="connsiteY11" fmla="*/ 5159 h 10152"/>
                <a:gd name="connsiteX12" fmla="*/ 1914 w 10000"/>
                <a:gd name="connsiteY12" fmla="*/ 4968 h 10152"/>
                <a:gd name="connsiteX13" fmla="*/ 1992 w 10000"/>
                <a:gd name="connsiteY13" fmla="*/ 4268 h 10152"/>
                <a:gd name="connsiteX14" fmla="*/ 3242 w 10000"/>
                <a:gd name="connsiteY14" fmla="*/ 2866 h 10152"/>
                <a:gd name="connsiteX15" fmla="*/ 3633 w 10000"/>
                <a:gd name="connsiteY15" fmla="*/ 2930 h 10152"/>
                <a:gd name="connsiteX16" fmla="*/ 4102 w 10000"/>
                <a:gd name="connsiteY16" fmla="*/ 2994 h 10152"/>
                <a:gd name="connsiteX17" fmla="*/ 4297 w 10000"/>
                <a:gd name="connsiteY17" fmla="*/ 2357 h 10152"/>
                <a:gd name="connsiteX18" fmla="*/ 5820 w 10000"/>
                <a:gd name="connsiteY18" fmla="*/ 1083 h 10152"/>
                <a:gd name="connsiteX19" fmla="*/ 7656 w 10000"/>
                <a:gd name="connsiteY19" fmla="*/ 4650 h 10152"/>
                <a:gd name="connsiteX20" fmla="*/ 7656 w 10000"/>
                <a:gd name="connsiteY20" fmla="*/ 5669 h 10152"/>
                <a:gd name="connsiteX21" fmla="*/ 8281 w 10000"/>
                <a:gd name="connsiteY21" fmla="*/ 5732 h 10152"/>
                <a:gd name="connsiteX22" fmla="*/ 9336 w 10000"/>
                <a:gd name="connsiteY22" fmla="*/ 7325 h 10152"/>
                <a:gd name="connsiteX23" fmla="*/ 8320 w 10000"/>
                <a:gd name="connsiteY23" fmla="*/ 8917 h 10152"/>
                <a:gd name="connsiteX24" fmla="*/ 8086 w 10000"/>
                <a:gd name="connsiteY24" fmla="*/ 8917 h 10152"/>
                <a:gd name="connsiteX25" fmla="*/ 7969 w 10000"/>
                <a:gd name="connsiteY25" fmla="*/ 9624 h 10152"/>
                <a:gd name="connsiteX26" fmla="*/ 8359 w 10000"/>
                <a:gd name="connsiteY26" fmla="*/ 10000 h 10152"/>
                <a:gd name="connsiteX27" fmla="*/ 10000 w 10000"/>
                <a:gd name="connsiteY27" fmla="*/ 7325 h 10152"/>
                <a:gd name="connsiteX28" fmla="*/ 8359 w 10000"/>
                <a:gd name="connsiteY28" fmla="*/ 4650 h 1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00" h="10152">
                  <a:moveTo>
                    <a:pt x="8359" y="4650"/>
                  </a:moveTo>
                  <a:cubicBezTo>
                    <a:pt x="8359" y="1975"/>
                    <a:pt x="7344" y="0"/>
                    <a:pt x="5820" y="0"/>
                  </a:cubicBezTo>
                  <a:cubicBezTo>
                    <a:pt x="4297" y="0"/>
                    <a:pt x="3711" y="1847"/>
                    <a:pt x="3711" y="1847"/>
                  </a:cubicBezTo>
                  <a:cubicBezTo>
                    <a:pt x="3555" y="1847"/>
                    <a:pt x="3398" y="1783"/>
                    <a:pt x="3242" y="1783"/>
                  </a:cubicBezTo>
                  <a:cubicBezTo>
                    <a:pt x="1523" y="1783"/>
                    <a:pt x="1328" y="4140"/>
                    <a:pt x="1328" y="4140"/>
                  </a:cubicBezTo>
                  <a:cubicBezTo>
                    <a:pt x="1328" y="4140"/>
                    <a:pt x="0" y="4713"/>
                    <a:pt x="0" y="7070"/>
                  </a:cubicBezTo>
                  <a:cubicBezTo>
                    <a:pt x="0" y="9363"/>
                    <a:pt x="1326" y="9817"/>
                    <a:pt x="1797" y="10000"/>
                  </a:cubicBezTo>
                  <a:cubicBezTo>
                    <a:pt x="2372" y="10223"/>
                    <a:pt x="2336" y="10198"/>
                    <a:pt x="2329" y="9946"/>
                  </a:cubicBezTo>
                  <a:cubicBezTo>
                    <a:pt x="2313" y="9379"/>
                    <a:pt x="2003" y="9088"/>
                    <a:pt x="1914" y="8917"/>
                  </a:cubicBezTo>
                  <a:cubicBezTo>
                    <a:pt x="1825" y="8746"/>
                    <a:pt x="1836" y="8917"/>
                    <a:pt x="1797" y="8917"/>
                  </a:cubicBezTo>
                  <a:cubicBezTo>
                    <a:pt x="1680" y="8917"/>
                    <a:pt x="664" y="8854"/>
                    <a:pt x="664" y="7070"/>
                  </a:cubicBezTo>
                  <a:cubicBezTo>
                    <a:pt x="664" y="5605"/>
                    <a:pt x="1406" y="5223"/>
                    <a:pt x="1484" y="5159"/>
                  </a:cubicBezTo>
                  <a:lnTo>
                    <a:pt x="1914" y="4968"/>
                  </a:lnTo>
                  <a:cubicBezTo>
                    <a:pt x="1940" y="4735"/>
                    <a:pt x="1966" y="4501"/>
                    <a:pt x="1992" y="4268"/>
                  </a:cubicBezTo>
                  <a:cubicBezTo>
                    <a:pt x="1992" y="4204"/>
                    <a:pt x="2109" y="2866"/>
                    <a:pt x="3242" y="2866"/>
                  </a:cubicBezTo>
                  <a:cubicBezTo>
                    <a:pt x="3359" y="2866"/>
                    <a:pt x="3516" y="2930"/>
                    <a:pt x="3633" y="2930"/>
                  </a:cubicBezTo>
                  <a:lnTo>
                    <a:pt x="4102" y="2994"/>
                  </a:lnTo>
                  <a:lnTo>
                    <a:pt x="4297" y="2357"/>
                  </a:lnTo>
                  <a:cubicBezTo>
                    <a:pt x="4336" y="2293"/>
                    <a:pt x="4766" y="1083"/>
                    <a:pt x="5820" y="1083"/>
                  </a:cubicBezTo>
                  <a:cubicBezTo>
                    <a:pt x="7109" y="1083"/>
                    <a:pt x="7656" y="2866"/>
                    <a:pt x="7656" y="4650"/>
                  </a:cubicBezTo>
                  <a:lnTo>
                    <a:pt x="7656" y="5669"/>
                  </a:lnTo>
                  <a:lnTo>
                    <a:pt x="8281" y="5732"/>
                  </a:lnTo>
                  <a:cubicBezTo>
                    <a:pt x="8398" y="5732"/>
                    <a:pt x="9336" y="5860"/>
                    <a:pt x="9336" y="7325"/>
                  </a:cubicBezTo>
                  <a:cubicBezTo>
                    <a:pt x="9336" y="8662"/>
                    <a:pt x="8594" y="8854"/>
                    <a:pt x="8320" y="8917"/>
                  </a:cubicBezTo>
                  <a:cubicBezTo>
                    <a:pt x="8086" y="8917"/>
                    <a:pt x="8144" y="8799"/>
                    <a:pt x="8086" y="8917"/>
                  </a:cubicBezTo>
                  <a:cubicBezTo>
                    <a:pt x="8028" y="9035"/>
                    <a:pt x="7969" y="9624"/>
                    <a:pt x="7969" y="9624"/>
                  </a:cubicBezTo>
                  <a:cubicBezTo>
                    <a:pt x="8160" y="10027"/>
                    <a:pt x="8359" y="10000"/>
                    <a:pt x="8359" y="10000"/>
                  </a:cubicBezTo>
                  <a:cubicBezTo>
                    <a:pt x="8359" y="10000"/>
                    <a:pt x="10000" y="9809"/>
                    <a:pt x="10000" y="7325"/>
                  </a:cubicBezTo>
                  <a:cubicBezTo>
                    <a:pt x="10000" y="4841"/>
                    <a:pt x="8359" y="4650"/>
                    <a:pt x="8359" y="46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44444"/>
                </a:solidFill>
                <a:effectLst/>
                <a:uLnTx/>
                <a:uFillTx/>
                <a:latin typeface="Arial"/>
                <a:ea typeface="+mn-ea"/>
                <a:cs typeface="+mn-cs"/>
              </a:endParaRPr>
            </a:p>
          </p:txBody>
        </p:sp>
      </p:grpSp>
      <p:cxnSp>
        <p:nvCxnSpPr>
          <p:cNvPr id="154" name="Straight Connector 153">
            <a:extLst>
              <a:ext uri="{FF2B5EF4-FFF2-40B4-BE49-F238E27FC236}">
                <a16:creationId xmlns:a16="http://schemas.microsoft.com/office/drawing/2014/main" id="{4CAE8511-B516-4DDC-B0FA-9ECF20EA8AE6}"/>
              </a:ext>
            </a:extLst>
          </p:cNvPr>
          <p:cNvCxnSpPr>
            <a:cxnSpLocks/>
          </p:cNvCxnSpPr>
          <p:nvPr/>
        </p:nvCxnSpPr>
        <p:spPr>
          <a:xfrm>
            <a:off x="6145264" y="2992052"/>
            <a:ext cx="0" cy="274320"/>
          </a:xfrm>
          <a:prstGeom prst="line">
            <a:avLst/>
          </a:prstGeom>
          <a:ln w="12700" cmpd="sng">
            <a:solidFill>
              <a:schemeClr val="bg1"/>
            </a:solidFill>
            <a:tailEnd type="oval"/>
          </a:ln>
          <a:effectLst/>
        </p:spPr>
        <p:style>
          <a:lnRef idx="2">
            <a:schemeClr val="accent1"/>
          </a:lnRef>
          <a:fillRef idx="0">
            <a:schemeClr val="accent1"/>
          </a:fillRef>
          <a:effectRef idx="1">
            <a:schemeClr val="accent1"/>
          </a:effectRef>
          <a:fontRef idx="minor">
            <a:schemeClr val="tx1"/>
          </a:fontRef>
        </p:style>
      </p:cxnSp>
      <p:sp>
        <p:nvSpPr>
          <p:cNvPr id="155" name="TextBox 154">
            <a:extLst>
              <a:ext uri="{FF2B5EF4-FFF2-40B4-BE49-F238E27FC236}">
                <a16:creationId xmlns:a16="http://schemas.microsoft.com/office/drawing/2014/main" id="{11687911-B7A1-4A83-A458-020A2C61237A}"/>
              </a:ext>
            </a:extLst>
          </p:cNvPr>
          <p:cNvSpPr txBox="1"/>
          <p:nvPr/>
        </p:nvSpPr>
        <p:spPr>
          <a:xfrm>
            <a:off x="4875802" y="3402590"/>
            <a:ext cx="2241518" cy="838691"/>
          </a:xfrm>
          <a:prstGeom prst="rect">
            <a:avLst/>
          </a:prstGeom>
          <a:noFill/>
        </p:spPr>
        <p:txBody>
          <a:bodyPr wrap="square" lIns="0" tIns="0" rIns="0" bIns="0" rtlCol="0">
            <a:spAutoFit/>
          </a:bodyPr>
          <a:lstStyle/>
          <a:p>
            <a:pPr marL="214313" indent="-214313" defTabSz="342884">
              <a:spcBef>
                <a:spcPts val="450"/>
              </a:spcBef>
              <a:buFont typeface="Courier New" panose="02070309020205020404" pitchFamily="49" charset="0"/>
              <a:buChar char="o"/>
              <a:defRPr/>
            </a:pPr>
            <a:r>
              <a:rPr lang="en-US" sz="1050" b="1" dirty="0"/>
              <a:t>Data Center Modernization</a:t>
            </a:r>
          </a:p>
          <a:p>
            <a:pPr marL="214313" indent="-214313" defTabSz="342884">
              <a:spcBef>
                <a:spcPts val="450"/>
              </a:spcBef>
              <a:buFont typeface="Courier New" panose="02070309020205020404" pitchFamily="49" charset="0"/>
              <a:buChar char="o"/>
              <a:defRPr/>
            </a:pPr>
            <a:r>
              <a:rPr lang="en-US" sz="1050" b="1" dirty="0"/>
              <a:t>Data and Application Platforms </a:t>
            </a:r>
          </a:p>
          <a:p>
            <a:pPr marL="214313" indent="-214313" defTabSz="342884">
              <a:spcBef>
                <a:spcPts val="450"/>
              </a:spcBef>
              <a:buFont typeface="Courier New" panose="02070309020205020404" pitchFamily="49" charset="0"/>
              <a:buChar char="o"/>
              <a:defRPr/>
            </a:pPr>
            <a:r>
              <a:rPr lang="en-US" sz="1050" b="1" dirty="0"/>
              <a:t>Platform Automation (IaC)</a:t>
            </a:r>
          </a:p>
          <a:p>
            <a:pPr marL="214313" indent="-214313" defTabSz="342884">
              <a:spcBef>
                <a:spcPts val="450"/>
              </a:spcBef>
              <a:buFont typeface="Courier New" panose="02070309020205020404" pitchFamily="49" charset="0"/>
              <a:buChar char="o"/>
              <a:defRPr/>
            </a:pPr>
            <a:r>
              <a:rPr lang="en-US" sz="1050" b="1" dirty="0"/>
              <a:t>Operating Model and DevOps</a:t>
            </a:r>
          </a:p>
        </p:txBody>
      </p:sp>
      <p:sp>
        <p:nvSpPr>
          <p:cNvPr id="76" name="Freeform 10">
            <a:hlinkClick r:id="rId3" action="ppaction://hlinksldjump"/>
            <a:extLst>
              <a:ext uri="{FF2B5EF4-FFF2-40B4-BE49-F238E27FC236}">
                <a16:creationId xmlns:a16="http://schemas.microsoft.com/office/drawing/2014/main" id="{260A8193-36AF-4EFF-9B11-1E5D66880C23}"/>
              </a:ext>
            </a:extLst>
          </p:cNvPr>
          <p:cNvSpPr>
            <a:spLocks noChangeAspect="1" noEditPoints="1"/>
          </p:cNvSpPr>
          <p:nvPr/>
        </p:nvSpPr>
        <p:spPr bwMode="auto">
          <a:xfrm flipH="1">
            <a:off x="4014695" y="3105573"/>
            <a:ext cx="136150" cy="137102"/>
          </a:xfrm>
          <a:custGeom>
            <a:avLst/>
            <a:gdLst>
              <a:gd name="T0" fmla="*/ 231 w 252"/>
              <a:gd name="T1" fmla="*/ 166 h 255"/>
              <a:gd name="T2" fmla="*/ 252 w 252"/>
              <a:gd name="T3" fmla="*/ 114 h 255"/>
              <a:gd name="T4" fmla="*/ 252 w 252"/>
              <a:gd name="T5" fmla="*/ 103 h 255"/>
              <a:gd name="T6" fmla="*/ 244 w 252"/>
              <a:gd name="T7" fmla="*/ 62 h 255"/>
              <a:gd name="T8" fmla="*/ 194 w 252"/>
              <a:gd name="T9" fmla="*/ 10 h 255"/>
              <a:gd name="T10" fmla="*/ 149 w 252"/>
              <a:gd name="T11" fmla="*/ 0 h 255"/>
              <a:gd name="T12" fmla="*/ 46 w 252"/>
              <a:gd name="T13" fmla="*/ 103 h 255"/>
              <a:gd name="T14" fmla="*/ 67 w 252"/>
              <a:gd name="T15" fmla="*/ 165 h 255"/>
              <a:gd name="T16" fmla="*/ 0 w 252"/>
              <a:gd name="T17" fmla="*/ 232 h 255"/>
              <a:gd name="T18" fmla="*/ 24 w 252"/>
              <a:gd name="T19" fmla="*/ 255 h 255"/>
              <a:gd name="T20" fmla="*/ 76 w 252"/>
              <a:gd name="T21" fmla="*/ 203 h 255"/>
              <a:gd name="T22" fmla="*/ 70 w 252"/>
              <a:gd name="T23" fmla="*/ 198 h 255"/>
              <a:gd name="T24" fmla="*/ 24 w 252"/>
              <a:gd name="T25" fmla="*/ 244 h 255"/>
              <a:gd name="T26" fmla="*/ 11 w 252"/>
              <a:gd name="T27" fmla="*/ 232 h 255"/>
              <a:gd name="T28" fmla="*/ 72 w 252"/>
              <a:gd name="T29" fmla="*/ 171 h 255"/>
              <a:gd name="T30" fmla="*/ 149 w 252"/>
              <a:gd name="T31" fmla="*/ 206 h 255"/>
              <a:gd name="T32" fmla="*/ 231 w 252"/>
              <a:gd name="T33" fmla="*/ 166 h 255"/>
              <a:gd name="T34" fmla="*/ 54 w 252"/>
              <a:gd name="T35" fmla="*/ 103 h 255"/>
              <a:gd name="T36" fmla="*/ 149 w 252"/>
              <a:gd name="T37" fmla="*/ 8 h 255"/>
              <a:gd name="T38" fmla="*/ 191 w 252"/>
              <a:gd name="T39" fmla="*/ 17 h 255"/>
              <a:gd name="T40" fmla="*/ 237 w 252"/>
              <a:gd name="T41" fmla="*/ 65 h 255"/>
              <a:gd name="T42" fmla="*/ 244 w 252"/>
              <a:gd name="T43" fmla="*/ 103 h 255"/>
              <a:gd name="T44" fmla="*/ 244 w 252"/>
              <a:gd name="T45" fmla="*/ 113 h 255"/>
              <a:gd name="T46" fmla="*/ 224 w 252"/>
              <a:gd name="T47" fmla="*/ 161 h 255"/>
              <a:gd name="T48" fmla="*/ 149 w 252"/>
              <a:gd name="T49" fmla="*/ 198 h 255"/>
              <a:gd name="T50" fmla="*/ 54 w 252"/>
              <a:gd name="T51" fmla="*/ 10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255">
                <a:moveTo>
                  <a:pt x="231" y="166"/>
                </a:moveTo>
                <a:cubicBezTo>
                  <a:pt x="242" y="151"/>
                  <a:pt x="250" y="133"/>
                  <a:pt x="252" y="114"/>
                </a:cubicBezTo>
                <a:cubicBezTo>
                  <a:pt x="252" y="110"/>
                  <a:pt x="252" y="106"/>
                  <a:pt x="252" y="103"/>
                </a:cubicBezTo>
                <a:cubicBezTo>
                  <a:pt x="252" y="89"/>
                  <a:pt x="250" y="75"/>
                  <a:pt x="244" y="62"/>
                </a:cubicBezTo>
                <a:cubicBezTo>
                  <a:pt x="234" y="39"/>
                  <a:pt x="217" y="21"/>
                  <a:pt x="194" y="10"/>
                </a:cubicBezTo>
                <a:cubicBezTo>
                  <a:pt x="180" y="3"/>
                  <a:pt x="165" y="0"/>
                  <a:pt x="149" y="0"/>
                </a:cubicBezTo>
                <a:cubicBezTo>
                  <a:pt x="93" y="0"/>
                  <a:pt x="46" y="46"/>
                  <a:pt x="46" y="103"/>
                </a:cubicBezTo>
                <a:cubicBezTo>
                  <a:pt x="46" y="126"/>
                  <a:pt x="54" y="147"/>
                  <a:pt x="67" y="165"/>
                </a:cubicBezTo>
                <a:cubicBezTo>
                  <a:pt x="0" y="232"/>
                  <a:pt x="0" y="232"/>
                  <a:pt x="0" y="232"/>
                </a:cubicBezTo>
                <a:cubicBezTo>
                  <a:pt x="24" y="255"/>
                  <a:pt x="24" y="255"/>
                  <a:pt x="24" y="255"/>
                </a:cubicBezTo>
                <a:cubicBezTo>
                  <a:pt x="76" y="203"/>
                  <a:pt x="76" y="203"/>
                  <a:pt x="76" y="203"/>
                </a:cubicBezTo>
                <a:cubicBezTo>
                  <a:pt x="70" y="198"/>
                  <a:pt x="70" y="198"/>
                  <a:pt x="70" y="198"/>
                </a:cubicBezTo>
                <a:cubicBezTo>
                  <a:pt x="24" y="244"/>
                  <a:pt x="24" y="244"/>
                  <a:pt x="24" y="244"/>
                </a:cubicBezTo>
                <a:cubicBezTo>
                  <a:pt x="11" y="232"/>
                  <a:pt x="11" y="232"/>
                  <a:pt x="11" y="232"/>
                </a:cubicBezTo>
                <a:cubicBezTo>
                  <a:pt x="72" y="171"/>
                  <a:pt x="72" y="171"/>
                  <a:pt x="72" y="171"/>
                </a:cubicBezTo>
                <a:cubicBezTo>
                  <a:pt x="91" y="192"/>
                  <a:pt x="119" y="206"/>
                  <a:pt x="149" y="206"/>
                </a:cubicBezTo>
                <a:cubicBezTo>
                  <a:pt x="181" y="206"/>
                  <a:pt x="211" y="191"/>
                  <a:pt x="231" y="166"/>
                </a:cubicBezTo>
                <a:close/>
                <a:moveTo>
                  <a:pt x="54" y="103"/>
                </a:moveTo>
                <a:cubicBezTo>
                  <a:pt x="54" y="50"/>
                  <a:pt x="97" y="8"/>
                  <a:pt x="149" y="8"/>
                </a:cubicBezTo>
                <a:cubicBezTo>
                  <a:pt x="164" y="8"/>
                  <a:pt x="177" y="11"/>
                  <a:pt x="191" y="17"/>
                </a:cubicBezTo>
                <a:cubicBezTo>
                  <a:pt x="211" y="27"/>
                  <a:pt x="228" y="44"/>
                  <a:pt x="237" y="65"/>
                </a:cubicBezTo>
                <a:cubicBezTo>
                  <a:pt x="242" y="77"/>
                  <a:pt x="244" y="90"/>
                  <a:pt x="244" y="103"/>
                </a:cubicBezTo>
                <a:cubicBezTo>
                  <a:pt x="244" y="106"/>
                  <a:pt x="244" y="109"/>
                  <a:pt x="244" y="113"/>
                </a:cubicBezTo>
                <a:cubicBezTo>
                  <a:pt x="242" y="130"/>
                  <a:pt x="235" y="147"/>
                  <a:pt x="224" y="161"/>
                </a:cubicBezTo>
                <a:cubicBezTo>
                  <a:pt x="206" y="184"/>
                  <a:pt x="179" y="198"/>
                  <a:pt x="149" y="198"/>
                </a:cubicBezTo>
                <a:cubicBezTo>
                  <a:pt x="97" y="198"/>
                  <a:pt x="54" y="155"/>
                  <a:pt x="54" y="10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0">
            <a:hlinkClick r:id="rId4" action="ppaction://hlinksldjump"/>
            <a:extLst>
              <a:ext uri="{FF2B5EF4-FFF2-40B4-BE49-F238E27FC236}">
                <a16:creationId xmlns:a16="http://schemas.microsoft.com/office/drawing/2014/main" id="{DC1C552C-2AFF-48CD-A0F7-A71D8CE9D8A0}"/>
              </a:ext>
            </a:extLst>
          </p:cNvPr>
          <p:cNvSpPr>
            <a:spLocks noChangeAspect="1" noEditPoints="1"/>
          </p:cNvSpPr>
          <p:nvPr/>
        </p:nvSpPr>
        <p:spPr bwMode="auto">
          <a:xfrm flipH="1">
            <a:off x="8507535" y="3105573"/>
            <a:ext cx="136150" cy="137102"/>
          </a:xfrm>
          <a:custGeom>
            <a:avLst/>
            <a:gdLst>
              <a:gd name="T0" fmla="*/ 231 w 252"/>
              <a:gd name="T1" fmla="*/ 166 h 255"/>
              <a:gd name="T2" fmla="*/ 252 w 252"/>
              <a:gd name="T3" fmla="*/ 114 h 255"/>
              <a:gd name="T4" fmla="*/ 252 w 252"/>
              <a:gd name="T5" fmla="*/ 103 h 255"/>
              <a:gd name="T6" fmla="*/ 244 w 252"/>
              <a:gd name="T7" fmla="*/ 62 h 255"/>
              <a:gd name="T8" fmla="*/ 194 w 252"/>
              <a:gd name="T9" fmla="*/ 10 h 255"/>
              <a:gd name="T10" fmla="*/ 149 w 252"/>
              <a:gd name="T11" fmla="*/ 0 h 255"/>
              <a:gd name="T12" fmla="*/ 46 w 252"/>
              <a:gd name="T13" fmla="*/ 103 h 255"/>
              <a:gd name="T14" fmla="*/ 67 w 252"/>
              <a:gd name="T15" fmla="*/ 165 h 255"/>
              <a:gd name="T16" fmla="*/ 0 w 252"/>
              <a:gd name="T17" fmla="*/ 232 h 255"/>
              <a:gd name="T18" fmla="*/ 24 w 252"/>
              <a:gd name="T19" fmla="*/ 255 h 255"/>
              <a:gd name="T20" fmla="*/ 76 w 252"/>
              <a:gd name="T21" fmla="*/ 203 h 255"/>
              <a:gd name="T22" fmla="*/ 70 w 252"/>
              <a:gd name="T23" fmla="*/ 198 h 255"/>
              <a:gd name="T24" fmla="*/ 24 w 252"/>
              <a:gd name="T25" fmla="*/ 244 h 255"/>
              <a:gd name="T26" fmla="*/ 11 w 252"/>
              <a:gd name="T27" fmla="*/ 232 h 255"/>
              <a:gd name="T28" fmla="*/ 72 w 252"/>
              <a:gd name="T29" fmla="*/ 171 h 255"/>
              <a:gd name="T30" fmla="*/ 149 w 252"/>
              <a:gd name="T31" fmla="*/ 206 h 255"/>
              <a:gd name="T32" fmla="*/ 231 w 252"/>
              <a:gd name="T33" fmla="*/ 166 h 255"/>
              <a:gd name="T34" fmla="*/ 54 w 252"/>
              <a:gd name="T35" fmla="*/ 103 h 255"/>
              <a:gd name="T36" fmla="*/ 149 w 252"/>
              <a:gd name="T37" fmla="*/ 8 h 255"/>
              <a:gd name="T38" fmla="*/ 191 w 252"/>
              <a:gd name="T39" fmla="*/ 17 h 255"/>
              <a:gd name="T40" fmla="*/ 237 w 252"/>
              <a:gd name="T41" fmla="*/ 65 h 255"/>
              <a:gd name="T42" fmla="*/ 244 w 252"/>
              <a:gd name="T43" fmla="*/ 103 h 255"/>
              <a:gd name="T44" fmla="*/ 244 w 252"/>
              <a:gd name="T45" fmla="*/ 113 h 255"/>
              <a:gd name="T46" fmla="*/ 224 w 252"/>
              <a:gd name="T47" fmla="*/ 161 h 255"/>
              <a:gd name="T48" fmla="*/ 149 w 252"/>
              <a:gd name="T49" fmla="*/ 198 h 255"/>
              <a:gd name="T50" fmla="*/ 54 w 252"/>
              <a:gd name="T51" fmla="*/ 10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255">
                <a:moveTo>
                  <a:pt x="231" y="166"/>
                </a:moveTo>
                <a:cubicBezTo>
                  <a:pt x="242" y="151"/>
                  <a:pt x="250" y="133"/>
                  <a:pt x="252" y="114"/>
                </a:cubicBezTo>
                <a:cubicBezTo>
                  <a:pt x="252" y="110"/>
                  <a:pt x="252" y="106"/>
                  <a:pt x="252" y="103"/>
                </a:cubicBezTo>
                <a:cubicBezTo>
                  <a:pt x="252" y="89"/>
                  <a:pt x="250" y="75"/>
                  <a:pt x="244" y="62"/>
                </a:cubicBezTo>
                <a:cubicBezTo>
                  <a:pt x="234" y="39"/>
                  <a:pt x="217" y="21"/>
                  <a:pt x="194" y="10"/>
                </a:cubicBezTo>
                <a:cubicBezTo>
                  <a:pt x="180" y="3"/>
                  <a:pt x="165" y="0"/>
                  <a:pt x="149" y="0"/>
                </a:cubicBezTo>
                <a:cubicBezTo>
                  <a:pt x="93" y="0"/>
                  <a:pt x="46" y="46"/>
                  <a:pt x="46" y="103"/>
                </a:cubicBezTo>
                <a:cubicBezTo>
                  <a:pt x="46" y="126"/>
                  <a:pt x="54" y="147"/>
                  <a:pt x="67" y="165"/>
                </a:cubicBezTo>
                <a:cubicBezTo>
                  <a:pt x="0" y="232"/>
                  <a:pt x="0" y="232"/>
                  <a:pt x="0" y="232"/>
                </a:cubicBezTo>
                <a:cubicBezTo>
                  <a:pt x="24" y="255"/>
                  <a:pt x="24" y="255"/>
                  <a:pt x="24" y="255"/>
                </a:cubicBezTo>
                <a:cubicBezTo>
                  <a:pt x="76" y="203"/>
                  <a:pt x="76" y="203"/>
                  <a:pt x="76" y="203"/>
                </a:cubicBezTo>
                <a:cubicBezTo>
                  <a:pt x="70" y="198"/>
                  <a:pt x="70" y="198"/>
                  <a:pt x="70" y="198"/>
                </a:cubicBezTo>
                <a:cubicBezTo>
                  <a:pt x="24" y="244"/>
                  <a:pt x="24" y="244"/>
                  <a:pt x="24" y="244"/>
                </a:cubicBezTo>
                <a:cubicBezTo>
                  <a:pt x="11" y="232"/>
                  <a:pt x="11" y="232"/>
                  <a:pt x="11" y="232"/>
                </a:cubicBezTo>
                <a:cubicBezTo>
                  <a:pt x="72" y="171"/>
                  <a:pt x="72" y="171"/>
                  <a:pt x="72" y="171"/>
                </a:cubicBezTo>
                <a:cubicBezTo>
                  <a:pt x="91" y="192"/>
                  <a:pt x="119" y="206"/>
                  <a:pt x="149" y="206"/>
                </a:cubicBezTo>
                <a:cubicBezTo>
                  <a:pt x="181" y="206"/>
                  <a:pt x="211" y="191"/>
                  <a:pt x="231" y="166"/>
                </a:cubicBezTo>
                <a:close/>
                <a:moveTo>
                  <a:pt x="54" y="103"/>
                </a:moveTo>
                <a:cubicBezTo>
                  <a:pt x="54" y="50"/>
                  <a:pt x="97" y="8"/>
                  <a:pt x="149" y="8"/>
                </a:cubicBezTo>
                <a:cubicBezTo>
                  <a:pt x="164" y="8"/>
                  <a:pt x="177" y="11"/>
                  <a:pt x="191" y="17"/>
                </a:cubicBezTo>
                <a:cubicBezTo>
                  <a:pt x="211" y="27"/>
                  <a:pt x="228" y="44"/>
                  <a:pt x="237" y="65"/>
                </a:cubicBezTo>
                <a:cubicBezTo>
                  <a:pt x="242" y="77"/>
                  <a:pt x="244" y="90"/>
                  <a:pt x="244" y="103"/>
                </a:cubicBezTo>
                <a:cubicBezTo>
                  <a:pt x="244" y="106"/>
                  <a:pt x="244" y="109"/>
                  <a:pt x="244" y="113"/>
                </a:cubicBezTo>
                <a:cubicBezTo>
                  <a:pt x="242" y="130"/>
                  <a:pt x="235" y="147"/>
                  <a:pt x="224" y="161"/>
                </a:cubicBezTo>
                <a:cubicBezTo>
                  <a:pt x="206" y="184"/>
                  <a:pt x="179" y="198"/>
                  <a:pt x="149" y="198"/>
                </a:cubicBezTo>
                <a:cubicBezTo>
                  <a:pt x="97" y="198"/>
                  <a:pt x="54" y="155"/>
                  <a:pt x="54" y="10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10">
            <a:hlinkClick r:id="rId5" action="ppaction://hlinksldjump"/>
            <a:extLst>
              <a:ext uri="{FF2B5EF4-FFF2-40B4-BE49-F238E27FC236}">
                <a16:creationId xmlns:a16="http://schemas.microsoft.com/office/drawing/2014/main" id="{53F93CD6-7982-4E5F-97CD-85256BC645D7}"/>
              </a:ext>
            </a:extLst>
          </p:cNvPr>
          <p:cNvSpPr>
            <a:spLocks noChangeAspect="1" noEditPoints="1"/>
          </p:cNvSpPr>
          <p:nvPr/>
        </p:nvSpPr>
        <p:spPr bwMode="auto">
          <a:xfrm flipH="1">
            <a:off x="6264301" y="3105573"/>
            <a:ext cx="136150" cy="137102"/>
          </a:xfrm>
          <a:custGeom>
            <a:avLst/>
            <a:gdLst>
              <a:gd name="T0" fmla="*/ 231 w 252"/>
              <a:gd name="T1" fmla="*/ 166 h 255"/>
              <a:gd name="T2" fmla="*/ 252 w 252"/>
              <a:gd name="T3" fmla="*/ 114 h 255"/>
              <a:gd name="T4" fmla="*/ 252 w 252"/>
              <a:gd name="T5" fmla="*/ 103 h 255"/>
              <a:gd name="T6" fmla="*/ 244 w 252"/>
              <a:gd name="T7" fmla="*/ 62 h 255"/>
              <a:gd name="T8" fmla="*/ 194 w 252"/>
              <a:gd name="T9" fmla="*/ 10 h 255"/>
              <a:gd name="T10" fmla="*/ 149 w 252"/>
              <a:gd name="T11" fmla="*/ 0 h 255"/>
              <a:gd name="T12" fmla="*/ 46 w 252"/>
              <a:gd name="T13" fmla="*/ 103 h 255"/>
              <a:gd name="T14" fmla="*/ 67 w 252"/>
              <a:gd name="T15" fmla="*/ 165 h 255"/>
              <a:gd name="T16" fmla="*/ 0 w 252"/>
              <a:gd name="T17" fmla="*/ 232 h 255"/>
              <a:gd name="T18" fmla="*/ 24 w 252"/>
              <a:gd name="T19" fmla="*/ 255 h 255"/>
              <a:gd name="T20" fmla="*/ 76 w 252"/>
              <a:gd name="T21" fmla="*/ 203 h 255"/>
              <a:gd name="T22" fmla="*/ 70 w 252"/>
              <a:gd name="T23" fmla="*/ 198 h 255"/>
              <a:gd name="T24" fmla="*/ 24 w 252"/>
              <a:gd name="T25" fmla="*/ 244 h 255"/>
              <a:gd name="T26" fmla="*/ 11 w 252"/>
              <a:gd name="T27" fmla="*/ 232 h 255"/>
              <a:gd name="T28" fmla="*/ 72 w 252"/>
              <a:gd name="T29" fmla="*/ 171 h 255"/>
              <a:gd name="T30" fmla="*/ 149 w 252"/>
              <a:gd name="T31" fmla="*/ 206 h 255"/>
              <a:gd name="T32" fmla="*/ 231 w 252"/>
              <a:gd name="T33" fmla="*/ 166 h 255"/>
              <a:gd name="T34" fmla="*/ 54 w 252"/>
              <a:gd name="T35" fmla="*/ 103 h 255"/>
              <a:gd name="T36" fmla="*/ 149 w 252"/>
              <a:gd name="T37" fmla="*/ 8 h 255"/>
              <a:gd name="T38" fmla="*/ 191 w 252"/>
              <a:gd name="T39" fmla="*/ 17 h 255"/>
              <a:gd name="T40" fmla="*/ 237 w 252"/>
              <a:gd name="T41" fmla="*/ 65 h 255"/>
              <a:gd name="T42" fmla="*/ 244 w 252"/>
              <a:gd name="T43" fmla="*/ 103 h 255"/>
              <a:gd name="T44" fmla="*/ 244 w 252"/>
              <a:gd name="T45" fmla="*/ 113 h 255"/>
              <a:gd name="T46" fmla="*/ 224 w 252"/>
              <a:gd name="T47" fmla="*/ 161 h 255"/>
              <a:gd name="T48" fmla="*/ 149 w 252"/>
              <a:gd name="T49" fmla="*/ 198 h 255"/>
              <a:gd name="T50" fmla="*/ 54 w 252"/>
              <a:gd name="T51" fmla="*/ 10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255">
                <a:moveTo>
                  <a:pt x="231" y="166"/>
                </a:moveTo>
                <a:cubicBezTo>
                  <a:pt x="242" y="151"/>
                  <a:pt x="250" y="133"/>
                  <a:pt x="252" y="114"/>
                </a:cubicBezTo>
                <a:cubicBezTo>
                  <a:pt x="252" y="110"/>
                  <a:pt x="252" y="106"/>
                  <a:pt x="252" y="103"/>
                </a:cubicBezTo>
                <a:cubicBezTo>
                  <a:pt x="252" y="89"/>
                  <a:pt x="250" y="75"/>
                  <a:pt x="244" y="62"/>
                </a:cubicBezTo>
                <a:cubicBezTo>
                  <a:pt x="234" y="39"/>
                  <a:pt x="217" y="21"/>
                  <a:pt x="194" y="10"/>
                </a:cubicBezTo>
                <a:cubicBezTo>
                  <a:pt x="180" y="3"/>
                  <a:pt x="165" y="0"/>
                  <a:pt x="149" y="0"/>
                </a:cubicBezTo>
                <a:cubicBezTo>
                  <a:pt x="93" y="0"/>
                  <a:pt x="46" y="46"/>
                  <a:pt x="46" y="103"/>
                </a:cubicBezTo>
                <a:cubicBezTo>
                  <a:pt x="46" y="126"/>
                  <a:pt x="54" y="147"/>
                  <a:pt x="67" y="165"/>
                </a:cubicBezTo>
                <a:cubicBezTo>
                  <a:pt x="0" y="232"/>
                  <a:pt x="0" y="232"/>
                  <a:pt x="0" y="232"/>
                </a:cubicBezTo>
                <a:cubicBezTo>
                  <a:pt x="24" y="255"/>
                  <a:pt x="24" y="255"/>
                  <a:pt x="24" y="255"/>
                </a:cubicBezTo>
                <a:cubicBezTo>
                  <a:pt x="76" y="203"/>
                  <a:pt x="76" y="203"/>
                  <a:pt x="76" y="203"/>
                </a:cubicBezTo>
                <a:cubicBezTo>
                  <a:pt x="70" y="198"/>
                  <a:pt x="70" y="198"/>
                  <a:pt x="70" y="198"/>
                </a:cubicBezTo>
                <a:cubicBezTo>
                  <a:pt x="24" y="244"/>
                  <a:pt x="24" y="244"/>
                  <a:pt x="24" y="244"/>
                </a:cubicBezTo>
                <a:cubicBezTo>
                  <a:pt x="11" y="232"/>
                  <a:pt x="11" y="232"/>
                  <a:pt x="11" y="232"/>
                </a:cubicBezTo>
                <a:cubicBezTo>
                  <a:pt x="72" y="171"/>
                  <a:pt x="72" y="171"/>
                  <a:pt x="72" y="171"/>
                </a:cubicBezTo>
                <a:cubicBezTo>
                  <a:pt x="91" y="192"/>
                  <a:pt x="119" y="206"/>
                  <a:pt x="149" y="206"/>
                </a:cubicBezTo>
                <a:cubicBezTo>
                  <a:pt x="181" y="206"/>
                  <a:pt x="211" y="191"/>
                  <a:pt x="231" y="166"/>
                </a:cubicBezTo>
                <a:close/>
                <a:moveTo>
                  <a:pt x="54" y="103"/>
                </a:moveTo>
                <a:cubicBezTo>
                  <a:pt x="54" y="50"/>
                  <a:pt x="97" y="8"/>
                  <a:pt x="149" y="8"/>
                </a:cubicBezTo>
                <a:cubicBezTo>
                  <a:pt x="164" y="8"/>
                  <a:pt x="177" y="11"/>
                  <a:pt x="191" y="17"/>
                </a:cubicBezTo>
                <a:cubicBezTo>
                  <a:pt x="211" y="27"/>
                  <a:pt x="228" y="44"/>
                  <a:pt x="237" y="65"/>
                </a:cubicBezTo>
                <a:cubicBezTo>
                  <a:pt x="242" y="77"/>
                  <a:pt x="244" y="90"/>
                  <a:pt x="244" y="103"/>
                </a:cubicBezTo>
                <a:cubicBezTo>
                  <a:pt x="244" y="106"/>
                  <a:pt x="244" y="109"/>
                  <a:pt x="244" y="113"/>
                </a:cubicBezTo>
                <a:cubicBezTo>
                  <a:pt x="242" y="130"/>
                  <a:pt x="235" y="147"/>
                  <a:pt x="224" y="161"/>
                </a:cubicBezTo>
                <a:cubicBezTo>
                  <a:pt x="206" y="184"/>
                  <a:pt x="179" y="198"/>
                  <a:pt x="149" y="198"/>
                </a:cubicBezTo>
                <a:cubicBezTo>
                  <a:pt x="97" y="198"/>
                  <a:pt x="54" y="155"/>
                  <a:pt x="54" y="10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10">
            <a:hlinkClick r:id="rId3" action="ppaction://hlinksldjump"/>
            <a:extLst>
              <a:ext uri="{FF2B5EF4-FFF2-40B4-BE49-F238E27FC236}">
                <a16:creationId xmlns:a16="http://schemas.microsoft.com/office/drawing/2014/main" id="{00C28BAC-A9EC-453D-9028-287B00EBB876}"/>
              </a:ext>
            </a:extLst>
          </p:cNvPr>
          <p:cNvSpPr>
            <a:spLocks noChangeAspect="1" noEditPoints="1"/>
          </p:cNvSpPr>
          <p:nvPr/>
        </p:nvSpPr>
        <p:spPr bwMode="auto">
          <a:xfrm flipH="1">
            <a:off x="1675228" y="3105573"/>
            <a:ext cx="136150" cy="137102"/>
          </a:xfrm>
          <a:custGeom>
            <a:avLst/>
            <a:gdLst>
              <a:gd name="T0" fmla="*/ 231 w 252"/>
              <a:gd name="T1" fmla="*/ 166 h 255"/>
              <a:gd name="T2" fmla="*/ 252 w 252"/>
              <a:gd name="T3" fmla="*/ 114 h 255"/>
              <a:gd name="T4" fmla="*/ 252 w 252"/>
              <a:gd name="T5" fmla="*/ 103 h 255"/>
              <a:gd name="T6" fmla="*/ 244 w 252"/>
              <a:gd name="T7" fmla="*/ 62 h 255"/>
              <a:gd name="T8" fmla="*/ 194 w 252"/>
              <a:gd name="T9" fmla="*/ 10 h 255"/>
              <a:gd name="T10" fmla="*/ 149 w 252"/>
              <a:gd name="T11" fmla="*/ 0 h 255"/>
              <a:gd name="T12" fmla="*/ 46 w 252"/>
              <a:gd name="T13" fmla="*/ 103 h 255"/>
              <a:gd name="T14" fmla="*/ 67 w 252"/>
              <a:gd name="T15" fmla="*/ 165 h 255"/>
              <a:gd name="T16" fmla="*/ 0 w 252"/>
              <a:gd name="T17" fmla="*/ 232 h 255"/>
              <a:gd name="T18" fmla="*/ 24 w 252"/>
              <a:gd name="T19" fmla="*/ 255 h 255"/>
              <a:gd name="T20" fmla="*/ 76 w 252"/>
              <a:gd name="T21" fmla="*/ 203 h 255"/>
              <a:gd name="T22" fmla="*/ 70 w 252"/>
              <a:gd name="T23" fmla="*/ 198 h 255"/>
              <a:gd name="T24" fmla="*/ 24 w 252"/>
              <a:gd name="T25" fmla="*/ 244 h 255"/>
              <a:gd name="T26" fmla="*/ 11 w 252"/>
              <a:gd name="T27" fmla="*/ 232 h 255"/>
              <a:gd name="T28" fmla="*/ 72 w 252"/>
              <a:gd name="T29" fmla="*/ 171 h 255"/>
              <a:gd name="T30" fmla="*/ 149 w 252"/>
              <a:gd name="T31" fmla="*/ 206 h 255"/>
              <a:gd name="T32" fmla="*/ 231 w 252"/>
              <a:gd name="T33" fmla="*/ 166 h 255"/>
              <a:gd name="T34" fmla="*/ 54 w 252"/>
              <a:gd name="T35" fmla="*/ 103 h 255"/>
              <a:gd name="T36" fmla="*/ 149 w 252"/>
              <a:gd name="T37" fmla="*/ 8 h 255"/>
              <a:gd name="T38" fmla="*/ 191 w 252"/>
              <a:gd name="T39" fmla="*/ 17 h 255"/>
              <a:gd name="T40" fmla="*/ 237 w 252"/>
              <a:gd name="T41" fmla="*/ 65 h 255"/>
              <a:gd name="T42" fmla="*/ 244 w 252"/>
              <a:gd name="T43" fmla="*/ 103 h 255"/>
              <a:gd name="T44" fmla="*/ 244 w 252"/>
              <a:gd name="T45" fmla="*/ 113 h 255"/>
              <a:gd name="T46" fmla="*/ 224 w 252"/>
              <a:gd name="T47" fmla="*/ 161 h 255"/>
              <a:gd name="T48" fmla="*/ 149 w 252"/>
              <a:gd name="T49" fmla="*/ 198 h 255"/>
              <a:gd name="T50" fmla="*/ 54 w 252"/>
              <a:gd name="T51" fmla="*/ 10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255">
                <a:moveTo>
                  <a:pt x="231" y="166"/>
                </a:moveTo>
                <a:cubicBezTo>
                  <a:pt x="242" y="151"/>
                  <a:pt x="250" y="133"/>
                  <a:pt x="252" y="114"/>
                </a:cubicBezTo>
                <a:cubicBezTo>
                  <a:pt x="252" y="110"/>
                  <a:pt x="252" y="106"/>
                  <a:pt x="252" y="103"/>
                </a:cubicBezTo>
                <a:cubicBezTo>
                  <a:pt x="252" y="89"/>
                  <a:pt x="250" y="75"/>
                  <a:pt x="244" y="62"/>
                </a:cubicBezTo>
                <a:cubicBezTo>
                  <a:pt x="234" y="39"/>
                  <a:pt x="217" y="21"/>
                  <a:pt x="194" y="10"/>
                </a:cubicBezTo>
                <a:cubicBezTo>
                  <a:pt x="180" y="3"/>
                  <a:pt x="165" y="0"/>
                  <a:pt x="149" y="0"/>
                </a:cubicBezTo>
                <a:cubicBezTo>
                  <a:pt x="93" y="0"/>
                  <a:pt x="46" y="46"/>
                  <a:pt x="46" y="103"/>
                </a:cubicBezTo>
                <a:cubicBezTo>
                  <a:pt x="46" y="126"/>
                  <a:pt x="54" y="147"/>
                  <a:pt x="67" y="165"/>
                </a:cubicBezTo>
                <a:cubicBezTo>
                  <a:pt x="0" y="232"/>
                  <a:pt x="0" y="232"/>
                  <a:pt x="0" y="232"/>
                </a:cubicBezTo>
                <a:cubicBezTo>
                  <a:pt x="24" y="255"/>
                  <a:pt x="24" y="255"/>
                  <a:pt x="24" y="255"/>
                </a:cubicBezTo>
                <a:cubicBezTo>
                  <a:pt x="76" y="203"/>
                  <a:pt x="76" y="203"/>
                  <a:pt x="76" y="203"/>
                </a:cubicBezTo>
                <a:cubicBezTo>
                  <a:pt x="70" y="198"/>
                  <a:pt x="70" y="198"/>
                  <a:pt x="70" y="198"/>
                </a:cubicBezTo>
                <a:cubicBezTo>
                  <a:pt x="24" y="244"/>
                  <a:pt x="24" y="244"/>
                  <a:pt x="24" y="244"/>
                </a:cubicBezTo>
                <a:cubicBezTo>
                  <a:pt x="11" y="232"/>
                  <a:pt x="11" y="232"/>
                  <a:pt x="11" y="232"/>
                </a:cubicBezTo>
                <a:cubicBezTo>
                  <a:pt x="72" y="171"/>
                  <a:pt x="72" y="171"/>
                  <a:pt x="72" y="171"/>
                </a:cubicBezTo>
                <a:cubicBezTo>
                  <a:pt x="91" y="192"/>
                  <a:pt x="119" y="206"/>
                  <a:pt x="149" y="206"/>
                </a:cubicBezTo>
                <a:cubicBezTo>
                  <a:pt x="181" y="206"/>
                  <a:pt x="211" y="191"/>
                  <a:pt x="231" y="166"/>
                </a:cubicBezTo>
                <a:close/>
                <a:moveTo>
                  <a:pt x="54" y="103"/>
                </a:moveTo>
                <a:cubicBezTo>
                  <a:pt x="54" y="50"/>
                  <a:pt x="97" y="8"/>
                  <a:pt x="149" y="8"/>
                </a:cubicBezTo>
                <a:cubicBezTo>
                  <a:pt x="164" y="8"/>
                  <a:pt x="177" y="11"/>
                  <a:pt x="191" y="17"/>
                </a:cubicBezTo>
                <a:cubicBezTo>
                  <a:pt x="211" y="27"/>
                  <a:pt x="228" y="44"/>
                  <a:pt x="237" y="65"/>
                </a:cubicBezTo>
                <a:cubicBezTo>
                  <a:pt x="242" y="77"/>
                  <a:pt x="244" y="90"/>
                  <a:pt x="244" y="103"/>
                </a:cubicBezTo>
                <a:cubicBezTo>
                  <a:pt x="244" y="106"/>
                  <a:pt x="244" y="109"/>
                  <a:pt x="244" y="113"/>
                </a:cubicBezTo>
                <a:cubicBezTo>
                  <a:pt x="242" y="130"/>
                  <a:pt x="235" y="147"/>
                  <a:pt x="224" y="161"/>
                </a:cubicBezTo>
                <a:cubicBezTo>
                  <a:pt x="206" y="184"/>
                  <a:pt x="179" y="198"/>
                  <a:pt x="149" y="198"/>
                </a:cubicBezTo>
                <a:cubicBezTo>
                  <a:pt x="97" y="198"/>
                  <a:pt x="54" y="155"/>
                  <a:pt x="54" y="10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pic>
        <p:nvPicPr>
          <p:cNvPr id="153" name="Picture 152" descr="Background pattern&#10;&#10;Description automatically generated">
            <a:extLst>
              <a:ext uri="{FF2B5EF4-FFF2-40B4-BE49-F238E27FC236}">
                <a16:creationId xmlns:a16="http://schemas.microsoft.com/office/drawing/2014/main" id="{72AD361F-ADBD-4AE3-8C32-8B6AC855914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 y="1081942"/>
            <a:ext cx="9144000" cy="1007724"/>
          </a:xfrm>
          <a:prstGeom prst="rect">
            <a:avLst/>
          </a:prstGeom>
          <a:solidFill>
            <a:schemeClr val="accent1"/>
          </a:solidFill>
        </p:spPr>
      </p:pic>
      <p:sp>
        <p:nvSpPr>
          <p:cNvPr id="156" name="Rectangle 155">
            <a:extLst>
              <a:ext uri="{FF2B5EF4-FFF2-40B4-BE49-F238E27FC236}">
                <a16:creationId xmlns:a16="http://schemas.microsoft.com/office/drawing/2014/main" id="{02995C93-651F-4687-B9A9-42AA7F633B51}"/>
              </a:ext>
            </a:extLst>
          </p:cNvPr>
          <p:cNvSpPr/>
          <p:nvPr/>
        </p:nvSpPr>
        <p:spPr>
          <a:xfrm>
            <a:off x="1" y="1082498"/>
            <a:ext cx="9141783" cy="1026978"/>
          </a:xfrm>
          <a:prstGeom prst="rect">
            <a:avLst/>
          </a:prstGeom>
          <a:solidFill>
            <a:schemeClr val="tx2">
              <a:alpha val="7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57" name="Rectangle 156">
            <a:extLst>
              <a:ext uri="{FF2B5EF4-FFF2-40B4-BE49-F238E27FC236}">
                <a16:creationId xmlns:a16="http://schemas.microsoft.com/office/drawing/2014/main" id="{95CBEF14-6849-456B-B229-5873F9CC86E2}"/>
              </a:ext>
            </a:extLst>
          </p:cNvPr>
          <p:cNvSpPr/>
          <p:nvPr/>
        </p:nvSpPr>
        <p:spPr>
          <a:xfrm>
            <a:off x="2816971" y="1342457"/>
            <a:ext cx="1874490" cy="507831"/>
          </a:xfrm>
          <a:prstGeom prst="rect">
            <a:avLst/>
          </a:prstGeom>
        </p:spPr>
        <p:txBody>
          <a:bodyPr wrap="square">
            <a:spAutoFit/>
          </a:bodyPr>
          <a:lstStyle/>
          <a:p>
            <a:pPr algn="ctr"/>
            <a:r>
              <a:rPr lang="en-US" sz="900" b="1" i="1" dirty="0"/>
              <a:t>Gain a competitive edge using modern data and application patterns and technologies</a:t>
            </a:r>
          </a:p>
        </p:txBody>
      </p:sp>
      <p:sp>
        <p:nvSpPr>
          <p:cNvPr id="158" name="Rectangle 157">
            <a:extLst>
              <a:ext uri="{FF2B5EF4-FFF2-40B4-BE49-F238E27FC236}">
                <a16:creationId xmlns:a16="http://schemas.microsoft.com/office/drawing/2014/main" id="{04DF170A-9821-490F-81EC-4899B4BD86C4}"/>
              </a:ext>
            </a:extLst>
          </p:cNvPr>
          <p:cNvSpPr/>
          <p:nvPr/>
        </p:nvSpPr>
        <p:spPr>
          <a:xfrm>
            <a:off x="4980056" y="1342457"/>
            <a:ext cx="2033010" cy="507831"/>
          </a:xfrm>
          <a:prstGeom prst="rect">
            <a:avLst/>
          </a:prstGeom>
        </p:spPr>
        <p:txBody>
          <a:bodyPr wrap="square">
            <a:spAutoFit/>
          </a:bodyPr>
          <a:lstStyle/>
          <a:p>
            <a:pPr algn="ctr"/>
            <a:r>
              <a:rPr lang="en-US" sz="900" b="1" i="1" dirty="0"/>
              <a:t>Optimize cloud infrastructure services to cost-effectively </a:t>
            </a:r>
          </a:p>
          <a:p>
            <a:pPr algn="ctr"/>
            <a:r>
              <a:rPr lang="en-US" sz="900" b="1" i="1" dirty="0"/>
              <a:t>drive business growth</a:t>
            </a:r>
          </a:p>
        </p:txBody>
      </p:sp>
      <p:sp>
        <p:nvSpPr>
          <p:cNvPr id="159" name="Rectangle 158">
            <a:extLst>
              <a:ext uri="{FF2B5EF4-FFF2-40B4-BE49-F238E27FC236}">
                <a16:creationId xmlns:a16="http://schemas.microsoft.com/office/drawing/2014/main" id="{4FD408AC-53B3-456E-BADA-4B061A281632}"/>
              </a:ext>
            </a:extLst>
          </p:cNvPr>
          <p:cNvSpPr/>
          <p:nvPr/>
        </p:nvSpPr>
        <p:spPr>
          <a:xfrm>
            <a:off x="242771" y="1273207"/>
            <a:ext cx="2042362" cy="646331"/>
          </a:xfrm>
          <a:prstGeom prst="rect">
            <a:avLst/>
          </a:prstGeom>
        </p:spPr>
        <p:txBody>
          <a:bodyPr wrap="square">
            <a:spAutoFit/>
          </a:bodyPr>
          <a:lstStyle/>
          <a:p>
            <a:pPr algn="ctr"/>
            <a:r>
              <a:rPr lang="en-US" sz="900" b="1" i="1" dirty="0"/>
              <a:t>Empower your workforce with modern technologies that optimize experiences and simplify the consumption of IT services</a:t>
            </a:r>
          </a:p>
        </p:txBody>
      </p:sp>
      <p:sp>
        <p:nvSpPr>
          <p:cNvPr id="160" name="Rectangle 159">
            <a:extLst>
              <a:ext uri="{FF2B5EF4-FFF2-40B4-BE49-F238E27FC236}">
                <a16:creationId xmlns:a16="http://schemas.microsoft.com/office/drawing/2014/main" id="{596E1F8C-FC7B-4E7C-85B9-EEF962596B3D}"/>
              </a:ext>
            </a:extLst>
          </p:cNvPr>
          <p:cNvSpPr/>
          <p:nvPr/>
        </p:nvSpPr>
        <p:spPr>
          <a:xfrm>
            <a:off x="7060869" y="1273207"/>
            <a:ext cx="1874490" cy="646331"/>
          </a:xfrm>
          <a:prstGeom prst="rect">
            <a:avLst/>
          </a:prstGeom>
        </p:spPr>
        <p:txBody>
          <a:bodyPr wrap="square">
            <a:spAutoFit/>
          </a:bodyPr>
          <a:lstStyle/>
          <a:p>
            <a:pPr algn="ctr"/>
            <a:r>
              <a:rPr lang="en-US" sz="900" b="1" i="1" dirty="0"/>
              <a:t>Implement a strategy </a:t>
            </a:r>
          </a:p>
          <a:p>
            <a:pPr algn="ctr"/>
            <a:r>
              <a:rPr lang="en-US" sz="900" b="1" i="1" dirty="0"/>
              <a:t>to reduce business interruptions and achieve a non-stop digital business </a:t>
            </a:r>
          </a:p>
        </p:txBody>
      </p:sp>
      <p:cxnSp>
        <p:nvCxnSpPr>
          <p:cNvPr id="161" name="Straight Connector 160">
            <a:extLst>
              <a:ext uri="{FF2B5EF4-FFF2-40B4-BE49-F238E27FC236}">
                <a16:creationId xmlns:a16="http://schemas.microsoft.com/office/drawing/2014/main" id="{0A17B7B0-0AEA-4791-AFBD-AE396291D893}"/>
              </a:ext>
            </a:extLst>
          </p:cNvPr>
          <p:cNvCxnSpPr/>
          <p:nvPr/>
        </p:nvCxnSpPr>
        <p:spPr>
          <a:xfrm>
            <a:off x="-9525" y="1077739"/>
            <a:ext cx="914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C3542720-BB4A-41C6-9F6E-E7E53E551EB4}"/>
              </a:ext>
            </a:extLst>
          </p:cNvPr>
          <p:cNvCxnSpPr/>
          <p:nvPr/>
        </p:nvCxnSpPr>
        <p:spPr>
          <a:xfrm>
            <a:off x="0" y="2102236"/>
            <a:ext cx="914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05DAA687-A0AF-48F7-B5FD-01449734EDA8}"/>
              </a:ext>
            </a:extLst>
          </p:cNvPr>
          <p:cNvCxnSpPr/>
          <p:nvPr/>
        </p:nvCxnSpPr>
        <p:spPr>
          <a:xfrm>
            <a:off x="-10633" y="1087264"/>
            <a:ext cx="9144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6840DF73-AC43-4ED8-A266-A564DEE3A8F6}"/>
              </a:ext>
            </a:extLst>
          </p:cNvPr>
          <p:cNvCxnSpPr/>
          <p:nvPr/>
        </p:nvCxnSpPr>
        <p:spPr>
          <a:xfrm>
            <a:off x="-2216" y="2096914"/>
            <a:ext cx="91440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75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130" name="Rectangle 129">
            <a:extLst>
              <a:ext uri="{FF2B5EF4-FFF2-40B4-BE49-F238E27FC236}">
                <a16:creationId xmlns:a16="http://schemas.microsoft.com/office/drawing/2014/main" id="{FFDE035A-AABA-47D3-9183-E16256CA8929}"/>
              </a:ext>
            </a:extLst>
          </p:cNvPr>
          <p:cNvSpPr/>
          <p:nvPr/>
        </p:nvSpPr>
        <p:spPr>
          <a:xfrm>
            <a:off x="0" y="1076473"/>
            <a:ext cx="9144000" cy="3586282"/>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83" name="Title 1">
            <a:extLst>
              <a:ext uri="{FF2B5EF4-FFF2-40B4-BE49-F238E27FC236}">
                <a16:creationId xmlns:a16="http://schemas.microsoft.com/office/drawing/2014/main" id="{CA5E6507-CBEB-4E8F-84A2-F2F00B5AF28A}"/>
              </a:ext>
            </a:extLst>
          </p:cNvPr>
          <p:cNvSpPr>
            <a:spLocks noGrp="1"/>
          </p:cNvSpPr>
          <p:nvPr>
            <p:ph type="title"/>
          </p:nvPr>
        </p:nvSpPr>
        <p:spPr>
          <a:xfrm>
            <a:off x="285750" y="406175"/>
            <a:ext cx="8572500" cy="387798"/>
          </a:xfrm>
        </p:spPr>
        <p:txBody>
          <a:bodyPr/>
          <a:lstStyle/>
          <a:p>
            <a:r>
              <a:rPr lang="en-US">
                <a:solidFill>
                  <a:srgbClr val="FFFFFF"/>
                </a:solidFill>
                <a:latin typeface="Arial"/>
              </a:rPr>
              <a:t>See how we drive real change for our customers</a:t>
            </a:r>
            <a:endParaRPr lang="en-US"/>
          </a:p>
        </p:txBody>
      </p:sp>
      <p:sp>
        <p:nvSpPr>
          <p:cNvPr id="80" name="Rectangle 79">
            <a:extLst>
              <a:ext uri="{FF2B5EF4-FFF2-40B4-BE49-F238E27FC236}">
                <a16:creationId xmlns:a16="http://schemas.microsoft.com/office/drawing/2014/main" id="{C61A8C95-46DA-41CB-8603-B785FE2FC772}"/>
              </a:ext>
            </a:extLst>
          </p:cNvPr>
          <p:cNvSpPr/>
          <p:nvPr/>
        </p:nvSpPr>
        <p:spPr>
          <a:xfrm>
            <a:off x="379173" y="2437005"/>
            <a:ext cx="1828800" cy="655267"/>
          </a:xfrm>
          <a:prstGeom prst="rect">
            <a:avLst/>
          </a:prstGeom>
          <a:solidFill>
            <a:schemeClr val="accent1">
              <a:lumMod val="75000"/>
            </a:schemeClr>
          </a:solidFill>
        </p:spPr>
        <p:txBody>
          <a:bodyPr lIns="437198" rIns="0" anchor="ctr" anchorCtr="0"/>
          <a:lstStyle/>
          <a:p>
            <a:pPr defTabSz="342884">
              <a:lnSpc>
                <a:spcPct val="90000"/>
              </a:lnSpc>
              <a:defRPr/>
            </a:pPr>
            <a:endParaRPr lang="en-US" sz="825" kern="0" spc="169">
              <a:solidFill>
                <a:srgbClr val="FFFFFF"/>
              </a:solidFill>
              <a:latin typeface="Arial Black" panose="020B0A04020102020204" pitchFamily="34" charset="0"/>
              <a:ea typeface="Arial"/>
              <a:cs typeface="Aharoni" panose="02010803020104030203" pitchFamily="2" charset="-79"/>
            </a:endParaRPr>
          </a:p>
        </p:txBody>
      </p:sp>
      <p:sp>
        <p:nvSpPr>
          <p:cNvPr id="81" name="TextBox 80">
            <a:extLst>
              <a:ext uri="{FF2B5EF4-FFF2-40B4-BE49-F238E27FC236}">
                <a16:creationId xmlns:a16="http://schemas.microsoft.com/office/drawing/2014/main" id="{B4CEC2DA-0893-4643-A843-0F45C5588D11}"/>
              </a:ext>
            </a:extLst>
          </p:cNvPr>
          <p:cNvSpPr txBox="1"/>
          <p:nvPr/>
        </p:nvSpPr>
        <p:spPr>
          <a:xfrm>
            <a:off x="849412" y="2587667"/>
            <a:ext cx="1425391" cy="353943"/>
          </a:xfrm>
          <a:prstGeom prst="rect">
            <a:avLst/>
          </a:prstGeom>
          <a:noFill/>
        </p:spPr>
        <p:txBody>
          <a:bodyPr wrap="square" rtlCol="0">
            <a:spAutoFit/>
          </a:bodyPr>
          <a:lstStyle/>
          <a:p>
            <a:pPr algn="ctr" defTabSz="342884" fontAlgn="base">
              <a:buClr>
                <a:srgbClr val="007DB8"/>
              </a:buClr>
              <a:defRPr/>
            </a:pPr>
            <a:r>
              <a:rPr lang="en-US" sz="850" b="1">
                <a:solidFill>
                  <a:srgbClr val="FFFFFF"/>
                </a:solidFill>
                <a:latin typeface="Arial"/>
              </a:rPr>
              <a:t>MODERN WORKFORCE</a:t>
            </a:r>
          </a:p>
          <a:p>
            <a:pPr algn="ctr" defTabSz="342884" fontAlgn="base">
              <a:buClr>
                <a:srgbClr val="007DB8"/>
              </a:buClr>
              <a:defRPr/>
            </a:pPr>
            <a:r>
              <a:rPr lang="en-US" sz="850" b="1">
                <a:solidFill>
                  <a:srgbClr val="FFFFFF"/>
                </a:solidFill>
                <a:latin typeface="Arial"/>
              </a:rPr>
              <a:t>EXPERIENCE</a:t>
            </a:r>
          </a:p>
        </p:txBody>
      </p:sp>
      <p:grpSp>
        <p:nvGrpSpPr>
          <p:cNvPr id="82" name="Group 81">
            <a:extLst>
              <a:ext uri="{FF2B5EF4-FFF2-40B4-BE49-F238E27FC236}">
                <a16:creationId xmlns:a16="http://schemas.microsoft.com/office/drawing/2014/main" id="{C1BC5ED9-2480-4A35-B888-CB2A7284EF58}"/>
              </a:ext>
            </a:extLst>
          </p:cNvPr>
          <p:cNvGrpSpPr>
            <a:grpSpLocks noChangeAspect="1"/>
          </p:cNvGrpSpPr>
          <p:nvPr/>
        </p:nvGrpSpPr>
        <p:grpSpPr>
          <a:xfrm>
            <a:off x="87437" y="2355299"/>
            <a:ext cx="822960" cy="822965"/>
            <a:chOff x="1263476" y="1965991"/>
            <a:chExt cx="1218936" cy="1218942"/>
          </a:xfrm>
        </p:grpSpPr>
        <p:sp>
          <p:nvSpPr>
            <p:cNvPr id="84" name="Oval 83">
              <a:extLst>
                <a:ext uri="{FF2B5EF4-FFF2-40B4-BE49-F238E27FC236}">
                  <a16:creationId xmlns:a16="http://schemas.microsoft.com/office/drawing/2014/main" id="{11A4D7C0-4A99-408C-8CB8-F92868C276E0}"/>
                </a:ext>
              </a:extLst>
            </p:cNvPr>
            <p:cNvSpPr>
              <a:spLocks noChangeAspect="1"/>
            </p:cNvSpPr>
            <p:nvPr/>
          </p:nvSpPr>
          <p:spPr>
            <a:xfrm>
              <a:off x="1263476" y="1965991"/>
              <a:ext cx="1218936" cy="1218942"/>
            </a:xfrm>
            <a:prstGeom prst="ellipse">
              <a:avLst/>
            </a:prstGeom>
            <a:solidFill>
              <a:schemeClr val="tx2"/>
            </a:solidFill>
            <a:ln w="15875">
              <a:solidFill>
                <a:schemeClr val="tx2"/>
              </a:solidFill>
            </a:ln>
            <a:effectLst/>
          </p:spPr>
          <p:txBody>
            <a:bodyPr wrap="square" lIns="182880" tIns="137160" rIns="137160" bIns="137160" rtlCol="0" anchor="ctr">
              <a:noAutofit/>
            </a:bodyPr>
            <a:lstStyle/>
            <a:p>
              <a:pPr algn="ctr" defTabSz="914243" fontAlgn="base">
                <a:lnSpc>
                  <a:spcPct val="90000"/>
                </a:lnSpc>
                <a:spcBef>
                  <a:spcPts val="600"/>
                </a:spcBef>
                <a:spcAft>
                  <a:spcPct val="0"/>
                </a:spcAft>
                <a:defRPr/>
              </a:pPr>
              <a:endParaRPr lang="en-US" sz="2000">
                <a:solidFill>
                  <a:srgbClr val="FFFFFF"/>
                </a:solidFill>
                <a:latin typeface="Arial"/>
              </a:endParaRPr>
            </a:p>
          </p:txBody>
        </p:sp>
        <p:sp>
          <p:nvSpPr>
            <p:cNvPr id="85" name="Oval 84">
              <a:extLst>
                <a:ext uri="{FF2B5EF4-FFF2-40B4-BE49-F238E27FC236}">
                  <a16:creationId xmlns:a16="http://schemas.microsoft.com/office/drawing/2014/main" id="{A7741596-F7A5-4AB5-AC05-FDBB27D36D8C}"/>
                </a:ext>
              </a:extLst>
            </p:cNvPr>
            <p:cNvSpPr>
              <a:spLocks noChangeAspect="1"/>
            </p:cNvSpPr>
            <p:nvPr/>
          </p:nvSpPr>
          <p:spPr>
            <a:xfrm>
              <a:off x="1339345" y="2031674"/>
              <a:ext cx="1083499" cy="1083504"/>
            </a:xfrm>
            <a:prstGeom prst="ellipse">
              <a:avLst/>
            </a:prstGeom>
            <a:solidFill>
              <a:schemeClr val="tx2"/>
            </a:solidFill>
            <a:ln w="28575">
              <a:solidFill>
                <a:schemeClr val="accent1">
                  <a:lumMod val="75000"/>
                </a:schemeClr>
              </a:solidFill>
            </a:ln>
            <a:effectLst/>
          </p:spPr>
          <p:txBody>
            <a:bodyPr wrap="square" lIns="182880" tIns="137160" rIns="137160" bIns="137160" rtlCol="0" anchor="ctr">
              <a:noAutofit/>
            </a:bodyPr>
            <a:lstStyle/>
            <a:p>
              <a:pPr algn="ctr" defTabSz="914243" fontAlgn="base">
                <a:lnSpc>
                  <a:spcPct val="90000"/>
                </a:lnSpc>
                <a:spcBef>
                  <a:spcPts val="600"/>
                </a:spcBef>
                <a:spcAft>
                  <a:spcPct val="0"/>
                </a:spcAft>
                <a:defRPr/>
              </a:pPr>
              <a:endParaRPr lang="en-US" sz="2000">
                <a:solidFill>
                  <a:srgbClr val="FFFFFF"/>
                </a:solidFill>
                <a:latin typeface="Arial"/>
              </a:endParaRPr>
            </a:p>
          </p:txBody>
        </p:sp>
      </p:grpSp>
      <p:grpSp>
        <p:nvGrpSpPr>
          <p:cNvPr id="86" name="Group 85">
            <a:extLst>
              <a:ext uri="{FF2B5EF4-FFF2-40B4-BE49-F238E27FC236}">
                <a16:creationId xmlns:a16="http://schemas.microsoft.com/office/drawing/2014/main" id="{D1D4C9ED-20F0-4509-96A7-04962B53B3BB}"/>
              </a:ext>
            </a:extLst>
          </p:cNvPr>
          <p:cNvGrpSpPr>
            <a:grpSpLocks noChangeAspect="1"/>
          </p:cNvGrpSpPr>
          <p:nvPr/>
        </p:nvGrpSpPr>
        <p:grpSpPr>
          <a:xfrm>
            <a:off x="257745" y="2545047"/>
            <a:ext cx="488983" cy="428170"/>
            <a:chOff x="6786426" y="3061139"/>
            <a:chExt cx="1582089" cy="1385331"/>
          </a:xfrm>
          <a:solidFill>
            <a:schemeClr val="accent1">
              <a:lumMod val="75000"/>
            </a:schemeClr>
          </a:solidFill>
          <a:effectLst>
            <a:outerShdw blurRad="1016000" algn="ctr" rotWithShape="0">
              <a:prstClr val="black">
                <a:alpha val="67000"/>
              </a:prstClr>
            </a:outerShdw>
          </a:effectLst>
        </p:grpSpPr>
        <p:grpSp>
          <p:nvGrpSpPr>
            <p:cNvPr id="87" name="Group 86">
              <a:extLst>
                <a:ext uri="{FF2B5EF4-FFF2-40B4-BE49-F238E27FC236}">
                  <a16:creationId xmlns:a16="http://schemas.microsoft.com/office/drawing/2014/main" id="{43EDFBE0-BBD8-4405-9497-C4B2543EF626}"/>
                </a:ext>
              </a:extLst>
            </p:cNvPr>
            <p:cNvGrpSpPr/>
            <p:nvPr/>
          </p:nvGrpSpPr>
          <p:grpSpPr>
            <a:xfrm>
              <a:off x="6786426" y="3436290"/>
              <a:ext cx="1027960" cy="1010180"/>
              <a:chOff x="685800" y="866512"/>
              <a:chExt cx="1027960" cy="1010180"/>
            </a:xfrm>
            <a:grpFill/>
          </p:grpSpPr>
          <p:sp>
            <p:nvSpPr>
              <p:cNvPr id="98" name="Freeform 24">
                <a:extLst>
                  <a:ext uri="{FF2B5EF4-FFF2-40B4-BE49-F238E27FC236}">
                    <a16:creationId xmlns:a16="http://schemas.microsoft.com/office/drawing/2014/main" id="{235864B0-AF9F-4B52-8D57-DCCA9D9E57BE}"/>
                  </a:ext>
                </a:extLst>
              </p:cNvPr>
              <p:cNvSpPr>
                <a:spLocks noEditPoints="1"/>
              </p:cNvSpPr>
              <p:nvPr/>
            </p:nvSpPr>
            <p:spPr bwMode="auto">
              <a:xfrm>
                <a:off x="910943" y="866512"/>
                <a:ext cx="577673" cy="580633"/>
              </a:xfrm>
              <a:custGeom>
                <a:avLst/>
                <a:gdLst>
                  <a:gd name="T0" fmla="*/ 54 w 108"/>
                  <a:gd name="T1" fmla="*/ 108 h 108"/>
                  <a:gd name="T2" fmla="*/ 108 w 108"/>
                  <a:gd name="T3" fmla="*/ 54 h 108"/>
                  <a:gd name="T4" fmla="*/ 54 w 108"/>
                  <a:gd name="T5" fmla="*/ 0 h 108"/>
                  <a:gd name="T6" fmla="*/ 0 w 108"/>
                  <a:gd name="T7" fmla="*/ 54 h 108"/>
                  <a:gd name="T8" fmla="*/ 54 w 108"/>
                  <a:gd name="T9" fmla="*/ 108 h 108"/>
                  <a:gd name="T10" fmla="*/ 54 w 108"/>
                  <a:gd name="T11" fmla="*/ 17 h 108"/>
                  <a:gd name="T12" fmla="*/ 91 w 108"/>
                  <a:gd name="T13" fmla="*/ 54 h 108"/>
                  <a:gd name="T14" fmla="*/ 54 w 108"/>
                  <a:gd name="T15" fmla="*/ 91 h 108"/>
                  <a:gd name="T16" fmla="*/ 17 w 108"/>
                  <a:gd name="T17" fmla="*/ 54 h 108"/>
                  <a:gd name="T18" fmla="*/ 54 w 108"/>
                  <a:gd name="T19" fmla="*/ 1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08">
                    <a:moveTo>
                      <a:pt x="54" y="108"/>
                    </a:moveTo>
                    <a:cubicBezTo>
                      <a:pt x="84" y="108"/>
                      <a:pt x="108" y="84"/>
                      <a:pt x="108" y="54"/>
                    </a:cubicBezTo>
                    <a:cubicBezTo>
                      <a:pt x="108" y="24"/>
                      <a:pt x="84" y="0"/>
                      <a:pt x="54" y="0"/>
                    </a:cubicBezTo>
                    <a:cubicBezTo>
                      <a:pt x="24" y="0"/>
                      <a:pt x="0" y="24"/>
                      <a:pt x="0" y="54"/>
                    </a:cubicBezTo>
                    <a:cubicBezTo>
                      <a:pt x="0" y="84"/>
                      <a:pt x="24" y="108"/>
                      <a:pt x="54" y="108"/>
                    </a:cubicBezTo>
                    <a:close/>
                    <a:moveTo>
                      <a:pt x="54" y="17"/>
                    </a:moveTo>
                    <a:cubicBezTo>
                      <a:pt x="74" y="17"/>
                      <a:pt x="91" y="34"/>
                      <a:pt x="91" y="54"/>
                    </a:cubicBezTo>
                    <a:cubicBezTo>
                      <a:pt x="91" y="74"/>
                      <a:pt x="74" y="91"/>
                      <a:pt x="54" y="91"/>
                    </a:cubicBezTo>
                    <a:cubicBezTo>
                      <a:pt x="34" y="91"/>
                      <a:pt x="17" y="74"/>
                      <a:pt x="17" y="54"/>
                    </a:cubicBezTo>
                    <a:cubicBezTo>
                      <a:pt x="17" y="34"/>
                      <a:pt x="34" y="17"/>
                      <a:pt x="54" y="1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4444"/>
                  </a:solidFill>
                  <a:effectLst/>
                  <a:uLnTx/>
                  <a:uFillTx/>
                  <a:latin typeface="Arial"/>
                  <a:ea typeface="+mn-ea"/>
                  <a:cs typeface="+mn-cs"/>
                </a:endParaRPr>
              </a:p>
            </p:txBody>
          </p:sp>
          <p:sp>
            <p:nvSpPr>
              <p:cNvPr id="99" name="Freeform 25">
                <a:extLst>
                  <a:ext uri="{FF2B5EF4-FFF2-40B4-BE49-F238E27FC236}">
                    <a16:creationId xmlns:a16="http://schemas.microsoft.com/office/drawing/2014/main" id="{8C3A1D2D-486D-402F-AE52-7C39F75B9F0F}"/>
                  </a:ext>
                </a:extLst>
              </p:cNvPr>
              <p:cNvSpPr>
                <a:spLocks noEditPoints="1"/>
              </p:cNvSpPr>
              <p:nvPr/>
            </p:nvSpPr>
            <p:spPr bwMode="auto">
              <a:xfrm>
                <a:off x="685800" y="1399743"/>
                <a:ext cx="1027960" cy="476949"/>
              </a:xfrm>
              <a:custGeom>
                <a:avLst/>
                <a:gdLst>
                  <a:gd name="T0" fmla="*/ 147 w 192"/>
                  <a:gd name="T1" fmla="*/ 3 h 89"/>
                  <a:gd name="T2" fmla="*/ 141 w 192"/>
                  <a:gd name="T3" fmla="*/ 0 h 89"/>
                  <a:gd name="T4" fmla="*/ 137 w 192"/>
                  <a:gd name="T5" fmla="*/ 4 h 89"/>
                  <a:gd name="T6" fmla="*/ 56 w 192"/>
                  <a:gd name="T7" fmla="*/ 4 h 89"/>
                  <a:gd name="T8" fmla="*/ 51 w 192"/>
                  <a:gd name="T9" fmla="*/ 0 h 89"/>
                  <a:gd name="T10" fmla="*/ 45 w 192"/>
                  <a:gd name="T11" fmla="*/ 3 h 89"/>
                  <a:gd name="T12" fmla="*/ 1 w 192"/>
                  <a:gd name="T13" fmla="*/ 79 h 89"/>
                  <a:gd name="T14" fmla="*/ 0 w 192"/>
                  <a:gd name="T15" fmla="*/ 89 h 89"/>
                  <a:gd name="T16" fmla="*/ 192 w 192"/>
                  <a:gd name="T17" fmla="*/ 89 h 89"/>
                  <a:gd name="T18" fmla="*/ 191 w 192"/>
                  <a:gd name="T19" fmla="*/ 79 h 89"/>
                  <a:gd name="T20" fmla="*/ 147 w 192"/>
                  <a:gd name="T21" fmla="*/ 3 h 89"/>
                  <a:gd name="T22" fmla="*/ 20 w 192"/>
                  <a:gd name="T23" fmla="*/ 72 h 89"/>
                  <a:gd name="T24" fmla="*/ 50 w 192"/>
                  <a:gd name="T25" fmla="*/ 21 h 89"/>
                  <a:gd name="T26" fmla="*/ 142 w 192"/>
                  <a:gd name="T27" fmla="*/ 21 h 89"/>
                  <a:gd name="T28" fmla="*/ 172 w 192"/>
                  <a:gd name="T29" fmla="*/ 72 h 89"/>
                  <a:gd name="T30" fmla="*/ 20 w 192"/>
                  <a:gd name="T31" fmla="*/ 7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2" h="89">
                    <a:moveTo>
                      <a:pt x="147" y="3"/>
                    </a:moveTo>
                    <a:cubicBezTo>
                      <a:pt x="141" y="0"/>
                      <a:pt x="141" y="0"/>
                      <a:pt x="141" y="0"/>
                    </a:cubicBezTo>
                    <a:cubicBezTo>
                      <a:pt x="137" y="4"/>
                      <a:pt x="137" y="4"/>
                      <a:pt x="137" y="4"/>
                    </a:cubicBezTo>
                    <a:cubicBezTo>
                      <a:pt x="114" y="23"/>
                      <a:pt x="78" y="23"/>
                      <a:pt x="56" y="4"/>
                    </a:cubicBezTo>
                    <a:cubicBezTo>
                      <a:pt x="51" y="0"/>
                      <a:pt x="51" y="0"/>
                      <a:pt x="51" y="0"/>
                    </a:cubicBezTo>
                    <a:cubicBezTo>
                      <a:pt x="45" y="3"/>
                      <a:pt x="45" y="3"/>
                      <a:pt x="45" y="3"/>
                    </a:cubicBezTo>
                    <a:cubicBezTo>
                      <a:pt x="7" y="28"/>
                      <a:pt x="1" y="77"/>
                      <a:pt x="1" y="79"/>
                    </a:cubicBezTo>
                    <a:cubicBezTo>
                      <a:pt x="0" y="89"/>
                      <a:pt x="0" y="89"/>
                      <a:pt x="0" y="89"/>
                    </a:cubicBezTo>
                    <a:cubicBezTo>
                      <a:pt x="192" y="89"/>
                      <a:pt x="192" y="89"/>
                      <a:pt x="192" y="89"/>
                    </a:cubicBezTo>
                    <a:cubicBezTo>
                      <a:pt x="191" y="79"/>
                      <a:pt x="191" y="79"/>
                      <a:pt x="191" y="79"/>
                    </a:cubicBezTo>
                    <a:cubicBezTo>
                      <a:pt x="191" y="77"/>
                      <a:pt x="185" y="28"/>
                      <a:pt x="147" y="3"/>
                    </a:cubicBezTo>
                    <a:close/>
                    <a:moveTo>
                      <a:pt x="20" y="72"/>
                    </a:moveTo>
                    <a:cubicBezTo>
                      <a:pt x="23" y="59"/>
                      <a:pt x="31" y="36"/>
                      <a:pt x="50" y="21"/>
                    </a:cubicBezTo>
                    <a:cubicBezTo>
                      <a:pt x="77" y="40"/>
                      <a:pt x="115" y="40"/>
                      <a:pt x="142" y="21"/>
                    </a:cubicBezTo>
                    <a:cubicBezTo>
                      <a:pt x="161" y="36"/>
                      <a:pt x="169" y="59"/>
                      <a:pt x="172" y="72"/>
                    </a:cubicBezTo>
                    <a:lnTo>
                      <a:pt x="20" y="7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444444"/>
                  </a:solidFill>
                  <a:effectLst/>
                  <a:uLnTx/>
                  <a:uFillTx/>
                  <a:latin typeface="Arial"/>
                  <a:ea typeface="+mn-ea"/>
                  <a:cs typeface="+mn-cs"/>
                </a:endParaRPr>
              </a:p>
            </p:txBody>
          </p:sp>
        </p:grpSp>
        <p:sp>
          <p:nvSpPr>
            <p:cNvPr id="88" name="Freeform 25">
              <a:extLst>
                <a:ext uri="{FF2B5EF4-FFF2-40B4-BE49-F238E27FC236}">
                  <a16:creationId xmlns:a16="http://schemas.microsoft.com/office/drawing/2014/main" id="{845A0FC1-330D-42E6-9EDF-277E5BA2BC86}"/>
                </a:ext>
              </a:extLst>
            </p:cNvPr>
            <p:cNvSpPr>
              <a:spLocks/>
            </p:cNvSpPr>
            <p:nvPr/>
          </p:nvSpPr>
          <p:spPr bwMode="auto">
            <a:xfrm>
              <a:off x="7086709" y="3061139"/>
              <a:ext cx="1281806" cy="954066"/>
            </a:xfrm>
            <a:custGeom>
              <a:avLst/>
              <a:gdLst>
                <a:gd name="T0" fmla="*/ 221 w 239"/>
                <a:gd name="T1" fmla="*/ 133 h 178"/>
                <a:gd name="T2" fmla="*/ 221 w 239"/>
                <a:gd name="T3" fmla="*/ 0 h 178"/>
                <a:gd name="T4" fmla="*/ 0 w 239"/>
                <a:gd name="T5" fmla="*/ 0 h 178"/>
                <a:gd name="T6" fmla="*/ 0 w 239"/>
                <a:gd name="T7" fmla="*/ 70 h 178"/>
                <a:gd name="T8" fmla="*/ 17 w 239"/>
                <a:gd name="T9" fmla="*/ 61 h 178"/>
                <a:gd name="T10" fmla="*/ 17 w 239"/>
                <a:gd name="T11" fmla="*/ 17 h 178"/>
                <a:gd name="T12" fmla="*/ 204 w 239"/>
                <a:gd name="T13" fmla="*/ 17 h 178"/>
                <a:gd name="T14" fmla="*/ 204 w 239"/>
                <a:gd name="T15" fmla="*/ 133 h 178"/>
                <a:gd name="T16" fmla="*/ 96 w 239"/>
                <a:gd name="T17" fmla="*/ 133 h 178"/>
                <a:gd name="T18" fmla="*/ 96 w 239"/>
                <a:gd name="T19" fmla="*/ 150 h 178"/>
                <a:gd name="T20" fmla="*/ 219 w 239"/>
                <a:gd name="T21" fmla="*/ 150 h 178"/>
                <a:gd name="T22" fmla="*/ 218 w 239"/>
                <a:gd name="T23" fmla="*/ 161 h 178"/>
                <a:gd name="T24" fmla="*/ 96 w 239"/>
                <a:gd name="T25" fmla="*/ 161 h 178"/>
                <a:gd name="T26" fmla="*/ 96 w 239"/>
                <a:gd name="T27" fmla="*/ 178 h 178"/>
                <a:gd name="T28" fmla="*/ 232 w 239"/>
                <a:gd name="T29" fmla="*/ 178 h 178"/>
                <a:gd name="T30" fmla="*/ 239 w 239"/>
                <a:gd name="T31" fmla="*/ 133 h 178"/>
                <a:gd name="T32" fmla="*/ 221 w 239"/>
                <a:gd name="T33" fmla="*/ 133 h 178"/>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017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017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017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017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017 w 10000"/>
                <a:gd name="connsiteY8" fmla="*/ 7472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389 w 10000"/>
                <a:gd name="connsiteY8" fmla="*/ 7447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389 w 10000"/>
                <a:gd name="connsiteY8" fmla="*/ 7447 h 10000"/>
                <a:gd name="connsiteX9" fmla="*/ 401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 name="connsiteX0" fmla="*/ 9247 w 10000"/>
                <a:gd name="connsiteY0" fmla="*/ 7472 h 10000"/>
                <a:gd name="connsiteX1" fmla="*/ 9247 w 10000"/>
                <a:gd name="connsiteY1" fmla="*/ 0 h 10000"/>
                <a:gd name="connsiteX2" fmla="*/ 0 w 10000"/>
                <a:gd name="connsiteY2" fmla="*/ 0 h 10000"/>
                <a:gd name="connsiteX3" fmla="*/ 0 w 10000"/>
                <a:gd name="connsiteY3" fmla="*/ 3933 h 10000"/>
                <a:gd name="connsiteX4" fmla="*/ 711 w 10000"/>
                <a:gd name="connsiteY4" fmla="*/ 3427 h 10000"/>
                <a:gd name="connsiteX5" fmla="*/ 711 w 10000"/>
                <a:gd name="connsiteY5" fmla="*/ 955 h 10000"/>
                <a:gd name="connsiteX6" fmla="*/ 8536 w 10000"/>
                <a:gd name="connsiteY6" fmla="*/ 955 h 10000"/>
                <a:gd name="connsiteX7" fmla="*/ 8536 w 10000"/>
                <a:gd name="connsiteY7" fmla="*/ 7472 h 10000"/>
                <a:gd name="connsiteX8" fmla="*/ 4389 w 10000"/>
                <a:gd name="connsiteY8" fmla="*/ 7447 h 10000"/>
                <a:gd name="connsiteX9" fmla="*/ 4147 w 10000"/>
                <a:gd name="connsiteY9" fmla="*/ 8427 h 10000"/>
                <a:gd name="connsiteX10" fmla="*/ 9163 w 10000"/>
                <a:gd name="connsiteY10" fmla="*/ 8427 h 10000"/>
                <a:gd name="connsiteX11" fmla="*/ 9121 w 10000"/>
                <a:gd name="connsiteY11" fmla="*/ 9045 h 10000"/>
                <a:gd name="connsiteX12" fmla="*/ 4017 w 10000"/>
                <a:gd name="connsiteY12" fmla="*/ 9045 h 10000"/>
                <a:gd name="connsiteX13" fmla="*/ 4704 w 10000"/>
                <a:gd name="connsiteY13" fmla="*/ 10000 h 10000"/>
                <a:gd name="connsiteX14" fmla="*/ 9707 w 10000"/>
                <a:gd name="connsiteY14" fmla="*/ 10000 h 10000"/>
                <a:gd name="connsiteX15" fmla="*/ 10000 w 10000"/>
                <a:gd name="connsiteY15" fmla="*/ 7472 h 10000"/>
                <a:gd name="connsiteX16" fmla="*/ 9247 w 10000"/>
                <a:gd name="connsiteY16" fmla="*/ 747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000">
                  <a:moveTo>
                    <a:pt x="9247" y="7472"/>
                  </a:moveTo>
                  <a:lnTo>
                    <a:pt x="9247" y="0"/>
                  </a:lnTo>
                  <a:lnTo>
                    <a:pt x="0" y="0"/>
                  </a:lnTo>
                  <a:lnTo>
                    <a:pt x="0" y="3933"/>
                  </a:lnTo>
                  <a:cubicBezTo>
                    <a:pt x="209" y="3708"/>
                    <a:pt x="460" y="3539"/>
                    <a:pt x="711" y="3427"/>
                  </a:cubicBezTo>
                  <a:lnTo>
                    <a:pt x="711" y="955"/>
                  </a:lnTo>
                  <a:lnTo>
                    <a:pt x="8536" y="955"/>
                  </a:lnTo>
                  <a:lnTo>
                    <a:pt x="8536" y="7472"/>
                  </a:lnTo>
                  <a:lnTo>
                    <a:pt x="4389" y="7447"/>
                  </a:lnTo>
                  <a:cubicBezTo>
                    <a:pt x="4308" y="7774"/>
                    <a:pt x="4228" y="8100"/>
                    <a:pt x="4147" y="8427"/>
                  </a:cubicBezTo>
                  <a:lnTo>
                    <a:pt x="9163" y="8427"/>
                  </a:lnTo>
                  <a:lnTo>
                    <a:pt x="9121" y="9045"/>
                  </a:lnTo>
                  <a:lnTo>
                    <a:pt x="4017" y="9045"/>
                  </a:lnTo>
                  <a:lnTo>
                    <a:pt x="4704" y="10000"/>
                  </a:lnTo>
                  <a:lnTo>
                    <a:pt x="9707" y="10000"/>
                  </a:lnTo>
                  <a:cubicBezTo>
                    <a:pt x="9805" y="9157"/>
                    <a:pt x="9902" y="8315"/>
                    <a:pt x="10000" y="7472"/>
                  </a:cubicBezTo>
                  <a:lnTo>
                    <a:pt x="9247" y="747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44444"/>
                </a:solidFill>
                <a:effectLst/>
                <a:uLnTx/>
                <a:uFillTx/>
                <a:latin typeface="Arial"/>
                <a:ea typeface="+mn-ea"/>
                <a:cs typeface="+mn-cs"/>
              </a:endParaRPr>
            </a:p>
          </p:txBody>
        </p:sp>
        <p:sp>
          <p:nvSpPr>
            <p:cNvPr id="89" name="Rectangle 88">
              <a:extLst>
                <a:ext uri="{FF2B5EF4-FFF2-40B4-BE49-F238E27FC236}">
                  <a16:creationId xmlns:a16="http://schemas.microsoft.com/office/drawing/2014/main" id="{C07B139A-AF9C-4828-BE29-EB744EECB79B}"/>
                </a:ext>
              </a:extLst>
            </p:cNvPr>
            <p:cNvSpPr/>
            <p:nvPr/>
          </p:nvSpPr>
          <p:spPr>
            <a:xfrm>
              <a:off x="7762425" y="3227327"/>
              <a:ext cx="346749"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F99F3E67-F321-4F8E-9153-A3B9595DAA5A}"/>
                </a:ext>
              </a:extLst>
            </p:cNvPr>
            <p:cNvSpPr/>
            <p:nvPr/>
          </p:nvSpPr>
          <p:spPr>
            <a:xfrm>
              <a:off x="7568877" y="3227327"/>
              <a:ext cx="141280"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92" name="Rectangle 91">
              <a:extLst>
                <a:ext uri="{FF2B5EF4-FFF2-40B4-BE49-F238E27FC236}">
                  <a16:creationId xmlns:a16="http://schemas.microsoft.com/office/drawing/2014/main" id="{E075B7F7-1C02-4CE6-8CD5-BBAD9FC30569}"/>
                </a:ext>
              </a:extLst>
            </p:cNvPr>
            <p:cNvSpPr/>
            <p:nvPr/>
          </p:nvSpPr>
          <p:spPr>
            <a:xfrm>
              <a:off x="7426001" y="3227327"/>
              <a:ext cx="89947"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95" name="Rectangle 94">
              <a:extLst>
                <a:ext uri="{FF2B5EF4-FFF2-40B4-BE49-F238E27FC236}">
                  <a16:creationId xmlns:a16="http://schemas.microsoft.com/office/drawing/2014/main" id="{B6A8D5B7-6092-4361-853E-EB6CD58C22F2}"/>
                </a:ext>
              </a:extLst>
            </p:cNvPr>
            <p:cNvSpPr/>
            <p:nvPr/>
          </p:nvSpPr>
          <p:spPr>
            <a:xfrm>
              <a:off x="7764806" y="3374362"/>
              <a:ext cx="200432"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96" name="Rectangle 95">
              <a:extLst>
                <a:ext uri="{FF2B5EF4-FFF2-40B4-BE49-F238E27FC236}">
                  <a16:creationId xmlns:a16="http://schemas.microsoft.com/office/drawing/2014/main" id="{AD0FFED5-2794-45AD-92BA-208CE61FFFC1}"/>
                </a:ext>
              </a:extLst>
            </p:cNvPr>
            <p:cNvSpPr/>
            <p:nvPr/>
          </p:nvSpPr>
          <p:spPr>
            <a:xfrm>
              <a:off x="8019227" y="3374362"/>
              <a:ext cx="89947"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97" name="Rectangle 96">
              <a:extLst>
                <a:ext uri="{FF2B5EF4-FFF2-40B4-BE49-F238E27FC236}">
                  <a16:creationId xmlns:a16="http://schemas.microsoft.com/office/drawing/2014/main" id="{8C902425-F4BC-4A46-84ED-64DFAA58BCBC}"/>
                </a:ext>
              </a:extLst>
            </p:cNvPr>
            <p:cNvSpPr/>
            <p:nvPr/>
          </p:nvSpPr>
          <p:spPr>
            <a:xfrm>
              <a:off x="7620210" y="3374362"/>
              <a:ext cx="89947" cy="90905"/>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100" name="Straight Connector 99">
            <a:extLst>
              <a:ext uri="{FF2B5EF4-FFF2-40B4-BE49-F238E27FC236}">
                <a16:creationId xmlns:a16="http://schemas.microsoft.com/office/drawing/2014/main" id="{912E9EBE-CE8F-4F9A-B05D-D9C32C91F274}"/>
              </a:ext>
            </a:extLst>
          </p:cNvPr>
          <p:cNvCxnSpPr>
            <a:cxnSpLocks/>
          </p:cNvCxnSpPr>
          <p:nvPr/>
        </p:nvCxnSpPr>
        <p:spPr>
          <a:xfrm>
            <a:off x="1562107" y="3028096"/>
            <a:ext cx="0" cy="274320"/>
          </a:xfrm>
          <a:prstGeom prst="line">
            <a:avLst/>
          </a:prstGeom>
          <a:ln w="12700" cmpd="sng">
            <a:solidFill>
              <a:schemeClr val="accent1">
                <a:lumMod val="75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101" name="Rectangle 100">
            <a:extLst>
              <a:ext uri="{FF2B5EF4-FFF2-40B4-BE49-F238E27FC236}">
                <a16:creationId xmlns:a16="http://schemas.microsoft.com/office/drawing/2014/main" id="{91461C0E-F933-47C7-9229-D6CDB929B36D}"/>
              </a:ext>
            </a:extLst>
          </p:cNvPr>
          <p:cNvSpPr/>
          <p:nvPr/>
        </p:nvSpPr>
        <p:spPr>
          <a:xfrm>
            <a:off x="2711179" y="2437005"/>
            <a:ext cx="1828798" cy="655267"/>
          </a:xfrm>
          <a:prstGeom prst="rect">
            <a:avLst/>
          </a:prstGeom>
          <a:solidFill>
            <a:schemeClr val="bg1">
              <a:lumMod val="75000"/>
            </a:schemeClr>
          </a:solidFill>
        </p:spPr>
        <p:txBody>
          <a:bodyPr lIns="437198" rIns="0" anchor="ctr" anchorCtr="0"/>
          <a:lstStyle/>
          <a:p>
            <a:pPr defTabSz="342884">
              <a:lnSpc>
                <a:spcPct val="90000"/>
              </a:lnSpc>
              <a:defRPr/>
            </a:pPr>
            <a:endParaRPr lang="en-US" sz="825" kern="0" spc="169">
              <a:solidFill>
                <a:srgbClr val="FFFFFF"/>
              </a:solidFill>
              <a:latin typeface="Arial Black" panose="020B0A04020102020204" pitchFamily="34" charset="0"/>
              <a:ea typeface="Arial"/>
              <a:cs typeface="Aharoni" panose="02010803020104030203" pitchFamily="2" charset="-79"/>
            </a:endParaRPr>
          </a:p>
        </p:txBody>
      </p:sp>
      <p:sp>
        <p:nvSpPr>
          <p:cNvPr id="102" name="TextBox 101">
            <a:extLst>
              <a:ext uri="{FF2B5EF4-FFF2-40B4-BE49-F238E27FC236}">
                <a16:creationId xmlns:a16="http://schemas.microsoft.com/office/drawing/2014/main" id="{81920186-BA6D-4754-9597-974CBA68AED0}"/>
              </a:ext>
            </a:extLst>
          </p:cNvPr>
          <p:cNvSpPr txBox="1"/>
          <p:nvPr/>
        </p:nvSpPr>
        <p:spPr>
          <a:xfrm>
            <a:off x="3389337" y="2587667"/>
            <a:ext cx="995784" cy="353943"/>
          </a:xfrm>
          <a:prstGeom prst="rect">
            <a:avLst/>
          </a:prstGeom>
          <a:noFill/>
        </p:spPr>
        <p:txBody>
          <a:bodyPr wrap="none" rtlCol="0">
            <a:spAutoFit/>
          </a:bodyPr>
          <a:lstStyle/>
          <a:p>
            <a:pPr algn="ctr" defTabSz="342884" fontAlgn="base">
              <a:buClr>
                <a:srgbClr val="007DB8"/>
              </a:buClr>
              <a:defRPr/>
            </a:pPr>
            <a:r>
              <a:rPr lang="en-US" sz="850" b="1">
                <a:solidFill>
                  <a:srgbClr val="FFFFFF"/>
                </a:solidFill>
                <a:latin typeface="Arial"/>
              </a:rPr>
              <a:t>DATA &amp; </a:t>
            </a:r>
          </a:p>
          <a:p>
            <a:pPr algn="ctr" defTabSz="342884" fontAlgn="base">
              <a:buClr>
                <a:srgbClr val="007DB8"/>
              </a:buClr>
              <a:defRPr/>
            </a:pPr>
            <a:r>
              <a:rPr lang="en-US" sz="850" b="1">
                <a:solidFill>
                  <a:srgbClr val="FFFFFF"/>
                </a:solidFill>
                <a:latin typeface="Arial"/>
              </a:rPr>
              <a:t>APPLICATIONS</a:t>
            </a:r>
          </a:p>
        </p:txBody>
      </p:sp>
      <p:grpSp>
        <p:nvGrpSpPr>
          <p:cNvPr id="103" name="Group 102">
            <a:extLst>
              <a:ext uri="{FF2B5EF4-FFF2-40B4-BE49-F238E27FC236}">
                <a16:creationId xmlns:a16="http://schemas.microsoft.com/office/drawing/2014/main" id="{95D094F0-4F74-4616-8B5B-62C544120527}"/>
              </a:ext>
            </a:extLst>
          </p:cNvPr>
          <p:cNvGrpSpPr>
            <a:grpSpLocks noChangeAspect="1"/>
          </p:cNvGrpSpPr>
          <p:nvPr/>
        </p:nvGrpSpPr>
        <p:grpSpPr>
          <a:xfrm>
            <a:off x="2419442" y="2355299"/>
            <a:ext cx="822961" cy="822965"/>
            <a:chOff x="1263473" y="1955410"/>
            <a:chExt cx="1218938" cy="1218942"/>
          </a:xfrm>
        </p:grpSpPr>
        <p:sp>
          <p:nvSpPr>
            <p:cNvPr id="104" name="Oval 103">
              <a:extLst>
                <a:ext uri="{FF2B5EF4-FFF2-40B4-BE49-F238E27FC236}">
                  <a16:creationId xmlns:a16="http://schemas.microsoft.com/office/drawing/2014/main" id="{02EB5E7F-6217-4650-ACFA-6EAEC681AEF0}"/>
                </a:ext>
              </a:extLst>
            </p:cNvPr>
            <p:cNvSpPr>
              <a:spLocks noChangeAspect="1"/>
            </p:cNvSpPr>
            <p:nvPr/>
          </p:nvSpPr>
          <p:spPr>
            <a:xfrm>
              <a:off x="1263473" y="1955410"/>
              <a:ext cx="1218938" cy="1218942"/>
            </a:xfrm>
            <a:prstGeom prst="ellipse">
              <a:avLst/>
            </a:prstGeom>
            <a:solidFill>
              <a:schemeClr val="tx2"/>
            </a:solidFill>
            <a:ln w="15875">
              <a:solidFill>
                <a:schemeClr val="tx2"/>
              </a:solidFill>
            </a:ln>
            <a:effectLst/>
          </p:spPr>
          <p:txBody>
            <a:bodyPr wrap="square" lIns="182880" tIns="137160" rIns="137160" bIns="137160" rtlCol="0" anchor="ctr">
              <a:noAutofit/>
            </a:bodyPr>
            <a:lstStyle/>
            <a:p>
              <a:pPr algn="ctr" defTabSz="914243" fontAlgn="base">
                <a:lnSpc>
                  <a:spcPct val="90000"/>
                </a:lnSpc>
                <a:spcBef>
                  <a:spcPts val="600"/>
                </a:spcBef>
                <a:spcAft>
                  <a:spcPct val="0"/>
                </a:spcAft>
                <a:defRPr/>
              </a:pPr>
              <a:endParaRPr lang="en-US" sz="2000">
                <a:solidFill>
                  <a:srgbClr val="FFFFFF"/>
                </a:solidFill>
                <a:latin typeface="Arial"/>
              </a:endParaRPr>
            </a:p>
          </p:txBody>
        </p:sp>
        <p:sp>
          <p:nvSpPr>
            <p:cNvPr id="105" name="Oval 104">
              <a:extLst>
                <a:ext uri="{FF2B5EF4-FFF2-40B4-BE49-F238E27FC236}">
                  <a16:creationId xmlns:a16="http://schemas.microsoft.com/office/drawing/2014/main" id="{C983F1EA-9212-4B47-9CCC-811214ECF026}"/>
                </a:ext>
              </a:extLst>
            </p:cNvPr>
            <p:cNvSpPr>
              <a:spLocks noChangeAspect="1"/>
            </p:cNvSpPr>
            <p:nvPr/>
          </p:nvSpPr>
          <p:spPr>
            <a:xfrm>
              <a:off x="1341594" y="2026461"/>
              <a:ext cx="1083499" cy="1083504"/>
            </a:xfrm>
            <a:prstGeom prst="ellipse">
              <a:avLst/>
            </a:prstGeom>
            <a:solidFill>
              <a:schemeClr val="tx2"/>
            </a:solidFill>
            <a:ln w="28575">
              <a:solidFill>
                <a:schemeClr val="bg1">
                  <a:lumMod val="75000"/>
                </a:schemeClr>
              </a:solidFill>
            </a:ln>
            <a:effectLst/>
          </p:spPr>
          <p:txBody>
            <a:bodyPr wrap="square" lIns="182880" tIns="137160" rIns="137160" bIns="137160" rtlCol="0" anchor="ctr">
              <a:noAutofit/>
            </a:bodyPr>
            <a:lstStyle/>
            <a:p>
              <a:pPr algn="ctr" defTabSz="914243" fontAlgn="base">
                <a:lnSpc>
                  <a:spcPct val="90000"/>
                </a:lnSpc>
                <a:spcBef>
                  <a:spcPts val="600"/>
                </a:spcBef>
                <a:spcAft>
                  <a:spcPct val="0"/>
                </a:spcAft>
                <a:defRPr/>
              </a:pPr>
              <a:endParaRPr lang="en-US" sz="2000">
                <a:solidFill>
                  <a:srgbClr val="FFFFFF"/>
                </a:solidFill>
                <a:latin typeface="Arial"/>
              </a:endParaRPr>
            </a:p>
          </p:txBody>
        </p:sp>
      </p:grpSp>
      <p:grpSp>
        <p:nvGrpSpPr>
          <p:cNvPr id="106" name="Group 105">
            <a:extLst>
              <a:ext uri="{FF2B5EF4-FFF2-40B4-BE49-F238E27FC236}">
                <a16:creationId xmlns:a16="http://schemas.microsoft.com/office/drawing/2014/main" id="{F461E6BA-C221-4966-B95E-6E84DB5A10B8}"/>
              </a:ext>
            </a:extLst>
          </p:cNvPr>
          <p:cNvGrpSpPr>
            <a:grpSpLocks noChangeAspect="1"/>
          </p:cNvGrpSpPr>
          <p:nvPr/>
        </p:nvGrpSpPr>
        <p:grpSpPr>
          <a:xfrm>
            <a:off x="2560774" y="2529827"/>
            <a:ext cx="548792" cy="464693"/>
            <a:chOff x="5092478" y="2260233"/>
            <a:chExt cx="757031" cy="641020"/>
          </a:xfrm>
          <a:solidFill>
            <a:schemeClr val="bg1">
              <a:lumMod val="75000"/>
            </a:schemeClr>
          </a:solidFill>
        </p:grpSpPr>
        <p:grpSp>
          <p:nvGrpSpPr>
            <p:cNvPr id="107" name="Group 106">
              <a:extLst>
                <a:ext uri="{FF2B5EF4-FFF2-40B4-BE49-F238E27FC236}">
                  <a16:creationId xmlns:a16="http://schemas.microsoft.com/office/drawing/2014/main" id="{0AD2D88C-F0AA-4254-9C7C-032C330BF262}"/>
                </a:ext>
              </a:extLst>
            </p:cNvPr>
            <p:cNvGrpSpPr>
              <a:grpSpLocks noChangeAspect="1"/>
            </p:cNvGrpSpPr>
            <p:nvPr/>
          </p:nvGrpSpPr>
          <p:grpSpPr>
            <a:xfrm>
              <a:off x="5268157" y="2504418"/>
              <a:ext cx="398773" cy="396835"/>
              <a:chOff x="1019088" y="1256062"/>
              <a:chExt cx="722502" cy="718990"/>
            </a:xfrm>
            <a:grpFill/>
          </p:grpSpPr>
          <p:sp>
            <p:nvSpPr>
              <p:cNvPr id="109" name="Freeform 56">
                <a:extLst>
                  <a:ext uri="{FF2B5EF4-FFF2-40B4-BE49-F238E27FC236}">
                    <a16:creationId xmlns:a16="http://schemas.microsoft.com/office/drawing/2014/main" id="{C346CDDC-6142-4CFF-9960-77F0681A7D08}"/>
                  </a:ext>
                </a:extLst>
              </p:cNvPr>
              <p:cNvSpPr>
                <a:spLocks noEditPoints="1"/>
              </p:cNvSpPr>
              <p:nvPr/>
            </p:nvSpPr>
            <p:spPr bwMode="auto">
              <a:xfrm>
                <a:off x="1019088" y="1256062"/>
                <a:ext cx="722502" cy="718990"/>
              </a:xfrm>
              <a:custGeom>
                <a:avLst/>
                <a:gdLst>
                  <a:gd name="T0" fmla="*/ 412 w 412"/>
                  <a:gd name="T1" fmla="*/ 167 h 410"/>
                  <a:gd name="T2" fmla="*/ 354 w 412"/>
                  <a:gd name="T3" fmla="*/ 138 h 410"/>
                  <a:gd name="T4" fmla="*/ 335 w 412"/>
                  <a:gd name="T5" fmla="*/ 40 h 410"/>
                  <a:gd name="T6" fmla="*/ 294 w 412"/>
                  <a:gd name="T7" fmla="*/ 52 h 410"/>
                  <a:gd name="T8" fmla="*/ 263 w 412"/>
                  <a:gd name="T9" fmla="*/ 57 h 410"/>
                  <a:gd name="T10" fmla="*/ 172 w 412"/>
                  <a:gd name="T11" fmla="*/ 0 h 410"/>
                  <a:gd name="T12" fmla="*/ 141 w 412"/>
                  <a:gd name="T13" fmla="*/ 62 h 410"/>
                  <a:gd name="T14" fmla="*/ 33 w 412"/>
                  <a:gd name="T15" fmla="*/ 83 h 410"/>
                  <a:gd name="T16" fmla="*/ 57 w 412"/>
                  <a:gd name="T17" fmla="*/ 150 h 410"/>
                  <a:gd name="T18" fmla="*/ 0 w 412"/>
                  <a:gd name="T19" fmla="*/ 241 h 410"/>
                  <a:gd name="T20" fmla="*/ 65 w 412"/>
                  <a:gd name="T21" fmla="*/ 272 h 410"/>
                  <a:gd name="T22" fmla="*/ 81 w 412"/>
                  <a:gd name="T23" fmla="*/ 370 h 410"/>
                  <a:gd name="T24" fmla="*/ 100 w 412"/>
                  <a:gd name="T25" fmla="*/ 370 h 410"/>
                  <a:gd name="T26" fmla="*/ 153 w 412"/>
                  <a:gd name="T27" fmla="*/ 353 h 410"/>
                  <a:gd name="T28" fmla="*/ 175 w 412"/>
                  <a:gd name="T29" fmla="*/ 410 h 410"/>
                  <a:gd name="T30" fmla="*/ 247 w 412"/>
                  <a:gd name="T31" fmla="*/ 410 h 410"/>
                  <a:gd name="T32" fmla="*/ 259 w 412"/>
                  <a:gd name="T33" fmla="*/ 370 h 410"/>
                  <a:gd name="T34" fmla="*/ 278 w 412"/>
                  <a:gd name="T35" fmla="*/ 348 h 410"/>
                  <a:gd name="T36" fmla="*/ 330 w 412"/>
                  <a:gd name="T37" fmla="*/ 372 h 410"/>
                  <a:gd name="T38" fmla="*/ 381 w 412"/>
                  <a:gd name="T39" fmla="*/ 322 h 410"/>
                  <a:gd name="T40" fmla="*/ 357 w 412"/>
                  <a:gd name="T41" fmla="*/ 258 h 410"/>
                  <a:gd name="T42" fmla="*/ 335 w 412"/>
                  <a:gd name="T43" fmla="*/ 222 h 410"/>
                  <a:gd name="T44" fmla="*/ 311 w 412"/>
                  <a:gd name="T45" fmla="*/ 272 h 410"/>
                  <a:gd name="T46" fmla="*/ 321 w 412"/>
                  <a:gd name="T47" fmla="*/ 322 h 410"/>
                  <a:gd name="T48" fmla="*/ 278 w 412"/>
                  <a:gd name="T49" fmla="*/ 303 h 410"/>
                  <a:gd name="T50" fmla="*/ 218 w 412"/>
                  <a:gd name="T51" fmla="*/ 370 h 410"/>
                  <a:gd name="T52" fmla="*/ 187 w 412"/>
                  <a:gd name="T53" fmla="*/ 324 h 410"/>
                  <a:gd name="T54" fmla="*/ 96 w 412"/>
                  <a:gd name="T55" fmla="*/ 327 h 410"/>
                  <a:gd name="T56" fmla="*/ 108 w 412"/>
                  <a:gd name="T57" fmla="*/ 272 h 410"/>
                  <a:gd name="T58" fmla="*/ 41 w 412"/>
                  <a:gd name="T59" fmla="*/ 210 h 410"/>
                  <a:gd name="T60" fmla="*/ 86 w 412"/>
                  <a:gd name="T61" fmla="*/ 181 h 410"/>
                  <a:gd name="T62" fmla="*/ 84 w 412"/>
                  <a:gd name="T63" fmla="*/ 90 h 410"/>
                  <a:gd name="T64" fmla="*/ 141 w 412"/>
                  <a:gd name="T65" fmla="*/ 105 h 410"/>
                  <a:gd name="T66" fmla="*/ 201 w 412"/>
                  <a:gd name="T67" fmla="*/ 40 h 410"/>
                  <a:gd name="T68" fmla="*/ 232 w 412"/>
                  <a:gd name="T69" fmla="*/ 88 h 410"/>
                  <a:gd name="T70" fmla="*/ 294 w 412"/>
                  <a:gd name="T71" fmla="*/ 98 h 410"/>
                  <a:gd name="T72" fmla="*/ 328 w 412"/>
                  <a:gd name="T73" fmla="*/ 93 h 410"/>
                  <a:gd name="T74" fmla="*/ 328 w 412"/>
                  <a:gd name="T75" fmla="*/ 181 h 410"/>
                  <a:gd name="T76" fmla="*/ 371 w 412"/>
                  <a:gd name="T77" fmla="*/ 196 h 410"/>
                  <a:gd name="T78" fmla="*/ 335 w 412"/>
                  <a:gd name="T79" fmla="*/ 222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12" h="410">
                    <a:moveTo>
                      <a:pt x="412" y="239"/>
                    </a:moveTo>
                    <a:lnTo>
                      <a:pt x="412" y="167"/>
                    </a:lnTo>
                    <a:lnTo>
                      <a:pt x="359" y="150"/>
                    </a:lnTo>
                    <a:lnTo>
                      <a:pt x="354" y="138"/>
                    </a:lnTo>
                    <a:lnTo>
                      <a:pt x="378" y="86"/>
                    </a:lnTo>
                    <a:lnTo>
                      <a:pt x="335" y="40"/>
                    </a:lnTo>
                    <a:lnTo>
                      <a:pt x="328" y="36"/>
                    </a:lnTo>
                    <a:lnTo>
                      <a:pt x="294" y="52"/>
                    </a:lnTo>
                    <a:lnTo>
                      <a:pt x="275" y="59"/>
                    </a:lnTo>
                    <a:lnTo>
                      <a:pt x="263" y="57"/>
                    </a:lnTo>
                    <a:lnTo>
                      <a:pt x="244" y="0"/>
                    </a:lnTo>
                    <a:lnTo>
                      <a:pt x="172" y="0"/>
                    </a:lnTo>
                    <a:lnTo>
                      <a:pt x="153" y="57"/>
                    </a:lnTo>
                    <a:lnTo>
                      <a:pt x="141" y="62"/>
                    </a:lnTo>
                    <a:lnTo>
                      <a:pt x="86" y="33"/>
                    </a:lnTo>
                    <a:lnTo>
                      <a:pt x="33" y="83"/>
                    </a:lnTo>
                    <a:lnTo>
                      <a:pt x="65" y="138"/>
                    </a:lnTo>
                    <a:lnTo>
                      <a:pt x="57" y="150"/>
                    </a:lnTo>
                    <a:lnTo>
                      <a:pt x="0" y="169"/>
                    </a:lnTo>
                    <a:lnTo>
                      <a:pt x="0" y="241"/>
                    </a:lnTo>
                    <a:lnTo>
                      <a:pt x="57" y="260"/>
                    </a:lnTo>
                    <a:lnTo>
                      <a:pt x="65" y="272"/>
                    </a:lnTo>
                    <a:lnTo>
                      <a:pt x="36" y="327"/>
                    </a:lnTo>
                    <a:lnTo>
                      <a:pt x="81" y="370"/>
                    </a:lnTo>
                    <a:lnTo>
                      <a:pt x="89" y="377"/>
                    </a:lnTo>
                    <a:lnTo>
                      <a:pt x="100" y="370"/>
                    </a:lnTo>
                    <a:lnTo>
                      <a:pt x="141" y="348"/>
                    </a:lnTo>
                    <a:lnTo>
                      <a:pt x="153" y="353"/>
                    </a:lnTo>
                    <a:lnTo>
                      <a:pt x="160" y="370"/>
                    </a:lnTo>
                    <a:lnTo>
                      <a:pt x="175" y="410"/>
                    </a:lnTo>
                    <a:lnTo>
                      <a:pt x="175" y="410"/>
                    </a:lnTo>
                    <a:lnTo>
                      <a:pt x="247" y="410"/>
                    </a:lnTo>
                    <a:lnTo>
                      <a:pt x="247" y="410"/>
                    </a:lnTo>
                    <a:lnTo>
                      <a:pt x="259" y="370"/>
                    </a:lnTo>
                    <a:lnTo>
                      <a:pt x="266" y="353"/>
                    </a:lnTo>
                    <a:lnTo>
                      <a:pt x="278" y="348"/>
                    </a:lnTo>
                    <a:lnTo>
                      <a:pt x="294" y="355"/>
                    </a:lnTo>
                    <a:lnTo>
                      <a:pt x="330" y="372"/>
                    </a:lnTo>
                    <a:lnTo>
                      <a:pt x="335" y="367"/>
                    </a:lnTo>
                    <a:lnTo>
                      <a:pt x="381" y="322"/>
                    </a:lnTo>
                    <a:lnTo>
                      <a:pt x="354" y="270"/>
                    </a:lnTo>
                    <a:lnTo>
                      <a:pt x="357" y="258"/>
                    </a:lnTo>
                    <a:lnTo>
                      <a:pt x="412" y="239"/>
                    </a:lnTo>
                    <a:close/>
                    <a:moveTo>
                      <a:pt x="335" y="222"/>
                    </a:moveTo>
                    <a:lnTo>
                      <a:pt x="323" y="227"/>
                    </a:lnTo>
                    <a:lnTo>
                      <a:pt x="311" y="272"/>
                    </a:lnTo>
                    <a:lnTo>
                      <a:pt x="330" y="313"/>
                    </a:lnTo>
                    <a:lnTo>
                      <a:pt x="321" y="322"/>
                    </a:lnTo>
                    <a:lnTo>
                      <a:pt x="294" y="310"/>
                    </a:lnTo>
                    <a:lnTo>
                      <a:pt x="278" y="303"/>
                    </a:lnTo>
                    <a:lnTo>
                      <a:pt x="232" y="322"/>
                    </a:lnTo>
                    <a:lnTo>
                      <a:pt x="218" y="370"/>
                    </a:lnTo>
                    <a:lnTo>
                      <a:pt x="203" y="370"/>
                    </a:lnTo>
                    <a:lnTo>
                      <a:pt x="187" y="324"/>
                    </a:lnTo>
                    <a:lnTo>
                      <a:pt x="141" y="303"/>
                    </a:lnTo>
                    <a:lnTo>
                      <a:pt x="96" y="327"/>
                    </a:lnTo>
                    <a:lnTo>
                      <a:pt x="86" y="317"/>
                    </a:lnTo>
                    <a:lnTo>
                      <a:pt x="108" y="272"/>
                    </a:lnTo>
                    <a:lnTo>
                      <a:pt x="89" y="227"/>
                    </a:lnTo>
                    <a:lnTo>
                      <a:pt x="41" y="210"/>
                    </a:lnTo>
                    <a:lnTo>
                      <a:pt x="41" y="198"/>
                    </a:lnTo>
                    <a:lnTo>
                      <a:pt x="86" y="181"/>
                    </a:lnTo>
                    <a:lnTo>
                      <a:pt x="110" y="136"/>
                    </a:lnTo>
                    <a:lnTo>
                      <a:pt x="84" y="90"/>
                    </a:lnTo>
                    <a:lnTo>
                      <a:pt x="93" y="83"/>
                    </a:lnTo>
                    <a:lnTo>
                      <a:pt x="141" y="105"/>
                    </a:lnTo>
                    <a:lnTo>
                      <a:pt x="187" y="88"/>
                    </a:lnTo>
                    <a:lnTo>
                      <a:pt x="201" y="40"/>
                    </a:lnTo>
                    <a:lnTo>
                      <a:pt x="215" y="40"/>
                    </a:lnTo>
                    <a:lnTo>
                      <a:pt x="232" y="88"/>
                    </a:lnTo>
                    <a:lnTo>
                      <a:pt x="278" y="105"/>
                    </a:lnTo>
                    <a:lnTo>
                      <a:pt x="294" y="98"/>
                    </a:lnTo>
                    <a:lnTo>
                      <a:pt x="321" y="83"/>
                    </a:lnTo>
                    <a:lnTo>
                      <a:pt x="328" y="93"/>
                    </a:lnTo>
                    <a:lnTo>
                      <a:pt x="309" y="136"/>
                    </a:lnTo>
                    <a:lnTo>
                      <a:pt x="328" y="181"/>
                    </a:lnTo>
                    <a:lnTo>
                      <a:pt x="335" y="184"/>
                    </a:lnTo>
                    <a:lnTo>
                      <a:pt x="371" y="196"/>
                    </a:lnTo>
                    <a:lnTo>
                      <a:pt x="371" y="210"/>
                    </a:lnTo>
                    <a:lnTo>
                      <a:pt x="335" y="22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444444"/>
                  </a:solidFill>
                  <a:effectLst/>
                  <a:uLnTx/>
                  <a:uFillTx/>
                  <a:latin typeface="Arial"/>
                  <a:ea typeface="+mn-ea"/>
                  <a:cs typeface="+mn-cs"/>
                </a:endParaRPr>
              </a:p>
            </p:txBody>
          </p:sp>
          <p:sp>
            <p:nvSpPr>
              <p:cNvPr id="110" name="Freeform 57">
                <a:extLst>
                  <a:ext uri="{FF2B5EF4-FFF2-40B4-BE49-F238E27FC236}">
                    <a16:creationId xmlns:a16="http://schemas.microsoft.com/office/drawing/2014/main" id="{8107CC69-96CD-4DDE-BE84-C90274214BA3}"/>
                  </a:ext>
                </a:extLst>
              </p:cNvPr>
              <p:cNvSpPr>
                <a:spLocks noEditPoints="1"/>
              </p:cNvSpPr>
              <p:nvPr/>
            </p:nvSpPr>
            <p:spPr bwMode="auto">
              <a:xfrm>
                <a:off x="1239877" y="1477713"/>
                <a:ext cx="280925" cy="275688"/>
              </a:xfrm>
              <a:custGeom>
                <a:avLst/>
                <a:gdLst>
                  <a:gd name="T0" fmla="*/ 34 w 67"/>
                  <a:gd name="T1" fmla="*/ 0 h 66"/>
                  <a:gd name="T2" fmla="*/ 0 w 67"/>
                  <a:gd name="T3" fmla="*/ 33 h 66"/>
                  <a:gd name="T4" fmla="*/ 34 w 67"/>
                  <a:gd name="T5" fmla="*/ 66 h 66"/>
                  <a:gd name="T6" fmla="*/ 67 w 67"/>
                  <a:gd name="T7" fmla="*/ 33 h 66"/>
                  <a:gd name="T8" fmla="*/ 34 w 67"/>
                  <a:gd name="T9" fmla="*/ 0 h 66"/>
                  <a:gd name="T10" fmla="*/ 34 w 67"/>
                  <a:gd name="T11" fmla="*/ 49 h 66"/>
                  <a:gd name="T12" fmla="*/ 17 w 67"/>
                  <a:gd name="T13" fmla="*/ 33 h 66"/>
                  <a:gd name="T14" fmla="*/ 34 w 67"/>
                  <a:gd name="T15" fmla="*/ 17 h 66"/>
                  <a:gd name="T16" fmla="*/ 50 w 67"/>
                  <a:gd name="T17" fmla="*/ 33 h 66"/>
                  <a:gd name="T18" fmla="*/ 34 w 67"/>
                  <a:gd name="T19"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6">
                    <a:moveTo>
                      <a:pt x="34" y="0"/>
                    </a:moveTo>
                    <a:cubicBezTo>
                      <a:pt x="15" y="0"/>
                      <a:pt x="0" y="15"/>
                      <a:pt x="0" y="33"/>
                    </a:cubicBezTo>
                    <a:cubicBezTo>
                      <a:pt x="0" y="51"/>
                      <a:pt x="15" y="66"/>
                      <a:pt x="34" y="66"/>
                    </a:cubicBezTo>
                    <a:cubicBezTo>
                      <a:pt x="52" y="66"/>
                      <a:pt x="67" y="51"/>
                      <a:pt x="67" y="33"/>
                    </a:cubicBezTo>
                    <a:cubicBezTo>
                      <a:pt x="67" y="15"/>
                      <a:pt x="52" y="0"/>
                      <a:pt x="34" y="0"/>
                    </a:cubicBezTo>
                    <a:close/>
                    <a:moveTo>
                      <a:pt x="34" y="49"/>
                    </a:moveTo>
                    <a:cubicBezTo>
                      <a:pt x="25" y="49"/>
                      <a:pt x="17" y="42"/>
                      <a:pt x="17" y="33"/>
                    </a:cubicBezTo>
                    <a:cubicBezTo>
                      <a:pt x="17" y="24"/>
                      <a:pt x="25" y="17"/>
                      <a:pt x="34" y="17"/>
                    </a:cubicBezTo>
                    <a:cubicBezTo>
                      <a:pt x="43" y="17"/>
                      <a:pt x="50" y="24"/>
                      <a:pt x="50" y="33"/>
                    </a:cubicBezTo>
                    <a:cubicBezTo>
                      <a:pt x="50" y="42"/>
                      <a:pt x="43" y="49"/>
                      <a:pt x="34" y="4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444444"/>
                  </a:solidFill>
                  <a:effectLst/>
                  <a:uLnTx/>
                  <a:uFillTx/>
                  <a:latin typeface="Arial"/>
                  <a:ea typeface="+mn-ea"/>
                  <a:cs typeface="+mn-cs"/>
                </a:endParaRPr>
              </a:p>
            </p:txBody>
          </p:sp>
        </p:grpSp>
        <p:sp>
          <p:nvSpPr>
            <p:cNvPr id="108" name="Freeform 23">
              <a:extLst>
                <a:ext uri="{FF2B5EF4-FFF2-40B4-BE49-F238E27FC236}">
                  <a16:creationId xmlns:a16="http://schemas.microsoft.com/office/drawing/2014/main" id="{8F6046A5-AD86-44ED-866C-8692400532C6}"/>
                </a:ext>
              </a:extLst>
            </p:cNvPr>
            <p:cNvSpPr>
              <a:spLocks noChangeAspect="1"/>
            </p:cNvSpPr>
            <p:nvPr/>
          </p:nvSpPr>
          <p:spPr bwMode="auto">
            <a:xfrm>
              <a:off x="5092478" y="2260233"/>
              <a:ext cx="757031" cy="465104"/>
            </a:xfrm>
            <a:custGeom>
              <a:avLst/>
              <a:gdLst>
                <a:gd name="T0" fmla="*/ 214 w 256"/>
                <a:gd name="T1" fmla="*/ 73 h 157"/>
                <a:gd name="T2" fmla="*/ 149 w 256"/>
                <a:gd name="T3" fmla="*/ 0 h 157"/>
                <a:gd name="T4" fmla="*/ 95 w 256"/>
                <a:gd name="T5" fmla="*/ 29 h 157"/>
                <a:gd name="T6" fmla="*/ 83 w 256"/>
                <a:gd name="T7" fmla="*/ 29 h 157"/>
                <a:gd name="T8" fmla="*/ 34 w 256"/>
                <a:gd name="T9" fmla="*/ 65 h 157"/>
                <a:gd name="T10" fmla="*/ 0 w 256"/>
                <a:gd name="T11" fmla="*/ 111 h 157"/>
                <a:gd name="T12" fmla="*/ 46 w 256"/>
                <a:gd name="T13" fmla="*/ 157 h 157"/>
                <a:gd name="T14" fmla="*/ 46 w 256"/>
                <a:gd name="T15" fmla="*/ 140 h 157"/>
                <a:gd name="T16" fmla="*/ 17 w 256"/>
                <a:gd name="T17" fmla="*/ 111 h 157"/>
                <a:gd name="T18" fmla="*/ 38 w 256"/>
                <a:gd name="T19" fmla="*/ 82 h 157"/>
                <a:gd name="T20" fmla="*/ 49 w 256"/>
                <a:gd name="T21" fmla="*/ 78 h 157"/>
                <a:gd name="T22" fmla="*/ 51 w 256"/>
                <a:gd name="T23" fmla="*/ 68 h 157"/>
                <a:gd name="T24" fmla="*/ 83 w 256"/>
                <a:gd name="T25" fmla="*/ 46 h 157"/>
                <a:gd name="T26" fmla="*/ 93 w 256"/>
                <a:gd name="T27" fmla="*/ 46 h 157"/>
                <a:gd name="T28" fmla="*/ 105 w 256"/>
                <a:gd name="T29" fmla="*/ 48 h 157"/>
                <a:gd name="T30" fmla="*/ 110 w 256"/>
                <a:gd name="T31" fmla="*/ 37 h 157"/>
                <a:gd name="T32" fmla="*/ 149 w 256"/>
                <a:gd name="T33" fmla="*/ 17 h 157"/>
                <a:gd name="T34" fmla="*/ 196 w 256"/>
                <a:gd name="T35" fmla="*/ 73 h 157"/>
                <a:gd name="T36" fmla="*/ 197 w 256"/>
                <a:gd name="T37" fmla="*/ 89 h 157"/>
                <a:gd name="T38" fmla="*/ 212 w 256"/>
                <a:gd name="T39" fmla="*/ 90 h 157"/>
                <a:gd name="T40" fmla="*/ 239 w 256"/>
                <a:gd name="T41" fmla="*/ 115 h 157"/>
                <a:gd name="T42" fmla="*/ 213 w 256"/>
                <a:gd name="T43" fmla="*/ 140 h 157"/>
                <a:gd name="T44" fmla="*/ 209 w 256"/>
                <a:gd name="T45" fmla="*/ 140 h 157"/>
                <a:gd name="T46" fmla="*/ 209 w 256"/>
                <a:gd name="T47" fmla="*/ 157 h 157"/>
                <a:gd name="T48" fmla="*/ 214 w 256"/>
                <a:gd name="T49" fmla="*/ 157 h 157"/>
                <a:gd name="T50" fmla="*/ 256 w 256"/>
                <a:gd name="T51" fmla="*/ 115 h 157"/>
                <a:gd name="T52" fmla="*/ 214 w 256"/>
                <a:gd name="T53" fmla="*/ 73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6" h="157">
                  <a:moveTo>
                    <a:pt x="214" y="73"/>
                  </a:moveTo>
                  <a:cubicBezTo>
                    <a:pt x="214" y="32"/>
                    <a:pt x="188" y="0"/>
                    <a:pt x="149" y="0"/>
                  </a:cubicBezTo>
                  <a:cubicBezTo>
                    <a:pt x="110" y="0"/>
                    <a:pt x="95" y="29"/>
                    <a:pt x="95" y="29"/>
                  </a:cubicBezTo>
                  <a:cubicBezTo>
                    <a:pt x="91" y="29"/>
                    <a:pt x="87" y="29"/>
                    <a:pt x="83" y="29"/>
                  </a:cubicBezTo>
                  <a:cubicBezTo>
                    <a:pt x="39" y="29"/>
                    <a:pt x="34" y="65"/>
                    <a:pt x="34" y="65"/>
                  </a:cubicBezTo>
                  <a:cubicBezTo>
                    <a:pt x="34" y="65"/>
                    <a:pt x="0" y="75"/>
                    <a:pt x="0" y="111"/>
                  </a:cubicBezTo>
                  <a:cubicBezTo>
                    <a:pt x="0" y="147"/>
                    <a:pt x="30" y="157"/>
                    <a:pt x="46" y="157"/>
                  </a:cubicBezTo>
                  <a:cubicBezTo>
                    <a:pt x="46" y="140"/>
                    <a:pt x="46" y="140"/>
                    <a:pt x="46" y="140"/>
                  </a:cubicBezTo>
                  <a:cubicBezTo>
                    <a:pt x="42" y="140"/>
                    <a:pt x="17" y="139"/>
                    <a:pt x="17" y="111"/>
                  </a:cubicBezTo>
                  <a:cubicBezTo>
                    <a:pt x="17" y="89"/>
                    <a:pt x="36" y="82"/>
                    <a:pt x="38" y="82"/>
                  </a:cubicBezTo>
                  <a:cubicBezTo>
                    <a:pt x="49" y="78"/>
                    <a:pt x="49" y="78"/>
                    <a:pt x="49" y="78"/>
                  </a:cubicBezTo>
                  <a:cubicBezTo>
                    <a:pt x="51" y="68"/>
                    <a:pt x="51" y="68"/>
                    <a:pt x="51" y="68"/>
                  </a:cubicBezTo>
                  <a:cubicBezTo>
                    <a:pt x="51" y="64"/>
                    <a:pt x="56" y="46"/>
                    <a:pt x="83" y="46"/>
                  </a:cubicBezTo>
                  <a:cubicBezTo>
                    <a:pt x="86" y="46"/>
                    <a:pt x="90" y="46"/>
                    <a:pt x="93" y="46"/>
                  </a:cubicBezTo>
                  <a:cubicBezTo>
                    <a:pt x="105" y="48"/>
                    <a:pt x="105" y="48"/>
                    <a:pt x="105" y="48"/>
                  </a:cubicBezTo>
                  <a:cubicBezTo>
                    <a:pt x="110" y="37"/>
                    <a:pt x="110" y="37"/>
                    <a:pt x="110" y="37"/>
                  </a:cubicBezTo>
                  <a:cubicBezTo>
                    <a:pt x="111" y="37"/>
                    <a:pt x="121" y="17"/>
                    <a:pt x="149" y="17"/>
                  </a:cubicBezTo>
                  <a:cubicBezTo>
                    <a:pt x="182" y="17"/>
                    <a:pt x="196" y="45"/>
                    <a:pt x="196" y="73"/>
                  </a:cubicBezTo>
                  <a:cubicBezTo>
                    <a:pt x="197" y="89"/>
                    <a:pt x="197" y="89"/>
                    <a:pt x="197" y="89"/>
                  </a:cubicBezTo>
                  <a:cubicBezTo>
                    <a:pt x="212" y="90"/>
                    <a:pt x="212" y="90"/>
                    <a:pt x="212" y="90"/>
                  </a:cubicBezTo>
                  <a:cubicBezTo>
                    <a:pt x="217" y="90"/>
                    <a:pt x="239" y="93"/>
                    <a:pt x="239" y="115"/>
                  </a:cubicBezTo>
                  <a:cubicBezTo>
                    <a:pt x="239" y="136"/>
                    <a:pt x="220" y="140"/>
                    <a:pt x="213" y="140"/>
                  </a:cubicBezTo>
                  <a:cubicBezTo>
                    <a:pt x="209" y="140"/>
                    <a:pt x="209" y="140"/>
                    <a:pt x="209" y="140"/>
                  </a:cubicBezTo>
                  <a:cubicBezTo>
                    <a:pt x="209" y="157"/>
                    <a:pt x="209" y="157"/>
                    <a:pt x="209" y="157"/>
                  </a:cubicBezTo>
                  <a:cubicBezTo>
                    <a:pt x="214" y="157"/>
                    <a:pt x="214" y="157"/>
                    <a:pt x="214" y="157"/>
                  </a:cubicBezTo>
                  <a:cubicBezTo>
                    <a:pt x="214" y="157"/>
                    <a:pt x="256" y="154"/>
                    <a:pt x="256" y="115"/>
                  </a:cubicBezTo>
                  <a:cubicBezTo>
                    <a:pt x="256" y="76"/>
                    <a:pt x="214" y="73"/>
                    <a:pt x="214" y="73"/>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44444"/>
                </a:solidFill>
                <a:effectLst/>
                <a:uLnTx/>
                <a:uFillTx/>
                <a:latin typeface="Arial"/>
                <a:ea typeface="+mn-ea"/>
                <a:cs typeface="+mn-cs"/>
              </a:endParaRPr>
            </a:p>
          </p:txBody>
        </p:sp>
      </p:grpSp>
      <p:cxnSp>
        <p:nvCxnSpPr>
          <p:cNvPr id="111" name="Straight Connector 110">
            <a:extLst>
              <a:ext uri="{FF2B5EF4-FFF2-40B4-BE49-F238E27FC236}">
                <a16:creationId xmlns:a16="http://schemas.microsoft.com/office/drawing/2014/main" id="{5DCBBA32-06A1-4CE2-BA61-DAE90282587F}"/>
              </a:ext>
            </a:extLst>
          </p:cNvPr>
          <p:cNvCxnSpPr>
            <a:cxnSpLocks/>
          </p:cNvCxnSpPr>
          <p:nvPr/>
        </p:nvCxnSpPr>
        <p:spPr>
          <a:xfrm>
            <a:off x="3887229" y="3028096"/>
            <a:ext cx="0" cy="274320"/>
          </a:xfrm>
          <a:prstGeom prst="line">
            <a:avLst/>
          </a:prstGeom>
          <a:ln w="12700" cmpd="sng">
            <a:solidFill>
              <a:schemeClr val="bg1">
                <a:lumMod val="75000"/>
              </a:schemeClr>
            </a:solidFill>
            <a:tailEnd type="oval"/>
          </a:ln>
          <a:effectLst/>
        </p:spPr>
        <p:style>
          <a:lnRef idx="2">
            <a:schemeClr val="accent1"/>
          </a:lnRef>
          <a:fillRef idx="0">
            <a:schemeClr val="accent1"/>
          </a:fillRef>
          <a:effectRef idx="1">
            <a:schemeClr val="accent1"/>
          </a:effectRef>
          <a:fontRef idx="minor">
            <a:schemeClr val="tx1"/>
          </a:fontRef>
        </p:style>
      </p:cxnSp>
      <p:sp>
        <p:nvSpPr>
          <p:cNvPr id="112" name="Rectangle 111">
            <a:extLst>
              <a:ext uri="{FF2B5EF4-FFF2-40B4-BE49-F238E27FC236}">
                <a16:creationId xmlns:a16="http://schemas.microsoft.com/office/drawing/2014/main" id="{A675781B-A5CE-412D-A206-E9C5DB851B9A}"/>
              </a:ext>
            </a:extLst>
          </p:cNvPr>
          <p:cNvSpPr/>
          <p:nvPr/>
        </p:nvSpPr>
        <p:spPr>
          <a:xfrm>
            <a:off x="7234383" y="2437005"/>
            <a:ext cx="1828798" cy="655267"/>
          </a:xfrm>
          <a:prstGeom prst="rect">
            <a:avLst/>
          </a:prstGeom>
          <a:solidFill>
            <a:schemeClr val="accent6"/>
          </a:solidFill>
        </p:spPr>
        <p:txBody>
          <a:bodyPr lIns="437198" rIns="0" anchor="ctr" anchorCtr="0"/>
          <a:lstStyle/>
          <a:p>
            <a:pPr defTabSz="342884">
              <a:lnSpc>
                <a:spcPct val="90000"/>
              </a:lnSpc>
              <a:defRPr/>
            </a:pPr>
            <a:endParaRPr lang="en-US" sz="825" kern="0" spc="169">
              <a:solidFill>
                <a:srgbClr val="FFFFFF"/>
              </a:solidFill>
              <a:latin typeface="Arial Black" panose="020B0A04020102020204" pitchFamily="34" charset="0"/>
              <a:ea typeface="Arial"/>
              <a:cs typeface="Aharoni" panose="02010803020104030203" pitchFamily="2" charset="-79"/>
            </a:endParaRPr>
          </a:p>
        </p:txBody>
      </p:sp>
      <p:sp>
        <p:nvSpPr>
          <p:cNvPr id="113" name="TextBox 112">
            <a:extLst>
              <a:ext uri="{FF2B5EF4-FFF2-40B4-BE49-F238E27FC236}">
                <a16:creationId xmlns:a16="http://schemas.microsoft.com/office/drawing/2014/main" id="{5F247074-72B6-4690-9CA2-CCB99E9F9F0B}"/>
              </a:ext>
            </a:extLst>
          </p:cNvPr>
          <p:cNvSpPr txBox="1"/>
          <p:nvPr/>
        </p:nvSpPr>
        <p:spPr>
          <a:xfrm>
            <a:off x="7998114" y="2587667"/>
            <a:ext cx="837087" cy="353943"/>
          </a:xfrm>
          <a:prstGeom prst="rect">
            <a:avLst/>
          </a:prstGeom>
          <a:noFill/>
        </p:spPr>
        <p:txBody>
          <a:bodyPr wrap="none" rtlCol="0">
            <a:spAutoFit/>
          </a:bodyPr>
          <a:lstStyle/>
          <a:p>
            <a:pPr algn="ctr" defTabSz="342884" fontAlgn="base">
              <a:buClr>
                <a:srgbClr val="007DB8"/>
              </a:buClr>
              <a:defRPr/>
            </a:pPr>
            <a:r>
              <a:rPr lang="en-US" sz="850" b="1">
                <a:solidFill>
                  <a:srgbClr val="FFFFFF"/>
                </a:solidFill>
                <a:latin typeface="Arial"/>
              </a:rPr>
              <a:t>BUSINESS</a:t>
            </a:r>
          </a:p>
          <a:p>
            <a:pPr algn="ctr" defTabSz="342884" fontAlgn="base">
              <a:buClr>
                <a:srgbClr val="007DB8"/>
              </a:buClr>
              <a:defRPr/>
            </a:pPr>
            <a:r>
              <a:rPr lang="en-US" sz="850" b="1">
                <a:solidFill>
                  <a:srgbClr val="FFFFFF"/>
                </a:solidFill>
                <a:latin typeface="Arial"/>
              </a:rPr>
              <a:t>RESILIENCY</a:t>
            </a:r>
          </a:p>
        </p:txBody>
      </p:sp>
      <p:grpSp>
        <p:nvGrpSpPr>
          <p:cNvPr id="114" name="Group 113">
            <a:extLst>
              <a:ext uri="{FF2B5EF4-FFF2-40B4-BE49-F238E27FC236}">
                <a16:creationId xmlns:a16="http://schemas.microsoft.com/office/drawing/2014/main" id="{B3C928A1-66A8-4B97-BF0B-2C77F192E8E7}"/>
              </a:ext>
            </a:extLst>
          </p:cNvPr>
          <p:cNvGrpSpPr>
            <a:grpSpLocks noChangeAspect="1"/>
          </p:cNvGrpSpPr>
          <p:nvPr/>
        </p:nvGrpSpPr>
        <p:grpSpPr>
          <a:xfrm>
            <a:off x="6942646" y="2355299"/>
            <a:ext cx="822959" cy="822965"/>
            <a:chOff x="1263473" y="1944829"/>
            <a:chExt cx="1218937" cy="1218942"/>
          </a:xfrm>
        </p:grpSpPr>
        <p:sp>
          <p:nvSpPr>
            <p:cNvPr id="115" name="Oval 114">
              <a:extLst>
                <a:ext uri="{FF2B5EF4-FFF2-40B4-BE49-F238E27FC236}">
                  <a16:creationId xmlns:a16="http://schemas.microsoft.com/office/drawing/2014/main" id="{7CAC7712-90BF-42C3-8855-BE5380F79D8D}"/>
                </a:ext>
              </a:extLst>
            </p:cNvPr>
            <p:cNvSpPr>
              <a:spLocks noChangeAspect="1"/>
            </p:cNvSpPr>
            <p:nvPr/>
          </p:nvSpPr>
          <p:spPr>
            <a:xfrm>
              <a:off x="1263473" y="1944829"/>
              <a:ext cx="1218937" cy="1218942"/>
            </a:xfrm>
            <a:prstGeom prst="ellipse">
              <a:avLst/>
            </a:prstGeom>
            <a:solidFill>
              <a:schemeClr val="tx2"/>
            </a:solidFill>
            <a:ln w="15875">
              <a:solidFill>
                <a:schemeClr val="tx2"/>
              </a:solidFill>
            </a:ln>
            <a:effectLst/>
          </p:spPr>
          <p:txBody>
            <a:bodyPr wrap="square" lIns="182880" tIns="137160" rIns="137160" bIns="137160" rtlCol="0" anchor="ctr">
              <a:noAutofit/>
            </a:bodyPr>
            <a:lstStyle/>
            <a:p>
              <a:pPr algn="ctr" defTabSz="914243" fontAlgn="base">
                <a:lnSpc>
                  <a:spcPct val="90000"/>
                </a:lnSpc>
                <a:spcBef>
                  <a:spcPts val="600"/>
                </a:spcBef>
                <a:spcAft>
                  <a:spcPct val="0"/>
                </a:spcAft>
                <a:defRPr/>
              </a:pPr>
              <a:endParaRPr lang="en-US" sz="2000">
                <a:solidFill>
                  <a:srgbClr val="FFFFFF"/>
                </a:solidFill>
                <a:latin typeface="Arial"/>
              </a:endParaRPr>
            </a:p>
          </p:txBody>
        </p:sp>
        <p:sp>
          <p:nvSpPr>
            <p:cNvPr id="116" name="Oval 115">
              <a:extLst>
                <a:ext uri="{FF2B5EF4-FFF2-40B4-BE49-F238E27FC236}">
                  <a16:creationId xmlns:a16="http://schemas.microsoft.com/office/drawing/2014/main" id="{529F398A-67E9-42CD-B94C-04B512D5EB0B}"/>
                </a:ext>
              </a:extLst>
            </p:cNvPr>
            <p:cNvSpPr>
              <a:spLocks noChangeAspect="1"/>
            </p:cNvSpPr>
            <p:nvPr/>
          </p:nvSpPr>
          <p:spPr>
            <a:xfrm>
              <a:off x="1338233" y="2022853"/>
              <a:ext cx="1083499" cy="1083504"/>
            </a:xfrm>
            <a:prstGeom prst="ellipse">
              <a:avLst/>
            </a:prstGeom>
            <a:solidFill>
              <a:schemeClr val="tx2"/>
            </a:solidFill>
            <a:ln w="28575">
              <a:solidFill>
                <a:schemeClr val="accent6"/>
              </a:solidFill>
            </a:ln>
            <a:effectLst/>
          </p:spPr>
          <p:txBody>
            <a:bodyPr wrap="square" lIns="182880" tIns="137160" rIns="137160" bIns="137160" rtlCol="0" anchor="ctr">
              <a:noAutofit/>
            </a:bodyPr>
            <a:lstStyle/>
            <a:p>
              <a:pPr algn="ctr" defTabSz="914243" fontAlgn="base">
                <a:lnSpc>
                  <a:spcPct val="90000"/>
                </a:lnSpc>
                <a:spcBef>
                  <a:spcPts val="600"/>
                </a:spcBef>
                <a:spcAft>
                  <a:spcPct val="0"/>
                </a:spcAft>
                <a:defRPr/>
              </a:pPr>
              <a:endParaRPr lang="en-US" sz="2000">
                <a:solidFill>
                  <a:srgbClr val="FFFFFF"/>
                </a:solidFill>
                <a:latin typeface="Arial"/>
              </a:endParaRPr>
            </a:p>
          </p:txBody>
        </p:sp>
      </p:grpSp>
      <p:grpSp>
        <p:nvGrpSpPr>
          <p:cNvPr id="117" name="Group 116">
            <a:extLst>
              <a:ext uri="{FF2B5EF4-FFF2-40B4-BE49-F238E27FC236}">
                <a16:creationId xmlns:a16="http://schemas.microsoft.com/office/drawing/2014/main" id="{C8A59360-F9BD-4703-AD99-2D8823115353}"/>
              </a:ext>
            </a:extLst>
          </p:cNvPr>
          <p:cNvGrpSpPr>
            <a:grpSpLocks noChangeAspect="1"/>
          </p:cNvGrpSpPr>
          <p:nvPr/>
        </p:nvGrpSpPr>
        <p:grpSpPr>
          <a:xfrm>
            <a:off x="7043969" y="2535445"/>
            <a:ext cx="489474" cy="454347"/>
            <a:chOff x="4233190" y="1349918"/>
            <a:chExt cx="1420246" cy="1318321"/>
          </a:xfrm>
          <a:solidFill>
            <a:schemeClr val="accent6"/>
          </a:solidFill>
        </p:grpSpPr>
        <p:sp>
          <p:nvSpPr>
            <p:cNvPr id="120" name="Freeform: Shape 119">
              <a:extLst>
                <a:ext uri="{FF2B5EF4-FFF2-40B4-BE49-F238E27FC236}">
                  <a16:creationId xmlns:a16="http://schemas.microsoft.com/office/drawing/2014/main" id="{BB61D47B-A7EF-4379-B23E-9FA44DC8EA2C}"/>
                </a:ext>
              </a:extLst>
            </p:cNvPr>
            <p:cNvSpPr/>
            <p:nvPr/>
          </p:nvSpPr>
          <p:spPr>
            <a:xfrm>
              <a:off x="4233190" y="1735699"/>
              <a:ext cx="678688" cy="542951"/>
            </a:xfrm>
            <a:custGeom>
              <a:avLst/>
              <a:gdLst>
                <a:gd name="connsiteX0" fmla="*/ 420053 w 904875"/>
                <a:gd name="connsiteY0" fmla="*/ 90488 h 723900"/>
                <a:gd name="connsiteX1" fmla="*/ 682943 w 904875"/>
                <a:gd name="connsiteY1" fmla="*/ 305753 h 723900"/>
                <a:gd name="connsiteX2" fmla="*/ 0 w 904875"/>
                <a:gd name="connsiteY2" fmla="*/ 305753 h 723900"/>
                <a:gd name="connsiteX3" fmla="*/ 0 w 904875"/>
                <a:gd name="connsiteY3" fmla="*/ 424815 h 723900"/>
                <a:gd name="connsiteX4" fmla="*/ 682943 w 904875"/>
                <a:gd name="connsiteY4" fmla="*/ 424815 h 723900"/>
                <a:gd name="connsiteX5" fmla="*/ 420053 w 904875"/>
                <a:gd name="connsiteY5" fmla="*/ 646748 h 723900"/>
                <a:gd name="connsiteX6" fmla="*/ 496253 w 904875"/>
                <a:gd name="connsiteY6" fmla="*/ 729615 h 723900"/>
                <a:gd name="connsiteX7" fmla="*/ 908685 w 904875"/>
                <a:gd name="connsiteY7" fmla="*/ 366713 h 723900"/>
                <a:gd name="connsiteX8" fmla="*/ 496253 w 904875"/>
                <a:gd name="connsiteY8" fmla="*/ 0 h 723900"/>
                <a:gd name="connsiteX9" fmla="*/ 420053 w 904875"/>
                <a:gd name="connsiteY9" fmla="*/ 90488 h 723900"/>
                <a:gd name="connsiteX10" fmla="*/ 420053 w 904875"/>
                <a:gd name="connsiteY10" fmla="*/ 90488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4875" h="723900">
                  <a:moveTo>
                    <a:pt x="420053" y="90488"/>
                  </a:moveTo>
                  <a:lnTo>
                    <a:pt x="682943" y="305753"/>
                  </a:lnTo>
                  <a:lnTo>
                    <a:pt x="0" y="305753"/>
                  </a:lnTo>
                  <a:lnTo>
                    <a:pt x="0" y="424815"/>
                  </a:lnTo>
                  <a:lnTo>
                    <a:pt x="682943" y="424815"/>
                  </a:lnTo>
                  <a:lnTo>
                    <a:pt x="420053" y="646748"/>
                  </a:lnTo>
                  <a:lnTo>
                    <a:pt x="496253" y="729615"/>
                  </a:lnTo>
                  <a:lnTo>
                    <a:pt x="908685" y="366713"/>
                  </a:lnTo>
                  <a:lnTo>
                    <a:pt x="496253" y="0"/>
                  </a:lnTo>
                  <a:lnTo>
                    <a:pt x="420053" y="90488"/>
                  </a:lnTo>
                  <a:lnTo>
                    <a:pt x="420053" y="90488"/>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44444"/>
                </a:solidFill>
                <a:effectLst/>
                <a:uLnTx/>
                <a:uFillTx/>
                <a:latin typeface="Arial"/>
                <a:ea typeface="+mn-ea"/>
                <a:cs typeface="+mn-cs"/>
              </a:endParaRPr>
            </a:p>
          </p:txBody>
        </p:sp>
        <p:sp>
          <p:nvSpPr>
            <p:cNvPr id="121" name="Freeform: Shape 120">
              <a:extLst>
                <a:ext uri="{FF2B5EF4-FFF2-40B4-BE49-F238E27FC236}">
                  <a16:creationId xmlns:a16="http://schemas.microsoft.com/office/drawing/2014/main" id="{2D63DD6B-0085-4204-A6C8-B8AFF3F38442}"/>
                </a:ext>
              </a:extLst>
            </p:cNvPr>
            <p:cNvSpPr/>
            <p:nvPr/>
          </p:nvSpPr>
          <p:spPr>
            <a:xfrm>
              <a:off x="4796144" y="1349918"/>
              <a:ext cx="307196" cy="1314512"/>
            </a:xfrm>
            <a:custGeom>
              <a:avLst/>
              <a:gdLst>
                <a:gd name="connsiteX0" fmla="*/ 140017 w 409575"/>
                <a:gd name="connsiteY0" fmla="*/ 0 h 1752600"/>
                <a:gd name="connsiteX1" fmla="*/ 21907 w 409575"/>
                <a:gd name="connsiteY1" fmla="*/ 0 h 1752600"/>
                <a:gd name="connsiteX2" fmla="*/ 300038 w 409575"/>
                <a:gd name="connsiteY2" fmla="*/ 872490 h 1752600"/>
                <a:gd name="connsiteX3" fmla="*/ 0 w 409575"/>
                <a:gd name="connsiteY3" fmla="*/ 1759268 h 1752600"/>
                <a:gd name="connsiteX4" fmla="*/ 125730 w 409575"/>
                <a:gd name="connsiteY4" fmla="*/ 1759268 h 1752600"/>
                <a:gd name="connsiteX5" fmla="*/ 417195 w 409575"/>
                <a:gd name="connsiteY5" fmla="*/ 872490 h 1752600"/>
                <a:gd name="connsiteX6" fmla="*/ 140017 w 409575"/>
                <a:gd name="connsiteY6" fmla="*/ 0 h 1752600"/>
                <a:gd name="connsiteX7" fmla="*/ 140017 w 409575"/>
                <a:gd name="connsiteY7"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575" h="1752600">
                  <a:moveTo>
                    <a:pt x="140017" y="0"/>
                  </a:moveTo>
                  <a:lnTo>
                    <a:pt x="21907" y="0"/>
                  </a:lnTo>
                  <a:cubicBezTo>
                    <a:pt x="36195" y="35243"/>
                    <a:pt x="300038" y="681038"/>
                    <a:pt x="300038" y="872490"/>
                  </a:cubicBezTo>
                  <a:cubicBezTo>
                    <a:pt x="300038" y="1063943"/>
                    <a:pt x="14288" y="1716405"/>
                    <a:pt x="0" y="1759268"/>
                  </a:cubicBezTo>
                  <a:lnTo>
                    <a:pt x="125730" y="1759268"/>
                  </a:lnTo>
                  <a:cubicBezTo>
                    <a:pt x="140017" y="1716405"/>
                    <a:pt x="417195" y="1063943"/>
                    <a:pt x="417195" y="872490"/>
                  </a:cubicBezTo>
                  <a:cubicBezTo>
                    <a:pt x="417195" y="673418"/>
                    <a:pt x="154305" y="35243"/>
                    <a:pt x="140017" y="0"/>
                  </a:cubicBezTo>
                  <a:lnTo>
                    <a:pt x="140017" y="0"/>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44444"/>
                </a:solidFill>
                <a:effectLst/>
                <a:uLnTx/>
                <a:uFillTx/>
                <a:latin typeface="Arial"/>
                <a:ea typeface="+mn-ea"/>
                <a:cs typeface="+mn-cs"/>
              </a:endParaRPr>
            </a:p>
          </p:txBody>
        </p:sp>
        <p:sp>
          <p:nvSpPr>
            <p:cNvPr id="122" name="Freeform: Shape 121">
              <a:extLst>
                <a:ext uri="{FF2B5EF4-FFF2-40B4-BE49-F238E27FC236}">
                  <a16:creationId xmlns:a16="http://schemas.microsoft.com/office/drawing/2014/main" id="{02E4F1A8-F5B7-4B08-86FD-03B2886898F2}"/>
                </a:ext>
              </a:extLst>
            </p:cNvPr>
            <p:cNvSpPr/>
            <p:nvPr/>
          </p:nvSpPr>
          <p:spPr>
            <a:xfrm>
              <a:off x="5073564" y="1554844"/>
              <a:ext cx="579872" cy="1109585"/>
            </a:xfrm>
            <a:custGeom>
              <a:avLst/>
              <a:gdLst>
                <a:gd name="connsiteX0" fmla="*/ 629603 w 733425"/>
                <a:gd name="connsiteY0" fmla="*/ 0 h 1752600"/>
                <a:gd name="connsiteX1" fmla="*/ 15240 w 733425"/>
                <a:gd name="connsiteY1" fmla="*/ 0 h 1752600"/>
                <a:gd name="connsiteX2" fmla="*/ 56198 w 733425"/>
                <a:gd name="connsiteY2" fmla="*/ 107633 h 1752600"/>
                <a:gd name="connsiteX3" fmla="*/ 629603 w 733425"/>
                <a:gd name="connsiteY3" fmla="*/ 107633 h 1752600"/>
                <a:gd name="connsiteX4" fmla="*/ 629603 w 733425"/>
                <a:gd name="connsiteY4" fmla="*/ 1644968 h 1752600"/>
                <a:gd name="connsiteX5" fmla="*/ 46673 w 733425"/>
                <a:gd name="connsiteY5" fmla="*/ 1644968 h 1752600"/>
                <a:gd name="connsiteX6" fmla="*/ 0 w 733425"/>
                <a:gd name="connsiteY6" fmla="*/ 1759268 h 1752600"/>
                <a:gd name="connsiteX7" fmla="*/ 629603 w 733425"/>
                <a:gd name="connsiteY7" fmla="*/ 1759268 h 1752600"/>
                <a:gd name="connsiteX8" fmla="*/ 737235 w 733425"/>
                <a:gd name="connsiteY8" fmla="*/ 1759268 h 1752600"/>
                <a:gd name="connsiteX9" fmla="*/ 737235 w 733425"/>
                <a:gd name="connsiteY9" fmla="*/ 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3425" h="1752600">
                  <a:moveTo>
                    <a:pt x="629603" y="0"/>
                  </a:moveTo>
                  <a:lnTo>
                    <a:pt x="15240" y="0"/>
                  </a:lnTo>
                  <a:lnTo>
                    <a:pt x="56198" y="107633"/>
                  </a:lnTo>
                  <a:lnTo>
                    <a:pt x="629603" y="107633"/>
                  </a:lnTo>
                  <a:lnTo>
                    <a:pt x="629603" y="1644968"/>
                  </a:lnTo>
                  <a:lnTo>
                    <a:pt x="46673" y="1644968"/>
                  </a:lnTo>
                  <a:lnTo>
                    <a:pt x="0" y="1759268"/>
                  </a:lnTo>
                  <a:lnTo>
                    <a:pt x="629603" y="1759268"/>
                  </a:lnTo>
                  <a:lnTo>
                    <a:pt x="737235" y="1759268"/>
                  </a:lnTo>
                  <a:lnTo>
                    <a:pt x="737235" y="0"/>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44444"/>
                </a:solidFill>
                <a:effectLst/>
                <a:uLnTx/>
                <a:uFillTx/>
                <a:latin typeface="Arial"/>
                <a:ea typeface="+mn-ea"/>
                <a:cs typeface="+mn-cs"/>
              </a:endParaRPr>
            </a:p>
          </p:txBody>
        </p:sp>
        <p:sp>
          <p:nvSpPr>
            <p:cNvPr id="123" name="Rectangle 122">
              <a:extLst>
                <a:ext uri="{FF2B5EF4-FFF2-40B4-BE49-F238E27FC236}">
                  <a16:creationId xmlns:a16="http://schemas.microsoft.com/office/drawing/2014/main" id="{8DF14B80-17FB-48CC-AE97-948101207932}"/>
                </a:ext>
              </a:extLst>
            </p:cNvPr>
            <p:cNvSpPr/>
            <p:nvPr/>
          </p:nvSpPr>
          <p:spPr>
            <a:xfrm>
              <a:off x="5210940" y="2323328"/>
              <a:ext cx="78586" cy="314778"/>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24" name="Rectangle 123">
              <a:extLst>
                <a:ext uri="{FF2B5EF4-FFF2-40B4-BE49-F238E27FC236}">
                  <a16:creationId xmlns:a16="http://schemas.microsoft.com/office/drawing/2014/main" id="{681960EB-9F6A-4B17-A996-AC9B81F2DEF2}"/>
                </a:ext>
              </a:extLst>
            </p:cNvPr>
            <p:cNvSpPr/>
            <p:nvPr/>
          </p:nvSpPr>
          <p:spPr>
            <a:xfrm>
              <a:off x="5387744" y="2323328"/>
              <a:ext cx="78586" cy="314778"/>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25" name="Rectangle 124">
              <a:extLst>
                <a:ext uri="{FF2B5EF4-FFF2-40B4-BE49-F238E27FC236}">
                  <a16:creationId xmlns:a16="http://schemas.microsoft.com/office/drawing/2014/main" id="{8739CF2C-4C2A-46E6-A78C-BD5C2FE62CC0}"/>
                </a:ext>
              </a:extLst>
            </p:cNvPr>
            <p:cNvSpPr/>
            <p:nvPr/>
          </p:nvSpPr>
          <p:spPr>
            <a:xfrm rot="16200000">
              <a:off x="5299616" y="2234018"/>
              <a:ext cx="78042" cy="255389"/>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26" name="Rectangle 125">
              <a:extLst>
                <a:ext uri="{FF2B5EF4-FFF2-40B4-BE49-F238E27FC236}">
                  <a16:creationId xmlns:a16="http://schemas.microsoft.com/office/drawing/2014/main" id="{FDEA1A63-BF11-4DCF-B023-850706327971}"/>
                </a:ext>
              </a:extLst>
            </p:cNvPr>
            <p:cNvSpPr/>
            <p:nvPr/>
          </p:nvSpPr>
          <p:spPr>
            <a:xfrm rot="16200000">
              <a:off x="5377270" y="2085048"/>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27" name="Rectangle 126">
              <a:extLst>
                <a:ext uri="{FF2B5EF4-FFF2-40B4-BE49-F238E27FC236}">
                  <a16:creationId xmlns:a16="http://schemas.microsoft.com/office/drawing/2014/main" id="{8AEFC532-9A2C-4C37-8C3F-16075517DD98}"/>
                </a:ext>
              </a:extLst>
            </p:cNvPr>
            <p:cNvSpPr/>
            <p:nvPr/>
          </p:nvSpPr>
          <p:spPr>
            <a:xfrm rot="16200000">
              <a:off x="5377270" y="1911433"/>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29" name="Rectangle 128">
              <a:extLst>
                <a:ext uri="{FF2B5EF4-FFF2-40B4-BE49-F238E27FC236}">
                  <a16:creationId xmlns:a16="http://schemas.microsoft.com/office/drawing/2014/main" id="{A54100A7-5391-4757-8D6A-469DEDB57489}"/>
                </a:ext>
              </a:extLst>
            </p:cNvPr>
            <p:cNvSpPr/>
            <p:nvPr/>
          </p:nvSpPr>
          <p:spPr>
            <a:xfrm rot="16200000">
              <a:off x="5377270" y="1737818"/>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31" name="Rectangle 130">
              <a:extLst>
                <a:ext uri="{FF2B5EF4-FFF2-40B4-BE49-F238E27FC236}">
                  <a16:creationId xmlns:a16="http://schemas.microsoft.com/office/drawing/2014/main" id="{F003BFA0-DE39-43D6-9044-BD77C0C61564}"/>
                </a:ext>
              </a:extLst>
            </p:cNvPr>
            <p:cNvSpPr/>
            <p:nvPr/>
          </p:nvSpPr>
          <p:spPr>
            <a:xfrm rot="16200000">
              <a:off x="5211213" y="2085048"/>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33" name="Rectangle 132">
              <a:extLst>
                <a:ext uri="{FF2B5EF4-FFF2-40B4-BE49-F238E27FC236}">
                  <a16:creationId xmlns:a16="http://schemas.microsoft.com/office/drawing/2014/main" id="{8FAF4B95-C8B5-48F3-A92E-15BEF82FED50}"/>
                </a:ext>
              </a:extLst>
            </p:cNvPr>
            <p:cNvSpPr/>
            <p:nvPr/>
          </p:nvSpPr>
          <p:spPr>
            <a:xfrm rot="16200000">
              <a:off x="5211213" y="1911433"/>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34" name="Rectangle 133">
              <a:extLst>
                <a:ext uri="{FF2B5EF4-FFF2-40B4-BE49-F238E27FC236}">
                  <a16:creationId xmlns:a16="http://schemas.microsoft.com/office/drawing/2014/main" id="{34B4FD2D-48D9-43B8-8D16-8C615118F2E2}"/>
                </a:ext>
              </a:extLst>
            </p:cNvPr>
            <p:cNvSpPr/>
            <p:nvPr/>
          </p:nvSpPr>
          <p:spPr>
            <a:xfrm rot="16200000">
              <a:off x="5211213" y="1737818"/>
              <a:ext cx="78042" cy="7858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35" name="Rectangle 134">
              <a:extLst>
                <a:ext uri="{FF2B5EF4-FFF2-40B4-BE49-F238E27FC236}">
                  <a16:creationId xmlns:a16="http://schemas.microsoft.com/office/drawing/2014/main" id="{2A3C366D-E072-4FFB-A7F8-98ABED57085A}"/>
                </a:ext>
              </a:extLst>
            </p:cNvPr>
            <p:cNvSpPr/>
            <p:nvPr/>
          </p:nvSpPr>
          <p:spPr>
            <a:xfrm>
              <a:off x="5160902" y="1390281"/>
              <a:ext cx="78586" cy="20826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36" name="Rectangle 135">
              <a:extLst>
                <a:ext uri="{FF2B5EF4-FFF2-40B4-BE49-F238E27FC236}">
                  <a16:creationId xmlns:a16="http://schemas.microsoft.com/office/drawing/2014/main" id="{4E132F04-914E-4387-8FA4-4F164EDAA3EF}"/>
                </a:ext>
              </a:extLst>
            </p:cNvPr>
            <p:cNvSpPr/>
            <p:nvPr/>
          </p:nvSpPr>
          <p:spPr>
            <a:xfrm>
              <a:off x="5450902" y="1390281"/>
              <a:ext cx="78586" cy="208264"/>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37" name="Rectangle 136">
              <a:extLst>
                <a:ext uri="{FF2B5EF4-FFF2-40B4-BE49-F238E27FC236}">
                  <a16:creationId xmlns:a16="http://schemas.microsoft.com/office/drawing/2014/main" id="{7CC082E0-2900-4129-907F-337237C82F72}"/>
                </a:ext>
              </a:extLst>
            </p:cNvPr>
            <p:cNvSpPr/>
            <p:nvPr/>
          </p:nvSpPr>
          <p:spPr>
            <a:xfrm rot="16200000">
              <a:off x="5302822" y="1247726"/>
              <a:ext cx="84749" cy="368583"/>
            </a:xfrm>
            <a:prstGeom prst="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38" name="Isosceles Triangle 33">
              <a:extLst>
                <a:ext uri="{FF2B5EF4-FFF2-40B4-BE49-F238E27FC236}">
                  <a16:creationId xmlns:a16="http://schemas.microsoft.com/office/drawing/2014/main" id="{A5B9C011-87AE-4AC6-B542-9A8A1DE1BF40}"/>
                </a:ext>
              </a:extLst>
            </p:cNvPr>
            <p:cNvSpPr/>
            <p:nvPr/>
          </p:nvSpPr>
          <p:spPr>
            <a:xfrm>
              <a:off x="5007001" y="2404544"/>
              <a:ext cx="102699" cy="263695"/>
            </a:xfrm>
            <a:custGeom>
              <a:avLst/>
              <a:gdLst>
                <a:gd name="connsiteX0" fmla="*/ 0 w 207474"/>
                <a:gd name="connsiteY0" fmla="*/ 263695 h 263695"/>
                <a:gd name="connsiteX1" fmla="*/ 207474 w 207474"/>
                <a:gd name="connsiteY1" fmla="*/ 0 h 263695"/>
                <a:gd name="connsiteX2" fmla="*/ 207474 w 207474"/>
                <a:gd name="connsiteY2" fmla="*/ 263695 h 263695"/>
                <a:gd name="connsiteX3" fmla="*/ 0 w 207474"/>
                <a:gd name="connsiteY3" fmla="*/ 263695 h 263695"/>
                <a:gd name="connsiteX0" fmla="*/ 0 w 154134"/>
                <a:gd name="connsiteY0" fmla="*/ 261790 h 263695"/>
                <a:gd name="connsiteX1" fmla="*/ 154134 w 154134"/>
                <a:gd name="connsiteY1" fmla="*/ 0 h 263695"/>
                <a:gd name="connsiteX2" fmla="*/ 154134 w 154134"/>
                <a:gd name="connsiteY2" fmla="*/ 263695 h 263695"/>
                <a:gd name="connsiteX3" fmla="*/ 0 w 154134"/>
                <a:gd name="connsiteY3" fmla="*/ 261790 h 263695"/>
                <a:gd name="connsiteX0" fmla="*/ 0 w 79839"/>
                <a:gd name="connsiteY0" fmla="*/ 261790 h 263695"/>
                <a:gd name="connsiteX1" fmla="*/ 79839 w 79839"/>
                <a:gd name="connsiteY1" fmla="*/ 0 h 263695"/>
                <a:gd name="connsiteX2" fmla="*/ 79839 w 79839"/>
                <a:gd name="connsiteY2" fmla="*/ 263695 h 263695"/>
                <a:gd name="connsiteX3" fmla="*/ 0 w 79839"/>
                <a:gd name="connsiteY3" fmla="*/ 261790 h 263695"/>
                <a:gd name="connsiteX0" fmla="*/ 0 w 100794"/>
                <a:gd name="connsiteY0" fmla="*/ 261790 h 263695"/>
                <a:gd name="connsiteX1" fmla="*/ 100794 w 100794"/>
                <a:gd name="connsiteY1" fmla="*/ 0 h 263695"/>
                <a:gd name="connsiteX2" fmla="*/ 100794 w 100794"/>
                <a:gd name="connsiteY2" fmla="*/ 263695 h 263695"/>
                <a:gd name="connsiteX3" fmla="*/ 0 w 100794"/>
                <a:gd name="connsiteY3" fmla="*/ 261790 h 263695"/>
                <a:gd name="connsiteX0" fmla="*/ 0 w 100794"/>
                <a:gd name="connsiteY0" fmla="*/ 261790 h 263695"/>
                <a:gd name="connsiteX1" fmla="*/ 100794 w 100794"/>
                <a:gd name="connsiteY1" fmla="*/ 0 h 263695"/>
                <a:gd name="connsiteX2" fmla="*/ 100794 w 100794"/>
                <a:gd name="connsiteY2" fmla="*/ 263695 h 263695"/>
                <a:gd name="connsiteX3" fmla="*/ 0 w 100794"/>
                <a:gd name="connsiteY3" fmla="*/ 261790 h 263695"/>
                <a:gd name="connsiteX0" fmla="*/ 0 w 100794"/>
                <a:gd name="connsiteY0" fmla="*/ 261790 h 263695"/>
                <a:gd name="connsiteX1" fmla="*/ 100794 w 100794"/>
                <a:gd name="connsiteY1" fmla="*/ 0 h 263695"/>
                <a:gd name="connsiteX2" fmla="*/ 100794 w 100794"/>
                <a:gd name="connsiteY2" fmla="*/ 263695 h 263695"/>
                <a:gd name="connsiteX3" fmla="*/ 0 w 100794"/>
                <a:gd name="connsiteY3" fmla="*/ 261790 h 263695"/>
                <a:gd name="connsiteX0" fmla="*/ 0 w 102699"/>
                <a:gd name="connsiteY0" fmla="*/ 263695 h 263695"/>
                <a:gd name="connsiteX1" fmla="*/ 102699 w 102699"/>
                <a:gd name="connsiteY1" fmla="*/ 0 h 263695"/>
                <a:gd name="connsiteX2" fmla="*/ 102699 w 102699"/>
                <a:gd name="connsiteY2" fmla="*/ 263695 h 263695"/>
                <a:gd name="connsiteX3" fmla="*/ 0 w 102699"/>
                <a:gd name="connsiteY3" fmla="*/ 263695 h 263695"/>
              </a:gdLst>
              <a:ahLst/>
              <a:cxnLst>
                <a:cxn ang="0">
                  <a:pos x="connsiteX0" y="connsiteY0"/>
                </a:cxn>
                <a:cxn ang="0">
                  <a:pos x="connsiteX1" y="connsiteY1"/>
                </a:cxn>
                <a:cxn ang="0">
                  <a:pos x="connsiteX2" y="connsiteY2"/>
                </a:cxn>
                <a:cxn ang="0">
                  <a:pos x="connsiteX3" y="connsiteY3"/>
                </a:cxn>
              </a:cxnLst>
              <a:rect l="l" t="t" r="r" b="b"/>
              <a:pathLst>
                <a:path w="102699" h="263695">
                  <a:moveTo>
                    <a:pt x="0" y="263695"/>
                  </a:moveTo>
                  <a:cubicBezTo>
                    <a:pt x="41218" y="165002"/>
                    <a:pt x="69101" y="87263"/>
                    <a:pt x="102699" y="0"/>
                  </a:cubicBezTo>
                  <a:lnTo>
                    <a:pt x="102699" y="263695"/>
                  </a:lnTo>
                  <a:lnTo>
                    <a:pt x="0" y="263695"/>
                  </a:lnTo>
                  <a:close/>
                </a:path>
              </a:pathLst>
            </a:cu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grpSp>
      <p:cxnSp>
        <p:nvCxnSpPr>
          <p:cNvPr id="139" name="Straight Connector 138">
            <a:extLst>
              <a:ext uri="{FF2B5EF4-FFF2-40B4-BE49-F238E27FC236}">
                <a16:creationId xmlns:a16="http://schemas.microsoft.com/office/drawing/2014/main" id="{86AA700C-4F4D-4C34-9204-6BF569AA32F9}"/>
              </a:ext>
            </a:extLst>
          </p:cNvPr>
          <p:cNvCxnSpPr>
            <a:cxnSpLocks/>
          </p:cNvCxnSpPr>
          <p:nvPr/>
        </p:nvCxnSpPr>
        <p:spPr>
          <a:xfrm>
            <a:off x="8355561" y="3028096"/>
            <a:ext cx="0" cy="274320"/>
          </a:xfrm>
          <a:prstGeom prst="line">
            <a:avLst/>
          </a:prstGeom>
          <a:ln w="12700" cmpd="sng">
            <a:solidFill>
              <a:schemeClr val="accent6"/>
            </a:solidFill>
            <a:tailEnd type="oval"/>
          </a:ln>
          <a:effectLst/>
        </p:spPr>
        <p:style>
          <a:lnRef idx="2">
            <a:schemeClr val="accent1"/>
          </a:lnRef>
          <a:fillRef idx="0">
            <a:schemeClr val="accent1"/>
          </a:fillRef>
          <a:effectRef idx="1">
            <a:schemeClr val="accent1"/>
          </a:effectRef>
          <a:fontRef idx="minor">
            <a:schemeClr val="tx1"/>
          </a:fontRef>
        </p:style>
      </p:cxnSp>
      <p:sp>
        <p:nvSpPr>
          <p:cNvPr id="140" name="TextBox 139">
            <a:extLst>
              <a:ext uri="{FF2B5EF4-FFF2-40B4-BE49-F238E27FC236}">
                <a16:creationId xmlns:a16="http://schemas.microsoft.com/office/drawing/2014/main" id="{A1FD354C-6AF6-485E-889C-BBFAA8CB17FC}"/>
              </a:ext>
            </a:extLst>
          </p:cNvPr>
          <p:cNvSpPr txBox="1"/>
          <p:nvPr/>
        </p:nvSpPr>
        <p:spPr>
          <a:xfrm>
            <a:off x="275689" y="3425188"/>
            <a:ext cx="2435490" cy="1225977"/>
          </a:xfrm>
          <a:prstGeom prst="rect">
            <a:avLst/>
          </a:prstGeom>
          <a:noFill/>
        </p:spPr>
        <p:txBody>
          <a:bodyPr wrap="square" lIns="0" tIns="0" rIns="0" bIns="0" rtlCol="0">
            <a:spAutoFit/>
          </a:bodyPr>
          <a:lstStyle/>
          <a:p>
            <a:pPr marL="214313" indent="-214313" defTabSz="342884">
              <a:spcBef>
                <a:spcPts val="450"/>
              </a:spcBef>
              <a:buFont typeface="Courier New" panose="02070309020205020404" pitchFamily="49" charset="0"/>
              <a:buChar char="o"/>
              <a:defRPr/>
            </a:pPr>
            <a:r>
              <a:rPr lang="en-US" sz="1050" b="1" dirty="0"/>
              <a:t>GOAL</a:t>
            </a:r>
          </a:p>
          <a:p>
            <a:pPr marL="214313" indent="-214313" defTabSz="342884">
              <a:spcBef>
                <a:spcPts val="450"/>
              </a:spcBef>
              <a:buFont typeface="Courier New" panose="02070309020205020404" pitchFamily="49" charset="0"/>
              <a:buChar char="o"/>
              <a:defRPr/>
            </a:pPr>
            <a:r>
              <a:rPr lang="en-US" sz="1050" b="1" dirty="0"/>
              <a:t>United States bank</a:t>
            </a:r>
          </a:p>
          <a:p>
            <a:pPr marL="214313" indent="-214313" defTabSz="342884">
              <a:spcBef>
                <a:spcPts val="450"/>
              </a:spcBef>
              <a:buFont typeface="Courier New" panose="02070309020205020404" pitchFamily="49" charset="0"/>
              <a:buChar char="o"/>
              <a:defRPr/>
            </a:pPr>
            <a:r>
              <a:rPr lang="en-US" sz="1050" b="1" dirty="0"/>
              <a:t>Global metals and mining corporation</a:t>
            </a:r>
          </a:p>
          <a:p>
            <a:pPr defTabSz="342884">
              <a:spcBef>
                <a:spcPts val="450"/>
              </a:spcBef>
              <a:defRPr/>
            </a:pPr>
            <a:endParaRPr lang="en-US" sz="1050" b="1" dirty="0"/>
          </a:p>
          <a:p>
            <a:pPr marL="214313" indent="-214313" defTabSz="342884">
              <a:spcBef>
                <a:spcPts val="450"/>
              </a:spcBef>
              <a:buFont typeface="Courier New" panose="02070309020205020404" pitchFamily="49" charset="0"/>
              <a:buChar char="o"/>
              <a:defRPr/>
            </a:pPr>
            <a:endParaRPr lang="en-US" sz="1050" b="1" dirty="0"/>
          </a:p>
        </p:txBody>
      </p:sp>
      <p:sp>
        <p:nvSpPr>
          <p:cNvPr id="141" name="TextBox 140">
            <a:extLst>
              <a:ext uri="{FF2B5EF4-FFF2-40B4-BE49-F238E27FC236}">
                <a16:creationId xmlns:a16="http://schemas.microsoft.com/office/drawing/2014/main" id="{473B59C4-C8BD-477E-B4C1-768F845D4306}"/>
              </a:ext>
            </a:extLst>
          </p:cNvPr>
          <p:cNvSpPr txBox="1"/>
          <p:nvPr/>
        </p:nvSpPr>
        <p:spPr>
          <a:xfrm>
            <a:off x="2560774" y="3435769"/>
            <a:ext cx="2090825" cy="774571"/>
          </a:xfrm>
          <a:prstGeom prst="rect">
            <a:avLst/>
          </a:prstGeom>
          <a:noFill/>
        </p:spPr>
        <p:txBody>
          <a:bodyPr wrap="square" lIns="0" tIns="0" rIns="0" bIns="0" rtlCol="0">
            <a:spAutoFit/>
          </a:bodyPr>
          <a:lstStyle/>
          <a:p>
            <a:pPr marL="214313" indent="-214313" defTabSz="342884">
              <a:spcBef>
                <a:spcPts val="450"/>
              </a:spcBef>
              <a:buFont typeface="Courier New" panose="02070309020205020404" pitchFamily="49" charset="0"/>
              <a:buChar char="o"/>
              <a:defRPr/>
            </a:pPr>
            <a:r>
              <a:rPr lang="en-US" sz="1050" b="1" dirty="0"/>
              <a:t>Baptist Health</a:t>
            </a:r>
          </a:p>
          <a:p>
            <a:pPr marL="214313" indent="-214313" defTabSz="342884">
              <a:spcBef>
                <a:spcPts val="450"/>
              </a:spcBef>
              <a:buFont typeface="Courier New" panose="02070309020205020404" pitchFamily="49" charset="0"/>
              <a:buChar char="o"/>
              <a:defRPr/>
            </a:pPr>
            <a:r>
              <a:rPr lang="en-US" sz="1050" b="1" dirty="0"/>
              <a:t>Food services &amp; facilities management company</a:t>
            </a:r>
          </a:p>
          <a:p>
            <a:pPr marL="214313" indent="-214313" defTabSz="342884">
              <a:spcBef>
                <a:spcPts val="450"/>
              </a:spcBef>
              <a:buFont typeface="Courier New" panose="02070309020205020404" pitchFamily="49" charset="0"/>
              <a:buChar char="o"/>
              <a:defRPr/>
            </a:pPr>
            <a:r>
              <a:rPr lang="en-US" sz="1050" b="1" dirty="0"/>
              <a:t>Global bank</a:t>
            </a:r>
          </a:p>
        </p:txBody>
      </p:sp>
      <p:sp>
        <p:nvSpPr>
          <p:cNvPr id="142" name="TextBox 141">
            <a:extLst>
              <a:ext uri="{FF2B5EF4-FFF2-40B4-BE49-F238E27FC236}">
                <a16:creationId xmlns:a16="http://schemas.microsoft.com/office/drawing/2014/main" id="{B523F76D-E029-4FE9-95E2-36F92C3108EE}"/>
              </a:ext>
            </a:extLst>
          </p:cNvPr>
          <p:cNvSpPr txBox="1"/>
          <p:nvPr/>
        </p:nvSpPr>
        <p:spPr>
          <a:xfrm>
            <a:off x="7260804" y="3414383"/>
            <a:ext cx="1703456" cy="936154"/>
          </a:xfrm>
          <a:prstGeom prst="rect">
            <a:avLst/>
          </a:prstGeom>
          <a:noFill/>
        </p:spPr>
        <p:txBody>
          <a:bodyPr wrap="square" lIns="0" tIns="0" rIns="0" bIns="0" rtlCol="0">
            <a:spAutoFit/>
          </a:bodyPr>
          <a:lstStyle/>
          <a:p>
            <a:pPr marL="214313" indent="-214313" defTabSz="342884">
              <a:spcBef>
                <a:spcPts val="450"/>
              </a:spcBef>
              <a:buFont typeface="Courier New" panose="02070309020205020404" pitchFamily="49" charset="0"/>
              <a:buChar char="o"/>
              <a:defRPr/>
            </a:pPr>
            <a:r>
              <a:rPr lang="en-US" sz="1050" b="1"/>
              <a:t>Global shipping and company</a:t>
            </a:r>
          </a:p>
          <a:p>
            <a:pPr marL="214313" indent="-214313" defTabSz="342884">
              <a:spcBef>
                <a:spcPts val="450"/>
              </a:spcBef>
              <a:buFont typeface="Courier New" panose="02070309020205020404" pitchFamily="49" charset="0"/>
              <a:buChar char="o"/>
              <a:defRPr/>
            </a:pPr>
            <a:r>
              <a:rPr lang="en-US" sz="1050" b="1"/>
              <a:t>Global bank</a:t>
            </a:r>
          </a:p>
          <a:p>
            <a:pPr marL="214313" indent="-214313" defTabSz="342884">
              <a:spcBef>
                <a:spcPts val="450"/>
              </a:spcBef>
              <a:buFont typeface="Courier New" panose="02070309020205020404" pitchFamily="49" charset="0"/>
              <a:buChar char="o"/>
              <a:defRPr/>
            </a:pPr>
            <a:r>
              <a:rPr lang="en-US" sz="1050" b="1"/>
              <a:t>Global mining company</a:t>
            </a:r>
          </a:p>
        </p:txBody>
      </p:sp>
      <p:sp>
        <p:nvSpPr>
          <p:cNvPr id="143" name="Rectangle 142">
            <a:extLst>
              <a:ext uri="{FF2B5EF4-FFF2-40B4-BE49-F238E27FC236}">
                <a16:creationId xmlns:a16="http://schemas.microsoft.com/office/drawing/2014/main" id="{1C215FB1-ED09-4B4F-B901-BC8283E96D5C}"/>
              </a:ext>
            </a:extLst>
          </p:cNvPr>
          <p:cNvSpPr/>
          <p:nvPr/>
        </p:nvSpPr>
        <p:spPr>
          <a:xfrm>
            <a:off x="4969208" y="2447897"/>
            <a:ext cx="1828799" cy="635674"/>
          </a:xfrm>
          <a:prstGeom prst="rect">
            <a:avLst/>
          </a:prstGeom>
          <a:solidFill>
            <a:schemeClr val="bg1"/>
          </a:solidFill>
          <a:ln>
            <a:solidFill>
              <a:schemeClr val="bg1"/>
            </a:solidFill>
          </a:ln>
        </p:spPr>
        <p:txBody>
          <a:bodyPr lIns="437198" rIns="0" anchor="ctr" anchorCtr="0"/>
          <a:lstStyle/>
          <a:p>
            <a:pPr defTabSz="342884">
              <a:lnSpc>
                <a:spcPct val="90000"/>
              </a:lnSpc>
              <a:defRPr/>
            </a:pPr>
            <a:endParaRPr lang="en-US" sz="825" kern="0" spc="169">
              <a:solidFill>
                <a:srgbClr val="FFFFFF"/>
              </a:solidFill>
              <a:latin typeface="Arial Black" panose="020B0A04020102020204" pitchFamily="34" charset="0"/>
              <a:ea typeface="Arial"/>
              <a:cs typeface="Aharoni" panose="02010803020104030203" pitchFamily="2" charset="-79"/>
            </a:endParaRPr>
          </a:p>
        </p:txBody>
      </p:sp>
      <p:sp>
        <p:nvSpPr>
          <p:cNvPr id="144" name="TextBox 143">
            <a:extLst>
              <a:ext uri="{FF2B5EF4-FFF2-40B4-BE49-F238E27FC236}">
                <a16:creationId xmlns:a16="http://schemas.microsoft.com/office/drawing/2014/main" id="{36BCAA87-8ED5-4C68-BCFD-28AAAB183431}"/>
              </a:ext>
            </a:extLst>
          </p:cNvPr>
          <p:cNvSpPr txBox="1"/>
          <p:nvPr/>
        </p:nvSpPr>
        <p:spPr>
          <a:xfrm>
            <a:off x="5713095" y="2588763"/>
            <a:ext cx="864339" cy="353943"/>
          </a:xfrm>
          <a:prstGeom prst="rect">
            <a:avLst/>
          </a:prstGeom>
          <a:noFill/>
        </p:spPr>
        <p:txBody>
          <a:bodyPr wrap="none" rtlCol="0">
            <a:spAutoFit/>
          </a:bodyPr>
          <a:lstStyle/>
          <a:p>
            <a:pPr algn="ctr" defTabSz="342884" fontAlgn="base">
              <a:buClr>
                <a:srgbClr val="007DB8"/>
              </a:buClr>
              <a:defRPr/>
            </a:pPr>
            <a:r>
              <a:rPr lang="en-US" sz="850" b="1">
                <a:solidFill>
                  <a:srgbClr val="FFFFFF"/>
                </a:solidFill>
                <a:latin typeface="Arial"/>
              </a:rPr>
              <a:t>CLOUD </a:t>
            </a:r>
          </a:p>
          <a:p>
            <a:pPr algn="ctr" defTabSz="342884" fontAlgn="base">
              <a:buClr>
                <a:srgbClr val="007DB8"/>
              </a:buClr>
              <a:defRPr/>
            </a:pPr>
            <a:r>
              <a:rPr lang="en-US" sz="850" b="1">
                <a:solidFill>
                  <a:srgbClr val="FFFFFF"/>
                </a:solidFill>
                <a:latin typeface="Arial"/>
              </a:rPr>
              <a:t>PLATFORMS</a:t>
            </a:r>
          </a:p>
        </p:txBody>
      </p:sp>
      <p:grpSp>
        <p:nvGrpSpPr>
          <p:cNvPr id="145" name="Group 144">
            <a:extLst>
              <a:ext uri="{FF2B5EF4-FFF2-40B4-BE49-F238E27FC236}">
                <a16:creationId xmlns:a16="http://schemas.microsoft.com/office/drawing/2014/main" id="{22BC4597-6A1F-4470-A5BA-8C1D334E524A}"/>
              </a:ext>
            </a:extLst>
          </p:cNvPr>
          <p:cNvGrpSpPr>
            <a:grpSpLocks noChangeAspect="1"/>
          </p:cNvGrpSpPr>
          <p:nvPr/>
        </p:nvGrpSpPr>
        <p:grpSpPr>
          <a:xfrm>
            <a:off x="4684616" y="2355299"/>
            <a:ext cx="822959" cy="822965"/>
            <a:chOff x="1274056" y="1965989"/>
            <a:chExt cx="1218935" cy="1218941"/>
          </a:xfrm>
        </p:grpSpPr>
        <p:sp>
          <p:nvSpPr>
            <p:cNvPr id="146" name="Oval 145">
              <a:extLst>
                <a:ext uri="{FF2B5EF4-FFF2-40B4-BE49-F238E27FC236}">
                  <a16:creationId xmlns:a16="http://schemas.microsoft.com/office/drawing/2014/main" id="{79225971-6B13-4F60-ADCF-C6EAC6F796DF}"/>
                </a:ext>
              </a:extLst>
            </p:cNvPr>
            <p:cNvSpPr>
              <a:spLocks noChangeAspect="1"/>
            </p:cNvSpPr>
            <p:nvPr/>
          </p:nvSpPr>
          <p:spPr>
            <a:xfrm>
              <a:off x="1274056" y="1965989"/>
              <a:ext cx="1218935" cy="1218941"/>
            </a:xfrm>
            <a:prstGeom prst="ellipse">
              <a:avLst/>
            </a:prstGeom>
            <a:solidFill>
              <a:schemeClr val="tx2"/>
            </a:solidFill>
            <a:ln w="15875">
              <a:solidFill>
                <a:schemeClr val="tx2"/>
              </a:solidFill>
            </a:ln>
            <a:effectLst/>
          </p:spPr>
          <p:txBody>
            <a:bodyPr wrap="square" lIns="182880" tIns="137160" rIns="137160" bIns="137160" rtlCol="0" anchor="ctr">
              <a:noAutofit/>
            </a:bodyPr>
            <a:lstStyle/>
            <a:p>
              <a:pPr algn="ctr" defTabSz="914243" fontAlgn="base">
                <a:lnSpc>
                  <a:spcPct val="90000"/>
                </a:lnSpc>
                <a:spcBef>
                  <a:spcPts val="600"/>
                </a:spcBef>
                <a:spcAft>
                  <a:spcPct val="0"/>
                </a:spcAft>
                <a:defRPr/>
              </a:pPr>
              <a:endParaRPr lang="en-US" sz="2000">
                <a:solidFill>
                  <a:srgbClr val="FFFFFF"/>
                </a:solidFill>
                <a:latin typeface="Arial"/>
              </a:endParaRPr>
            </a:p>
          </p:txBody>
        </p:sp>
        <p:sp>
          <p:nvSpPr>
            <p:cNvPr id="147" name="Oval 146">
              <a:extLst>
                <a:ext uri="{FF2B5EF4-FFF2-40B4-BE49-F238E27FC236}">
                  <a16:creationId xmlns:a16="http://schemas.microsoft.com/office/drawing/2014/main" id="{B329B7B3-F405-43E1-AD84-4A80BCFCE504}"/>
                </a:ext>
              </a:extLst>
            </p:cNvPr>
            <p:cNvSpPr>
              <a:spLocks noChangeAspect="1"/>
            </p:cNvSpPr>
            <p:nvPr/>
          </p:nvSpPr>
          <p:spPr>
            <a:xfrm>
              <a:off x="1349441" y="2033165"/>
              <a:ext cx="1083499" cy="1083504"/>
            </a:xfrm>
            <a:prstGeom prst="ellipse">
              <a:avLst/>
            </a:prstGeom>
            <a:solidFill>
              <a:schemeClr val="tx2"/>
            </a:solidFill>
            <a:ln w="28575">
              <a:solidFill>
                <a:schemeClr val="bg1"/>
              </a:solidFill>
            </a:ln>
            <a:effectLst/>
          </p:spPr>
          <p:txBody>
            <a:bodyPr wrap="square" lIns="182880" tIns="137160" rIns="137160" bIns="137160" rtlCol="0" anchor="ctr">
              <a:noAutofit/>
            </a:bodyPr>
            <a:lstStyle/>
            <a:p>
              <a:pPr algn="ctr" defTabSz="914243" fontAlgn="base">
                <a:lnSpc>
                  <a:spcPct val="90000"/>
                </a:lnSpc>
                <a:spcBef>
                  <a:spcPts val="600"/>
                </a:spcBef>
                <a:spcAft>
                  <a:spcPct val="0"/>
                </a:spcAft>
                <a:defRPr/>
              </a:pPr>
              <a:endParaRPr lang="en-US" sz="2000">
                <a:solidFill>
                  <a:srgbClr val="FFFFFF"/>
                </a:solidFill>
                <a:latin typeface="Arial"/>
              </a:endParaRPr>
            </a:p>
          </p:txBody>
        </p:sp>
      </p:grpSp>
      <p:grpSp>
        <p:nvGrpSpPr>
          <p:cNvPr id="148" name="Group 147">
            <a:extLst>
              <a:ext uri="{FF2B5EF4-FFF2-40B4-BE49-F238E27FC236}">
                <a16:creationId xmlns:a16="http://schemas.microsoft.com/office/drawing/2014/main" id="{94ACC1F1-3AC7-4B14-BCF2-C4B1E82B1554}"/>
              </a:ext>
            </a:extLst>
          </p:cNvPr>
          <p:cNvGrpSpPr>
            <a:grpSpLocks noChangeAspect="1"/>
          </p:cNvGrpSpPr>
          <p:nvPr/>
        </p:nvGrpSpPr>
        <p:grpSpPr>
          <a:xfrm>
            <a:off x="4842667" y="2549108"/>
            <a:ext cx="522152" cy="383658"/>
            <a:chOff x="-764551" y="2980476"/>
            <a:chExt cx="746457" cy="548472"/>
          </a:xfrm>
          <a:solidFill>
            <a:schemeClr val="bg1"/>
          </a:solidFill>
          <a:effectLst>
            <a:outerShdw blurRad="1016000" algn="ctr" rotWithShape="0">
              <a:prstClr val="black">
                <a:alpha val="56000"/>
              </a:prstClr>
            </a:outerShdw>
          </a:effectLst>
        </p:grpSpPr>
        <p:sp>
          <p:nvSpPr>
            <p:cNvPr id="149" name="Freeform 6">
              <a:extLst>
                <a:ext uri="{FF2B5EF4-FFF2-40B4-BE49-F238E27FC236}">
                  <a16:creationId xmlns:a16="http://schemas.microsoft.com/office/drawing/2014/main" id="{7FBFB494-E3A2-463F-A938-8561FD052F35}"/>
                </a:ext>
              </a:extLst>
            </p:cNvPr>
            <p:cNvSpPr>
              <a:spLocks noChangeAspect="1" noEditPoints="1"/>
            </p:cNvSpPr>
            <p:nvPr/>
          </p:nvSpPr>
          <p:spPr bwMode="auto">
            <a:xfrm>
              <a:off x="-639646" y="3219860"/>
              <a:ext cx="504560" cy="309088"/>
            </a:xfrm>
            <a:custGeom>
              <a:avLst/>
              <a:gdLst>
                <a:gd name="T0" fmla="*/ 144 w 172"/>
                <a:gd name="T1" fmla="*/ 49 h 106"/>
                <a:gd name="T2" fmla="*/ 141 w 172"/>
                <a:gd name="T3" fmla="*/ 30 h 106"/>
                <a:gd name="T4" fmla="*/ 124 w 172"/>
                <a:gd name="T5" fmla="*/ 7 h 106"/>
                <a:gd name="T6" fmla="*/ 100 w 172"/>
                <a:gd name="T7" fmla="*/ 0 h 106"/>
                <a:gd name="T8" fmla="*/ 64 w 172"/>
                <a:gd name="T9" fmla="*/ 19 h 106"/>
                <a:gd name="T10" fmla="*/ 56 w 172"/>
                <a:gd name="T11" fmla="*/ 19 h 106"/>
                <a:gd name="T12" fmla="*/ 22 w 172"/>
                <a:gd name="T13" fmla="*/ 44 h 106"/>
                <a:gd name="T14" fmla="*/ 0 w 172"/>
                <a:gd name="T15" fmla="*/ 75 h 106"/>
                <a:gd name="T16" fmla="*/ 31 w 172"/>
                <a:gd name="T17" fmla="*/ 106 h 106"/>
                <a:gd name="T18" fmla="*/ 124 w 172"/>
                <a:gd name="T19" fmla="*/ 106 h 106"/>
                <a:gd name="T20" fmla="*/ 141 w 172"/>
                <a:gd name="T21" fmla="*/ 106 h 106"/>
                <a:gd name="T22" fmla="*/ 144 w 172"/>
                <a:gd name="T23" fmla="*/ 106 h 106"/>
                <a:gd name="T24" fmla="*/ 172 w 172"/>
                <a:gd name="T25" fmla="*/ 77 h 106"/>
                <a:gd name="T26" fmla="*/ 144 w 172"/>
                <a:gd name="T27" fmla="*/ 49 h 106"/>
                <a:gd name="T28" fmla="*/ 143 w 172"/>
                <a:gd name="T29" fmla="*/ 89 h 106"/>
                <a:gd name="T30" fmla="*/ 141 w 172"/>
                <a:gd name="T31" fmla="*/ 89 h 106"/>
                <a:gd name="T32" fmla="*/ 124 w 172"/>
                <a:gd name="T33" fmla="*/ 89 h 106"/>
                <a:gd name="T34" fmla="*/ 31 w 172"/>
                <a:gd name="T35" fmla="*/ 89 h 106"/>
                <a:gd name="T36" fmla="*/ 17 w 172"/>
                <a:gd name="T37" fmla="*/ 75 h 106"/>
                <a:gd name="T38" fmla="*/ 27 w 172"/>
                <a:gd name="T39" fmla="*/ 60 h 106"/>
                <a:gd name="T40" fmla="*/ 38 w 172"/>
                <a:gd name="T41" fmla="*/ 57 h 106"/>
                <a:gd name="T42" fmla="*/ 39 w 172"/>
                <a:gd name="T43" fmla="*/ 46 h 106"/>
                <a:gd name="T44" fmla="*/ 56 w 172"/>
                <a:gd name="T45" fmla="*/ 36 h 106"/>
                <a:gd name="T46" fmla="*/ 62 w 172"/>
                <a:gd name="T47" fmla="*/ 36 h 106"/>
                <a:gd name="T48" fmla="*/ 74 w 172"/>
                <a:gd name="T49" fmla="*/ 38 h 106"/>
                <a:gd name="T50" fmla="*/ 79 w 172"/>
                <a:gd name="T51" fmla="*/ 27 h 106"/>
                <a:gd name="T52" fmla="*/ 100 w 172"/>
                <a:gd name="T53" fmla="*/ 17 h 106"/>
                <a:gd name="T54" fmla="*/ 124 w 172"/>
                <a:gd name="T55" fmla="*/ 33 h 106"/>
                <a:gd name="T56" fmla="*/ 127 w 172"/>
                <a:gd name="T57" fmla="*/ 49 h 106"/>
                <a:gd name="T58" fmla="*/ 127 w 172"/>
                <a:gd name="T59" fmla="*/ 65 h 106"/>
                <a:gd name="T60" fmla="*/ 141 w 172"/>
                <a:gd name="T61" fmla="*/ 66 h 106"/>
                <a:gd name="T62" fmla="*/ 143 w 172"/>
                <a:gd name="T63" fmla="*/ 66 h 106"/>
                <a:gd name="T64" fmla="*/ 155 w 172"/>
                <a:gd name="T65" fmla="*/ 77 h 106"/>
                <a:gd name="T66" fmla="*/ 143 w 172"/>
                <a:gd name="T67" fmla="*/ 8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 h="106">
                  <a:moveTo>
                    <a:pt x="144" y="49"/>
                  </a:moveTo>
                  <a:cubicBezTo>
                    <a:pt x="144" y="42"/>
                    <a:pt x="143" y="36"/>
                    <a:pt x="141" y="30"/>
                  </a:cubicBezTo>
                  <a:cubicBezTo>
                    <a:pt x="138" y="20"/>
                    <a:pt x="132" y="12"/>
                    <a:pt x="124" y="7"/>
                  </a:cubicBezTo>
                  <a:cubicBezTo>
                    <a:pt x="117" y="2"/>
                    <a:pt x="109" y="0"/>
                    <a:pt x="100" y="0"/>
                  </a:cubicBezTo>
                  <a:cubicBezTo>
                    <a:pt x="74" y="0"/>
                    <a:pt x="64" y="19"/>
                    <a:pt x="64" y="19"/>
                  </a:cubicBezTo>
                  <a:cubicBezTo>
                    <a:pt x="61" y="19"/>
                    <a:pt x="58" y="19"/>
                    <a:pt x="56" y="19"/>
                  </a:cubicBezTo>
                  <a:cubicBezTo>
                    <a:pt x="26" y="19"/>
                    <a:pt x="22" y="44"/>
                    <a:pt x="22" y="44"/>
                  </a:cubicBezTo>
                  <a:cubicBezTo>
                    <a:pt x="22" y="44"/>
                    <a:pt x="0" y="50"/>
                    <a:pt x="0" y="75"/>
                  </a:cubicBezTo>
                  <a:cubicBezTo>
                    <a:pt x="0" y="99"/>
                    <a:pt x="20" y="106"/>
                    <a:pt x="31" y="106"/>
                  </a:cubicBezTo>
                  <a:cubicBezTo>
                    <a:pt x="124" y="106"/>
                    <a:pt x="124" y="106"/>
                    <a:pt x="124" y="106"/>
                  </a:cubicBezTo>
                  <a:cubicBezTo>
                    <a:pt x="141" y="106"/>
                    <a:pt x="141" y="106"/>
                    <a:pt x="141" y="106"/>
                  </a:cubicBezTo>
                  <a:cubicBezTo>
                    <a:pt x="144" y="106"/>
                    <a:pt x="144" y="106"/>
                    <a:pt x="144" y="106"/>
                  </a:cubicBezTo>
                  <a:cubicBezTo>
                    <a:pt x="144" y="106"/>
                    <a:pt x="172" y="104"/>
                    <a:pt x="172" y="77"/>
                  </a:cubicBezTo>
                  <a:cubicBezTo>
                    <a:pt x="172" y="51"/>
                    <a:pt x="144" y="49"/>
                    <a:pt x="144" y="49"/>
                  </a:cubicBezTo>
                  <a:close/>
                  <a:moveTo>
                    <a:pt x="143" y="89"/>
                  </a:moveTo>
                  <a:cubicBezTo>
                    <a:pt x="141" y="89"/>
                    <a:pt x="141" y="89"/>
                    <a:pt x="141" y="89"/>
                  </a:cubicBezTo>
                  <a:cubicBezTo>
                    <a:pt x="124" y="89"/>
                    <a:pt x="124" y="89"/>
                    <a:pt x="124" y="89"/>
                  </a:cubicBezTo>
                  <a:cubicBezTo>
                    <a:pt x="31" y="89"/>
                    <a:pt x="31" y="89"/>
                    <a:pt x="31" y="89"/>
                  </a:cubicBezTo>
                  <a:cubicBezTo>
                    <a:pt x="27" y="89"/>
                    <a:pt x="17" y="88"/>
                    <a:pt x="17" y="75"/>
                  </a:cubicBezTo>
                  <a:cubicBezTo>
                    <a:pt x="17" y="64"/>
                    <a:pt x="25" y="61"/>
                    <a:pt x="27" y="60"/>
                  </a:cubicBezTo>
                  <a:cubicBezTo>
                    <a:pt x="38" y="57"/>
                    <a:pt x="38" y="57"/>
                    <a:pt x="38" y="57"/>
                  </a:cubicBezTo>
                  <a:cubicBezTo>
                    <a:pt x="39" y="46"/>
                    <a:pt x="39" y="46"/>
                    <a:pt x="39" y="46"/>
                  </a:cubicBezTo>
                  <a:cubicBezTo>
                    <a:pt x="40" y="43"/>
                    <a:pt x="43" y="36"/>
                    <a:pt x="56" y="36"/>
                  </a:cubicBezTo>
                  <a:cubicBezTo>
                    <a:pt x="58" y="36"/>
                    <a:pt x="60" y="36"/>
                    <a:pt x="62" y="36"/>
                  </a:cubicBezTo>
                  <a:cubicBezTo>
                    <a:pt x="74" y="38"/>
                    <a:pt x="74" y="38"/>
                    <a:pt x="74" y="38"/>
                  </a:cubicBezTo>
                  <a:cubicBezTo>
                    <a:pt x="79" y="27"/>
                    <a:pt x="79" y="27"/>
                    <a:pt x="79" y="27"/>
                  </a:cubicBezTo>
                  <a:cubicBezTo>
                    <a:pt x="79" y="27"/>
                    <a:pt x="85" y="17"/>
                    <a:pt x="100" y="17"/>
                  </a:cubicBezTo>
                  <a:cubicBezTo>
                    <a:pt x="113" y="17"/>
                    <a:pt x="120" y="24"/>
                    <a:pt x="124" y="33"/>
                  </a:cubicBezTo>
                  <a:cubicBezTo>
                    <a:pt x="126" y="38"/>
                    <a:pt x="127" y="44"/>
                    <a:pt x="127" y="49"/>
                  </a:cubicBezTo>
                  <a:cubicBezTo>
                    <a:pt x="127" y="65"/>
                    <a:pt x="127" y="65"/>
                    <a:pt x="127" y="65"/>
                  </a:cubicBezTo>
                  <a:cubicBezTo>
                    <a:pt x="141" y="66"/>
                    <a:pt x="141" y="66"/>
                    <a:pt x="141" y="66"/>
                  </a:cubicBezTo>
                  <a:cubicBezTo>
                    <a:pt x="143" y="66"/>
                    <a:pt x="143" y="66"/>
                    <a:pt x="143" y="66"/>
                  </a:cubicBezTo>
                  <a:cubicBezTo>
                    <a:pt x="146" y="66"/>
                    <a:pt x="155" y="68"/>
                    <a:pt x="155" y="77"/>
                  </a:cubicBezTo>
                  <a:cubicBezTo>
                    <a:pt x="155" y="86"/>
                    <a:pt x="148" y="88"/>
                    <a:pt x="143"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44444"/>
                </a:solidFill>
                <a:effectLst/>
                <a:uLnTx/>
                <a:uFillTx/>
                <a:latin typeface="Arial"/>
                <a:ea typeface="+mn-ea"/>
                <a:cs typeface="+mn-cs"/>
              </a:endParaRPr>
            </a:p>
          </p:txBody>
        </p:sp>
        <p:sp>
          <p:nvSpPr>
            <p:cNvPr id="152" name="Freeform 29">
              <a:extLst>
                <a:ext uri="{FF2B5EF4-FFF2-40B4-BE49-F238E27FC236}">
                  <a16:creationId xmlns:a16="http://schemas.microsoft.com/office/drawing/2014/main" id="{AFDD3B54-E07B-41EA-AABE-3818C629DED7}"/>
                </a:ext>
              </a:extLst>
            </p:cNvPr>
            <p:cNvSpPr>
              <a:spLocks noChangeAspect="1"/>
            </p:cNvSpPr>
            <p:nvPr/>
          </p:nvSpPr>
          <p:spPr bwMode="auto">
            <a:xfrm>
              <a:off x="-764551" y="2980476"/>
              <a:ext cx="746457" cy="467579"/>
            </a:xfrm>
            <a:custGeom>
              <a:avLst/>
              <a:gdLst>
                <a:gd name="T0" fmla="*/ 214 w 256"/>
                <a:gd name="T1" fmla="*/ 73 h 157"/>
                <a:gd name="T2" fmla="*/ 149 w 256"/>
                <a:gd name="T3" fmla="*/ 0 h 157"/>
                <a:gd name="T4" fmla="*/ 95 w 256"/>
                <a:gd name="T5" fmla="*/ 29 h 157"/>
                <a:gd name="T6" fmla="*/ 83 w 256"/>
                <a:gd name="T7" fmla="*/ 28 h 157"/>
                <a:gd name="T8" fmla="*/ 34 w 256"/>
                <a:gd name="T9" fmla="*/ 65 h 157"/>
                <a:gd name="T10" fmla="*/ 0 w 256"/>
                <a:gd name="T11" fmla="*/ 111 h 157"/>
                <a:gd name="T12" fmla="*/ 46 w 256"/>
                <a:gd name="T13" fmla="*/ 157 h 157"/>
                <a:gd name="T14" fmla="*/ 66 w 256"/>
                <a:gd name="T15" fmla="*/ 157 h 157"/>
                <a:gd name="T16" fmla="*/ 49 w 256"/>
                <a:gd name="T17" fmla="*/ 140 h 157"/>
                <a:gd name="T18" fmla="*/ 46 w 256"/>
                <a:gd name="T19" fmla="*/ 140 h 157"/>
                <a:gd name="T20" fmla="*/ 17 w 256"/>
                <a:gd name="T21" fmla="*/ 111 h 157"/>
                <a:gd name="T22" fmla="*/ 38 w 256"/>
                <a:gd name="T23" fmla="*/ 81 h 157"/>
                <a:gd name="T24" fmla="*/ 49 w 256"/>
                <a:gd name="T25" fmla="*/ 78 h 157"/>
                <a:gd name="T26" fmla="*/ 51 w 256"/>
                <a:gd name="T27" fmla="*/ 67 h 157"/>
                <a:gd name="T28" fmla="*/ 83 w 256"/>
                <a:gd name="T29" fmla="*/ 45 h 157"/>
                <a:gd name="T30" fmla="*/ 93 w 256"/>
                <a:gd name="T31" fmla="*/ 46 h 157"/>
                <a:gd name="T32" fmla="*/ 105 w 256"/>
                <a:gd name="T33" fmla="*/ 47 h 157"/>
                <a:gd name="T34" fmla="*/ 110 w 256"/>
                <a:gd name="T35" fmla="*/ 37 h 157"/>
                <a:gd name="T36" fmla="*/ 149 w 256"/>
                <a:gd name="T37" fmla="*/ 17 h 157"/>
                <a:gd name="T38" fmla="*/ 196 w 256"/>
                <a:gd name="T39" fmla="*/ 73 h 157"/>
                <a:gd name="T40" fmla="*/ 196 w 256"/>
                <a:gd name="T41" fmla="*/ 89 h 157"/>
                <a:gd name="T42" fmla="*/ 212 w 256"/>
                <a:gd name="T43" fmla="*/ 90 h 157"/>
                <a:gd name="T44" fmla="*/ 239 w 256"/>
                <a:gd name="T45" fmla="*/ 115 h 157"/>
                <a:gd name="T46" fmla="*/ 213 w 256"/>
                <a:gd name="T47" fmla="*/ 140 h 157"/>
                <a:gd name="T48" fmla="*/ 207 w 256"/>
                <a:gd name="T49" fmla="*/ 140 h 157"/>
                <a:gd name="T50" fmla="*/ 190 w 256"/>
                <a:gd name="T51" fmla="*/ 157 h 157"/>
                <a:gd name="T52" fmla="*/ 214 w 256"/>
                <a:gd name="T53" fmla="*/ 157 h 157"/>
                <a:gd name="T54" fmla="*/ 256 w 256"/>
                <a:gd name="T55" fmla="*/ 115 h 157"/>
                <a:gd name="T56" fmla="*/ 214 w 256"/>
                <a:gd name="T57" fmla="*/ 73 h 157"/>
                <a:gd name="connsiteX0" fmla="*/ 8359 w 10000"/>
                <a:gd name="connsiteY0" fmla="*/ 4650 h 10000"/>
                <a:gd name="connsiteX1" fmla="*/ 5820 w 10000"/>
                <a:gd name="connsiteY1" fmla="*/ 0 h 10000"/>
                <a:gd name="connsiteX2" fmla="*/ 3711 w 10000"/>
                <a:gd name="connsiteY2" fmla="*/ 1847 h 10000"/>
                <a:gd name="connsiteX3" fmla="*/ 3242 w 10000"/>
                <a:gd name="connsiteY3" fmla="*/ 1783 h 10000"/>
                <a:gd name="connsiteX4" fmla="*/ 1328 w 10000"/>
                <a:gd name="connsiteY4" fmla="*/ 4140 h 10000"/>
                <a:gd name="connsiteX5" fmla="*/ 0 w 10000"/>
                <a:gd name="connsiteY5" fmla="*/ 7070 h 10000"/>
                <a:gd name="connsiteX6" fmla="*/ 1797 w 10000"/>
                <a:gd name="connsiteY6" fmla="*/ 10000 h 10000"/>
                <a:gd name="connsiteX7" fmla="*/ 2578 w 10000"/>
                <a:gd name="connsiteY7" fmla="*/ 10000 h 10000"/>
                <a:gd name="connsiteX8" fmla="*/ 1914 w 10000"/>
                <a:gd name="connsiteY8" fmla="*/ 8917 h 10000"/>
                <a:gd name="connsiteX9" fmla="*/ 1797 w 10000"/>
                <a:gd name="connsiteY9" fmla="*/ 8917 h 10000"/>
                <a:gd name="connsiteX10" fmla="*/ 664 w 10000"/>
                <a:gd name="connsiteY10" fmla="*/ 7070 h 10000"/>
                <a:gd name="connsiteX11" fmla="*/ 1484 w 10000"/>
                <a:gd name="connsiteY11" fmla="*/ 5159 h 10000"/>
                <a:gd name="connsiteX12" fmla="*/ 1914 w 10000"/>
                <a:gd name="connsiteY12" fmla="*/ 4968 h 10000"/>
                <a:gd name="connsiteX13" fmla="*/ 1992 w 10000"/>
                <a:gd name="connsiteY13" fmla="*/ 4268 h 10000"/>
                <a:gd name="connsiteX14" fmla="*/ 3242 w 10000"/>
                <a:gd name="connsiteY14" fmla="*/ 2866 h 10000"/>
                <a:gd name="connsiteX15" fmla="*/ 3633 w 10000"/>
                <a:gd name="connsiteY15" fmla="*/ 2930 h 10000"/>
                <a:gd name="connsiteX16" fmla="*/ 4102 w 10000"/>
                <a:gd name="connsiteY16" fmla="*/ 2994 h 10000"/>
                <a:gd name="connsiteX17" fmla="*/ 4297 w 10000"/>
                <a:gd name="connsiteY17" fmla="*/ 2357 h 10000"/>
                <a:gd name="connsiteX18" fmla="*/ 5820 w 10000"/>
                <a:gd name="connsiteY18" fmla="*/ 1083 h 10000"/>
                <a:gd name="connsiteX19" fmla="*/ 7656 w 10000"/>
                <a:gd name="connsiteY19" fmla="*/ 4650 h 10000"/>
                <a:gd name="connsiteX20" fmla="*/ 7656 w 10000"/>
                <a:gd name="connsiteY20" fmla="*/ 5669 h 10000"/>
                <a:gd name="connsiteX21" fmla="*/ 8281 w 10000"/>
                <a:gd name="connsiteY21" fmla="*/ 5732 h 10000"/>
                <a:gd name="connsiteX22" fmla="*/ 9336 w 10000"/>
                <a:gd name="connsiteY22" fmla="*/ 7325 h 10000"/>
                <a:gd name="connsiteX23" fmla="*/ 8320 w 10000"/>
                <a:gd name="connsiteY23" fmla="*/ 8917 h 10000"/>
                <a:gd name="connsiteX24" fmla="*/ 8086 w 10000"/>
                <a:gd name="connsiteY24" fmla="*/ 8917 h 10000"/>
                <a:gd name="connsiteX25" fmla="*/ 7969 w 10000"/>
                <a:gd name="connsiteY25" fmla="*/ 9624 h 10000"/>
                <a:gd name="connsiteX26" fmla="*/ 8359 w 10000"/>
                <a:gd name="connsiteY26" fmla="*/ 10000 h 10000"/>
                <a:gd name="connsiteX27" fmla="*/ 10000 w 10000"/>
                <a:gd name="connsiteY27" fmla="*/ 7325 h 10000"/>
                <a:gd name="connsiteX28" fmla="*/ 8359 w 10000"/>
                <a:gd name="connsiteY28" fmla="*/ 4650 h 10000"/>
                <a:gd name="connsiteX0" fmla="*/ 8359 w 10000"/>
                <a:gd name="connsiteY0" fmla="*/ 4650 h 10000"/>
                <a:gd name="connsiteX1" fmla="*/ 5820 w 10000"/>
                <a:gd name="connsiteY1" fmla="*/ 0 h 10000"/>
                <a:gd name="connsiteX2" fmla="*/ 3711 w 10000"/>
                <a:gd name="connsiteY2" fmla="*/ 1847 h 10000"/>
                <a:gd name="connsiteX3" fmla="*/ 3242 w 10000"/>
                <a:gd name="connsiteY3" fmla="*/ 1783 h 10000"/>
                <a:gd name="connsiteX4" fmla="*/ 1328 w 10000"/>
                <a:gd name="connsiteY4" fmla="*/ 4140 h 10000"/>
                <a:gd name="connsiteX5" fmla="*/ 0 w 10000"/>
                <a:gd name="connsiteY5" fmla="*/ 7070 h 10000"/>
                <a:gd name="connsiteX6" fmla="*/ 1797 w 10000"/>
                <a:gd name="connsiteY6" fmla="*/ 10000 h 10000"/>
                <a:gd name="connsiteX7" fmla="*/ 2578 w 10000"/>
                <a:gd name="connsiteY7" fmla="*/ 10000 h 10000"/>
                <a:gd name="connsiteX8" fmla="*/ 1914 w 10000"/>
                <a:gd name="connsiteY8" fmla="*/ 8917 h 10000"/>
                <a:gd name="connsiteX9" fmla="*/ 1797 w 10000"/>
                <a:gd name="connsiteY9" fmla="*/ 8917 h 10000"/>
                <a:gd name="connsiteX10" fmla="*/ 664 w 10000"/>
                <a:gd name="connsiteY10" fmla="*/ 7070 h 10000"/>
                <a:gd name="connsiteX11" fmla="*/ 1484 w 10000"/>
                <a:gd name="connsiteY11" fmla="*/ 5159 h 10000"/>
                <a:gd name="connsiteX12" fmla="*/ 1914 w 10000"/>
                <a:gd name="connsiteY12" fmla="*/ 4968 h 10000"/>
                <a:gd name="connsiteX13" fmla="*/ 1992 w 10000"/>
                <a:gd name="connsiteY13" fmla="*/ 4268 h 10000"/>
                <a:gd name="connsiteX14" fmla="*/ 3242 w 10000"/>
                <a:gd name="connsiteY14" fmla="*/ 2866 h 10000"/>
                <a:gd name="connsiteX15" fmla="*/ 3633 w 10000"/>
                <a:gd name="connsiteY15" fmla="*/ 2930 h 10000"/>
                <a:gd name="connsiteX16" fmla="*/ 4102 w 10000"/>
                <a:gd name="connsiteY16" fmla="*/ 2994 h 10000"/>
                <a:gd name="connsiteX17" fmla="*/ 4297 w 10000"/>
                <a:gd name="connsiteY17" fmla="*/ 2357 h 10000"/>
                <a:gd name="connsiteX18" fmla="*/ 5820 w 10000"/>
                <a:gd name="connsiteY18" fmla="*/ 1083 h 10000"/>
                <a:gd name="connsiteX19" fmla="*/ 7656 w 10000"/>
                <a:gd name="connsiteY19" fmla="*/ 4650 h 10000"/>
                <a:gd name="connsiteX20" fmla="*/ 7656 w 10000"/>
                <a:gd name="connsiteY20" fmla="*/ 5669 h 10000"/>
                <a:gd name="connsiteX21" fmla="*/ 8281 w 10000"/>
                <a:gd name="connsiteY21" fmla="*/ 5732 h 10000"/>
                <a:gd name="connsiteX22" fmla="*/ 9336 w 10000"/>
                <a:gd name="connsiteY22" fmla="*/ 7325 h 10000"/>
                <a:gd name="connsiteX23" fmla="*/ 8320 w 10000"/>
                <a:gd name="connsiteY23" fmla="*/ 8917 h 10000"/>
                <a:gd name="connsiteX24" fmla="*/ 8086 w 10000"/>
                <a:gd name="connsiteY24" fmla="*/ 8917 h 10000"/>
                <a:gd name="connsiteX25" fmla="*/ 7969 w 10000"/>
                <a:gd name="connsiteY25" fmla="*/ 9624 h 10000"/>
                <a:gd name="connsiteX26" fmla="*/ 8359 w 10000"/>
                <a:gd name="connsiteY26" fmla="*/ 10000 h 10000"/>
                <a:gd name="connsiteX27" fmla="*/ 10000 w 10000"/>
                <a:gd name="connsiteY27" fmla="*/ 7325 h 10000"/>
                <a:gd name="connsiteX28" fmla="*/ 8359 w 10000"/>
                <a:gd name="connsiteY28" fmla="*/ 4650 h 10000"/>
                <a:gd name="connsiteX0" fmla="*/ 8359 w 10000"/>
                <a:gd name="connsiteY0" fmla="*/ 4650 h 10143"/>
                <a:gd name="connsiteX1" fmla="*/ 5820 w 10000"/>
                <a:gd name="connsiteY1" fmla="*/ 0 h 10143"/>
                <a:gd name="connsiteX2" fmla="*/ 3711 w 10000"/>
                <a:gd name="connsiteY2" fmla="*/ 1847 h 10143"/>
                <a:gd name="connsiteX3" fmla="*/ 3242 w 10000"/>
                <a:gd name="connsiteY3" fmla="*/ 1783 h 10143"/>
                <a:gd name="connsiteX4" fmla="*/ 1328 w 10000"/>
                <a:gd name="connsiteY4" fmla="*/ 4140 h 10143"/>
                <a:gd name="connsiteX5" fmla="*/ 0 w 10000"/>
                <a:gd name="connsiteY5" fmla="*/ 7070 h 10143"/>
                <a:gd name="connsiteX6" fmla="*/ 1797 w 10000"/>
                <a:gd name="connsiteY6" fmla="*/ 10000 h 10143"/>
                <a:gd name="connsiteX7" fmla="*/ 2578 w 10000"/>
                <a:gd name="connsiteY7" fmla="*/ 10000 h 10143"/>
                <a:gd name="connsiteX8" fmla="*/ 1914 w 10000"/>
                <a:gd name="connsiteY8" fmla="*/ 8917 h 10143"/>
                <a:gd name="connsiteX9" fmla="*/ 1797 w 10000"/>
                <a:gd name="connsiteY9" fmla="*/ 8917 h 10143"/>
                <a:gd name="connsiteX10" fmla="*/ 664 w 10000"/>
                <a:gd name="connsiteY10" fmla="*/ 7070 h 10143"/>
                <a:gd name="connsiteX11" fmla="*/ 1484 w 10000"/>
                <a:gd name="connsiteY11" fmla="*/ 5159 h 10143"/>
                <a:gd name="connsiteX12" fmla="*/ 1914 w 10000"/>
                <a:gd name="connsiteY12" fmla="*/ 4968 h 10143"/>
                <a:gd name="connsiteX13" fmla="*/ 1992 w 10000"/>
                <a:gd name="connsiteY13" fmla="*/ 4268 h 10143"/>
                <a:gd name="connsiteX14" fmla="*/ 3242 w 10000"/>
                <a:gd name="connsiteY14" fmla="*/ 2866 h 10143"/>
                <a:gd name="connsiteX15" fmla="*/ 3633 w 10000"/>
                <a:gd name="connsiteY15" fmla="*/ 2930 h 10143"/>
                <a:gd name="connsiteX16" fmla="*/ 4102 w 10000"/>
                <a:gd name="connsiteY16" fmla="*/ 2994 h 10143"/>
                <a:gd name="connsiteX17" fmla="*/ 4297 w 10000"/>
                <a:gd name="connsiteY17" fmla="*/ 2357 h 10143"/>
                <a:gd name="connsiteX18" fmla="*/ 5820 w 10000"/>
                <a:gd name="connsiteY18" fmla="*/ 1083 h 10143"/>
                <a:gd name="connsiteX19" fmla="*/ 7656 w 10000"/>
                <a:gd name="connsiteY19" fmla="*/ 4650 h 10143"/>
                <a:gd name="connsiteX20" fmla="*/ 7656 w 10000"/>
                <a:gd name="connsiteY20" fmla="*/ 5669 h 10143"/>
                <a:gd name="connsiteX21" fmla="*/ 8281 w 10000"/>
                <a:gd name="connsiteY21" fmla="*/ 5732 h 10143"/>
                <a:gd name="connsiteX22" fmla="*/ 9336 w 10000"/>
                <a:gd name="connsiteY22" fmla="*/ 7325 h 10143"/>
                <a:gd name="connsiteX23" fmla="*/ 8320 w 10000"/>
                <a:gd name="connsiteY23" fmla="*/ 8917 h 10143"/>
                <a:gd name="connsiteX24" fmla="*/ 8086 w 10000"/>
                <a:gd name="connsiteY24" fmla="*/ 8917 h 10143"/>
                <a:gd name="connsiteX25" fmla="*/ 7969 w 10000"/>
                <a:gd name="connsiteY25" fmla="*/ 9624 h 10143"/>
                <a:gd name="connsiteX26" fmla="*/ 8359 w 10000"/>
                <a:gd name="connsiteY26" fmla="*/ 10000 h 10143"/>
                <a:gd name="connsiteX27" fmla="*/ 10000 w 10000"/>
                <a:gd name="connsiteY27" fmla="*/ 7325 h 10143"/>
                <a:gd name="connsiteX28" fmla="*/ 8359 w 10000"/>
                <a:gd name="connsiteY28" fmla="*/ 4650 h 10143"/>
                <a:gd name="connsiteX0" fmla="*/ 8359 w 10000"/>
                <a:gd name="connsiteY0" fmla="*/ 4650 h 10255"/>
                <a:gd name="connsiteX1" fmla="*/ 5820 w 10000"/>
                <a:gd name="connsiteY1" fmla="*/ 0 h 10255"/>
                <a:gd name="connsiteX2" fmla="*/ 3711 w 10000"/>
                <a:gd name="connsiteY2" fmla="*/ 1847 h 10255"/>
                <a:gd name="connsiteX3" fmla="*/ 3242 w 10000"/>
                <a:gd name="connsiteY3" fmla="*/ 1783 h 10255"/>
                <a:gd name="connsiteX4" fmla="*/ 1328 w 10000"/>
                <a:gd name="connsiteY4" fmla="*/ 4140 h 10255"/>
                <a:gd name="connsiteX5" fmla="*/ 0 w 10000"/>
                <a:gd name="connsiteY5" fmla="*/ 7070 h 10255"/>
                <a:gd name="connsiteX6" fmla="*/ 1797 w 10000"/>
                <a:gd name="connsiteY6" fmla="*/ 10000 h 10255"/>
                <a:gd name="connsiteX7" fmla="*/ 2578 w 10000"/>
                <a:gd name="connsiteY7" fmla="*/ 10000 h 10255"/>
                <a:gd name="connsiteX8" fmla="*/ 1914 w 10000"/>
                <a:gd name="connsiteY8" fmla="*/ 8917 h 10255"/>
                <a:gd name="connsiteX9" fmla="*/ 1797 w 10000"/>
                <a:gd name="connsiteY9" fmla="*/ 8917 h 10255"/>
                <a:gd name="connsiteX10" fmla="*/ 664 w 10000"/>
                <a:gd name="connsiteY10" fmla="*/ 7070 h 10255"/>
                <a:gd name="connsiteX11" fmla="*/ 1484 w 10000"/>
                <a:gd name="connsiteY11" fmla="*/ 5159 h 10255"/>
                <a:gd name="connsiteX12" fmla="*/ 1914 w 10000"/>
                <a:gd name="connsiteY12" fmla="*/ 4968 h 10255"/>
                <a:gd name="connsiteX13" fmla="*/ 1992 w 10000"/>
                <a:gd name="connsiteY13" fmla="*/ 4268 h 10255"/>
                <a:gd name="connsiteX14" fmla="*/ 3242 w 10000"/>
                <a:gd name="connsiteY14" fmla="*/ 2866 h 10255"/>
                <a:gd name="connsiteX15" fmla="*/ 3633 w 10000"/>
                <a:gd name="connsiteY15" fmla="*/ 2930 h 10255"/>
                <a:gd name="connsiteX16" fmla="*/ 4102 w 10000"/>
                <a:gd name="connsiteY16" fmla="*/ 2994 h 10255"/>
                <a:gd name="connsiteX17" fmla="*/ 4297 w 10000"/>
                <a:gd name="connsiteY17" fmla="*/ 2357 h 10255"/>
                <a:gd name="connsiteX18" fmla="*/ 5820 w 10000"/>
                <a:gd name="connsiteY18" fmla="*/ 1083 h 10255"/>
                <a:gd name="connsiteX19" fmla="*/ 7656 w 10000"/>
                <a:gd name="connsiteY19" fmla="*/ 4650 h 10255"/>
                <a:gd name="connsiteX20" fmla="*/ 7656 w 10000"/>
                <a:gd name="connsiteY20" fmla="*/ 5669 h 10255"/>
                <a:gd name="connsiteX21" fmla="*/ 8281 w 10000"/>
                <a:gd name="connsiteY21" fmla="*/ 5732 h 10255"/>
                <a:gd name="connsiteX22" fmla="*/ 9336 w 10000"/>
                <a:gd name="connsiteY22" fmla="*/ 7325 h 10255"/>
                <a:gd name="connsiteX23" fmla="*/ 8320 w 10000"/>
                <a:gd name="connsiteY23" fmla="*/ 8917 h 10255"/>
                <a:gd name="connsiteX24" fmla="*/ 8086 w 10000"/>
                <a:gd name="connsiteY24" fmla="*/ 8917 h 10255"/>
                <a:gd name="connsiteX25" fmla="*/ 7969 w 10000"/>
                <a:gd name="connsiteY25" fmla="*/ 9624 h 10255"/>
                <a:gd name="connsiteX26" fmla="*/ 8359 w 10000"/>
                <a:gd name="connsiteY26" fmla="*/ 10000 h 10255"/>
                <a:gd name="connsiteX27" fmla="*/ 10000 w 10000"/>
                <a:gd name="connsiteY27" fmla="*/ 7325 h 10255"/>
                <a:gd name="connsiteX28" fmla="*/ 8359 w 10000"/>
                <a:gd name="connsiteY28" fmla="*/ 4650 h 10255"/>
                <a:gd name="connsiteX0" fmla="*/ 8359 w 10000"/>
                <a:gd name="connsiteY0" fmla="*/ 4650 h 10367"/>
                <a:gd name="connsiteX1" fmla="*/ 5820 w 10000"/>
                <a:gd name="connsiteY1" fmla="*/ 0 h 10367"/>
                <a:gd name="connsiteX2" fmla="*/ 3711 w 10000"/>
                <a:gd name="connsiteY2" fmla="*/ 1847 h 10367"/>
                <a:gd name="connsiteX3" fmla="*/ 3242 w 10000"/>
                <a:gd name="connsiteY3" fmla="*/ 1783 h 10367"/>
                <a:gd name="connsiteX4" fmla="*/ 1328 w 10000"/>
                <a:gd name="connsiteY4" fmla="*/ 4140 h 10367"/>
                <a:gd name="connsiteX5" fmla="*/ 0 w 10000"/>
                <a:gd name="connsiteY5" fmla="*/ 7070 h 10367"/>
                <a:gd name="connsiteX6" fmla="*/ 1797 w 10000"/>
                <a:gd name="connsiteY6" fmla="*/ 10000 h 10367"/>
                <a:gd name="connsiteX7" fmla="*/ 2329 w 10000"/>
                <a:gd name="connsiteY7" fmla="*/ 9946 h 10367"/>
                <a:gd name="connsiteX8" fmla="*/ 1914 w 10000"/>
                <a:gd name="connsiteY8" fmla="*/ 8917 h 10367"/>
                <a:gd name="connsiteX9" fmla="*/ 1797 w 10000"/>
                <a:gd name="connsiteY9" fmla="*/ 8917 h 10367"/>
                <a:gd name="connsiteX10" fmla="*/ 664 w 10000"/>
                <a:gd name="connsiteY10" fmla="*/ 7070 h 10367"/>
                <a:gd name="connsiteX11" fmla="*/ 1484 w 10000"/>
                <a:gd name="connsiteY11" fmla="*/ 5159 h 10367"/>
                <a:gd name="connsiteX12" fmla="*/ 1914 w 10000"/>
                <a:gd name="connsiteY12" fmla="*/ 4968 h 10367"/>
                <a:gd name="connsiteX13" fmla="*/ 1992 w 10000"/>
                <a:gd name="connsiteY13" fmla="*/ 4268 h 10367"/>
                <a:gd name="connsiteX14" fmla="*/ 3242 w 10000"/>
                <a:gd name="connsiteY14" fmla="*/ 2866 h 10367"/>
                <a:gd name="connsiteX15" fmla="*/ 3633 w 10000"/>
                <a:gd name="connsiteY15" fmla="*/ 2930 h 10367"/>
                <a:gd name="connsiteX16" fmla="*/ 4102 w 10000"/>
                <a:gd name="connsiteY16" fmla="*/ 2994 h 10367"/>
                <a:gd name="connsiteX17" fmla="*/ 4297 w 10000"/>
                <a:gd name="connsiteY17" fmla="*/ 2357 h 10367"/>
                <a:gd name="connsiteX18" fmla="*/ 5820 w 10000"/>
                <a:gd name="connsiteY18" fmla="*/ 1083 h 10367"/>
                <a:gd name="connsiteX19" fmla="*/ 7656 w 10000"/>
                <a:gd name="connsiteY19" fmla="*/ 4650 h 10367"/>
                <a:gd name="connsiteX20" fmla="*/ 7656 w 10000"/>
                <a:gd name="connsiteY20" fmla="*/ 5669 h 10367"/>
                <a:gd name="connsiteX21" fmla="*/ 8281 w 10000"/>
                <a:gd name="connsiteY21" fmla="*/ 5732 h 10367"/>
                <a:gd name="connsiteX22" fmla="*/ 9336 w 10000"/>
                <a:gd name="connsiteY22" fmla="*/ 7325 h 10367"/>
                <a:gd name="connsiteX23" fmla="*/ 8320 w 10000"/>
                <a:gd name="connsiteY23" fmla="*/ 8917 h 10367"/>
                <a:gd name="connsiteX24" fmla="*/ 8086 w 10000"/>
                <a:gd name="connsiteY24" fmla="*/ 8917 h 10367"/>
                <a:gd name="connsiteX25" fmla="*/ 7969 w 10000"/>
                <a:gd name="connsiteY25" fmla="*/ 9624 h 10367"/>
                <a:gd name="connsiteX26" fmla="*/ 8359 w 10000"/>
                <a:gd name="connsiteY26" fmla="*/ 10000 h 10367"/>
                <a:gd name="connsiteX27" fmla="*/ 10000 w 10000"/>
                <a:gd name="connsiteY27" fmla="*/ 7325 h 10367"/>
                <a:gd name="connsiteX28" fmla="*/ 8359 w 10000"/>
                <a:gd name="connsiteY28" fmla="*/ 4650 h 10367"/>
                <a:gd name="connsiteX0" fmla="*/ 8359 w 10000"/>
                <a:gd name="connsiteY0" fmla="*/ 4650 h 10260"/>
                <a:gd name="connsiteX1" fmla="*/ 5820 w 10000"/>
                <a:gd name="connsiteY1" fmla="*/ 0 h 10260"/>
                <a:gd name="connsiteX2" fmla="*/ 3711 w 10000"/>
                <a:gd name="connsiteY2" fmla="*/ 1847 h 10260"/>
                <a:gd name="connsiteX3" fmla="*/ 3242 w 10000"/>
                <a:gd name="connsiteY3" fmla="*/ 1783 h 10260"/>
                <a:gd name="connsiteX4" fmla="*/ 1328 w 10000"/>
                <a:gd name="connsiteY4" fmla="*/ 4140 h 10260"/>
                <a:gd name="connsiteX5" fmla="*/ 0 w 10000"/>
                <a:gd name="connsiteY5" fmla="*/ 7070 h 10260"/>
                <a:gd name="connsiteX6" fmla="*/ 1797 w 10000"/>
                <a:gd name="connsiteY6" fmla="*/ 10000 h 10260"/>
                <a:gd name="connsiteX7" fmla="*/ 2329 w 10000"/>
                <a:gd name="connsiteY7" fmla="*/ 9946 h 10260"/>
                <a:gd name="connsiteX8" fmla="*/ 1914 w 10000"/>
                <a:gd name="connsiteY8" fmla="*/ 8917 h 10260"/>
                <a:gd name="connsiteX9" fmla="*/ 1797 w 10000"/>
                <a:gd name="connsiteY9" fmla="*/ 8917 h 10260"/>
                <a:gd name="connsiteX10" fmla="*/ 664 w 10000"/>
                <a:gd name="connsiteY10" fmla="*/ 7070 h 10260"/>
                <a:gd name="connsiteX11" fmla="*/ 1484 w 10000"/>
                <a:gd name="connsiteY11" fmla="*/ 5159 h 10260"/>
                <a:gd name="connsiteX12" fmla="*/ 1914 w 10000"/>
                <a:gd name="connsiteY12" fmla="*/ 4968 h 10260"/>
                <a:gd name="connsiteX13" fmla="*/ 1992 w 10000"/>
                <a:gd name="connsiteY13" fmla="*/ 4268 h 10260"/>
                <a:gd name="connsiteX14" fmla="*/ 3242 w 10000"/>
                <a:gd name="connsiteY14" fmla="*/ 2866 h 10260"/>
                <a:gd name="connsiteX15" fmla="*/ 3633 w 10000"/>
                <a:gd name="connsiteY15" fmla="*/ 2930 h 10260"/>
                <a:gd name="connsiteX16" fmla="*/ 4102 w 10000"/>
                <a:gd name="connsiteY16" fmla="*/ 2994 h 10260"/>
                <a:gd name="connsiteX17" fmla="*/ 4297 w 10000"/>
                <a:gd name="connsiteY17" fmla="*/ 2357 h 10260"/>
                <a:gd name="connsiteX18" fmla="*/ 5820 w 10000"/>
                <a:gd name="connsiteY18" fmla="*/ 1083 h 10260"/>
                <a:gd name="connsiteX19" fmla="*/ 7656 w 10000"/>
                <a:gd name="connsiteY19" fmla="*/ 4650 h 10260"/>
                <a:gd name="connsiteX20" fmla="*/ 7656 w 10000"/>
                <a:gd name="connsiteY20" fmla="*/ 5669 h 10260"/>
                <a:gd name="connsiteX21" fmla="*/ 8281 w 10000"/>
                <a:gd name="connsiteY21" fmla="*/ 5732 h 10260"/>
                <a:gd name="connsiteX22" fmla="*/ 9336 w 10000"/>
                <a:gd name="connsiteY22" fmla="*/ 7325 h 10260"/>
                <a:gd name="connsiteX23" fmla="*/ 8320 w 10000"/>
                <a:gd name="connsiteY23" fmla="*/ 8917 h 10260"/>
                <a:gd name="connsiteX24" fmla="*/ 8086 w 10000"/>
                <a:gd name="connsiteY24" fmla="*/ 8917 h 10260"/>
                <a:gd name="connsiteX25" fmla="*/ 7969 w 10000"/>
                <a:gd name="connsiteY25" fmla="*/ 9624 h 10260"/>
                <a:gd name="connsiteX26" fmla="*/ 8359 w 10000"/>
                <a:gd name="connsiteY26" fmla="*/ 10000 h 10260"/>
                <a:gd name="connsiteX27" fmla="*/ 10000 w 10000"/>
                <a:gd name="connsiteY27" fmla="*/ 7325 h 10260"/>
                <a:gd name="connsiteX28" fmla="*/ 8359 w 10000"/>
                <a:gd name="connsiteY28" fmla="*/ 4650 h 10260"/>
                <a:gd name="connsiteX0" fmla="*/ 8359 w 10000"/>
                <a:gd name="connsiteY0" fmla="*/ 4650 h 10152"/>
                <a:gd name="connsiteX1" fmla="*/ 5820 w 10000"/>
                <a:gd name="connsiteY1" fmla="*/ 0 h 10152"/>
                <a:gd name="connsiteX2" fmla="*/ 3711 w 10000"/>
                <a:gd name="connsiteY2" fmla="*/ 1847 h 10152"/>
                <a:gd name="connsiteX3" fmla="*/ 3242 w 10000"/>
                <a:gd name="connsiteY3" fmla="*/ 1783 h 10152"/>
                <a:gd name="connsiteX4" fmla="*/ 1328 w 10000"/>
                <a:gd name="connsiteY4" fmla="*/ 4140 h 10152"/>
                <a:gd name="connsiteX5" fmla="*/ 0 w 10000"/>
                <a:gd name="connsiteY5" fmla="*/ 7070 h 10152"/>
                <a:gd name="connsiteX6" fmla="*/ 1797 w 10000"/>
                <a:gd name="connsiteY6" fmla="*/ 10000 h 10152"/>
                <a:gd name="connsiteX7" fmla="*/ 2329 w 10000"/>
                <a:gd name="connsiteY7" fmla="*/ 9946 h 10152"/>
                <a:gd name="connsiteX8" fmla="*/ 1914 w 10000"/>
                <a:gd name="connsiteY8" fmla="*/ 8917 h 10152"/>
                <a:gd name="connsiteX9" fmla="*/ 1797 w 10000"/>
                <a:gd name="connsiteY9" fmla="*/ 8917 h 10152"/>
                <a:gd name="connsiteX10" fmla="*/ 664 w 10000"/>
                <a:gd name="connsiteY10" fmla="*/ 7070 h 10152"/>
                <a:gd name="connsiteX11" fmla="*/ 1484 w 10000"/>
                <a:gd name="connsiteY11" fmla="*/ 5159 h 10152"/>
                <a:gd name="connsiteX12" fmla="*/ 1914 w 10000"/>
                <a:gd name="connsiteY12" fmla="*/ 4968 h 10152"/>
                <a:gd name="connsiteX13" fmla="*/ 1992 w 10000"/>
                <a:gd name="connsiteY13" fmla="*/ 4268 h 10152"/>
                <a:gd name="connsiteX14" fmla="*/ 3242 w 10000"/>
                <a:gd name="connsiteY14" fmla="*/ 2866 h 10152"/>
                <a:gd name="connsiteX15" fmla="*/ 3633 w 10000"/>
                <a:gd name="connsiteY15" fmla="*/ 2930 h 10152"/>
                <a:gd name="connsiteX16" fmla="*/ 4102 w 10000"/>
                <a:gd name="connsiteY16" fmla="*/ 2994 h 10152"/>
                <a:gd name="connsiteX17" fmla="*/ 4297 w 10000"/>
                <a:gd name="connsiteY17" fmla="*/ 2357 h 10152"/>
                <a:gd name="connsiteX18" fmla="*/ 5820 w 10000"/>
                <a:gd name="connsiteY18" fmla="*/ 1083 h 10152"/>
                <a:gd name="connsiteX19" fmla="*/ 7656 w 10000"/>
                <a:gd name="connsiteY19" fmla="*/ 4650 h 10152"/>
                <a:gd name="connsiteX20" fmla="*/ 7656 w 10000"/>
                <a:gd name="connsiteY20" fmla="*/ 5669 h 10152"/>
                <a:gd name="connsiteX21" fmla="*/ 8281 w 10000"/>
                <a:gd name="connsiteY21" fmla="*/ 5732 h 10152"/>
                <a:gd name="connsiteX22" fmla="*/ 9336 w 10000"/>
                <a:gd name="connsiteY22" fmla="*/ 7325 h 10152"/>
                <a:gd name="connsiteX23" fmla="*/ 8320 w 10000"/>
                <a:gd name="connsiteY23" fmla="*/ 8917 h 10152"/>
                <a:gd name="connsiteX24" fmla="*/ 8086 w 10000"/>
                <a:gd name="connsiteY24" fmla="*/ 8917 h 10152"/>
                <a:gd name="connsiteX25" fmla="*/ 7969 w 10000"/>
                <a:gd name="connsiteY25" fmla="*/ 9624 h 10152"/>
                <a:gd name="connsiteX26" fmla="*/ 8359 w 10000"/>
                <a:gd name="connsiteY26" fmla="*/ 10000 h 10152"/>
                <a:gd name="connsiteX27" fmla="*/ 10000 w 10000"/>
                <a:gd name="connsiteY27" fmla="*/ 7325 h 10152"/>
                <a:gd name="connsiteX28" fmla="*/ 8359 w 10000"/>
                <a:gd name="connsiteY28" fmla="*/ 4650 h 1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00" h="10152">
                  <a:moveTo>
                    <a:pt x="8359" y="4650"/>
                  </a:moveTo>
                  <a:cubicBezTo>
                    <a:pt x="8359" y="1975"/>
                    <a:pt x="7344" y="0"/>
                    <a:pt x="5820" y="0"/>
                  </a:cubicBezTo>
                  <a:cubicBezTo>
                    <a:pt x="4297" y="0"/>
                    <a:pt x="3711" y="1847"/>
                    <a:pt x="3711" y="1847"/>
                  </a:cubicBezTo>
                  <a:cubicBezTo>
                    <a:pt x="3555" y="1847"/>
                    <a:pt x="3398" y="1783"/>
                    <a:pt x="3242" y="1783"/>
                  </a:cubicBezTo>
                  <a:cubicBezTo>
                    <a:pt x="1523" y="1783"/>
                    <a:pt x="1328" y="4140"/>
                    <a:pt x="1328" y="4140"/>
                  </a:cubicBezTo>
                  <a:cubicBezTo>
                    <a:pt x="1328" y="4140"/>
                    <a:pt x="0" y="4713"/>
                    <a:pt x="0" y="7070"/>
                  </a:cubicBezTo>
                  <a:cubicBezTo>
                    <a:pt x="0" y="9363"/>
                    <a:pt x="1326" y="9817"/>
                    <a:pt x="1797" y="10000"/>
                  </a:cubicBezTo>
                  <a:cubicBezTo>
                    <a:pt x="2372" y="10223"/>
                    <a:pt x="2336" y="10198"/>
                    <a:pt x="2329" y="9946"/>
                  </a:cubicBezTo>
                  <a:cubicBezTo>
                    <a:pt x="2313" y="9379"/>
                    <a:pt x="2003" y="9088"/>
                    <a:pt x="1914" y="8917"/>
                  </a:cubicBezTo>
                  <a:cubicBezTo>
                    <a:pt x="1825" y="8746"/>
                    <a:pt x="1836" y="8917"/>
                    <a:pt x="1797" y="8917"/>
                  </a:cubicBezTo>
                  <a:cubicBezTo>
                    <a:pt x="1680" y="8917"/>
                    <a:pt x="664" y="8854"/>
                    <a:pt x="664" y="7070"/>
                  </a:cubicBezTo>
                  <a:cubicBezTo>
                    <a:pt x="664" y="5605"/>
                    <a:pt x="1406" y="5223"/>
                    <a:pt x="1484" y="5159"/>
                  </a:cubicBezTo>
                  <a:lnTo>
                    <a:pt x="1914" y="4968"/>
                  </a:lnTo>
                  <a:cubicBezTo>
                    <a:pt x="1940" y="4735"/>
                    <a:pt x="1966" y="4501"/>
                    <a:pt x="1992" y="4268"/>
                  </a:cubicBezTo>
                  <a:cubicBezTo>
                    <a:pt x="1992" y="4204"/>
                    <a:pt x="2109" y="2866"/>
                    <a:pt x="3242" y="2866"/>
                  </a:cubicBezTo>
                  <a:cubicBezTo>
                    <a:pt x="3359" y="2866"/>
                    <a:pt x="3516" y="2930"/>
                    <a:pt x="3633" y="2930"/>
                  </a:cubicBezTo>
                  <a:lnTo>
                    <a:pt x="4102" y="2994"/>
                  </a:lnTo>
                  <a:lnTo>
                    <a:pt x="4297" y="2357"/>
                  </a:lnTo>
                  <a:cubicBezTo>
                    <a:pt x="4336" y="2293"/>
                    <a:pt x="4766" y="1083"/>
                    <a:pt x="5820" y="1083"/>
                  </a:cubicBezTo>
                  <a:cubicBezTo>
                    <a:pt x="7109" y="1083"/>
                    <a:pt x="7656" y="2866"/>
                    <a:pt x="7656" y="4650"/>
                  </a:cubicBezTo>
                  <a:lnTo>
                    <a:pt x="7656" y="5669"/>
                  </a:lnTo>
                  <a:lnTo>
                    <a:pt x="8281" y="5732"/>
                  </a:lnTo>
                  <a:cubicBezTo>
                    <a:pt x="8398" y="5732"/>
                    <a:pt x="9336" y="5860"/>
                    <a:pt x="9336" y="7325"/>
                  </a:cubicBezTo>
                  <a:cubicBezTo>
                    <a:pt x="9336" y="8662"/>
                    <a:pt x="8594" y="8854"/>
                    <a:pt x="8320" y="8917"/>
                  </a:cubicBezTo>
                  <a:cubicBezTo>
                    <a:pt x="8086" y="8917"/>
                    <a:pt x="8144" y="8799"/>
                    <a:pt x="8086" y="8917"/>
                  </a:cubicBezTo>
                  <a:cubicBezTo>
                    <a:pt x="8028" y="9035"/>
                    <a:pt x="7969" y="9624"/>
                    <a:pt x="7969" y="9624"/>
                  </a:cubicBezTo>
                  <a:cubicBezTo>
                    <a:pt x="8160" y="10027"/>
                    <a:pt x="8359" y="10000"/>
                    <a:pt x="8359" y="10000"/>
                  </a:cubicBezTo>
                  <a:cubicBezTo>
                    <a:pt x="8359" y="10000"/>
                    <a:pt x="10000" y="9809"/>
                    <a:pt x="10000" y="7325"/>
                  </a:cubicBezTo>
                  <a:cubicBezTo>
                    <a:pt x="10000" y="4841"/>
                    <a:pt x="8359" y="4650"/>
                    <a:pt x="8359" y="46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444444"/>
                </a:solidFill>
                <a:effectLst/>
                <a:uLnTx/>
                <a:uFillTx/>
                <a:latin typeface="Arial"/>
                <a:ea typeface="+mn-ea"/>
                <a:cs typeface="+mn-cs"/>
              </a:endParaRPr>
            </a:p>
          </p:txBody>
        </p:sp>
      </p:grpSp>
      <p:cxnSp>
        <p:nvCxnSpPr>
          <p:cNvPr id="154" name="Straight Connector 153">
            <a:extLst>
              <a:ext uri="{FF2B5EF4-FFF2-40B4-BE49-F238E27FC236}">
                <a16:creationId xmlns:a16="http://schemas.microsoft.com/office/drawing/2014/main" id="{4CAE8511-B516-4DDC-B0FA-9ECF20EA8AE6}"/>
              </a:ext>
            </a:extLst>
          </p:cNvPr>
          <p:cNvCxnSpPr>
            <a:cxnSpLocks/>
          </p:cNvCxnSpPr>
          <p:nvPr/>
        </p:nvCxnSpPr>
        <p:spPr>
          <a:xfrm>
            <a:off x="6145264" y="3021272"/>
            <a:ext cx="0" cy="274320"/>
          </a:xfrm>
          <a:prstGeom prst="line">
            <a:avLst/>
          </a:prstGeom>
          <a:ln w="12700" cmpd="sng">
            <a:solidFill>
              <a:schemeClr val="bg1"/>
            </a:solidFill>
            <a:tailEnd type="oval"/>
          </a:ln>
          <a:effectLst/>
        </p:spPr>
        <p:style>
          <a:lnRef idx="2">
            <a:schemeClr val="accent1"/>
          </a:lnRef>
          <a:fillRef idx="0">
            <a:schemeClr val="accent1"/>
          </a:fillRef>
          <a:effectRef idx="1">
            <a:schemeClr val="accent1"/>
          </a:effectRef>
          <a:fontRef idx="minor">
            <a:schemeClr val="tx1"/>
          </a:fontRef>
        </p:style>
      </p:cxnSp>
      <p:sp>
        <p:nvSpPr>
          <p:cNvPr id="155" name="TextBox 154">
            <a:extLst>
              <a:ext uri="{FF2B5EF4-FFF2-40B4-BE49-F238E27FC236}">
                <a16:creationId xmlns:a16="http://schemas.microsoft.com/office/drawing/2014/main" id="{11687911-B7A1-4A83-A458-020A2C61237A}"/>
              </a:ext>
            </a:extLst>
          </p:cNvPr>
          <p:cNvSpPr txBox="1"/>
          <p:nvPr/>
        </p:nvSpPr>
        <p:spPr>
          <a:xfrm>
            <a:off x="4832359" y="3431810"/>
            <a:ext cx="2236255" cy="936154"/>
          </a:xfrm>
          <a:prstGeom prst="rect">
            <a:avLst/>
          </a:prstGeom>
          <a:noFill/>
        </p:spPr>
        <p:txBody>
          <a:bodyPr wrap="square" lIns="0" tIns="0" rIns="0" bIns="0" rtlCol="0">
            <a:spAutoFit/>
          </a:bodyPr>
          <a:lstStyle/>
          <a:p>
            <a:pPr marL="214313" indent="-214313" defTabSz="342884">
              <a:spcBef>
                <a:spcPts val="450"/>
              </a:spcBef>
              <a:buFont typeface="Courier New" panose="02070309020205020404" pitchFamily="49" charset="0"/>
              <a:buChar char="o"/>
              <a:defRPr/>
            </a:pPr>
            <a:r>
              <a:rPr lang="en-US" sz="1050" b="1" dirty="0"/>
              <a:t>Telecommunications &amp; broadcast conglomerate</a:t>
            </a:r>
          </a:p>
          <a:p>
            <a:pPr marL="214313" indent="-214313" defTabSz="342884">
              <a:spcBef>
                <a:spcPts val="450"/>
              </a:spcBef>
              <a:buFont typeface="Courier New" panose="02070309020205020404" pitchFamily="49" charset="0"/>
              <a:buChar char="o"/>
              <a:defRPr/>
            </a:pPr>
            <a:r>
              <a:rPr lang="en-US" sz="1050" b="1" dirty="0"/>
              <a:t>US county government</a:t>
            </a:r>
          </a:p>
          <a:p>
            <a:pPr marL="214313" indent="-214313" defTabSz="342884">
              <a:spcBef>
                <a:spcPts val="450"/>
              </a:spcBef>
              <a:buFont typeface="Courier New" panose="02070309020205020404" pitchFamily="49" charset="0"/>
              <a:buChar char="o"/>
              <a:defRPr/>
            </a:pPr>
            <a:r>
              <a:rPr lang="en-US" sz="1050" b="1" dirty="0"/>
              <a:t>Global delivery services company</a:t>
            </a:r>
          </a:p>
        </p:txBody>
      </p:sp>
      <p:sp>
        <p:nvSpPr>
          <p:cNvPr id="76" name="Freeform 10">
            <a:hlinkClick r:id="rId3" action="ppaction://hlinksldjump"/>
            <a:extLst>
              <a:ext uri="{FF2B5EF4-FFF2-40B4-BE49-F238E27FC236}">
                <a16:creationId xmlns:a16="http://schemas.microsoft.com/office/drawing/2014/main" id="{260A8193-36AF-4EFF-9B11-1E5D66880C23}"/>
              </a:ext>
            </a:extLst>
          </p:cNvPr>
          <p:cNvSpPr>
            <a:spLocks noChangeAspect="1" noEditPoints="1"/>
          </p:cNvSpPr>
          <p:nvPr/>
        </p:nvSpPr>
        <p:spPr bwMode="auto">
          <a:xfrm flipH="1">
            <a:off x="4493555" y="3447026"/>
            <a:ext cx="136150" cy="137102"/>
          </a:xfrm>
          <a:custGeom>
            <a:avLst/>
            <a:gdLst>
              <a:gd name="T0" fmla="*/ 231 w 252"/>
              <a:gd name="T1" fmla="*/ 166 h 255"/>
              <a:gd name="T2" fmla="*/ 252 w 252"/>
              <a:gd name="T3" fmla="*/ 114 h 255"/>
              <a:gd name="T4" fmla="*/ 252 w 252"/>
              <a:gd name="T5" fmla="*/ 103 h 255"/>
              <a:gd name="T6" fmla="*/ 244 w 252"/>
              <a:gd name="T7" fmla="*/ 62 h 255"/>
              <a:gd name="T8" fmla="*/ 194 w 252"/>
              <a:gd name="T9" fmla="*/ 10 h 255"/>
              <a:gd name="T10" fmla="*/ 149 w 252"/>
              <a:gd name="T11" fmla="*/ 0 h 255"/>
              <a:gd name="T12" fmla="*/ 46 w 252"/>
              <a:gd name="T13" fmla="*/ 103 h 255"/>
              <a:gd name="T14" fmla="*/ 67 w 252"/>
              <a:gd name="T15" fmla="*/ 165 h 255"/>
              <a:gd name="T16" fmla="*/ 0 w 252"/>
              <a:gd name="T17" fmla="*/ 232 h 255"/>
              <a:gd name="T18" fmla="*/ 24 w 252"/>
              <a:gd name="T19" fmla="*/ 255 h 255"/>
              <a:gd name="T20" fmla="*/ 76 w 252"/>
              <a:gd name="T21" fmla="*/ 203 h 255"/>
              <a:gd name="T22" fmla="*/ 70 w 252"/>
              <a:gd name="T23" fmla="*/ 198 h 255"/>
              <a:gd name="T24" fmla="*/ 24 w 252"/>
              <a:gd name="T25" fmla="*/ 244 h 255"/>
              <a:gd name="T26" fmla="*/ 11 w 252"/>
              <a:gd name="T27" fmla="*/ 232 h 255"/>
              <a:gd name="T28" fmla="*/ 72 w 252"/>
              <a:gd name="T29" fmla="*/ 171 h 255"/>
              <a:gd name="T30" fmla="*/ 149 w 252"/>
              <a:gd name="T31" fmla="*/ 206 h 255"/>
              <a:gd name="T32" fmla="*/ 231 w 252"/>
              <a:gd name="T33" fmla="*/ 166 h 255"/>
              <a:gd name="T34" fmla="*/ 54 w 252"/>
              <a:gd name="T35" fmla="*/ 103 h 255"/>
              <a:gd name="T36" fmla="*/ 149 w 252"/>
              <a:gd name="T37" fmla="*/ 8 h 255"/>
              <a:gd name="T38" fmla="*/ 191 w 252"/>
              <a:gd name="T39" fmla="*/ 17 h 255"/>
              <a:gd name="T40" fmla="*/ 237 w 252"/>
              <a:gd name="T41" fmla="*/ 65 h 255"/>
              <a:gd name="T42" fmla="*/ 244 w 252"/>
              <a:gd name="T43" fmla="*/ 103 h 255"/>
              <a:gd name="T44" fmla="*/ 244 w 252"/>
              <a:gd name="T45" fmla="*/ 113 h 255"/>
              <a:gd name="T46" fmla="*/ 224 w 252"/>
              <a:gd name="T47" fmla="*/ 161 h 255"/>
              <a:gd name="T48" fmla="*/ 149 w 252"/>
              <a:gd name="T49" fmla="*/ 198 h 255"/>
              <a:gd name="T50" fmla="*/ 54 w 252"/>
              <a:gd name="T51" fmla="*/ 10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255">
                <a:moveTo>
                  <a:pt x="231" y="166"/>
                </a:moveTo>
                <a:cubicBezTo>
                  <a:pt x="242" y="151"/>
                  <a:pt x="250" y="133"/>
                  <a:pt x="252" y="114"/>
                </a:cubicBezTo>
                <a:cubicBezTo>
                  <a:pt x="252" y="110"/>
                  <a:pt x="252" y="106"/>
                  <a:pt x="252" y="103"/>
                </a:cubicBezTo>
                <a:cubicBezTo>
                  <a:pt x="252" y="89"/>
                  <a:pt x="250" y="75"/>
                  <a:pt x="244" y="62"/>
                </a:cubicBezTo>
                <a:cubicBezTo>
                  <a:pt x="234" y="39"/>
                  <a:pt x="217" y="21"/>
                  <a:pt x="194" y="10"/>
                </a:cubicBezTo>
                <a:cubicBezTo>
                  <a:pt x="180" y="3"/>
                  <a:pt x="165" y="0"/>
                  <a:pt x="149" y="0"/>
                </a:cubicBezTo>
                <a:cubicBezTo>
                  <a:pt x="93" y="0"/>
                  <a:pt x="46" y="46"/>
                  <a:pt x="46" y="103"/>
                </a:cubicBezTo>
                <a:cubicBezTo>
                  <a:pt x="46" y="126"/>
                  <a:pt x="54" y="147"/>
                  <a:pt x="67" y="165"/>
                </a:cubicBezTo>
                <a:cubicBezTo>
                  <a:pt x="0" y="232"/>
                  <a:pt x="0" y="232"/>
                  <a:pt x="0" y="232"/>
                </a:cubicBezTo>
                <a:cubicBezTo>
                  <a:pt x="24" y="255"/>
                  <a:pt x="24" y="255"/>
                  <a:pt x="24" y="255"/>
                </a:cubicBezTo>
                <a:cubicBezTo>
                  <a:pt x="76" y="203"/>
                  <a:pt x="76" y="203"/>
                  <a:pt x="76" y="203"/>
                </a:cubicBezTo>
                <a:cubicBezTo>
                  <a:pt x="70" y="198"/>
                  <a:pt x="70" y="198"/>
                  <a:pt x="70" y="198"/>
                </a:cubicBezTo>
                <a:cubicBezTo>
                  <a:pt x="24" y="244"/>
                  <a:pt x="24" y="244"/>
                  <a:pt x="24" y="244"/>
                </a:cubicBezTo>
                <a:cubicBezTo>
                  <a:pt x="11" y="232"/>
                  <a:pt x="11" y="232"/>
                  <a:pt x="11" y="232"/>
                </a:cubicBezTo>
                <a:cubicBezTo>
                  <a:pt x="72" y="171"/>
                  <a:pt x="72" y="171"/>
                  <a:pt x="72" y="171"/>
                </a:cubicBezTo>
                <a:cubicBezTo>
                  <a:pt x="91" y="192"/>
                  <a:pt x="119" y="206"/>
                  <a:pt x="149" y="206"/>
                </a:cubicBezTo>
                <a:cubicBezTo>
                  <a:pt x="181" y="206"/>
                  <a:pt x="211" y="191"/>
                  <a:pt x="231" y="166"/>
                </a:cubicBezTo>
                <a:close/>
                <a:moveTo>
                  <a:pt x="54" y="103"/>
                </a:moveTo>
                <a:cubicBezTo>
                  <a:pt x="54" y="50"/>
                  <a:pt x="97" y="8"/>
                  <a:pt x="149" y="8"/>
                </a:cubicBezTo>
                <a:cubicBezTo>
                  <a:pt x="164" y="8"/>
                  <a:pt x="177" y="11"/>
                  <a:pt x="191" y="17"/>
                </a:cubicBezTo>
                <a:cubicBezTo>
                  <a:pt x="211" y="27"/>
                  <a:pt x="228" y="44"/>
                  <a:pt x="237" y="65"/>
                </a:cubicBezTo>
                <a:cubicBezTo>
                  <a:pt x="242" y="77"/>
                  <a:pt x="244" y="90"/>
                  <a:pt x="244" y="103"/>
                </a:cubicBezTo>
                <a:cubicBezTo>
                  <a:pt x="244" y="106"/>
                  <a:pt x="244" y="109"/>
                  <a:pt x="244" y="113"/>
                </a:cubicBezTo>
                <a:cubicBezTo>
                  <a:pt x="242" y="130"/>
                  <a:pt x="235" y="147"/>
                  <a:pt x="224" y="161"/>
                </a:cubicBezTo>
                <a:cubicBezTo>
                  <a:pt x="206" y="184"/>
                  <a:pt x="179" y="198"/>
                  <a:pt x="149" y="198"/>
                </a:cubicBezTo>
                <a:cubicBezTo>
                  <a:pt x="97" y="198"/>
                  <a:pt x="54" y="155"/>
                  <a:pt x="54" y="10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10">
            <a:hlinkClick r:id="rId4" action="ppaction://hlinksldjump"/>
            <a:extLst>
              <a:ext uri="{FF2B5EF4-FFF2-40B4-BE49-F238E27FC236}">
                <a16:creationId xmlns:a16="http://schemas.microsoft.com/office/drawing/2014/main" id="{53F93CD6-7982-4E5F-97CD-85256BC645D7}"/>
              </a:ext>
            </a:extLst>
          </p:cNvPr>
          <p:cNvSpPr>
            <a:spLocks noChangeAspect="1" noEditPoints="1"/>
          </p:cNvSpPr>
          <p:nvPr/>
        </p:nvSpPr>
        <p:spPr bwMode="auto">
          <a:xfrm flipH="1">
            <a:off x="6754564" y="3440203"/>
            <a:ext cx="136150" cy="137102"/>
          </a:xfrm>
          <a:custGeom>
            <a:avLst/>
            <a:gdLst>
              <a:gd name="T0" fmla="*/ 231 w 252"/>
              <a:gd name="T1" fmla="*/ 166 h 255"/>
              <a:gd name="T2" fmla="*/ 252 w 252"/>
              <a:gd name="T3" fmla="*/ 114 h 255"/>
              <a:gd name="T4" fmla="*/ 252 w 252"/>
              <a:gd name="T5" fmla="*/ 103 h 255"/>
              <a:gd name="T6" fmla="*/ 244 w 252"/>
              <a:gd name="T7" fmla="*/ 62 h 255"/>
              <a:gd name="T8" fmla="*/ 194 w 252"/>
              <a:gd name="T9" fmla="*/ 10 h 255"/>
              <a:gd name="T10" fmla="*/ 149 w 252"/>
              <a:gd name="T11" fmla="*/ 0 h 255"/>
              <a:gd name="T12" fmla="*/ 46 w 252"/>
              <a:gd name="T13" fmla="*/ 103 h 255"/>
              <a:gd name="T14" fmla="*/ 67 w 252"/>
              <a:gd name="T15" fmla="*/ 165 h 255"/>
              <a:gd name="T16" fmla="*/ 0 w 252"/>
              <a:gd name="T17" fmla="*/ 232 h 255"/>
              <a:gd name="T18" fmla="*/ 24 w 252"/>
              <a:gd name="T19" fmla="*/ 255 h 255"/>
              <a:gd name="T20" fmla="*/ 76 w 252"/>
              <a:gd name="T21" fmla="*/ 203 h 255"/>
              <a:gd name="T22" fmla="*/ 70 w 252"/>
              <a:gd name="T23" fmla="*/ 198 h 255"/>
              <a:gd name="T24" fmla="*/ 24 w 252"/>
              <a:gd name="T25" fmla="*/ 244 h 255"/>
              <a:gd name="T26" fmla="*/ 11 w 252"/>
              <a:gd name="T27" fmla="*/ 232 h 255"/>
              <a:gd name="T28" fmla="*/ 72 w 252"/>
              <a:gd name="T29" fmla="*/ 171 h 255"/>
              <a:gd name="T30" fmla="*/ 149 w 252"/>
              <a:gd name="T31" fmla="*/ 206 h 255"/>
              <a:gd name="T32" fmla="*/ 231 w 252"/>
              <a:gd name="T33" fmla="*/ 166 h 255"/>
              <a:gd name="T34" fmla="*/ 54 w 252"/>
              <a:gd name="T35" fmla="*/ 103 h 255"/>
              <a:gd name="T36" fmla="*/ 149 w 252"/>
              <a:gd name="T37" fmla="*/ 8 h 255"/>
              <a:gd name="T38" fmla="*/ 191 w 252"/>
              <a:gd name="T39" fmla="*/ 17 h 255"/>
              <a:gd name="T40" fmla="*/ 237 w 252"/>
              <a:gd name="T41" fmla="*/ 65 h 255"/>
              <a:gd name="T42" fmla="*/ 244 w 252"/>
              <a:gd name="T43" fmla="*/ 103 h 255"/>
              <a:gd name="T44" fmla="*/ 244 w 252"/>
              <a:gd name="T45" fmla="*/ 113 h 255"/>
              <a:gd name="T46" fmla="*/ 224 w 252"/>
              <a:gd name="T47" fmla="*/ 161 h 255"/>
              <a:gd name="T48" fmla="*/ 149 w 252"/>
              <a:gd name="T49" fmla="*/ 198 h 255"/>
              <a:gd name="T50" fmla="*/ 54 w 252"/>
              <a:gd name="T51" fmla="*/ 10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255">
                <a:moveTo>
                  <a:pt x="231" y="166"/>
                </a:moveTo>
                <a:cubicBezTo>
                  <a:pt x="242" y="151"/>
                  <a:pt x="250" y="133"/>
                  <a:pt x="252" y="114"/>
                </a:cubicBezTo>
                <a:cubicBezTo>
                  <a:pt x="252" y="110"/>
                  <a:pt x="252" y="106"/>
                  <a:pt x="252" y="103"/>
                </a:cubicBezTo>
                <a:cubicBezTo>
                  <a:pt x="252" y="89"/>
                  <a:pt x="250" y="75"/>
                  <a:pt x="244" y="62"/>
                </a:cubicBezTo>
                <a:cubicBezTo>
                  <a:pt x="234" y="39"/>
                  <a:pt x="217" y="21"/>
                  <a:pt x="194" y="10"/>
                </a:cubicBezTo>
                <a:cubicBezTo>
                  <a:pt x="180" y="3"/>
                  <a:pt x="165" y="0"/>
                  <a:pt x="149" y="0"/>
                </a:cubicBezTo>
                <a:cubicBezTo>
                  <a:pt x="93" y="0"/>
                  <a:pt x="46" y="46"/>
                  <a:pt x="46" y="103"/>
                </a:cubicBezTo>
                <a:cubicBezTo>
                  <a:pt x="46" y="126"/>
                  <a:pt x="54" y="147"/>
                  <a:pt x="67" y="165"/>
                </a:cubicBezTo>
                <a:cubicBezTo>
                  <a:pt x="0" y="232"/>
                  <a:pt x="0" y="232"/>
                  <a:pt x="0" y="232"/>
                </a:cubicBezTo>
                <a:cubicBezTo>
                  <a:pt x="24" y="255"/>
                  <a:pt x="24" y="255"/>
                  <a:pt x="24" y="255"/>
                </a:cubicBezTo>
                <a:cubicBezTo>
                  <a:pt x="76" y="203"/>
                  <a:pt x="76" y="203"/>
                  <a:pt x="76" y="203"/>
                </a:cubicBezTo>
                <a:cubicBezTo>
                  <a:pt x="70" y="198"/>
                  <a:pt x="70" y="198"/>
                  <a:pt x="70" y="198"/>
                </a:cubicBezTo>
                <a:cubicBezTo>
                  <a:pt x="24" y="244"/>
                  <a:pt x="24" y="244"/>
                  <a:pt x="24" y="244"/>
                </a:cubicBezTo>
                <a:cubicBezTo>
                  <a:pt x="11" y="232"/>
                  <a:pt x="11" y="232"/>
                  <a:pt x="11" y="232"/>
                </a:cubicBezTo>
                <a:cubicBezTo>
                  <a:pt x="72" y="171"/>
                  <a:pt x="72" y="171"/>
                  <a:pt x="72" y="171"/>
                </a:cubicBezTo>
                <a:cubicBezTo>
                  <a:pt x="91" y="192"/>
                  <a:pt x="119" y="206"/>
                  <a:pt x="149" y="206"/>
                </a:cubicBezTo>
                <a:cubicBezTo>
                  <a:pt x="181" y="206"/>
                  <a:pt x="211" y="191"/>
                  <a:pt x="231" y="166"/>
                </a:cubicBezTo>
                <a:close/>
                <a:moveTo>
                  <a:pt x="54" y="103"/>
                </a:moveTo>
                <a:cubicBezTo>
                  <a:pt x="54" y="50"/>
                  <a:pt x="97" y="8"/>
                  <a:pt x="149" y="8"/>
                </a:cubicBezTo>
                <a:cubicBezTo>
                  <a:pt x="164" y="8"/>
                  <a:pt x="177" y="11"/>
                  <a:pt x="191" y="17"/>
                </a:cubicBezTo>
                <a:cubicBezTo>
                  <a:pt x="211" y="27"/>
                  <a:pt x="228" y="44"/>
                  <a:pt x="237" y="65"/>
                </a:cubicBezTo>
                <a:cubicBezTo>
                  <a:pt x="242" y="77"/>
                  <a:pt x="244" y="90"/>
                  <a:pt x="244" y="103"/>
                </a:cubicBezTo>
                <a:cubicBezTo>
                  <a:pt x="244" y="106"/>
                  <a:pt x="244" y="109"/>
                  <a:pt x="244" y="113"/>
                </a:cubicBezTo>
                <a:cubicBezTo>
                  <a:pt x="242" y="130"/>
                  <a:pt x="235" y="147"/>
                  <a:pt x="224" y="161"/>
                </a:cubicBezTo>
                <a:cubicBezTo>
                  <a:pt x="206" y="184"/>
                  <a:pt x="179" y="198"/>
                  <a:pt x="149" y="198"/>
                </a:cubicBezTo>
                <a:cubicBezTo>
                  <a:pt x="97" y="198"/>
                  <a:pt x="54" y="155"/>
                  <a:pt x="54" y="10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10">
            <a:hlinkClick r:id="rId5" action="ppaction://hlinksldjump"/>
            <a:extLst>
              <a:ext uri="{FF2B5EF4-FFF2-40B4-BE49-F238E27FC236}">
                <a16:creationId xmlns:a16="http://schemas.microsoft.com/office/drawing/2014/main" id="{00C28BAC-A9EC-453D-9028-287B00EBB876}"/>
              </a:ext>
            </a:extLst>
          </p:cNvPr>
          <p:cNvSpPr>
            <a:spLocks noChangeAspect="1" noEditPoints="1"/>
          </p:cNvSpPr>
          <p:nvPr/>
        </p:nvSpPr>
        <p:spPr bwMode="auto">
          <a:xfrm flipH="1">
            <a:off x="2230553" y="3447026"/>
            <a:ext cx="136150" cy="137102"/>
          </a:xfrm>
          <a:custGeom>
            <a:avLst/>
            <a:gdLst>
              <a:gd name="T0" fmla="*/ 231 w 252"/>
              <a:gd name="T1" fmla="*/ 166 h 255"/>
              <a:gd name="T2" fmla="*/ 252 w 252"/>
              <a:gd name="T3" fmla="*/ 114 h 255"/>
              <a:gd name="T4" fmla="*/ 252 w 252"/>
              <a:gd name="T5" fmla="*/ 103 h 255"/>
              <a:gd name="T6" fmla="*/ 244 w 252"/>
              <a:gd name="T7" fmla="*/ 62 h 255"/>
              <a:gd name="T8" fmla="*/ 194 w 252"/>
              <a:gd name="T9" fmla="*/ 10 h 255"/>
              <a:gd name="T10" fmla="*/ 149 w 252"/>
              <a:gd name="T11" fmla="*/ 0 h 255"/>
              <a:gd name="T12" fmla="*/ 46 w 252"/>
              <a:gd name="T13" fmla="*/ 103 h 255"/>
              <a:gd name="T14" fmla="*/ 67 w 252"/>
              <a:gd name="T15" fmla="*/ 165 h 255"/>
              <a:gd name="T16" fmla="*/ 0 w 252"/>
              <a:gd name="T17" fmla="*/ 232 h 255"/>
              <a:gd name="T18" fmla="*/ 24 w 252"/>
              <a:gd name="T19" fmla="*/ 255 h 255"/>
              <a:gd name="T20" fmla="*/ 76 w 252"/>
              <a:gd name="T21" fmla="*/ 203 h 255"/>
              <a:gd name="T22" fmla="*/ 70 w 252"/>
              <a:gd name="T23" fmla="*/ 198 h 255"/>
              <a:gd name="T24" fmla="*/ 24 w 252"/>
              <a:gd name="T25" fmla="*/ 244 h 255"/>
              <a:gd name="T26" fmla="*/ 11 w 252"/>
              <a:gd name="T27" fmla="*/ 232 h 255"/>
              <a:gd name="T28" fmla="*/ 72 w 252"/>
              <a:gd name="T29" fmla="*/ 171 h 255"/>
              <a:gd name="T30" fmla="*/ 149 w 252"/>
              <a:gd name="T31" fmla="*/ 206 h 255"/>
              <a:gd name="T32" fmla="*/ 231 w 252"/>
              <a:gd name="T33" fmla="*/ 166 h 255"/>
              <a:gd name="T34" fmla="*/ 54 w 252"/>
              <a:gd name="T35" fmla="*/ 103 h 255"/>
              <a:gd name="T36" fmla="*/ 149 w 252"/>
              <a:gd name="T37" fmla="*/ 8 h 255"/>
              <a:gd name="T38" fmla="*/ 191 w 252"/>
              <a:gd name="T39" fmla="*/ 17 h 255"/>
              <a:gd name="T40" fmla="*/ 237 w 252"/>
              <a:gd name="T41" fmla="*/ 65 h 255"/>
              <a:gd name="T42" fmla="*/ 244 w 252"/>
              <a:gd name="T43" fmla="*/ 103 h 255"/>
              <a:gd name="T44" fmla="*/ 244 w 252"/>
              <a:gd name="T45" fmla="*/ 113 h 255"/>
              <a:gd name="T46" fmla="*/ 224 w 252"/>
              <a:gd name="T47" fmla="*/ 161 h 255"/>
              <a:gd name="T48" fmla="*/ 149 w 252"/>
              <a:gd name="T49" fmla="*/ 198 h 255"/>
              <a:gd name="T50" fmla="*/ 54 w 252"/>
              <a:gd name="T51" fmla="*/ 10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255">
                <a:moveTo>
                  <a:pt x="231" y="166"/>
                </a:moveTo>
                <a:cubicBezTo>
                  <a:pt x="242" y="151"/>
                  <a:pt x="250" y="133"/>
                  <a:pt x="252" y="114"/>
                </a:cubicBezTo>
                <a:cubicBezTo>
                  <a:pt x="252" y="110"/>
                  <a:pt x="252" y="106"/>
                  <a:pt x="252" y="103"/>
                </a:cubicBezTo>
                <a:cubicBezTo>
                  <a:pt x="252" y="89"/>
                  <a:pt x="250" y="75"/>
                  <a:pt x="244" y="62"/>
                </a:cubicBezTo>
                <a:cubicBezTo>
                  <a:pt x="234" y="39"/>
                  <a:pt x="217" y="21"/>
                  <a:pt x="194" y="10"/>
                </a:cubicBezTo>
                <a:cubicBezTo>
                  <a:pt x="180" y="3"/>
                  <a:pt x="165" y="0"/>
                  <a:pt x="149" y="0"/>
                </a:cubicBezTo>
                <a:cubicBezTo>
                  <a:pt x="93" y="0"/>
                  <a:pt x="46" y="46"/>
                  <a:pt x="46" y="103"/>
                </a:cubicBezTo>
                <a:cubicBezTo>
                  <a:pt x="46" y="126"/>
                  <a:pt x="54" y="147"/>
                  <a:pt x="67" y="165"/>
                </a:cubicBezTo>
                <a:cubicBezTo>
                  <a:pt x="0" y="232"/>
                  <a:pt x="0" y="232"/>
                  <a:pt x="0" y="232"/>
                </a:cubicBezTo>
                <a:cubicBezTo>
                  <a:pt x="24" y="255"/>
                  <a:pt x="24" y="255"/>
                  <a:pt x="24" y="255"/>
                </a:cubicBezTo>
                <a:cubicBezTo>
                  <a:pt x="76" y="203"/>
                  <a:pt x="76" y="203"/>
                  <a:pt x="76" y="203"/>
                </a:cubicBezTo>
                <a:cubicBezTo>
                  <a:pt x="70" y="198"/>
                  <a:pt x="70" y="198"/>
                  <a:pt x="70" y="198"/>
                </a:cubicBezTo>
                <a:cubicBezTo>
                  <a:pt x="24" y="244"/>
                  <a:pt x="24" y="244"/>
                  <a:pt x="24" y="244"/>
                </a:cubicBezTo>
                <a:cubicBezTo>
                  <a:pt x="11" y="232"/>
                  <a:pt x="11" y="232"/>
                  <a:pt x="11" y="232"/>
                </a:cubicBezTo>
                <a:cubicBezTo>
                  <a:pt x="72" y="171"/>
                  <a:pt x="72" y="171"/>
                  <a:pt x="72" y="171"/>
                </a:cubicBezTo>
                <a:cubicBezTo>
                  <a:pt x="91" y="192"/>
                  <a:pt x="119" y="206"/>
                  <a:pt x="149" y="206"/>
                </a:cubicBezTo>
                <a:cubicBezTo>
                  <a:pt x="181" y="206"/>
                  <a:pt x="211" y="191"/>
                  <a:pt x="231" y="166"/>
                </a:cubicBezTo>
                <a:close/>
                <a:moveTo>
                  <a:pt x="54" y="103"/>
                </a:moveTo>
                <a:cubicBezTo>
                  <a:pt x="54" y="50"/>
                  <a:pt x="97" y="8"/>
                  <a:pt x="149" y="8"/>
                </a:cubicBezTo>
                <a:cubicBezTo>
                  <a:pt x="164" y="8"/>
                  <a:pt x="177" y="11"/>
                  <a:pt x="191" y="17"/>
                </a:cubicBezTo>
                <a:cubicBezTo>
                  <a:pt x="211" y="27"/>
                  <a:pt x="228" y="44"/>
                  <a:pt x="237" y="65"/>
                </a:cubicBezTo>
                <a:cubicBezTo>
                  <a:pt x="242" y="77"/>
                  <a:pt x="244" y="90"/>
                  <a:pt x="244" y="103"/>
                </a:cubicBezTo>
                <a:cubicBezTo>
                  <a:pt x="244" y="106"/>
                  <a:pt x="244" y="109"/>
                  <a:pt x="244" y="113"/>
                </a:cubicBezTo>
                <a:cubicBezTo>
                  <a:pt x="242" y="130"/>
                  <a:pt x="235" y="147"/>
                  <a:pt x="224" y="161"/>
                </a:cubicBezTo>
                <a:cubicBezTo>
                  <a:pt x="206" y="184"/>
                  <a:pt x="179" y="198"/>
                  <a:pt x="149" y="198"/>
                </a:cubicBezTo>
                <a:cubicBezTo>
                  <a:pt x="97" y="198"/>
                  <a:pt x="54" y="155"/>
                  <a:pt x="54" y="10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0">
            <a:hlinkClick r:id="rId6" action="ppaction://hlinksldjump"/>
            <a:extLst>
              <a:ext uri="{FF2B5EF4-FFF2-40B4-BE49-F238E27FC236}">
                <a16:creationId xmlns:a16="http://schemas.microsoft.com/office/drawing/2014/main" id="{3B77F7CA-0177-4532-945B-5E42EC7AB8F2}"/>
              </a:ext>
            </a:extLst>
          </p:cNvPr>
          <p:cNvSpPr>
            <a:spLocks noChangeAspect="1" noEditPoints="1"/>
          </p:cNvSpPr>
          <p:nvPr/>
        </p:nvSpPr>
        <p:spPr bwMode="auto">
          <a:xfrm flipH="1">
            <a:off x="4493555" y="3766495"/>
            <a:ext cx="136150" cy="137102"/>
          </a:xfrm>
          <a:custGeom>
            <a:avLst/>
            <a:gdLst>
              <a:gd name="T0" fmla="*/ 231 w 252"/>
              <a:gd name="T1" fmla="*/ 166 h 255"/>
              <a:gd name="T2" fmla="*/ 252 w 252"/>
              <a:gd name="T3" fmla="*/ 114 h 255"/>
              <a:gd name="T4" fmla="*/ 252 w 252"/>
              <a:gd name="T5" fmla="*/ 103 h 255"/>
              <a:gd name="T6" fmla="*/ 244 w 252"/>
              <a:gd name="T7" fmla="*/ 62 h 255"/>
              <a:gd name="T8" fmla="*/ 194 w 252"/>
              <a:gd name="T9" fmla="*/ 10 h 255"/>
              <a:gd name="T10" fmla="*/ 149 w 252"/>
              <a:gd name="T11" fmla="*/ 0 h 255"/>
              <a:gd name="T12" fmla="*/ 46 w 252"/>
              <a:gd name="T13" fmla="*/ 103 h 255"/>
              <a:gd name="T14" fmla="*/ 67 w 252"/>
              <a:gd name="T15" fmla="*/ 165 h 255"/>
              <a:gd name="T16" fmla="*/ 0 w 252"/>
              <a:gd name="T17" fmla="*/ 232 h 255"/>
              <a:gd name="T18" fmla="*/ 24 w 252"/>
              <a:gd name="T19" fmla="*/ 255 h 255"/>
              <a:gd name="T20" fmla="*/ 76 w 252"/>
              <a:gd name="T21" fmla="*/ 203 h 255"/>
              <a:gd name="T22" fmla="*/ 70 w 252"/>
              <a:gd name="T23" fmla="*/ 198 h 255"/>
              <a:gd name="T24" fmla="*/ 24 w 252"/>
              <a:gd name="T25" fmla="*/ 244 h 255"/>
              <a:gd name="T26" fmla="*/ 11 w 252"/>
              <a:gd name="T27" fmla="*/ 232 h 255"/>
              <a:gd name="T28" fmla="*/ 72 w 252"/>
              <a:gd name="T29" fmla="*/ 171 h 255"/>
              <a:gd name="T30" fmla="*/ 149 w 252"/>
              <a:gd name="T31" fmla="*/ 206 h 255"/>
              <a:gd name="T32" fmla="*/ 231 w 252"/>
              <a:gd name="T33" fmla="*/ 166 h 255"/>
              <a:gd name="T34" fmla="*/ 54 w 252"/>
              <a:gd name="T35" fmla="*/ 103 h 255"/>
              <a:gd name="T36" fmla="*/ 149 w 252"/>
              <a:gd name="T37" fmla="*/ 8 h 255"/>
              <a:gd name="T38" fmla="*/ 191 w 252"/>
              <a:gd name="T39" fmla="*/ 17 h 255"/>
              <a:gd name="T40" fmla="*/ 237 w 252"/>
              <a:gd name="T41" fmla="*/ 65 h 255"/>
              <a:gd name="T42" fmla="*/ 244 w 252"/>
              <a:gd name="T43" fmla="*/ 103 h 255"/>
              <a:gd name="T44" fmla="*/ 244 w 252"/>
              <a:gd name="T45" fmla="*/ 113 h 255"/>
              <a:gd name="T46" fmla="*/ 224 w 252"/>
              <a:gd name="T47" fmla="*/ 161 h 255"/>
              <a:gd name="T48" fmla="*/ 149 w 252"/>
              <a:gd name="T49" fmla="*/ 198 h 255"/>
              <a:gd name="T50" fmla="*/ 54 w 252"/>
              <a:gd name="T51" fmla="*/ 10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255">
                <a:moveTo>
                  <a:pt x="231" y="166"/>
                </a:moveTo>
                <a:cubicBezTo>
                  <a:pt x="242" y="151"/>
                  <a:pt x="250" y="133"/>
                  <a:pt x="252" y="114"/>
                </a:cubicBezTo>
                <a:cubicBezTo>
                  <a:pt x="252" y="110"/>
                  <a:pt x="252" y="106"/>
                  <a:pt x="252" y="103"/>
                </a:cubicBezTo>
                <a:cubicBezTo>
                  <a:pt x="252" y="89"/>
                  <a:pt x="250" y="75"/>
                  <a:pt x="244" y="62"/>
                </a:cubicBezTo>
                <a:cubicBezTo>
                  <a:pt x="234" y="39"/>
                  <a:pt x="217" y="21"/>
                  <a:pt x="194" y="10"/>
                </a:cubicBezTo>
                <a:cubicBezTo>
                  <a:pt x="180" y="3"/>
                  <a:pt x="165" y="0"/>
                  <a:pt x="149" y="0"/>
                </a:cubicBezTo>
                <a:cubicBezTo>
                  <a:pt x="93" y="0"/>
                  <a:pt x="46" y="46"/>
                  <a:pt x="46" y="103"/>
                </a:cubicBezTo>
                <a:cubicBezTo>
                  <a:pt x="46" y="126"/>
                  <a:pt x="54" y="147"/>
                  <a:pt x="67" y="165"/>
                </a:cubicBezTo>
                <a:cubicBezTo>
                  <a:pt x="0" y="232"/>
                  <a:pt x="0" y="232"/>
                  <a:pt x="0" y="232"/>
                </a:cubicBezTo>
                <a:cubicBezTo>
                  <a:pt x="24" y="255"/>
                  <a:pt x="24" y="255"/>
                  <a:pt x="24" y="255"/>
                </a:cubicBezTo>
                <a:cubicBezTo>
                  <a:pt x="76" y="203"/>
                  <a:pt x="76" y="203"/>
                  <a:pt x="76" y="203"/>
                </a:cubicBezTo>
                <a:cubicBezTo>
                  <a:pt x="70" y="198"/>
                  <a:pt x="70" y="198"/>
                  <a:pt x="70" y="198"/>
                </a:cubicBezTo>
                <a:cubicBezTo>
                  <a:pt x="24" y="244"/>
                  <a:pt x="24" y="244"/>
                  <a:pt x="24" y="244"/>
                </a:cubicBezTo>
                <a:cubicBezTo>
                  <a:pt x="11" y="232"/>
                  <a:pt x="11" y="232"/>
                  <a:pt x="11" y="232"/>
                </a:cubicBezTo>
                <a:cubicBezTo>
                  <a:pt x="72" y="171"/>
                  <a:pt x="72" y="171"/>
                  <a:pt x="72" y="171"/>
                </a:cubicBezTo>
                <a:cubicBezTo>
                  <a:pt x="91" y="192"/>
                  <a:pt x="119" y="206"/>
                  <a:pt x="149" y="206"/>
                </a:cubicBezTo>
                <a:cubicBezTo>
                  <a:pt x="181" y="206"/>
                  <a:pt x="211" y="191"/>
                  <a:pt x="231" y="166"/>
                </a:cubicBezTo>
                <a:close/>
                <a:moveTo>
                  <a:pt x="54" y="103"/>
                </a:moveTo>
                <a:cubicBezTo>
                  <a:pt x="54" y="50"/>
                  <a:pt x="97" y="8"/>
                  <a:pt x="149" y="8"/>
                </a:cubicBezTo>
                <a:cubicBezTo>
                  <a:pt x="164" y="8"/>
                  <a:pt x="177" y="11"/>
                  <a:pt x="191" y="17"/>
                </a:cubicBezTo>
                <a:cubicBezTo>
                  <a:pt x="211" y="27"/>
                  <a:pt x="228" y="44"/>
                  <a:pt x="237" y="65"/>
                </a:cubicBezTo>
                <a:cubicBezTo>
                  <a:pt x="242" y="77"/>
                  <a:pt x="244" y="90"/>
                  <a:pt x="244" y="103"/>
                </a:cubicBezTo>
                <a:cubicBezTo>
                  <a:pt x="244" y="106"/>
                  <a:pt x="244" y="109"/>
                  <a:pt x="244" y="113"/>
                </a:cubicBezTo>
                <a:cubicBezTo>
                  <a:pt x="242" y="130"/>
                  <a:pt x="235" y="147"/>
                  <a:pt x="224" y="161"/>
                </a:cubicBezTo>
                <a:cubicBezTo>
                  <a:pt x="206" y="184"/>
                  <a:pt x="179" y="198"/>
                  <a:pt x="149" y="198"/>
                </a:cubicBezTo>
                <a:cubicBezTo>
                  <a:pt x="97" y="198"/>
                  <a:pt x="54" y="155"/>
                  <a:pt x="54" y="10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0">
            <a:hlinkClick r:id="rId7" action="ppaction://hlinksldjump"/>
            <a:extLst>
              <a:ext uri="{FF2B5EF4-FFF2-40B4-BE49-F238E27FC236}">
                <a16:creationId xmlns:a16="http://schemas.microsoft.com/office/drawing/2014/main" id="{D9F7EB4E-EF5C-4BF7-809E-5ECF1C535920}"/>
              </a:ext>
            </a:extLst>
          </p:cNvPr>
          <p:cNvSpPr>
            <a:spLocks noChangeAspect="1" noEditPoints="1"/>
          </p:cNvSpPr>
          <p:nvPr/>
        </p:nvSpPr>
        <p:spPr bwMode="auto">
          <a:xfrm flipH="1">
            <a:off x="6763053" y="3777874"/>
            <a:ext cx="136150" cy="137102"/>
          </a:xfrm>
          <a:custGeom>
            <a:avLst/>
            <a:gdLst>
              <a:gd name="T0" fmla="*/ 231 w 252"/>
              <a:gd name="T1" fmla="*/ 166 h 255"/>
              <a:gd name="T2" fmla="*/ 252 w 252"/>
              <a:gd name="T3" fmla="*/ 114 h 255"/>
              <a:gd name="T4" fmla="*/ 252 w 252"/>
              <a:gd name="T5" fmla="*/ 103 h 255"/>
              <a:gd name="T6" fmla="*/ 244 w 252"/>
              <a:gd name="T7" fmla="*/ 62 h 255"/>
              <a:gd name="T8" fmla="*/ 194 w 252"/>
              <a:gd name="T9" fmla="*/ 10 h 255"/>
              <a:gd name="T10" fmla="*/ 149 w 252"/>
              <a:gd name="T11" fmla="*/ 0 h 255"/>
              <a:gd name="T12" fmla="*/ 46 w 252"/>
              <a:gd name="T13" fmla="*/ 103 h 255"/>
              <a:gd name="T14" fmla="*/ 67 w 252"/>
              <a:gd name="T15" fmla="*/ 165 h 255"/>
              <a:gd name="T16" fmla="*/ 0 w 252"/>
              <a:gd name="T17" fmla="*/ 232 h 255"/>
              <a:gd name="T18" fmla="*/ 24 w 252"/>
              <a:gd name="T19" fmla="*/ 255 h 255"/>
              <a:gd name="T20" fmla="*/ 76 w 252"/>
              <a:gd name="T21" fmla="*/ 203 h 255"/>
              <a:gd name="T22" fmla="*/ 70 w 252"/>
              <a:gd name="T23" fmla="*/ 198 h 255"/>
              <a:gd name="T24" fmla="*/ 24 w 252"/>
              <a:gd name="T25" fmla="*/ 244 h 255"/>
              <a:gd name="T26" fmla="*/ 11 w 252"/>
              <a:gd name="T27" fmla="*/ 232 h 255"/>
              <a:gd name="T28" fmla="*/ 72 w 252"/>
              <a:gd name="T29" fmla="*/ 171 h 255"/>
              <a:gd name="T30" fmla="*/ 149 w 252"/>
              <a:gd name="T31" fmla="*/ 206 h 255"/>
              <a:gd name="T32" fmla="*/ 231 w 252"/>
              <a:gd name="T33" fmla="*/ 166 h 255"/>
              <a:gd name="T34" fmla="*/ 54 w 252"/>
              <a:gd name="T35" fmla="*/ 103 h 255"/>
              <a:gd name="T36" fmla="*/ 149 w 252"/>
              <a:gd name="T37" fmla="*/ 8 h 255"/>
              <a:gd name="T38" fmla="*/ 191 w 252"/>
              <a:gd name="T39" fmla="*/ 17 h 255"/>
              <a:gd name="T40" fmla="*/ 237 w 252"/>
              <a:gd name="T41" fmla="*/ 65 h 255"/>
              <a:gd name="T42" fmla="*/ 244 w 252"/>
              <a:gd name="T43" fmla="*/ 103 h 255"/>
              <a:gd name="T44" fmla="*/ 244 w 252"/>
              <a:gd name="T45" fmla="*/ 113 h 255"/>
              <a:gd name="T46" fmla="*/ 224 w 252"/>
              <a:gd name="T47" fmla="*/ 161 h 255"/>
              <a:gd name="T48" fmla="*/ 149 w 252"/>
              <a:gd name="T49" fmla="*/ 198 h 255"/>
              <a:gd name="T50" fmla="*/ 54 w 252"/>
              <a:gd name="T51" fmla="*/ 10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255">
                <a:moveTo>
                  <a:pt x="231" y="166"/>
                </a:moveTo>
                <a:cubicBezTo>
                  <a:pt x="242" y="151"/>
                  <a:pt x="250" y="133"/>
                  <a:pt x="252" y="114"/>
                </a:cubicBezTo>
                <a:cubicBezTo>
                  <a:pt x="252" y="110"/>
                  <a:pt x="252" y="106"/>
                  <a:pt x="252" y="103"/>
                </a:cubicBezTo>
                <a:cubicBezTo>
                  <a:pt x="252" y="89"/>
                  <a:pt x="250" y="75"/>
                  <a:pt x="244" y="62"/>
                </a:cubicBezTo>
                <a:cubicBezTo>
                  <a:pt x="234" y="39"/>
                  <a:pt x="217" y="21"/>
                  <a:pt x="194" y="10"/>
                </a:cubicBezTo>
                <a:cubicBezTo>
                  <a:pt x="180" y="3"/>
                  <a:pt x="165" y="0"/>
                  <a:pt x="149" y="0"/>
                </a:cubicBezTo>
                <a:cubicBezTo>
                  <a:pt x="93" y="0"/>
                  <a:pt x="46" y="46"/>
                  <a:pt x="46" y="103"/>
                </a:cubicBezTo>
                <a:cubicBezTo>
                  <a:pt x="46" y="126"/>
                  <a:pt x="54" y="147"/>
                  <a:pt x="67" y="165"/>
                </a:cubicBezTo>
                <a:cubicBezTo>
                  <a:pt x="0" y="232"/>
                  <a:pt x="0" y="232"/>
                  <a:pt x="0" y="232"/>
                </a:cubicBezTo>
                <a:cubicBezTo>
                  <a:pt x="24" y="255"/>
                  <a:pt x="24" y="255"/>
                  <a:pt x="24" y="255"/>
                </a:cubicBezTo>
                <a:cubicBezTo>
                  <a:pt x="76" y="203"/>
                  <a:pt x="76" y="203"/>
                  <a:pt x="76" y="203"/>
                </a:cubicBezTo>
                <a:cubicBezTo>
                  <a:pt x="70" y="198"/>
                  <a:pt x="70" y="198"/>
                  <a:pt x="70" y="198"/>
                </a:cubicBezTo>
                <a:cubicBezTo>
                  <a:pt x="24" y="244"/>
                  <a:pt x="24" y="244"/>
                  <a:pt x="24" y="244"/>
                </a:cubicBezTo>
                <a:cubicBezTo>
                  <a:pt x="11" y="232"/>
                  <a:pt x="11" y="232"/>
                  <a:pt x="11" y="232"/>
                </a:cubicBezTo>
                <a:cubicBezTo>
                  <a:pt x="72" y="171"/>
                  <a:pt x="72" y="171"/>
                  <a:pt x="72" y="171"/>
                </a:cubicBezTo>
                <a:cubicBezTo>
                  <a:pt x="91" y="192"/>
                  <a:pt x="119" y="206"/>
                  <a:pt x="149" y="206"/>
                </a:cubicBezTo>
                <a:cubicBezTo>
                  <a:pt x="181" y="206"/>
                  <a:pt x="211" y="191"/>
                  <a:pt x="231" y="166"/>
                </a:cubicBezTo>
                <a:close/>
                <a:moveTo>
                  <a:pt x="54" y="103"/>
                </a:moveTo>
                <a:cubicBezTo>
                  <a:pt x="54" y="50"/>
                  <a:pt x="97" y="8"/>
                  <a:pt x="149" y="8"/>
                </a:cubicBezTo>
                <a:cubicBezTo>
                  <a:pt x="164" y="8"/>
                  <a:pt x="177" y="11"/>
                  <a:pt x="191" y="17"/>
                </a:cubicBezTo>
                <a:cubicBezTo>
                  <a:pt x="211" y="27"/>
                  <a:pt x="228" y="44"/>
                  <a:pt x="237" y="65"/>
                </a:cubicBezTo>
                <a:cubicBezTo>
                  <a:pt x="242" y="77"/>
                  <a:pt x="244" y="90"/>
                  <a:pt x="244" y="103"/>
                </a:cubicBezTo>
                <a:cubicBezTo>
                  <a:pt x="244" y="106"/>
                  <a:pt x="244" y="109"/>
                  <a:pt x="244" y="113"/>
                </a:cubicBezTo>
                <a:cubicBezTo>
                  <a:pt x="242" y="130"/>
                  <a:pt x="235" y="147"/>
                  <a:pt x="224" y="161"/>
                </a:cubicBezTo>
                <a:cubicBezTo>
                  <a:pt x="206" y="184"/>
                  <a:pt x="179" y="198"/>
                  <a:pt x="149" y="198"/>
                </a:cubicBezTo>
                <a:cubicBezTo>
                  <a:pt x="97" y="198"/>
                  <a:pt x="54" y="155"/>
                  <a:pt x="54" y="10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0">
            <a:hlinkClick r:id="rId8" action="ppaction://hlinksldjump"/>
            <a:extLst>
              <a:ext uri="{FF2B5EF4-FFF2-40B4-BE49-F238E27FC236}">
                <a16:creationId xmlns:a16="http://schemas.microsoft.com/office/drawing/2014/main" id="{A3D51DB0-D5A5-4509-804B-2436A4B147A2}"/>
              </a:ext>
            </a:extLst>
          </p:cNvPr>
          <p:cNvSpPr>
            <a:spLocks noChangeAspect="1" noEditPoints="1"/>
          </p:cNvSpPr>
          <p:nvPr/>
        </p:nvSpPr>
        <p:spPr bwMode="auto">
          <a:xfrm flipH="1">
            <a:off x="2230553" y="3734156"/>
            <a:ext cx="136150" cy="137102"/>
          </a:xfrm>
          <a:custGeom>
            <a:avLst/>
            <a:gdLst>
              <a:gd name="T0" fmla="*/ 231 w 252"/>
              <a:gd name="T1" fmla="*/ 166 h 255"/>
              <a:gd name="T2" fmla="*/ 252 w 252"/>
              <a:gd name="T3" fmla="*/ 114 h 255"/>
              <a:gd name="T4" fmla="*/ 252 w 252"/>
              <a:gd name="T5" fmla="*/ 103 h 255"/>
              <a:gd name="T6" fmla="*/ 244 w 252"/>
              <a:gd name="T7" fmla="*/ 62 h 255"/>
              <a:gd name="T8" fmla="*/ 194 w 252"/>
              <a:gd name="T9" fmla="*/ 10 h 255"/>
              <a:gd name="T10" fmla="*/ 149 w 252"/>
              <a:gd name="T11" fmla="*/ 0 h 255"/>
              <a:gd name="T12" fmla="*/ 46 w 252"/>
              <a:gd name="T13" fmla="*/ 103 h 255"/>
              <a:gd name="T14" fmla="*/ 67 w 252"/>
              <a:gd name="T15" fmla="*/ 165 h 255"/>
              <a:gd name="T16" fmla="*/ 0 w 252"/>
              <a:gd name="T17" fmla="*/ 232 h 255"/>
              <a:gd name="T18" fmla="*/ 24 w 252"/>
              <a:gd name="T19" fmla="*/ 255 h 255"/>
              <a:gd name="T20" fmla="*/ 76 w 252"/>
              <a:gd name="T21" fmla="*/ 203 h 255"/>
              <a:gd name="T22" fmla="*/ 70 w 252"/>
              <a:gd name="T23" fmla="*/ 198 h 255"/>
              <a:gd name="T24" fmla="*/ 24 w 252"/>
              <a:gd name="T25" fmla="*/ 244 h 255"/>
              <a:gd name="T26" fmla="*/ 11 w 252"/>
              <a:gd name="T27" fmla="*/ 232 h 255"/>
              <a:gd name="T28" fmla="*/ 72 w 252"/>
              <a:gd name="T29" fmla="*/ 171 h 255"/>
              <a:gd name="T30" fmla="*/ 149 w 252"/>
              <a:gd name="T31" fmla="*/ 206 h 255"/>
              <a:gd name="T32" fmla="*/ 231 w 252"/>
              <a:gd name="T33" fmla="*/ 166 h 255"/>
              <a:gd name="T34" fmla="*/ 54 w 252"/>
              <a:gd name="T35" fmla="*/ 103 h 255"/>
              <a:gd name="T36" fmla="*/ 149 w 252"/>
              <a:gd name="T37" fmla="*/ 8 h 255"/>
              <a:gd name="T38" fmla="*/ 191 w 252"/>
              <a:gd name="T39" fmla="*/ 17 h 255"/>
              <a:gd name="T40" fmla="*/ 237 w 252"/>
              <a:gd name="T41" fmla="*/ 65 h 255"/>
              <a:gd name="T42" fmla="*/ 244 w 252"/>
              <a:gd name="T43" fmla="*/ 103 h 255"/>
              <a:gd name="T44" fmla="*/ 244 w 252"/>
              <a:gd name="T45" fmla="*/ 113 h 255"/>
              <a:gd name="T46" fmla="*/ 224 w 252"/>
              <a:gd name="T47" fmla="*/ 161 h 255"/>
              <a:gd name="T48" fmla="*/ 149 w 252"/>
              <a:gd name="T49" fmla="*/ 198 h 255"/>
              <a:gd name="T50" fmla="*/ 54 w 252"/>
              <a:gd name="T51" fmla="*/ 10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255">
                <a:moveTo>
                  <a:pt x="231" y="166"/>
                </a:moveTo>
                <a:cubicBezTo>
                  <a:pt x="242" y="151"/>
                  <a:pt x="250" y="133"/>
                  <a:pt x="252" y="114"/>
                </a:cubicBezTo>
                <a:cubicBezTo>
                  <a:pt x="252" y="110"/>
                  <a:pt x="252" y="106"/>
                  <a:pt x="252" y="103"/>
                </a:cubicBezTo>
                <a:cubicBezTo>
                  <a:pt x="252" y="89"/>
                  <a:pt x="250" y="75"/>
                  <a:pt x="244" y="62"/>
                </a:cubicBezTo>
                <a:cubicBezTo>
                  <a:pt x="234" y="39"/>
                  <a:pt x="217" y="21"/>
                  <a:pt x="194" y="10"/>
                </a:cubicBezTo>
                <a:cubicBezTo>
                  <a:pt x="180" y="3"/>
                  <a:pt x="165" y="0"/>
                  <a:pt x="149" y="0"/>
                </a:cubicBezTo>
                <a:cubicBezTo>
                  <a:pt x="93" y="0"/>
                  <a:pt x="46" y="46"/>
                  <a:pt x="46" y="103"/>
                </a:cubicBezTo>
                <a:cubicBezTo>
                  <a:pt x="46" y="126"/>
                  <a:pt x="54" y="147"/>
                  <a:pt x="67" y="165"/>
                </a:cubicBezTo>
                <a:cubicBezTo>
                  <a:pt x="0" y="232"/>
                  <a:pt x="0" y="232"/>
                  <a:pt x="0" y="232"/>
                </a:cubicBezTo>
                <a:cubicBezTo>
                  <a:pt x="24" y="255"/>
                  <a:pt x="24" y="255"/>
                  <a:pt x="24" y="255"/>
                </a:cubicBezTo>
                <a:cubicBezTo>
                  <a:pt x="76" y="203"/>
                  <a:pt x="76" y="203"/>
                  <a:pt x="76" y="203"/>
                </a:cubicBezTo>
                <a:cubicBezTo>
                  <a:pt x="70" y="198"/>
                  <a:pt x="70" y="198"/>
                  <a:pt x="70" y="198"/>
                </a:cubicBezTo>
                <a:cubicBezTo>
                  <a:pt x="24" y="244"/>
                  <a:pt x="24" y="244"/>
                  <a:pt x="24" y="244"/>
                </a:cubicBezTo>
                <a:cubicBezTo>
                  <a:pt x="11" y="232"/>
                  <a:pt x="11" y="232"/>
                  <a:pt x="11" y="232"/>
                </a:cubicBezTo>
                <a:cubicBezTo>
                  <a:pt x="72" y="171"/>
                  <a:pt x="72" y="171"/>
                  <a:pt x="72" y="171"/>
                </a:cubicBezTo>
                <a:cubicBezTo>
                  <a:pt x="91" y="192"/>
                  <a:pt x="119" y="206"/>
                  <a:pt x="149" y="206"/>
                </a:cubicBezTo>
                <a:cubicBezTo>
                  <a:pt x="181" y="206"/>
                  <a:pt x="211" y="191"/>
                  <a:pt x="231" y="166"/>
                </a:cubicBezTo>
                <a:close/>
                <a:moveTo>
                  <a:pt x="54" y="103"/>
                </a:moveTo>
                <a:cubicBezTo>
                  <a:pt x="54" y="50"/>
                  <a:pt x="97" y="8"/>
                  <a:pt x="149" y="8"/>
                </a:cubicBezTo>
                <a:cubicBezTo>
                  <a:pt x="164" y="8"/>
                  <a:pt x="177" y="11"/>
                  <a:pt x="191" y="17"/>
                </a:cubicBezTo>
                <a:cubicBezTo>
                  <a:pt x="211" y="27"/>
                  <a:pt x="228" y="44"/>
                  <a:pt x="237" y="65"/>
                </a:cubicBezTo>
                <a:cubicBezTo>
                  <a:pt x="242" y="77"/>
                  <a:pt x="244" y="90"/>
                  <a:pt x="244" y="103"/>
                </a:cubicBezTo>
                <a:cubicBezTo>
                  <a:pt x="244" y="106"/>
                  <a:pt x="244" y="109"/>
                  <a:pt x="244" y="113"/>
                </a:cubicBezTo>
                <a:cubicBezTo>
                  <a:pt x="242" y="130"/>
                  <a:pt x="235" y="147"/>
                  <a:pt x="224" y="161"/>
                </a:cubicBezTo>
                <a:cubicBezTo>
                  <a:pt x="206" y="184"/>
                  <a:pt x="179" y="198"/>
                  <a:pt x="149" y="198"/>
                </a:cubicBezTo>
                <a:cubicBezTo>
                  <a:pt x="97" y="198"/>
                  <a:pt x="54" y="155"/>
                  <a:pt x="54" y="10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0">
            <a:hlinkClick r:id="rId9" action="ppaction://hlinksldjump"/>
            <a:extLst>
              <a:ext uri="{FF2B5EF4-FFF2-40B4-BE49-F238E27FC236}">
                <a16:creationId xmlns:a16="http://schemas.microsoft.com/office/drawing/2014/main" id="{5A89112A-F2E0-444E-B1BA-72A7333AB374}"/>
              </a:ext>
            </a:extLst>
          </p:cNvPr>
          <p:cNvSpPr>
            <a:spLocks noChangeAspect="1" noEditPoints="1"/>
          </p:cNvSpPr>
          <p:nvPr/>
        </p:nvSpPr>
        <p:spPr bwMode="auto">
          <a:xfrm flipH="1">
            <a:off x="4493555" y="4085964"/>
            <a:ext cx="136150" cy="137102"/>
          </a:xfrm>
          <a:custGeom>
            <a:avLst/>
            <a:gdLst>
              <a:gd name="T0" fmla="*/ 231 w 252"/>
              <a:gd name="T1" fmla="*/ 166 h 255"/>
              <a:gd name="T2" fmla="*/ 252 w 252"/>
              <a:gd name="T3" fmla="*/ 114 h 255"/>
              <a:gd name="T4" fmla="*/ 252 w 252"/>
              <a:gd name="T5" fmla="*/ 103 h 255"/>
              <a:gd name="T6" fmla="*/ 244 w 252"/>
              <a:gd name="T7" fmla="*/ 62 h 255"/>
              <a:gd name="T8" fmla="*/ 194 w 252"/>
              <a:gd name="T9" fmla="*/ 10 h 255"/>
              <a:gd name="T10" fmla="*/ 149 w 252"/>
              <a:gd name="T11" fmla="*/ 0 h 255"/>
              <a:gd name="T12" fmla="*/ 46 w 252"/>
              <a:gd name="T13" fmla="*/ 103 h 255"/>
              <a:gd name="T14" fmla="*/ 67 w 252"/>
              <a:gd name="T15" fmla="*/ 165 h 255"/>
              <a:gd name="T16" fmla="*/ 0 w 252"/>
              <a:gd name="T17" fmla="*/ 232 h 255"/>
              <a:gd name="T18" fmla="*/ 24 w 252"/>
              <a:gd name="T19" fmla="*/ 255 h 255"/>
              <a:gd name="T20" fmla="*/ 76 w 252"/>
              <a:gd name="T21" fmla="*/ 203 h 255"/>
              <a:gd name="T22" fmla="*/ 70 w 252"/>
              <a:gd name="T23" fmla="*/ 198 h 255"/>
              <a:gd name="T24" fmla="*/ 24 w 252"/>
              <a:gd name="T25" fmla="*/ 244 h 255"/>
              <a:gd name="T26" fmla="*/ 11 w 252"/>
              <a:gd name="T27" fmla="*/ 232 h 255"/>
              <a:gd name="T28" fmla="*/ 72 w 252"/>
              <a:gd name="T29" fmla="*/ 171 h 255"/>
              <a:gd name="T30" fmla="*/ 149 w 252"/>
              <a:gd name="T31" fmla="*/ 206 h 255"/>
              <a:gd name="T32" fmla="*/ 231 w 252"/>
              <a:gd name="T33" fmla="*/ 166 h 255"/>
              <a:gd name="T34" fmla="*/ 54 w 252"/>
              <a:gd name="T35" fmla="*/ 103 h 255"/>
              <a:gd name="T36" fmla="*/ 149 w 252"/>
              <a:gd name="T37" fmla="*/ 8 h 255"/>
              <a:gd name="T38" fmla="*/ 191 w 252"/>
              <a:gd name="T39" fmla="*/ 17 h 255"/>
              <a:gd name="T40" fmla="*/ 237 w 252"/>
              <a:gd name="T41" fmla="*/ 65 h 255"/>
              <a:gd name="T42" fmla="*/ 244 w 252"/>
              <a:gd name="T43" fmla="*/ 103 h 255"/>
              <a:gd name="T44" fmla="*/ 244 w 252"/>
              <a:gd name="T45" fmla="*/ 113 h 255"/>
              <a:gd name="T46" fmla="*/ 224 w 252"/>
              <a:gd name="T47" fmla="*/ 161 h 255"/>
              <a:gd name="T48" fmla="*/ 149 w 252"/>
              <a:gd name="T49" fmla="*/ 198 h 255"/>
              <a:gd name="T50" fmla="*/ 54 w 252"/>
              <a:gd name="T51" fmla="*/ 10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255">
                <a:moveTo>
                  <a:pt x="231" y="166"/>
                </a:moveTo>
                <a:cubicBezTo>
                  <a:pt x="242" y="151"/>
                  <a:pt x="250" y="133"/>
                  <a:pt x="252" y="114"/>
                </a:cubicBezTo>
                <a:cubicBezTo>
                  <a:pt x="252" y="110"/>
                  <a:pt x="252" y="106"/>
                  <a:pt x="252" y="103"/>
                </a:cubicBezTo>
                <a:cubicBezTo>
                  <a:pt x="252" y="89"/>
                  <a:pt x="250" y="75"/>
                  <a:pt x="244" y="62"/>
                </a:cubicBezTo>
                <a:cubicBezTo>
                  <a:pt x="234" y="39"/>
                  <a:pt x="217" y="21"/>
                  <a:pt x="194" y="10"/>
                </a:cubicBezTo>
                <a:cubicBezTo>
                  <a:pt x="180" y="3"/>
                  <a:pt x="165" y="0"/>
                  <a:pt x="149" y="0"/>
                </a:cubicBezTo>
                <a:cubicBezTo>
                  <a:pt x="93" y="0"/>
                  <a:pt x="46" y="46"/>
                  <a:pt x="46" y="103"/>
                </a:cubicBezTo>
                <a:cubicBezTo>
                  <a:pt x="46" y="126"/>
                  <a:pt x="54" y="147"/>
                  <a:pt x="67" y="165"/>
                </a:cubicBezTo>
                <a:cubicBezTo>
                  <a:pt x="0" y="232"/>
                  <a:pt x="0" y="232"/>
                  <a:pt x="0" y="232"/>
                </a:cubicBezTo>
                <a:cubicBezTo>
                  <a:pt x="24" y="255"/>
                  <a:pt x="24" y="255"/>
                  <a:pt x="24" y="255"/>
                </a:cubicBezTo>
                <a:cubicBezTo>
                  <a:pt x="76" y="203"/>
                  <a:pt x="76" y="203"/>
                  <a:pt x="76" y="203"/>
                </a:cubicBezTo>
                <a:cubicBezTo>
                  <a:pt x="70" y="198"/>
                  <a:pt x="70" y="198"/>
                  <a:pt x="70" y="198"/>
                </a:cubicBezTo>
                <a:cubicBezTo>
                  <a:pt x="24" y="244"/>
                  <a:pt x="24" y="244"/>
                  <a:pt x="24" y="244"/>
                </a:cubicBezTo>
                <a:cubicBezTo>
                  <a:pt x="11" y="232"/>
                  <a:pt x="11" y="232"/>
                  <a:pt x="11" y="232"/>
                </a:cubicBezTo>
                <a:cubicBezTo>
                  <a:pt x="72" y="171"/>
                  <a:pt x="72" y="171"/>
                  <a:pt x="72" y="171"/>
                </a:cubicBezTo>
                <a:cubicBezTo>
                  <a:pt x="91" y="192"/>
                  <a:pt x="119" y="206"/>
                  <a:pt x="149" y="206"/>
                </a:cubicBezTo>
                <a:cubicBezTo>
                  <a:pt x="181" y="206"/>
                  <a:pt x="211" y="191"/>
                  <a:pt x="231" y="166"/>
                </a:cubicBezTo>
                <a:close/>
                <a:moveTo>
                  <a:pt x="54" y="103"/>
                </a:moveTo>
                <a:cubicBezTo>
                  <a:pt x="54" y="50"/>
                  <a:pt x="97" y="8"/>
                  <a:pt x="149" y="8"/>
                </a:cubicBezTo>
                <a:cubicBezTo>
                  <a:pt x="164" y="8"/>
                  <a:pt x="177" y="11"/>
                  <a:pt x="191" y="17"/>
                </a:cubicBezTo>
                <a:cubicBezTo>
                  <a:pt x="211" y="27"/>
                  <a:pt x="228" y="44"/>
                  <a:pt x="237" y="65"/>
                </a:cubicBezTo>
                <a:cubicBezTo>
                  <a:pt x="242" y="77"/>
                  <a:pt x="244" y="90"/>
                  <a:pt x="244" y="103"/>
                </a:cubicBezTo>
                <a:cubicBezTo>
                  <a:pt x="244" y="106"/>
                  <a:pt x="244" y="109"/>
                  <a:pt x="244" y="113"/>
                </a:cubicBezTo>
                <a:cubicBezTo>
                  <a:pt x="242" y="130"/>
                  <a:pt x="235" y="147"/>
                  <a:pt x="224" y="161"/>
                </a:cubicBezTo>
                <a:cubicBezTo>
                  <a:pt x="206" y="184"/>
                  <a:pt x="179" y="198"/>
                  <a:pt x="149" y="198"/>
                </a:cubicBezTo>
                <a:cubicBezTo>
                  <a:pt x="97" y="198"/>
                  <a:pt x="54" y="155"/>
                  <a:pt x="54" y="10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0">
            <a:hlinkClick r:id="rId10" action="ppaction://hlinksldjump"/>
            <a:extLst>
              <a:ext uri="{FF2B5EF4-FFF2-40B4-BE49-F238E27FC236}">
                <a16:creationId xmlns:a16="http://schemas.microsoft.com/office/drawing/2014/main" id="{EDAF8B8C-7AF6-4691-817E-2F1E348A5403}"/>
              </a:ext>
            </a:extLst>
          </p:cNvPr>
          <p:cNvSpPr>
            <a:spLocks noChangeAspect="1" noEditPoints="1"/>
          </p:cNvSpPr>
          <p:nvPr/>
        </p:nvSpPr>
        <p:spPr bwMode="auto">
          <a:xfrm flipH="1">
            <a:off x="6759436" y="4115545"/>
            <a:ext cx="136150" cy="137102"/>
          </a:xfrm>
          <a:custGeom>
            <a:avLst/>
            <a:gdLst>
              <a:gd name="T0" fmla="*/ 231 w 252"/>
              <a:gd name="T1" fmla="*/ 166 h 255"/>
              <a:gd name="T2" fmla="*/ 252 w 252"/>
              <a:gd name="T3" fmla="*/ 114 h 255"/>
              <a:gd name="T4" fmla="*/ 252 w 252"/>
              <a:gd name="T5" fmla="*/ 103 h 255"/>
              <a:gd name="T6" fmla="*/ 244 w 252"/>
              <a:gd name="T7" fmla="*/ 62 h 255"/>
              <a:gd name="T8" fmla="*/ 194 w 252"/>
              <a:gd name="T9" fmla="*/ 10 h 255"/>
              <a:gd name="T10" fmla="*/ 149 w 252"/>
              <a:gd name="T11" fmla="*/ 0 h 255"/>
              <a:gd name="T12" fmla="*/ 46 w 252"/>
              <a:gd name="T13" fmla="*/ 103 h 255"/>
              <a:gd name="T14" fmla="*/ 67 w 252"/>
              <a:gd name="T15" fmla="*/ 165 h 255"/>
              <a:gd name="T16" fmla="*/ 0 w 252"/>
              <a:gd name="T17" fmla="*/ 232 h 255"/>
              <a:gd name="T18" fmla="*/ 24 w 252"/>
              <a:gd name="T19" fmla="*/ 255 h 255"/>
              <a:gd name="T20" fmla="*/ 76 w 252"/>
              <a:gd name="T21" fmla="*/ 203 h 255"/>
              <a:gd name="T22" fmla="*/ 70 w 252"/>
              <a:gd name="T23" fmla="*/ 198 h 255"/>
              <a:gd name="T24" fmla="*/ 24 w 252"/>
              <a:gd name="T25" fmla="*/ 244 h 255"/>
              <a:gd name="T26" fmla="*/ 11 w 252"/>
              <a:gd name="T27" fmla="*/ 232 h 255"/>
              <a:gd name="T28" fmla="*/ 72 w 252"/>
              <a:gd name="T29" fmla="*/ 171 h 255"/>
              <a:gd name="T30" fmla="*/ 149 w 252"/>
              <a:gd name="T31" fmla="*/ 206 h 255"/>
              <a:gd name="T32" fmla="*/ 231 w 252"/>
              <a:gd name="T33" fmla="*/ 166 h 255"/>
              <a:gd name="T34" fmla="*/ 54 w 252"/>
              <a:gd name="T35" fmla="*/ 103 h 255"/>
              <a:gd name="T36" fmla="*/ 149 w 252"/>
              <a:gd name="T37" fmla="*/ 8 h 255"/>
              <a:gd name="T38" fmla="*/ 191 w 252"/>
              <a:gd name="T39" fmla="*/ 17 h 255"/>
              <a:gd name="T40" fmla="*/ 237 w 252"/>
              <a:gd name="T41" fmla="*/ 65 h 255"/>
              <a:gd name="T42" fmla="*/ 244 w 252"/>
              <a:gd name="T43" fmla="*/ 103 h 255"/>
              <a:gd name="T44" fmla="*/ 244 w 252"/>
              <a:gd name="T45" fmla="*/ 113 h 255"/>
              <a:gd name="T46" fmla="*/ 224 w 252"/>
              <a:gd name="T47" fmla="*/ 161 h 255"/>
              <a:gd name="T48" fmla="*/ 149 w 252"/>
              <a:gd name="T49" fmla="*/ 198 h 255"/>
              <a:gd name="T50" fmla="*/ 54 w 252"/>
              <a:gd name="T51" fmla="*/ 10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255">
                <a:moveTo>
                  <a:pt x="231" y="166"/>
                </a:moveTo>
                <a:cubicBezTo>
                  <a:pt x="242" y="151"/>
                  <a:pt x="250" y="133"/>
                  <a:pt x="252" y="114"/>
                </a:cubicBezTo>
                <a:cubicBezTo>
                  <a:pt x="252" y="110"/>
                  <a:pt x="252" y="106"/>
                  <a:pt x="252" y="103"/>
                </a:cubicBezTo>
                <a:cubicBezTo>
                  <a:pt x="252" y="89"/>
                  <a:pt x="250" y="75"/>
                  <a:pt x="244" y="62"/>
                </a:cubicBezTo>
                <a:cubicBezTo>
                  <a:pt x="234" y="39"/>
                  <a:pt x="217" y="21"/>
                  <a:pt x="194" y="10"/>
                </a:cubicBezTo>
                <a:cubicBezTo>
                  <a:pt x="180" y="3"/>
                  <a:pt x="165" y="0"/>
                  <a:pt x="149" y="0"/>
                </a:cubicBezTo>
                <a:cubicBezTo>
                  <a:pt x="93" y="0"/>
                  <a:pt x="46" y="46"/>
                  <a:pt x="46" y="103"/>
                </a:cubicBezTo>
                <a:cubicBezTo>
                  <a:pt x="46" y="126"/>
                  <a:pt x="54" y="147"/>
                  <a:pt x="67" y="165"/>
                </a:cubicBezTo>
                <a:cubicBezTo>
                  <a:pt x="0" y="232"/>
                  <a:pt x="0" y="232"/>
                  <a:pt x="0" y="232"/>
                </a:cubicBezTo>
                <a:cubicBezTo>
                  <a:pt x="24" y="255"/>
                  <a:pt x="24" y="255"/>
                  <a:pt x="24" y="255"/>
                </a:cubicBezTo>
                <a:cubicBezTo>
                  <a:pt x="76" y="203"/>
                  <a:pt x="76" y="203"/>
                  <a:pt x="76" y="203"/>
                </a:cubicBezTo>
                <a:cubicBezTo>
                  <a:pt x="70" y="198"/>
                  <a:pt x="70" y="198"/>
                  <a:pt x="70" y="198"/>
                </a:cubicBezTo>
                <a:cubicBezTo>
                  <a:pt x="24" y="244"/>
                  <a:pt x="24" y="244"/>
                  <a:pt x="24" y="244"/>
                </a:cubicBezTo>
                <a:cubicBezTo>
                  <a:pt x="11" y="232"/>
                  <a:pt x="11" y="232"/>
                  <a:pt x="11" y="232"/>
                </a:cubicBezTo>
                <a:cubicBezTo>
                  <a:pt x="72" y="171"/>
                  <a:pt x="72" y="171"/>
                  <a:pt x="72" y="171"/>
                </a:cubicBezTo>
                <a:cubicBezTo>
                  <a:pt x="91" y="192"/>
                  <a:pt x="119" y="206"/>
                  <a:pt x="149" y="206"/>
                </a:cubicBezTo>
                <a:cubicBezTo>
                  <a:pt x="181" y="206"/>
                  <a:pt x="211" y="191"/>
                  <a:pt x="231" y="166"/>
                </a:cubicBezTo>
                <a:close/>
                <a:moveTo>
                  <a:pt x="54" y="103"/>
                </a:moveTo>
                <a:cubicBezTo>
                  <a:pt x="54" y="50"/>
                  <a:pt x="97" y="8"/>
                  <a:pt x="149" y="8"/>
                </a:cubicBezTo>
                <a:cubicBezTo>
                  <a:pt x="164" y="8"/>
                  <a:pt x="177" y="11"/>
                  <a:pt x="191" y="17"/>
                </a:cubicBezTo>
                <a:cubicBezTo>
                  <a:pt x="211" y="27"/>
                  <a:pt x="228" y="44"/>
                  <a:pt x="237" y="65"/>
                </a:cubicBezTo>
                <a:cubicBezTo>
                  <a:pt x="242" y="77"/>
                  <a:pt x="244" y="90"/>
                  <a:pt x="244" y="103"/>
                </a:cubicBezTo>
                <a:cubicBezTo>
                  <a:pt x="244" y="106"/>
                  <a:pt x="244" y="109"/>
                  <a:pt x="244" y="113"/>
                </a:cubicBezTo>
                <a:cubicBezTo>
                  <a:pt x="242" y="130"/>
                  <a:pt x="235" y="147"/>
                  <a:pt x="224" y="161"/>
                </a:cubicBezTo>
                <a:cubicBezTo>
                  <a:pt x="206" y="184"/>
                  <a:pt x="179" y="198"/>
                  <a:pt x="149" y="198"/>
                </a:cubicBezTo>
                <a:cubicBezTo>
                  <a:pt x="97" y="198"/>
                  <a:pt x="54" y="155"/>
                  <a:pt x="54" y="10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0">
            <a:hlinkClick r:id="rId11" action="ppaction://hlinksldjump"/>
            <a:extLst>
              <a:ext uri="{FF2B5EF4-FFF2-40B4-BE49-F238E27FC236}">
                <a16:creationId xmlns:a16="http://schemas.microsoft.com/office/drawing/2014/main" id="{9599932A-1C66-4B45-8A63-1033306A52E9}"/>
              </a:ext>
            </a:extLst>
          </p:cNvPr>
          <p:cNvSpPr>
            <a:spLocks noChangeAspect="1" noEditPoints="1"/>
          </p:cNvSpPr>
          <p:nvPr/>
        </p:nvSpPr>
        <p:spPr bwMode="auto">
          <a:xfrm flipH="1">
            <a:off x="2230553" y="4021286"/>
            <a:ext cx="136150" cy="137102"/>
          </a:xfrm>
          <a:custGeom>
            <a:avLst/>
            <a:gdLst>
              <a:gd name="T0" fmla="*/ 231 w 252"/>
              <a:gd name="T1" fmla="*/ 166 h 255"/>
              <a:gd name="T2" fmla="*/ 252 w 252"/>
              <a:gd name="T3" fmla="*/ 114 h 255"/>
              <a:gd name="T4" fmla="*/ 252 w 252"/>
              <a:gd name="T5" fmla="*/ 103 h 255"/>
              <a:gd name="T6" fmla="*/ 244 w 252"/>
              <a:gd name="T7" fmla="*/ 62 h 255"/>
              <a:gd name="T8" fmla="*/ 194 w 252"/>
              <a:gd name="T9" fmla="*/ 10 h 255"/>
              <a:gd name="T10" fmla="*/ 149 w 252"/>
              <a:gd name="T11" fmla="*/ 0 h 255"/>
              <a:gd name="T12" fmla="*/ 46 w 252"/>
              <a:gd name="T13" fmla="*/ 103 h 255"/>
              <a:gd name="T14" fmla="*/ 67 w 252"/>
              <a:gd name="T15" fmla="*/ 165 h 255"/>
              <a:gd name="T16" fmla="*/ 0 w 252"/>
              <a:gd name="T17" fmla="*/ 232 h 255"/>
              <a:gd name="T18" fmla="*/ 24 w 252"/>
              <a:gd name="T19" fmla="*/ 255 h 255"/>
              <a:gd name="T20" fmla="*/ 76 w 252"/>
              <a:gd name="T21" fmla="*/ 203 h 255"/>
              <a:gd name="T22" fmla="*/ 70 w 252"/>
              <a:gd name="T23" fmla="*/ 198 h 255"/>
              <a:gd name="T24" fmla="*/ 24 w 252"/>
              <a:gd name="T25" fmla="*/ 244 h 255"/>
              <a:gd name="T26" fmla="*/ 11 w 252"/>
              <a:gd name="T27" fmla="*/ 232 h 255"/>
              <a:gd name="T28" fmla="*/ 72 w 252"/>
              <a:gd name="T29" fmla="*/ 171 h 255"/>
              <a:gd name="T30" fmla="*/ 149 w 252"/>
              <a:gd name="T31" fmla="*/ 206 h 255"/>
              <a:gd name="T32" fmla="*/ 231 w 252"/>
              <a:gd name="T33" fmla="*/ 166 h 255"/>
              <a:gd name="T34" fmla="*/ 54 w 252"/>
              <a:gd name="T35" fmla="*/ 103 h 255"/>
              <a:gd name="T36" fmla="*/ 149 w 252"/>
              <a:gd name="T37" fmla="*/ 8 h 255"/>
              <a:gd name="T38" fmla="*/ 191 w 252"/>
              <a:gd name="T39" fmla="*/ 17 h 255"/>
              <a:gd name="T40" fmla="*/ 237 w 252"/>
              <a:gd name="T41" fmla="*/ 65 h 255"/>
              <a:gd name="T42" fmla="*/ 244 w 252"/>
              <a:gd name="T43" fmla="*/ 103 h 255"/>
              <a:gd name="T44" fmla="*/ 244 w 252"/>
              <a:gd name="T45" fmla="*/ 113 h 255"/>
              <a:gd name="T46" fmla="*/ 224 w 252"/>
              <a:gd name="T47" fmla="*/ 161 h 255"/>
              <a:gd name="T48" fmla="*/ 149 w 252"/>
              <a:gd name="T49" fmla="*/ 198 h 255"/>
              <a:gd name="T50" fmla="*/ 54 w 252"/>
              <a:gd name="T51" fmla="*/ 10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255">
                <a:moveTo>
                  <a:pt x="231" y="166"/>
                </a:moveTo>
                <a:cubicBezTo>
                  <a:pt x="242" y="151"/>
                  <a:pt x="250" y="133"/>
                  <a:pt x="252" y="114"/>
                </a:cubicBezTo>
                <a:cubicBezTo>
                  <a:pt x="252" y="110"/>
                  <a:pt x="252" y="106"/>
                  <a:pt x="252" y="103"/>
                </a:cubicBezTo>
                <a:cubicBezTo>
                  <a:pt x="252" y="89"/>
                  <a:pt x="250" y="75"/>
                  <a:pt x="244" y="62"/>
                </a:cubicBezTo>
                <a:cubicBezTo>
                  <a:pt x="234" y="39"/>
                  <a:pt x="217" y="21"/>
                  <a:pt x="194" y="10"/>
                </a:cubicBezTo>
                <a:cubicBezTo>
                  <a:pt x="180" y="3"/>
                  <a:pt x="165" y="0"/>
                  <a:pt x="149" y="0"/>
                </a:cubicBezTo>
                <a:cubicBezTo>
                  <a:pt x="93" y="0"/>
                  <a:pt x="46" y="46"/>
                  <a:pt x="46" y="103"/>
                </a:cubicBezTo>
                <a:cubicBezTo>
                  <a:pt x="46" y="126"/>
                  <a:pt x="54" y="147"/>
                  <a:pt x="67" y="165"/>
                </a:cubicBezTo>
                <a:cubicBezTo>
                  <a:pt x="0" y="232"/>
                  <a:pt x="0" y="232"/>
                  <a:pt x="0" y="232"/>
                </a:cubicBezTo>
                <a:cubicBezTo>
                  <a:pt x="24" y="255"/>
                  <a:pt x="24" y="255"/>
                  <a:pt x="24" y="255"/>
                </a:cubicBezTo>
                <a:cubicBezTo>
                  <a:pt x="76" y="203"/>
                  <a:pt x="76" y="203"/>
                  <a:pt x="76" y="203"/>
                </a:cubicBezTo>
                <a:cubicBezTo>
                  <a:pt x="70" y="198"/>
                  <a:pt x="70" y="198"/>
                  <a:pt x="70" y="198"/>
                </a:cubicBezTo>
                <a:cubicBezTo>
                  <a:pt x="24" y="244"/>
                  <a:pt x="24" y="244"/>
                  <a:pt x="24" y="244"/>
                </a:cubicBezTo>
                <a:cubicBezTo>
                  <a:pt x="11" y="232"/>
                  <a:pt x="11" y="232"/>
                  <a:pt x="11" y="232"/>
                </a:cubicBezTo>
                <a:cubicBezTo>
                  <a:pt x="72" y="171"/>
                  <a:pt x="72" y="171"/>
                  <a:pt x="72" y="171"/>
                </a:cubicBezTo>
                <a:cubicBezTo>
                  <a:pt x="91" y="192"/>
                  <a:pt x="119" y="206"/>
                  <a:pt x="149" y="206"/>
                </a:cubicBezTo>
                <a:cubicBezTo>
                  <a:pt x="181" y="206"/>
                  <a:pt x="211" y="191"/>
                  <a:pt x="231" y="166"/>
                </a:cubicBezTo>
                <a:close/>
                <a:moveTo>
                  <a:pt x="54" y="103"/>
                </a:moveTo>
                <a:cubicBezTo>
                  <a:pt x="54" y="50"/>
                  <a:pt x="97" y="8"/>
                  <a:pt x="149" y="8"/>
                </a:cubicBezTo>
                <a:cubicBezTo>
                  <a:pt x="164" y="8"/>
                  <a:pt x="177" y="11"/>
                  <a:pt x="191" y="17"/>
                </a:cubicBezTo>
                <a:cubicBezTo>
                  <a:pt x="211" y="27"/>
                  <a:pt x="228" y="44"/>
                  <a:pt x="237" y="65"/>
                </a:cubicBezTo>
                <a:cubicBezTo>
                  <a:pt x="242" y="77"/>
                  <a:pt x="244" y="90"/>
                  <a:pt x="244" y="103"/>
                </a:cubicBezTo>
                <a:cubicBezTo>
                  <a:pt x="244" y="106"/>
                  <a:pt x="244" y="109"/>
                  <a:pt x="244" y="113"/>
                </a:cubicBezTo>
                <a:cubicBezTo>
                  <a:pt x="242" y="130"/>
                  <a:pt x="235" y="147"/>
                  <a:pt x="224" y="161"/>
                </a:cubicBezTo>
                <a:cubicBezTo>
                  <a:pt x="206" y="184"/>
                  <a:pt x="179" y="198"/>
                  <a:pt x="149" y="198"/>
                </a:cubicBezTo>
                <a:cubicBezTo>
                  <a:pt x="97" y="198"/>
                  <a:pt x="54" y="155"/>
                  <a:pt x="54" y="10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AutoShape 2" descr="Business People Sitting Together in a Meeting">
            <a:extLst>
              <a:ext uri="{FF2B5EF4-FFF2-40B4-BE49-F238E27FC236}">
                <a16:creationId xmlns:a16="http://schemas.microsoft.com/office/drawing/2014/main" id="{74ABFB61-7279-4110-A331-D2392E11DD06}"/>
              </a:ext>
            </a:extLst>
          </p:cNvPr>
          <p:cNvSpPr>
            <a:spLocks noChangeAspect="1" noChangeArrowheads="1"/>
          </p:cNvSpPr>
          <p:nvPr/>
        </p:nvSpPr>
        <p:spPr bwMode="auto">
          <a:xfrm>
            <a:off x="4419600" y="2285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 picture containing building&#10;&#10;Description automatically generated">
            <a:extLst>
              <a:ext uri="{FF2B5EF4-FFF2-40B4-BE49-F238E27FC236}">
                <a16:creationId xmlns:a16="http://schemas.microsoft.com/office/drawing/2014/main" id="{E759E0EF-98EE-4701-81D7-151EE11C6C6C}"/>
              </a:ext>
            </a:extLst>
          </p:cNvPr>
          <p:cNvPicPr>
            <a:picLocks noChangeAspect="1"/>
          </p:cNvPicPr>
          <p:nvPr/>
        </p:nvPicPr>
        <p:blipFill rotWithShape="1">
          <a:blip r:embed="rId12"/>
          <a:srcRect t="41739" b="30564"/>
          <a:stretch/>
        </p:blipFill>
        <p:spPr>
          <a:xfrm>
            <a:off x="0" y="1017572"/>
            <a:ext cx="9144000" cy="1252404"/>
          </a:xfrm>
          <a:prstGeom prst="rect">
            <a:avLst/>
          </a:prstGeom>
        </p:spPr>
      </p:pic>
      <p:sp>
        <p:nvSpPr>
          <p:cNvPr id="169" name="Rectangle 168">
            <a:extLst>
              <a:ext uri="{FF2B5EF4-FFF2-40B4-BE49-F238E27FC236}">
                <a16:creationId xmlns:a16="http://schemas.microsoft.com/office/drawing/2014/main" id="{D745BBB2-A36F-48DB-9035-6019B5872869}"/>
              </a:ext>
            </a:extLst>
          </p:cNvPr>
          <p:cNvSpPr/>
          <p:nvPr/>
        </p:nvSpPr>
        <p:spPr>
          <a:xfrm>
            <a:off x="0" y="1016259"/>
            <a:ext cx="9144000" cy="1253657"/>
          </a:xfrm>
          <a:prstGeom prst="rect">
            <a:avLst/>
          </a:prstGeom>
          <a:gradFill flip="none" rotWithShape="1">
            <a:gsLst>
              <a:gs pos="0">
                <a:schemeClr val="bg1">
                  <a:alpha val="80000"/>
                </a:schemeClr>
              </a:gs>
              <a:gs pos="71000">
                <a:srgbClr val="93C5EA">
                  <a:alpha val="10000"/>
                </a:srgbClr>
              </a:gs>
              <a:gs pos="24000">
                <a:schemeClr val="bg1">
                  <a:alpha val="10000"/>
                </a:schemeClr>
              </a:gs>
              <a:gs pos="100000">
                <a:schemeClr val="tx2"/>
              </a:gs>
            </a:gsLst>
            <a:lin ang="54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18" name="Freeform 10">
            <a:hlinkClick r:id="rId13" action="ppaction://hlinksldjump"/>
            <a:extLst>
              <a:ext uri="{FF2B5EF4-FFF2-40B4-BE49-F238E27FC236}">
                <a16:creationId xmlns:a16="http://schemas.microsoft.com/office/drawing/2014/main" id="{DC1C552C-2AFF-48CD-A0F7-A71D8CE9D8A0}"/>
              </a:ext>
            </a:extLst>
          </p:cNvPr>
          <p:cNvSpPr>
            <a:spLocks noChangeAspect="1" noEditPoints="1"/>
          </p:cNvSpPr>
          <p:nvPr/>
        </p:nvSpPr>
        <p:spPr bwMode="auto">
          <a:xfrm flipH="1">
            <a:off x="8871713" y="3444963"/>
            <a:ext cx="136150" cy="137102"/>
          </a:xfrm>
          <a:custGeom>
            <a:avLst/>
            <a:gdLst>
              <a:gd name="T0" fmla="*/ 231 w 252"/>
              <a:gd name="T1" fmla="*/ 166 h 255"/>
              <a:gd name="T2" fmla="*/ 252 w 252"/>
              <a:gd name="T3" fmla="*/ 114 h 255"/>
              <a:gd name="T4" fmla="*/ 252 w 252"/>
              <a:gd name="T5" fmla="*/ 103 h 255"/>
              <a:gd name="T6" fmla="*/ 244 w 252"/>
              <a:gd name="T7" fmla="*/ 62 h 255"/>
              <a:gd name="T8" fmla="*/ 194 w 252"/>
              <a:gd name="T9" fmla="*/ 10 h 255"/>
              <a:gd name="T10" fmla="*/ 149 w 252"/>
              <a:gd name="T11" fmla="*/ 0 h 255"/>
              <a:gd name="T12" fmla="*/ 46 w 252"/>
              <a:gd name="T13" fmla="*/ 103 h 255"/>
              <a:gd name="T14" fmla="*/ 67 w 252"/>
              <a:gd name="T15" fmla="*/ 165 h 255"/>
              <a:gd name="T16" fmla="*/ 0 w 252"/>
              <a:gd name="T17" fmla="*/ 232 h 255"/>
              <a:gd name="T18" fmla="*/ 24 w 252"/>
              <a:gd name="T19" fmla="*/ 255 h 255"/>
              <a:gd name="T20" fmla="*/ 76 w 252"/>
              <a:gd name="T21" fmla="*/ 203 h 255"/>
              <a:gd name="T22" fmla="*/ 70 w 252"/>
              <a:gd name="T23" fmla="*/ 198 h 255"/>
              <a:gd name="T24" fmla="*/ 24 w 252"/>
              <a:gd name="T25" fmla="*/ 244 h 255"/>
              <a:gd name="T26" fmla="*/ 11 w 252"/>
              <a:gd name="T27" fmla="*/ 232 h 255"/>
              <a:gd name="T28" fmla="*/ 72 w 252"/>
              <a:gd name="T29" fmla="*/ 171 h 255"/>
              <a:gd name="T30" fmla="*/ 149 w 252"/>
              <a:gd name="T31" fmla="*/ 206 h 255"/>
              <a:gd name="T32" fmla="*/ 231 w 252"/>
              <a:gd name="T33" fmla="*/ 166 h 255"/>
              <a:gd name="T34" fmla="*/ 54 w 252"/>
              <a:gd name="T35" fmla="*/ 103 h 255"/>
              <a:gd name="T36" fmla="*/ 149 w 252"/>
              <a:gd name="T37" fmla="*/ 8 h 255"/>
              <a:gd name="T38" fmla="*/ 191 w 252"/>
              <a:gd name="T39" fmla="*/ 17 h 255"/>
              <a:gd name="T40" fmla="*/ 237 w 252"/>
              <a:gd name="T41" fmla="*/ 65 h 255"/>
              <a:gd name="T42" fmla="*/ 244 w 252"/>
              <a:gd name="T43" fmla="*/ 103 h 255"/>
              <a:gd name="T44" fmla="*/ 244 w 252"/>
              <a:gd name="T45" fmla="*/ 113 h 255"/>
              <a:gd name="T46" fmla="*/ 224 w 252"/>
              <a:gd name="T47" fmla="*/ 161 h 255"/>
              <a:gd name="T48" fmla="*/ 149 w 252"/>
              <a:gd name="T49" fmla="*/ 198 h 255"/>
              <a:gd name="T50" fmla="*/ 54 w 252"/>
              <a:gd name="T51" fmla="*/ 10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255">
                <a:moveTo>
                  <a:pt x="231" y="166"/>
                </a:moveTo>
                <a:cubicBezTo>
                  <a:pt x="242" y="151"/>
                  <a:pt x="250" y="133"/>
                  <a:pt x="252" y="114"/>
                </a:cubicBezTo>
                <a:cubicBezTo>
                  <a:pt x="252" y="110"/>
                  <a:pt x="252" y="106"/>
                  <a:pt x="252" y="103"/>
                </a:cubicBezTo>
                <a:cubicBezTo>
                  <a:pt x="252" y="89"/>
                  <a:pt x="250" y="75"/>
                  <a:pt x="244" y="62"/>
                </a:cubicBezTo>
                <a:cubicBezTo>
                  <a:pt x="234" y="39"/>
                  <a:pt x="217" y="21"/>
                  <a:pt x="194" y="10"/>
                </a:cubicBezTo>
                <a:cubicBezTo>
                  <a:pt x="180" y="3"/>
                  <a:pt x="165" y="0"/>
                  <a:pt x="149" y="0"/>
                </a:cubicBezTo>
                <a:cubicBezTo>
                  <a:pt x="93" y="0"/>
                  <a:pt x="46" y="46"/>
                  <a:pt x="46" y="103"/>
                </a:cubicBezTo>
                <a:cubicBezTo>
                  <a:pt x="46" y="126"/>
                  <a:pt x="54" y="147"/>
                  <a:pt x="67" y="165"/>
                </a:cubicBezTo>
                <a:cubicBezTo>
                  <a:pt x="0" y="232"/>
                  <a:pt x="0" y="232"/>
                  <a:pt x="0" y="232"/>
                </a:cubicBezTo>
                <a:cubicBezTo>
                  <a:pt x="24" y="255"/>
                  <a:pt x="24" y="255"/>
                  <a:pt x="24" y="255"/>
                </a:cubicBezTo>
                <a:cubicBezTo>
                  <a:pt x="76" y="203"/>
                  <a:pt x="76" y="203"/>
                  <a:pt x="76" y="203"/>
                </a:cubicBezTo>
                <a:cubicBezTo>
                  <a:pt x="70" y="198"/>
                  <a:pt x="70" y="198"/>
                  <a:pt x="70" y="198"/>
                </a:cubicBezTo>
                <a:cubicBezTo>
                  <a:pt x="24" y="244"/>
                  <a:pt x="24" y="244"/>
                  <a:pt x="24" y="244"/>
                </a:cubicBezTo>
                <a:cubicBezTo>
                  <a:pt x="11" y="232"/>
                  <a:pt x="11" y="232"/>
                  <a:pt x="11" y="232"/>
                </a:cubicBezTo>
                <a:cubicBezTo>
                  <a:pt x="72" y="171"/>
                  <a:pt x="72" y="171"/>
                  <a:pt x="72" y="171"/>
                </a:cubicBezTo>
                <a:cubicBezTo>
                  <a:pt x="91" y="192"/>
                  <a:pt x="119" y="206"/>
                  <a:pt x="149" y="206"/>
                </a:cubicBezTo>
                <a:cubicBezTo>
                  <a:pt x="181" y="206"/>
                  <a:pt x="211" y="191"/>
                  <a:pt x="231" y="166"/>
                </a:cubicBezTo>
                <a:close/>
                <a:moveTo>
                  <a:pt x="54" y="103"/>
                </a:moveTo>
                <a:cubicBezTo>
                  <a:pt x="54" y="50"/>
                  <a:pt x="97" y="8"/>
                  <a:pt x="149" y="8"/>
                </a:cubicBezTo>
                <a:cubicBezTo>
                  <a:pt x="164" y="8"/>
                  <a:pt x="177" y="11"/>
                  <a:pt x="191" y="17"/>
                </a:cubicBezTo>
                <a:cubicBezTo>
                  <a:pt x="211" y="27"/>
                  <a:pt x="228" y="44"/>
                  <a:pt x="237" y="65"/>
                </a:cubicBezTo>
                <a:cubicBezTo>
                  <a:pt x="242" y="77"/>
                  <a:pt x="244" y="90"/>
                  <a:pt x="244" y="103"/>
                </a:cubicBezTo>
                <a:cubicBezTo>
                  <a:pt x="244" y="106"/>
                  <a:pt x="244" y="109"/>
                  <a:pt x="244" y="113"/>
                </a:cubicBezTo>
                <a:cubicBezTo>
                  <a:pt x="242" y="130"/>
                  <a:pt x="235" y="147"/>
                  <a:pt x="224" y="161"/>
                </a:cubicBezTo>
                <a:cubicBezTo>
                  <a:pt x="206" y="184"/>
                  <a:pt x="179" y="198"/>
                  <a:pt x="149" y="198"/>
                </a:cubicBezTo>
                <a:cubicBezTo>
                  <a:pt x="97" y="198"/>
                  <a:pt x="54" y="155"/>
                  <a:pt x="54" y="10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0">
            <a:hlinkClick r:id="rId14" action="ppaction://hlinksldjump"/>
            <a:extLst>
              <a:ext uri="{FF2B5EF4-FFF2-40B4-BE49-F238E27FC236}">
                <a16:creationId xmlns:a16="http://schemas.microsoft.com/office/drawing/2014/main" id="{4A7FF775-A53E-4A01-B872-8F0D8A1359E2}"/>
              </a:ext>
            </a:extLst>
          </p:cNvPr>
          <p:cNvSpPr>
            <a:spLocks noChangeAspect="1" noEditPoints="1"/>
          </p:cNvSpPr>
          <p:nvPr/>
        </p:nvSpPr>
        <p:spPr bwMode="auto">
          <a:xfrm flipH="1">
            <a:off x="8876605" y="3757185"/>
            <a:ext cx="136150" cy="137102"/>
          </a:xfrm>
          <a:custGeom>
            <a:avLst/>
            <a:gdLst>
              <a:gd name="T0" fmla="*/ 231 w 252"/>
              <a:gd name="T1" fmla="*/ 166 h 255"/>
              <a:gd name="T2" fmla="*/ 252 w 252"/>
              <a:gd name="T3" fmla="*/ 114 h 255"/>
              <a:gd name="T4" fmla="*/ 252 w 252"/>
              <a:gd name="T5" fmla="*/ 103 h 255"/>
              <a:gd name="T6" fmla="*/ 244 w 252"/>
              <a:gd name="T7" fmla="*/ 62 h 255"/>
              <a:gd name="T8" fmla="*/ 194 w 252"/>
              <a:gd name="T9" fmla="*/ 10 h 255"/>
              <a:gd name="T10" fmla="*/ 149 w 252"/>
              <a:gd name="T11" fmla="*/ 0 h 255"/>
              <a:gd name="T12" fmla="*/ 46 w 252"/>
              <a:gd name="T13" fmla="*/ 103 h 255"/>
              <a:gd name="T14" fmla="*/ 67 w 252"/>
              <a:gd name="T15" fmla="*/ 165 h 255"/>
              <a:gd name="T16" fmla="*/ 0 w 252"/>
              <a:gd name="T17" fmla="*/ 232 h 255"/>
              <a:gd name="T18" fmla="*/ 24 w 252"/>
              <a:gd name="T19" fmla="*/ 255 h 255"/>
              <a:gd name="T20" fmla="*/ 76 w 252"/>
              <a:gd name="T21" fmla="*/ 203 h 255"/>
              <a:gd name="T22" fmla="*/ 70 w 252"/>
              <a:gd name="T23" fmla="*/ 198 h 255"/>
              <a:gd name="T24" fmla="*/ 24 w 252"/>
              <a:gd name="T25" fmla="*/ 244 h 255"/>
              <a:gd name="T26" fmla="*/ 11 w 252"/>
              <a:gd name="T27" fmla="*/ 232 h 255"/>
              <a:gd name="T28" fmla="*/ 72 w 252"/>
              <a:gd name="T29" fmla="*/ 171 h 255"/>
              <a:gd name="T30" fmla="*/ 149 w 252"/>
              <a:gd name="T31" fmla="*/ 206 h 255"/>
              <a:gd name="T32" fmla="*/ 231 w 252"/>
              <a:gd name="T33" fmla="*/ 166 h 255"/>
              <a:gd name="T34" fmla="*/ 54 w 252"/>
              <a:gd name="T35" fmla="*/ 103 h 255"/>
              <a:gd name="T36" fmla="*/ 149 w 252"/>
              <a:gd name="T37" fmla="*/ 8 h 255"/>
              <a:gd name="T38" fmla="*/ 191 w 252"/>
              <a:gd name="T39" fmla="*/ 17 h 255"/>
              <a:gd name="T40" fmla="*/ 237 w 252"/>
              <a:gd name="T41" fmla="*/ 65 h 255"/>
              <a:gd name="T42" fmla="*/ 244 w 252"/>
              <a:gd name="T43" fmla="*/ 103 h 255"/>
              <a:gd name="T44" fmla="*/ 244 w 252"/>
              <a:gd name="T45" fmla="*/ 113 h 255"/>
              <a:gd name="T46" fmla="*/ 224 w 252"/>
              <a:gd name="T47" fmla="*/ 161 h 255"/>
              <a:gd name="T48" fmla="*/ 149 w 252"/>
              <a:gd name="T49" fmla="*/ 198 h 255"/>
              <a:gd name="T50" fmla="*/ 54 w 252"/>
              <a:gd name="T51" fmla="*/ 10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255">
                <a:moveTo>
                  <a:pt x="231" y="166"/>
                </a:moveTo>
                <a:cubicBezTo>
                  <a:pt x="242" y="151"/>
                  <a:pt x="250" y="133"/>
                  <a:pt x="252" y="114"/>
                </a:cubicBezTo>
                <a:cubicBezTo>
                  <a:pt x="252" y="110"/>
                  <a:pt x="252" y="106"/>
                  <a:pt x="252" y="103"/>
                </a:cubicBezTo>
                <a:cubicBezTo>
                  <a:pt x="252" y="89"/>
                  <a:pt x="250" y="75"/>
                  <a:pt x="244" y="62"/>
                </a:cubicBezTo>
                <a:cubicBezTo>
                  <a:pt x="234" y="39"/>
                  <a:pt x="217" y="21"/>
                  <a:pt x="194" y="10"/>
                </a:cubicBezTo>
                <a:cubicBezTo>
                  <a:pt x="180" y="3"/>
                  <a:pt x="165" y="0"/>
                  <a:pt x="149" y="0"/>
                </a:cubicBezTo>
                <a:cubicBezTo>
                  <a:pt x="93" y="0"/>
                  <a:pt x="46" y="46"/>
                  <a:pt x="46" y="103"/>
                </a:cubicBezTo>
                <a:cubicBezTo>
                  <a:pt x="46" y="126"/>
                  <a:pt x="54" y="147"/>
                  <a:pt x="67" y="165"/>
                </a:cubicBezTo>
                <a:cubicBezTo>
                  <a:pt x="0" y="232"/>
                  <a:pt x="0" y="232"/>
                  <a:pt x="0" y="232"/>
                </a:cubicBezTo>
                <a:cubicBezTo>
                  <a:pt x="24" y="255"/>
                  <a:pt x="24" y="255"/>
                  <a:pt x="24" y="255"/>
                </a:cubicBezTo>
                <a:cubicBezTo>
                  <a:pt x="76" y="203"/>
                  <a:pt x="76" y="203"/>
                  <a:pt x="76" y="203"/>
                </a:cubicBezTo>
                <a:cubicBezTo>
                  <a:pt x="70" y="198"/>
                  <a:pt x="70" y="198"/>
                  <a:pt x="70" y="198"/>
                </a:cubicBezTo>
                <a:cubicBezTo>
                  <a:pt x="24" y="244"/>
                  <a:pt x="24" y="244"/>
                  <a:pt x="24" y="244"/>
                </a:cubicBezTo>
                <a:cubicBezTo>
                  <a:pt x="11" y="232"/>
                  <a:pt x="11" y="232"/>
                  <a:pt x="11" y="232"/>
                </a:cubicBezTo>
                <a:cubicBezTo>
                  <a:pt x="72" y="171"/>
                  <a:pt x="72" y="171"/>
                  <a:pt x="72" y="171"/>
                </a:cubicBezTo>
                <a:cubicBezTo>
                  <a:pt x="91" y="192"/>
                  <a:pt x="119" y="206"/>
                  <a:pt x="149" y="206"/>
                </a:cubicBezTo>
                <a:cubicBezTo>
                  <a:pt x="181" y="206"/>
                  <a:pt x="211" y="191"/>
                  <a:pt x="231" y="166"/>
                </a:cubicBezTo>
                <a:close/>
                <a:moveTo>
                  <a:pt x="54" y="103"/>
                </a:moveTo>
                <a:cubicBezTo>
                  <a:pt x="54" y="50"/>
                  <a:pt x="97" y="8"/>
                  <a:pt x="149" y="8"/>
                </a:cubicBezTo>
                <a:cubicBezTo>
                  <a:pt x="164" y="8"/>
                  <a:pt x="177" y="11"/>
                  <a:pt x="191" y="17"/>
                </a:cubicBezTo>
                <a:cubicBezTo>
                  <a:pt x="211" y="27"/>
                  <a:pt x="228" y="44"/>
                  <a:pt x="237" y="65"/>
                </a:cubicBezTo>
                <a:cubicBezTo>
                  <a:pt x="242" y="77"/>
                  <a:pt x="244" y="90"/>
                  <a:pt x="244" y="103"/>
                </a:cubicBezTo>
                <a:cubicBezTo>
                  <a:pt x="244" y="106"/>
                  <a:pt x="244" y="109"/>
                  <a:pt x="244" y="113"/>
                </a:cubicBezTo>
                <a:cubicBezTo>
                  <a:pt x="242" y="130"/>
                  <a:pt x="235" y="147"/>
                  <a:pt x="224" y="161"/>
                </a:cubicBezTo>
                <a:cubicBezTo>
                  <a:pt x="206" y="184"/>
                  <a:pt x="179" y="198"/>
                  <a:pt x="149" y="198"/>
                </a:cubicBezTo>
                <a:cubicBezTo>
                  <a:pt x="97" y="198"/>
                  <a:pt x="54" y="155"/>
                  <a:pt x="54" y="10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0">
            <a:hlinkClick r:id="rId15" action="ppaction://hlinksldjump"/>
            <a:extLst>
              <a:ext uri="{FF2B5EF4-FFF2-40B4-BE49-F238E27FC236}">
                <a16:creationId xmlns:a16="http://schemas.microsoft.com/office/drawing/2014/main" id="{9B5AEAC6-E83E-4A16-9404-0600E33B52C0}"/>
              </a:ext>
            </a:extLst>
          </p:cNvPr>
          <p:cNvSpPr>
            <a:spLocks noChangeAspect="1" noEditPoints="1"/>
          </p:cNvSpPr>
          <p:nvPr/>
        </p:nvSpPr>
        <p:spPr bwMode="auto">
          <a:xfrm flipH="1">
            <a:off x="8876605" y="4118389"/>
            <a:ext cx="136150" cy="137102"/>
          </a:xfrm>
          <a:custGeom>
            <a:avLst/>
            <a:gdLst>
              <a:gd name="T0" fmla="*/ 231 w 252"/>
              <a:gd name="T1" fmla="*/ 166 h 255"/>
              <a:gd name="T2" fmla="*/ 252 w 252"/>
              <a:gd name="T3" fmla="*/ 114 h 255"/>
              <a:gd name="T4" fmla="*/ 252 w 252"/>
              <a:gd name="T5" fmla="*/ 103 h 255"/>
              <a:gd name="T6" fmla="*/ 244 w 252"/>
              <a:gd name="T7" fmla="*/ 62 h 255"/>
              <a:gd name="T8" fmla="*/ 194 w 252"/>
              <a:gd name="T9" fmla="*/ 10 h 255"/>
              <a:gd name="T10" fmla="*/ 149 w 252"/>
              <a:gd name="T11" fmla="*/ 0 h 255"/>
              <a:gd name="T12" fmla="*/ 46 w 252"/>
              <a:gd name="T13" fmla="*/ 103 h 255"/>
              <a:gd name="T14" fmla="*/ 67 w 252"/>
              <a:gd name="T15" fmla="*/ 165 h 255"/>
              <a:gd name="T16" fmla="*/ 0 w 252"/>
              <a:gd name="T17" fmla="*/ 232 h 255"/>
              <a:gd name="T18" fmla="*/ 24 w 252"/>
              <a:gd name="T19" fmla="*/ 255 h 255"/>
              <a:gd name="T20" fmla="*/ 76 w 252"/>
              <a:gd name="T21" fmla="*/ 203 h 255"/>
              <a:gd name="T22" fmla="*/ 70 w 252"/>
              <a:gd name="T23" fmla="*/ 198 h 255"/>
              <a:gd name="T24" fmla="*/ 24 w 252"/>
              <a:gd name="T25" fmla="*/ 244 h 255"/>
              <a:gd name="T26" fmla="*/ 11 w 252"/>
              <a:gd name="T27" fmla="*/ 232 h 255"/>
              <a:gd name="T28" fmla="*/ 72 w 252"/>
              <a:gd name="T29" fmla="*/ 171 h 255"/>
              <a:gd name="T30" fmla="*/ 149 w 252"/>
              <a:gd name="T31" fmla="*/ 206 h 255"/>
              <a:gd name="T32" fmla="*/ 231 w 252"/>
              <a:gd name="T33" fmla="*/ 166 h 255"/>
              <a:gd name="T34" fmla="*/ 54 w 252"/>
              <a:gd name="T35" fmla="*/ 103 h 255"/>
              <a:gd name="T36" fmla="*/ 149 w 252"/>
              <a:gd name="T37" fmla="*/ 8 h 255"/>
              <a:gd name="T38" fmla="*/ 191 w 252"/>
              <a:gd name="T39" fmla="*/ 17 h 255"/>
              <a:gd name="T40" fmla="*/ 237 w 252"/>
              <a:gd name="T41" fmla="*/ 65 h 255"/>
              <a:gd name="T42" fmla="*/ 244 w 252"/>
              <a:gd name="T43" fmla="*/ 103 h 255"/>
              <a:gd name="T44" fmla="*/ 244 w 252"/>
              <a:gd name="T45" fmla="*/ 113 h 255"/>
              <a:gd name="T46" fmla="*/ 224 w 252"/>
              <a:gd name="T47" fmla="*/ 161 h 255"/>
              <a:gd name="T48" fmla="*/ 149 w 252"/>
              <a:gd name="T49" fmla="*/ 198 h 255"/>
              <a:gd name="T50" fmla="*/ 54 w 252"/>
              <a:gd name="T51" fmla="*/ 103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2" h="255">
                <a:moveTo>
                  <a:pt x="231" y="166"/>
                </a:moveTo>
                <a:cubicBezTo>
                  <a:pt x="242" y="151"/>
                  <a:pt x="250" y="133"/>
                  <a:pt x="252" y="114"/>
                </a:cubicBezTo>
                <a:cubicBezTo>
                  <a:pt x="252" y="110"/>
                  <a:pt x="252" y="106"/>
                  <a:pt x="252" y="103"/>
                </a:cubicBezTo>
                <a:cubicBezTo>
                  <a:pt x="252" y="89"/>
                  <a:pt x="250" y="75"/>
                  <a:pt x="244" y="62"/>
                </a:cubicBezTo>
                <a:cubicBezTo>
                  <a:pt x="234" y="39"/>
                  <a:pt x="217" y="21"/>
                  <a:pt x="194" y="10"/>
                </a:cubicBezTo>
                <a:cubicBezTo>
                  <a:pt x="180" y="3"/>
                  <a:pt x="165" y="0"/>
                  <a:pt x="149" y="0"/>
                </a:cubicBezTo>
                <a:cubicBezTo>
                  <a:pt x="93" y="0"/>
                  <a:pt x="46" y="46"/>
                  <a:pt x="46" y="103"/>
                </a:cubicBezTo>
                <a:cubicBezTo>
                  <a:pt x="46" y="126"/>
                  <a:pt x="54" y="147"/>
                  <a:pt x="67" y="165"/>
                </a:cubicBezTo>
                <a:cubicBezTo>
                  <a:pt x="0" y="232"/>
                  <a:pt x="0" y="232"/>
                  <a:pt x="0" y="232"/>
                </a:cubicBezTo>
                <a:cubicBezTo>
                  <a:pt x="24" y="255"/>
                  <a:pt x="24" y="255"/>
                  <a:pt x="24" y="255"/>
                </a:cubicBezTo>
                <a:cubicBezTo>
                  <a:pt x="76" y="203"/>
                  <a:pt x="76" y="203"/>
                  <a:pt x="76" y="203"/>
                </a:cubicBezTo>
                <a:cubicBezTo>
                  <a:pt x="70" y="198"/>
                  <a:pt x="70" y="198"/>
                  <a:pt x="70" y="198"/>
                </a:cubicBezTo>
                <a:cubicBezTo>
                  <a:pt x="24" y="244"/>
                  <a:pt x="24" y="244"/>
                  <a:pt x="24" y="244"/>
                </a:cubicBezTo>
                <a:cubicBezTo>
                  <a:pt x="11" y="232"/>
                  <a:pt x="11" y="232"/>
                  <a:pt x="11" y="232"/>
                </a:cubicBezTo>
                <a:cubicBezTo>
                  <a:pt x="72" y="171"/>
                  <a:pt x="72" y="171"/>
                  <a:pt x="72" y="171"/>
                </a:cubicBezTo>
                <a:cubicBezTo>
                  <a:pt x="91" y="192"/>
                  <a:pt x="119" y="206"/>
                  <a:pt x="149" y="206"/>
                </a:cubicBezTo>
                <a:cubicBezTo>
                  <a:pt x="181" y="206"/>
                  <a:pt x="211" y="191"/>
                  <a:pt x="231" y="166"/>
                </a:cubicBezTo>
                <a:close/>
                <a:moveTo>
                  <a:pt x="54" y="103"/>
                </a:moveTo>
                <a:cubicBezTo>
                  <a:pt x="54" y="50"/>
                  <a:pt x="97" y="8"/>
                  <a:pt x="149" y="8"/>
                </a:cubicBezTo>
                <a:cubicBezTo>
                  <a:pt x="164" y="8"/>
                  <a:pt x="177" y="11"/>
                  <a:pt x="191" y="17"/>
                </a:cubicBezTo>
                <a:cubicBezTo>
                  <a:pt x="211" y="27"/>
                  <a:pt x="228" y="44"/>
                  <a:pt x="237" y="65"/>
                </a:cubicBezTo>
                <a:cubicBezTo>
                  <a:pt x="242" y="77"/>
                  <a:pt x="244" y="90"/>
                  <a:pt x="244" y="103"/>
                </a:cubicBezTo>
                <a:cubicBezTo>
                  <a:pt x="244" y="106"/>
                  <a:pt x="244" y="109"/>
                  <a:pt x="244" y="113"/>
                </a:cubicBezTo>
                <a:cubicBezTo>
                  <a:pt x="242" y="130"/>
                  <a:pt x="235" y="147"/>
                  <a:pt x="224" y="161"/>
                </a:cubicBezTo>
                <a:cubicBezTo>
                  <a:pt x="206" y="184"/>
                  <a:pt x="179" y="198"/>
                  <a:pt x="149" y="198"/>
                </a:cubicBezTo>
                <a:cubicBezTo>
                  <a:pt x="97" y="198"/>
                  <a:pt x="54" y="155"/>
                  <a:pt x="54" y="10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1030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4C34CA-9B91-4112-A34B-19D7E093E34B}"/>
              </a:ext>
            </a:extLst>
          </p:cNvPr>
          <p:cNvPicPr>
            <a:picLocks noChangeAspect="1"/>
          </p:cNvPicPr>
          <p:nvPr/>
        </p:nvPicPr>
        <p:blipFill rotWithShape="1">
          <a:blip r:embed="rId3"/>
          <a:srcRect l="56042" r="6502"/>
          <a:stretch/>
        </p:blipFill>
        <p:spPr>
          <a:xfrm>
            <a:off x="-8659" y="0"/>
            <a:ext cx="3424989" cy="5144803"/>
          </a:xfrm>
          <a:prstGeom prst="rect">
            <a:avLst/>
          </a:prstGeom>
        </p:spPr>
      </p:pic>
      <p:sp>
        <p:nvSpPr>
          <p:cNvPr id="6" name="Rectangle 5">
            <a:extLst>
              <a:ext uri="{FF2B5EF4-FFF2-40B4-BE49-F238E27FC236}">
                <a16:creationId xmlns:a16="http://schemas.microsoft.com/office/drawing/2014/main" id="{F736628E-577A-C146-A739-20AB0C96E786}"/>
              </a:ext>
            </a:extLst>
          </p:cNvPr>
          <p:cNvSpPr/>
          <p:nvPr/>
        </p:nvSpPr>
        <p:spPr>
          <a:xfrm>
            <a:off x="-8659" y="0"/>
            <a:ext cx="3429000" cy="5143500"/>
          </a:xfrm>
          <a:prstGeom prst="rect">
            <a:avLst/>
          </a:prstGeom>
          <a:solidFill>
            <a:srgbClr val="061C2B">
              <a:alpha val="41961"/>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grpSp>
        <p:nvGrpSpPr>
          <p:cNvPr id="12" name="Group 11">
            <a:extLst>
              <a:ext uri="{FF2B5EF4-FFF2-40B4-BE49-F238E27FC236}">
                <a16:creationId xmlns:a16="http://schemas.microsoft.com/office/drawing/2014/main" id="{E7B366A7-1C01-9546-BE53-CE43105FAC9B}"/>
              </a:ext>
            </a:extLst>
          </p:cNvPr>
          <p:cNvGrpSpPr/>
          <p:nvPr/>
        </p:nvGrpSpPr>
        <p:grpSpPr>
          <a:xfrm>
            <a:off x="258907" y="1794766"/>
            <a:ext cx="2490825" cy="1505433"/>
            <a:chOff x="294926" y="2736201"/>
            <a:chExt cx="3200250" cy="1671368"/>
          </a:xfrm>
        </p:grpSpPr>
        <p:sp>
          <p:nvSpPr>
            <p:cNvPr id="13" name="Rounded Rectangle 12">
              <a:extLst>
                <a:ext uri="{FF2B5EF4-FFF2-40B4-BE49-F238E27FC236}">
                  <a16:creationId xmlns:a16="http://schemas.microsoft.com/office/drawing/2014/main" id="{76084310-1F47-274F-9FDB-8E432F1AD8BE}"/>
                </a:ext>
              </a:extLst>
            </p:cNvPr>
            <p:cNvSpPr/>
            <p:nvPr/>
          </p:nvSpPr>
          <p:spPr>
            <a:xfrm>
              <a:off x="294926" y="2736201"/>
              <a:ext cx="3200250" cy="1671368"/>
            </a:xfrm>
            <a:prstGeom prst="roundRect">
              <a:avLst>
                <a:gd name="adj" fmla="val 3810"/>
              </a:avLst>
            </a:prstGeom>
            <a:solidFill>
              <a:schemeClr val="accent1">
                <a:alpha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2"/>
                </a:solidFill>
              </a:endParaRPr>
            </a:p>
          </p:txBody>
        </p:sp>
        <p:sp>
          <p:nvSpPr>
            <p:cNvPr id="14" name="Rectangle 13">
              <a:extLst>
                <a:ext uri="{FF2B5EF4-FFF2-40B4-BE49-F238E27FC236}">
                  <a16:creationId xmlns:a16="http://schemas.microsoft.com/office/drawing/2014/main" id="{46D589C2-725D-974E-8E37-39A98EACA141}"/>
                </a:ext>
              </a:extLst>
            </p:cNvPr>
            <p:cNvSpPr/>
            <p:nvPr/>
          </p:nvSpPr>
          <p:spPr>
            <a:xfrm>
              <a:off x="464139" y="2905853"/>
              <a:ext cx="2925792" cy="1272836"/>
            </a:xfrm>
            <a:prstGeom prst="rect">
              <a:avLst/>
            </a:prstGeom>
          </p:spPr>
          <p:txBody>
            <a:bodyPr wrap="square">
              <a:spAutoFit/>
            </a:bodyPr>
            <a:lstStyle/>
            <a:p>
              <a:pPr lvl="0" defTabSz="914400">
                <a:lnSpc>
                  <a:spcPct val="90000"/>
                </a:lnSpc>
                <a:defRPr/>
              </a:pPr>
              <a:r>
                <a:rPr lang="en-US" sz="2000" b="1" dirty="0">
                  <a:solidFill>
                    <a:schemeClr val="accent3"/>
                  </a:solidFill>
                  <a:latin typeface="Arial" panose="020B0604020202020204" pitchFamily="34" charset="0"/>
                </a:rPr>
                <a:t>PROCONSULT ADVISORY</a:t>
              </a:r>
            </a:p>
            <a:p>
              <a:pPr lvl="0" defTabSz="914400">
                <a:lnSpc>
                  <a:spcPts val="1200"/>
                </a:lnSpc>
                <a:spcBef>
                  <a:spcPts val="300"/>
                </a:spcBef>
                <a:defRPr/>
              </a:pPr>
              <a:r>
                <a:rPr lang="en-US" sz="1200" dirty="0">
                  <a:solidFill>
                    <a:schemeClr val="tx2"/>
                  </a:solidFill>
                  <a:latin typeface="Arial" panose="020B0604020202020204" pitchFamily="34" charset="0"/>
                </a:rPr>
                <a:t>End-to-end transformational engagement with real results </a:t>
              </a:r>
              <a:br>
                <a:rPr lang="en-US" sz="1200" dirty="0">
                  <a:solidFill>
                    <a:schemeClr val="tx2"/>
                  </a:solidFill>
                  <a:latin typeface="Arial" panose="020B0604020202020204" pitchFamily="34" charset="0"/>
                </a:rPr>
              </a:br>
              <a:r>
                <a:rPr lang="en-US" sz="1200" dirty="0">
                  <a:solidFill>
                    <a:schemeClr val="tx2"/>
                  </a:solidFill>
                  <a:latin typeface="Arial" panose="020B0604020202020204" pitchFamily="34" charset="0"/>
                </a:rPr>
                <a:t>in just weeks</a:t>
              </a:r>
            </a:p>
          </p:txBody>
        </p:sp>
      </p:grpSp>
      <p:sp>
        <p:nvSpPr>
          <p:cNvPr id="15" name="TextBox 14">
            <a:extLst>
              <a:ext uri="{FF2B5EF4-FFF2-40B4-BE49-F238E27FC236}">
                <a16:creationId xmlns:a16="http://schemas.microsoft.com/office/drawing/2014/main" id="{16E5D52D-98ED-4E58-93E5-098309048A82}"/>
              </a:ext>
            </a:extLst>
          </p:cNvPr>
          <p:cNvSpPr txBox="1"/>
          <p:nvPr/>
        </p:nvSpPr>
        <p:spPr>
          <a:xfrm>
            <a:off x="4024767" y="1048443"/>
            <a:ext cx="4662887" cy="492443"/>
          </a:xfrm>
          <a:prstGeom prst="rect">
            <a:avLst/>
          </a:prstGeom>
          <a:noFill/>
        </p:spPr>
        <p:txBody>
          <a:bodyPr wrap="square" lIns="0" tIns="0" rIns="0" bIns="0" rtlCol="0">
            <a:spAutoFit/>
          </a:bodyPr>
          <a:lstStyle/>
          <a:p>
            <a:pPr marL="0" lvl="1">
              <a:defRPr/>
            </a:pPr>
            <a:r>
              <a:rPr lang="en-US" sz="1600">
                <a:solidFill>
                  <a:srgbClr val="FFFFFF"/>
                </a:solidFill>
              </a:rPr>
              <a:t>Align cross-functional teams with a single vision and guiding principles</a:t>
            </a:r>
          </a:p>
        </p:txBody>
      </p:sp>
      <p:sp>
        <p:nvSpPr>
          <p:cNvPr id="29" name="Oval 28">
            <a:extLst>
              <a:ext uri="{FF2B5EF4-FFF2-40B4-BE49-F238E27FC236}">
                <a16:creationId xmlns:a16="http://schemas.microsoft.com/office/drawing/2014/main" id="{7B61BB3E-E9E4-40F4-AE0B-BAE6D8575C93}"/>
              </a:ext>
            </a:extLst>
          </p:cNvPr>
          <p:cNvSpPr>
            <a:spLocks noChangeAspect="1"/>
          </p:cNvSpPr>
          <p:nvPr/>
        </p:nvSpPr>
        <p:spPr>
          <a:xfrm>
            <a:off x="2982405" y="839263"/>
            <a:ext cx="914400" cy="914400"/>
          </a:xfrm>
          <a:prstGeom prst="ellipse">
            <a:avLst/>
          </a:prstGeom>
          <a:solidFill>
            <a:srgbClr val="0072C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32" name="Oval 31">
            <a:extLst>
              <a:ext uri="{FF2B5EF4-FFF2-40B4-BE49-F238E27FC236}">
                <a16:creationId xmlns:a16="http://schemas.microsoft.com/office/drawing/2014/main" id="{53AD97FC-21C2-4ED7-9C68-2769A1693ADD}"/>
              </a:ext>
            </a:extLst>
          </p:cNvPr>
          <p:cNvSpPr>
            <a:spLocks noChangeAspect="1"/>
          </p:cNvSpPr>
          <p:nvPr/>
        </p:nvSpPr>
        <p:spPr>
          <a:xfrm>
            <a:off x="2982405" y="3911921"/>
            <a:ext cx="914400" cy="914400"/>
          </a:xfrm>
          <a:prstGeom prst="ellipse">
            <a:avLst/>
          </a:prstGeom>
          <a:solidFill>
            <a:srgbClr val="0062A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50" name="TextBox 49">
            <a:extLst>
              <a:ext uri="{FF2B5EF4-FFF2-40B4-BE49-F238E27FC236}">
                <a16:creationId xmlns:a16="http://schemas.microsoft.com/office/drawing/2014/main" id="{7C5B233C-1B0B-4F0C-8A0B-473D11415869}"/>
              </a:ext>
            </a:extLst>
          </p:cNvPr>
          <p:cNvSpPr txBox="1"/>
          <p:nvPr/>
        </p:nvSpPr>
        <p:spPr>
          <a:xfrm>
            <a:off x="4024767" y="4143840"/>
            <a:ext cx="4662887" cy="492443"/>
          </a:xfrm>
          <a:prstGeom prst="rect">
            <a:avLst/>
          </a:prstGeom>
          <a:noFill/>
        </p:spPr>
        <p:txBody>
          <a:bodyPr wrap="square" lIns="0" tIns="0" rIns="0" bIns="0" rtlCol="0">
            <a:spAutoFit/>
          </a:bodyPr>
          <a:lstStyle/>
          <a:p>
            <a:pPr fontAlgn="base"/>
            <a:r>
              <a:rPr lang="en-US" sz="1600">
                <a:solidFill>
                  <a:schemeClr val="tx2"/>
                </a:solidFill>
              </a:rPr>
              <a:t>Accelerate time-to-value by achieving desired outcomes faster</a:t>
            </a:r>
            <a:endParaRPr lang="en-US" sz="1100">
              <a:solidFill>
                <a:schemeClr val="tx2"/>
              </a:solidFill>
            </a:endParaRPr>
          </a:p>
        </p:txBody>
      </p:sp>
      <p:sp>
        <p:nvSpPr>
          <p:cNvPr id="51" name="TextBox 50">
            <a:extLst>
              <a:ext uri="{FF2B5EF4-FFF2-40B4-BE49-F238E27FC236}">
                <a16:creationId xmlns:a16="http://schemas.microsoft.com/office/drawing/2014/main" id="{8BA00D02-611D-495D-A2C1-0AECBBA3FFC9}"/>
              </a:ext>
            </a:extLst>
          </p:cNvPr>
          <p:cNvSpPr txBox="1"/>
          <p:nvPr/>
        </p:nvSpPr>
        <p:spPr>
          <a:xfrm>
            <a:off x="4024767" y="3112041"/>
            <a:ext cx="4662887" cy="492443"/>
          </a:xfrm>
          <a:prstGeom prst="rect">
            <a:avLst/>
          </a:prstGeom>
          <a:noFill/>
        </p:spPr>
        <p:txBody>
          <a:bodyPr wrap="square" lIns="0" tIns="0" rIns="0" bIns="0" rtlCol="0">
            <a:spAutoFit/>
          </a:bodyPr>
          <a:lstStyle/>
          <a:p>
            <a:pPr marL="0" lvl="1">
              <a:defRPr/>
            </a:pPr>
            <a:r>
              <a:rPr lang="en-US" sz="1600">
                <a:solidFill>
                  <a:srgbClr val="FFFFFF"/>
                </a:solidFill>
              </a:rPr>
              <a:t>Leverage best practice guidance and </a:t>
            </a:r>
            <a:r>
              <a:rPr lang="en-US" sz="1600">
                <a:solidFill>
                  <a:schemeClr val="tx2"/>
                </a:solidFill>
              </a:rPr>
              <a:t>immediately execute on findings and recommendations</a:t>
            </a:r>
            <a:endParaRPr lang="en-US" sz="1600">
              <a:solidFill>
                <a:srgbClr val="FFFFFF"/>
              </a:solidFill>
            </a:endParaRPr>
          </a:p>
        </p:txBody>
      </p:sp>
      <p:sp>
        <p:nvSpPr>
          <p:cNvPr id="30" name="Oval 29">
            <a:extLst>
              <a:ext uri="{FF2B5EF4-FFF2-40B4-BE49-F238E27FC236}">
                <a16:creationId xmlns:a16="http://schemas.microsoft.com/office/drawing/2014/main" id="{53C991BA-456F-474F-82BC-37F8A91BC318}"/>
              </a:ext>
            </a:extLst>
          </p:cNvPr>
          <p:cNvSpPr>
            <a:spLocks noChangeAspect="1"/>
          </p:cNvSpPr>
          <p:nvPr/>
        </p:nvSpPr>
        <p:spPr>
          <a:xfrm>
            <a:off x="2982405" y="1863482"/>
            <a:ext cx="914400" cy="914400"/>
          </a:xfrm>
          <a:prstGeom prst="ellipse">
            <a:avLst/>
          </a:prstGeom>
          <a:solidFill>
            <a:srgbClr val="006BB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52" name="TextBox 51">
            <a:extLst>
              <a:ext uri="{FF2B5EF4-FFF2-40B4-BE49-F238E27FC236}">
                <a16:creationId xmlns:a16="http://schemas.microsoft.com/office/drawing/2014/main" id="{9843F9C2-A66F-4C87-807C-8410979EF26B}"/>
              </a:ext>
            </a:extLst>
          </p:cNvPr>
          <p:cNvSpPr txBox="1"/>
          <p:nvPr/>
        </p:nvSpPr>
        <p:spPr>
          <a:xfrm>
            <a:off x="4024767" y="2080242"/>
            <a:ext cx="4662887" cy="492443"/>
          </a:xfrm>
          <a:prstGeom prst="rect">
            <a:avLst/>
          </a:prstGeom>
          <a:noFill/>
        </p:spPr>
        <p:txBody>
          <a:bodyPr wrap="square" lIns="0" tIns="0" rIns="0" bIns="0" rtlCol="0">
            <a:spAutoFit/>
          </a:bodyPr>
          <a:lstStyle/>
          <a:p>
            <a:pPr fontAlgn="base"/>
            <a:r>
              <a:rPr lang="en-US" sz="1600">
                <a:solidFill>
                  <a:schemeClr val="tx2"/>
                </a:solidFill>
              </a:rPr>
              <a:t>Deliver a prioritized plan for transitioning from your AS-IS to your TO-BE state</a:t>
            </a:r>
          </a:p>
        </p:txBody>
      </p:sp>
      <p:sp>
        <p:nvSpPr>
          <p:cNvPr id="2" name="Title 1">
            <a:extLst>
              <a:ext uri="{FF2B5EF4-FFF2-40B4-BE49-F238E27FC236}">
                <a16:creationId xmlns:a16="http://schemas.microsoft.com/office/drawing/2014/main" id="{C8772BD7-3265-E249-B269-F796F8805DCF}"/>
              </a:ext>
            </a:extLst>
          </p:cNvPr>
          <p:cNvSpPr>
            <a:spLocks noGrp="1"/>
          </p:cNvSpPr>
          <p:nvPr>
            <p:ph type="title"/>
          </p:nvPr>
        </p:nvSpPr>
        <p:spPr>
          <a:xfrm>
            <a:off x="258907" y="228600"/>
            <a:ext cx="8697513" cy="387798"/>
          </a:xfrm>
        </p:spPr>
        <p:txBody>
          <a:bodyPr wrap="square" lIns="0" tIns="0" rIns="0" bIns="0" anchor="t">
            <a:spAutoFit/>
          </a:bodyPr>
          <a:lstStyle/>
          <a:p>
            <a:r>
              <a:rPr lang="en-US">
                <a:latin typeface="Arial"/>
                <a:cs typeface="Arial"/>
              </a:rPr>
              <a:t>Focus your efforts on beneficial and lasting change</a:t>
            </a:r>
          </a:p>
        </p:txBody>
      </p:sp>
      <p:sp>
        <p:nvSpPr>
          <p:cNvPr id="31" name="Oval 30">
            <a:extLst>
              <a:ext uri="{FF2B5EF4-FFF2-40B4-BE49-F238E27FC236}">
                <a16:creationId xmlns:a16="http://schemas.microsoft.com/office/drawing/2014/main" id="{9B426AD5-6144-431E-8A59-4B9DE5EE6960}"/>
              </a:ext>
            </a:extLst>
          </p:cNvPr>
          <p:cNvSpPr>
            <a:spLocks noChangeAspect="1"/>
          </p:cNvSpPr>
          <p:nvPr/>
        </p:nvSpPr>
        <p:spPr>
          <a:xfrm>
            <a:off x="2982405" y="2887701"/>
            <a:ext cx="914400" cy="914400"/>
          </a:xfrm>
          <a:prstGeom prst="ellipse">
            <a:avLst/>
          </a:prstGeom>
          <a:solidFill>
            <a:srgbClr val="0065B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grpSp>
        <p:nvGrpSpPr>
          <p:cNvPr id="55" name="Group 54">
            <a:extLst>
              <a:ext uri="{FF2B5EF4-FFF2-40B4-BE49-F238E27FC236}">
                <a16:creationId xmlns:a16="http://schemas.microsoft.com/office/drawing/2014/main" id="{4714FD1D-1F81-43F7-B9EC-37463B4080D7}"/>
              </a:ext>
            </a:extLst>
          </p:cNvPr>
          <p:cNvGrpSpPr>
            <a:grpSpLocks noChangeAspect="1"/>
          </p:cNvGrpSpPr>
          <p:nvPr/>
        </p:nvGrpSpPr>
        <p:grpSpPr>
          <a:xfrm>
            <a:off x="3156291" y="1013867"/>
            <a:ext cx="547150" cy="567478"/>
            <a:chOff x="1876426" y="2233613"/>
            <a:chExt cx="982663" cy="1019174"/>
          </a:xfrm>
          <a:solidFill>
            <a:schemeClr val="accent3"/>
          </a:solidFill>
        </p:grpSpPr>
        <p:sp>
          <p:nvSpPr>
            <p:cNvPr id="56" name="Freeform 16">
              <a:extLst>
                <a:ext uri="{FF2B5EF4-FFF2-40B4-BE49-F238E27FC236}">
                  <a16:creationId xmlns:a16="http://schemas.microsoft.com/office/drawing/2014/main" id="{B9132E53-6ECC-4DFA-A505-500BCB5517F4}"/>
                </a:ext>
              </a:extLst>
            </p:cNvPr>
            <p:cNvSpPr>
              <a:spLocks/>
            </p:cNvSpPr>
            <p:nvPr/>
          </p:nvSpPr>
          <p:spPr bwMode="auto">
            <a:xfrm>
              <a:off x="2141538" y="2355850"/>
              <a:ext cx="714375" cy="563562"/>
            </a:xfrm>
            <a:custGeom>
              <a:avLst/>
              <a:gdLst>
                <a:gd name="T0" fmla="*/ 27 w 450"/>
                <a:gd name="T1" fmla="*/ 214 h 355"/>
                <a:gd name="T2" fmla="*/ 0 w 450"/>
                <a:gd name="T3" fmla="*/ 244 h 355"/>
                <a:gd name="T4" fmla="*/ 122 w 450"/>
                <a:gd name="T5" fmla="*/ 355 h 355"/>
                <a:gd name="T6" fmla="*/ 450 w 450"/>
                <a:gd name="T7" fmla="*/ 25 h 355"/>
                <a:gd name="T8" fmla="*/ 423 w 450"/>
                <a:gd name="T9" fmla="*/ 0 h 355"/>
                <a:gd name="T10" fmla="*/ 117 w 450"/>
                <a:gd name="T11" fmla="*/ 302 h 355"/>
                <a:gd name="T12" fmla="*/ 27 w 450"/>
                <a:gd name="T13" fmla="*/ 214 h 355"/>
              </a:gdLst>
              <a:ahLst/>
              <a:cxnLst>
                <a:cxn ang="0">
                  <a:pos x="T0" y="T1"/>
                </a:cxn>
                <a:cxn ang="0">
                  <a:pos x="T2" y="T3"/>
                </a:cxn>
                <a:cxn ang="0">
                  <a:pos x="T4" y="T5"/>
                </a:cxn>
                <a:cxn ang="0">
                  <a:pos x="T6" y="T7"/>
                </a:cxn>
                <a:cxn ang="0">
                  <a:pos x="T8" y="T9"/>
                </a:cxn>
                <a:cxn ang="0">
                  <a:pos x="T10" y="T11"/>
                </a:cxn>
                <a:cxn ang="0">
                  <a:pos x="T12" y="T13"/>
                </a:cxn>
              </a:cxnLst>
              <a:rect l="0" t="0" r="r" b="b"/>
              <a:pathLst>
                <a:path w="450" h="355">
                  <a:moveTo>
                    <a:pt x="27" y="214"/>
                  </a:moveTo>
                  <a:lnTo>
                    <a:pt x="0" y="244"/>
                  </a:lnTo>
                  <a:lnTo>
                    <a:pt x="122" y="355"/>
                  </a:lnTo>
                  <a:lnTo>
                    <a:pt x="450" y="25"/>
                  </a:lnTo>
                  <a:lnTo>
                    <a:pt x="423" y="0"/>
                  </a:lnTo>
                  <a:lnTo>
                    <a:pt x="117" y="302"/>
                  </a:lnTo>
                  <a:lnTo>
                    <a:pt x="27"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7">
              <a:extLst>
                <a:ext uri="{FF2B5EF4-FFF2-40B4-BE49-F238E27FC236}">
                  <a16:creationId xmlns:a16="http://schemas.microsoft.com/office/drawing/2014/main" id="{3F0E7195-5527-4208-BF84-229852BC2597}"/>
                </a:ext>
              </a:extLst>
            </p:cNvPr>
            <p:cNvSpPr>
              <a:spLocks/>
            </p:cNvSpPr>
            <p:nvPr/>
          </p:nvSpPr>
          <p:spPr bwMode="auto">
            <a:xfrm>
              <a:off x="1876426" y="2233613"/>
              <a:ext cx="982663" cy="1019174"/>
            </a:xfrm>
            <a:custGeom>
              <a:avLst/>
              <a:gdLst>
                <a:gd name="T0" fmla="*/ 229 w 255"/>
                <a:gd name="T1" fmla="*/ 107 h 264"/>
                <a:gd name="T2" fmla="*/ 234 w 255"/>
                <a:gd name="T3" fmla="*/ 130 h 264"/>
                <a:gd name="T4" fmla="*/ 134 w 255"/>
                <a:gd name="T5" fmla="*/ 232 h 264"/>
                <a:gd name="T6" fmla="*/ 33 w 255"/>
                <a:gd name="T7" fmla="*/ 132 h 264"/>
                <a:gd name="T8" fmla="*/ 133 w 255"/>
                <a:gd name="T9" fmla="*/ 30 h 264"/>
                <a:gd name="T10" fmla="*/ 188 w 255"/>
                <a:gd name="T11" fmla="*/ 46 h 264"/>
                <a:gd name="T12" fmla="*/ 199 w 255"/>
                <a:gd name="T13" fmla="*/ 35 h 264"/>
                <a:gd name="T14" fmla="*/ 37 w 255"/>
                <a:gd name="T15" fmla="*/ 64 h 264"/>
                <a:gd name="T16" fmla="*/ 66 w 255"/>
                <a:gd name="T17" fmla="*/ 227 h 264"/>
                <a:gd name="T18" fmla="*/ 229 w 255"/>
                <a:gd name="T19" fmla="*/ 198 h 264"/>
                <a:gd name="T20" fmla="*/ 245 w 255"/>
                <a:gd name="T21" fmla="*/ 93 h 264"/>
                <a:gd name="T22" fmla="*/ 229 w 255"/>
                <a:gd name="T23" fmla="*/ 10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5" h="264">
                  <a:moveTo>
                    <a:pt x="229" y="107"/>
                  </a:moveTo>
                  <a:cubicBezTo>
                    <a:pt x="232" y="113"/>
                    <a:pt x="234" y="118"/>
                    <a:pt x="234" y="130"/>
                  </a:cubicBezTo>
                  <a:cubicBezTo>
                    <a:pt x="234" y="186"/>
                    <a:pt x="189" y="232"/>
                    <a:pt x="134" y="232"/>
                  </a:cubicBezTo>
                  <a:cubicBezTo>
                    <a:pt x="79" y="232"/>
                    <a:pt x="33" y="187"/>
                    <a:pt x="33" y="132"/>
                  </a:cubicBezTo>
                  <a:cubicBezTo>
                    <a:pt x="33" y="77"/>
                    <a:pt x="77" y="30"/>
                    <a:pt x="133" y="30"/>
                  </a:cubicBezTo>
                  <a:cubicBezTo>
                    <a:pt x="153" y="30"/>
                    <a:pt x="171" y="35"/>
                    <a:pt x="188" y="46"/>
                  </a:cubicBezTo>
                  <a:cubicBezTo>
                    <a:pt x="199" y="35"/>
                    <a:pt x="199" y="35"/>
                    <a:pt x="199" y="35"/>
                  </a:cubicBezTo>
                  <a:cubicBezTo>
                    <a:pt x="147" y="0"/>
                    <a:pt x="74" y="12"/>
                    <a:pt x="37" y="64"/>
                  </a:cubicBezTo>
                  <a:cubicBezTo>
                    <a:pt x="0" y="116"/>
                    <a:pt x="12" y="190"/>
                    <a:pt x="66" y="227"/>
                  </a:cubicBezTo>
                  <a:cubicBezTo>
                    <a:pt x="120" y="264"/>
                    <a:pt x="193" y="252"/>
                    <a:pt x="229" y="198"/>
                  </a:cubicBezTo>
                  <a:cubicBezTo>
                    <a:pt x="251" y="167"/>
                    <a:pt x="255" y="129"/>
                    <a:pt x="245" y="93"/>
                  </a:cubicBezTo>
                  <a:lnTo>
                    <a:pt x="229"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Oval 2">
            <a:extLst>
              <a:ext uri="{FF2B5EF4-FFF2-40B4-BE49-F238E27FC236}">
                <a16:creationId xmlns:a16="http://schemas.microsoft.com/office/drawing/2014/main" id="{7F754851-9BB2-4B4B-953B-302EE3403946}"/>
              </a:ext>
            </a:extLst>
          </p:cNvPr>
          <p:cNvSpPr>
            <a:spLocks noChangeAspect="1"/>
          </p:cNvSpPr>
          <p:nvPr/>
        </p:nvSpPr>
        <p:spPr>
          <a:xfrm>
            <a:off x="3073845" y="928905"/>
            <a:ext cx="731520" cy="73152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grpSp>
        <p:nvGrpSpPr>
          <p:cNvPr id="17" name="Group 16">
            <a:extLst>
              <a:ext uri="{FF2B5EF4-FFF2-40B4-BE49-F238E27FC236}">
                <a16:creationId xmlns:a16="http://schemas.microsoft.com/office/drawing/2014/main" id="{8151861E-0C6D-423F-806E-B45E3405574F}"/>
              </a:ext>
            </a:extLst>
          </p:cNvPr>
          <p:cNvGrpSpPr/>
          <p:nvPr/>
        </p:nvGrpSpPr>
        <p:grpSpPr>
          <a:xfrm>
            <a:off x="3073845" y="1945665"/>
            <a:ext cx="731520" cy="731520"/>
            <a:chOff x="3073845" y="1945665"/>
            <a:chExt cx="731520" cy="731520"/>
          </a:xfrm>
        </p:grpSpPr>
        <p:grpSp>
          <p:nvGrpSpPr>
            <p:cNvPr id="88" name="Group 87">
              <a:extLst>
                <a:ext uri="{FF2B5EF4-FFF2-40B4-BE49-F238E27FC236}">
                  <a16:creationId xmlns:a16="http://schemas.microsoft.com/office/drawing/2014/main" id="{13E5A8D4-3B97-4B0A-8A4E-F039019C346A}"/>
                </a:ext>
              </a:extLst>
            </p:cNvPr>
            <p:cNvGrpSpPr>
              <a:grpSpLocks noChangeAspect="1"/>
            </p:cNvGrpSpPr>
            <p:nvPr/>
          </p:nvGrpSpPr>
          <p:grpSpPr>
            <a:xfrm>
              <a:off x="3218361" y="2101483"/>
              <a:ext cx="467888" cy="467888"/>
              <a:chOff x="4197351" y="949325"/>
              <a:chExt cx="546100" cy="546100"/>
            </a:xfrm>
            <a:solidFill>
              <a:schemeClr val="accent3"/>
            </a:solidFill>
          </p:grpSpPr>
          <p:sp>
            <p:nvSpPr>
              <p:cNvPr id="89" name="Freeform 30">
                <a:extLst>
                  <a:ext uri="{FF2B5EF4-FFF2-40B4-BE49-F238E27FC236}">
                    <a16:creationId xmlns:a16="http://schemas.microsoft.com/office/drawing/2014/main" id="{9D1536EB-FF25-4307-82BE-7016251886E3}"/>
                  </a:ext>
                </a:extLst>
              </p:cNvPr>
              <p:cNvSpPr>
                <a:spLocks/>
              </p:cNvSpPr>
              <p:nvPr/>
            </p:nvSpPr>
            <p:spPr bwMode="auto">
              <a:xfrm>
                <a:off x="4356101" y="1063625"/>
                <a:ext cx="23813" cy="385763"/>
              </a:xfrm>
              <a:custGeom>
                <a:avLst/>
                <a:gdLst>
                  <a:gd name="T0" fmla="*/ 6 w 12"/>
                  <a:gd name="T1" fmla="*/ 204 h 204"/>
                  <a:gd name="T2" fmla="*/ 0 w 12"/>
                  <a:gd name="T3" fmla="*/ 198 h 204"/>
                  <a:gd name="T4" fmla="*/ 0 w 12"/>
                  <a:gd name="T5" fmla="*/ 6 h 204"/>
                  <a:gd name="T6" fmla="*/ 6 w 12"/>
                  <a:gd name="T7" fmla="*/ 0 h 204"/>
                  <a:gd name="T8" fmla="*/ 12 w 12"/>
                  <a:gd name="T9" fmla="*/ 6 h 204"/>
                  <a:gd name="T10" fmla="*/ 12 w 12"/>
                  <a:gd name="T11" fmla="*/ 198 h 204"/>
                  <a:gd name="T12" fmla="*/ 6 w 12"/>
                  <a:gd name="T13" fmla="*/ 204 h 204"/>
                </a:gdLst>
                <a:ahLst/>
                <a:cxnLst>
                  <a:cxn ang="0">
                    <a:pos x="T0" y="T1"/>
                  </a:cxn>
                  <a:cxn ang="0">
                    <a:pos x="T2" y="T3"/>
                  </a:cxn>
                  <a:cxn ang="0">
                    <a:pos x="T4" y="T5"/>
                  </a:cxn>
                  <a:cxn ang="0">
                    <a:pos x="T6" y="T7"/>
                  </a:cxn>
                  <a:cxn ang="0">
                    <a:pos x="T8" y="T9"/>
                  </a:cxn>
                  <a:cxn ang="0">
                    <a:pos x="T10" y="T11"/>
                  </a:cxn>
                  <a:cxn ang="0">
                    <a:pos x="T12" y="T13"/>
                  </a:cxn>
                </a:cxnLst>
                <a:rect l="0" t="0" r="r" b="b"/>
                <a:pathLst>
                  <a:path w="12" h="204">
                    <a:moveTo>
                      <a:pt x="6" y="204"/>
                    </a:moveTo>
                    <a:cubicBezTo>
                      <a:pt x="2" y="204"/>
                      <a:pt x="0" y="201"/>
                      <a:pt x="0" y="198"/>
                    </a:cubicBezTo>
                    <a:cubicBezTo>
                      <a:pt x="0" y="6"/>
                      <a:pt x="0" y="6"/>
                      <a:pt x="0" y="6"/>
                    </a:cubicBezTo>
                    <a:cubicBezTo>
                      <a:pt x="0" y="3"/>
                      <a:pt x="2" y="0"/>
                      <a:pt x="6" y="0"/>
                    </a:cubicBezTo>
                    <a:cubicBezTo>
                      <a:pt x="9" y="0"/>
                      <a:pt x="12" y="3"/>
                      <a:pt x="12" y="6"/>
                    </a:cubicBezTo>
                    <a:cubicBezTo>
                      <a:pt x="12" y="198"/>
                      <a:pt x="12" y="198"/>
                      <a:pt x="12" y="198"/>
                    </a:cubicBezTo>
                    <a:cubicBezTo>
                      <a:pt x="12" y="201"/>
                      <a:pt x="9" y="204"/>
                      <a:pt x="6" y="20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100">
                  <a:latin typeface="+mn-lt"/>
                </a:endParaRPr>
              </a:p>
            </p:txBody>
          </p:sp>
          <p:sp>
            <p:nvSpPr>
              <p:cNvPr id="90" name="Freeform 31">
                <a:extLst>
                  <a:ext uri="{FF2B5EF4-FFF2-40B4-BE49-F238E27FC236}">
                    <a16:creationId xmlns:a16="http://schemas.microsoft.com/office/drawing/2014/main" id="{3B40DAD4-1045-46EB-8F86-7B4C3181521C}"/>
                  </a:ext>
                </a:extLst>
              </p:cNvPr>
              <p:cNvSpPr>
                <a:spLocks/>
              </p:cNvSpPr>
              <p:nvPr/>
            </p:nvSpPr>
            <p:spPr bwMode="auto">
              <a:xfrm>
                <a:off x="4516438" y="949325"/>
                <a:ext cx="22225" cy="249238"/>
              </a:xfrm>
              <a:custGeom>
                <a:avLst/>
                <a:gdLst>
                  <a:gd name="T0" fmla="*/ 6 w 12"/>
                  <a:gd name="T1" fmla="*/ 132 h 132"/>
                  <a:gd name="T2" fmla="*/ 0 w 12"/>
                  <a:gd name="T3" fmla="*/ 126 h 132"/>
                  <a:gd name="T4" fmla="*/ 0 w 12"/>
                  <a:gd name="T5" fmla="*/ 6 h 132"/>
                  <a:gd name="T6" fmla="*/ 6 w 12"/>
                  <a:gd name="T7" fmla="*/ 0 h 132"/>
                  <a:gd name="T8" fmla="*/ 12 w 12"/>
                  <a:gd name="T9" fmla="*/ 6 h 132"/>
                  <a:gd name="T10" fmla="*/ 12 w 12"/>
                  <a:gd name="T11" fmla="*/ 126 h 132"/>
                  <a:gd name="T12" fmla="*/ 6 w 12"/>
                  <a:gd name="T13" fmla="*/ 132 h 132"/>
                </a:gdLst>
                <a:ahLst/>
                <a:cxnLst>
                  <a:cxn ang="0">
                    <a:pos x="T0" y="T1"/>
                  </a:cxn>
                  <a:cxn ang="0">
                    <a:pos x="T2" y="T3"/>
                  </a:cxn>
                  <a:cxn ang="0">
                    <a:pos x="T4" y="T5"/>
                  </a:cxn>
                  <a:cxn ang="0">
                    <a:pos x="T6" y="T7"/>
                  </a:cxn>
                  <a:cxn ang="0">
                    <a:pos x="T8" y="T9"/>
                  </a:cxn>
                  <a:cxn ang="0">
                    <a:pos x="T10" y="T11"/>
                  </a:cxn>
                  <a:cxn ang="0">
                    <a:pos x="T12" y="T13"/>
                  </a:cxn>
                </a:cxnLst>
                <a:rect l="0" t="0" r="r" b="b"/>
                <a:pathLst>
                  <a:path w="12" h="132">
                    <a:moveTo>
                      <a:pt x="6" y="132"/>
                    </a:moveTo>
                    <a:cubicBezTo>
                      <a:pt x="2" y="132"/>
                      <a:pt x="0" y="129"/>
                      <a:pt x="0" y="126"/>
                    </a:cubicBezTo>
                    <a:cubicBezTo>
                      <a:pt x="0" y="6"/>
                      <a:pt x="0" y="6"/>
                      <a:pt x="0" y="6"/>
                    </a:cubicBezTo>
                    <a:cubicBezTo>
                      <a:pt x="0" y="3"/>
                      <a:pt x="2" y="0"/>
                      <a:pt x="6" y="0"/>
                    </a:cubicBezTo>
                    <a:cubicBezTo>
                      <a:pt x="9" y="0"/>
                      <a:pt x="12" y="3"/>
                      <a:pt x="12" y="6"/>
                    </a:cubicBezTo>
                    <a:cubicBezTo>
                      <a:pt x="12" y="126"/>
                      <a:pt x="12" y="126"/>
                      <a:pt x="12" y="126"/>
                    </a:cubicBezTo>
                    <a:cubicBezTo>
                      <a:pt x="12" y="129"/>
                      <a:pt x="9" y="132"/>
                      <a:pt x="6" y="1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100">
                  <a:latin typeface="+mn-lt"/>
                </a:endParaRPr>
              </a:p>
            </p:txBody>
          </p:sp>
          <p:sp>
            <p:nvSpPr>
              <p:cNvPr id="91" name="Freeform 32">
                <a:extLst>
                  <a:ext uri="{FF2B5EF4-FFF2-40B4-BE49-F238E27FC236}">
                    <a16:creationId xmlns:a16="http://schemas.microsoft.com/office/drawing/2014/main" id="{0E304921-40CF-417D-94FE-03C044B9F2BE}"/>
                  </a:ext>
                </a:extLst>
              </p:cNvPr>
              <p:cNvSpPr>
                <a:spLocks/>
              </p:cNvSpPr>
              <p:nvPr/>
            </p:nvSpPr>
            <p:spPr bwMode="auto">
              <a:xfrm>
                <a:off x="4197351" y="949325"/>
                <a:ext cx="500063" cy="500063"/>
              </a:xfrm>
              <a:custGeom>
                <a:avLst/>
                <a:gdLst>
                  <a:gd name="T0" fmla="*/ 90 w 264"/>
                  <a:gd name="T1" fmla="*/ 264 h 264"/>
                  <a:gd name="T2" fmla="*/ 86 w 264"/>
                  <a:gd name="T3" fmla="*/ 263 h 264"/>
                  <a:gd name="T4" fmla="*/ 2 w 264"/>
                  <a:gd name="T5" fmla="*/ 203 h 264"/>
                  <a:gd name="T6" fmla="*/ 0 w 264"/>
                  <a:gd name="T7" fmla="*/ 198 h 264"/>
                  <a:gd name="T8" fmla="*/ 0 w 264"/>
                  <a:gd name="T9" fmla="*/ 6 h 264"/>
                  <a:gd name="T10" fmla="*/ 3 w 264"/>
                  <a:gd name="T11" fmla="*/ 1 h 264"/>
                  <a:gd name="T12" fmla="*/ 9 w 264"/>
                  <a:gd name="T13" fmla="*/ 1 h 264"/>
                  <a:gd name="T14" fmla="*/ 90 w 264"/>
                  <a:gd name="T15" fmla="*/ 59 h 264"/>
                  <a:gd name="T16" fmla="*/ 170 w 264"/>
                  <a:gd name="T17" fmla="*/ 1 h 264"/>
                  <a:gd name="T18" fmla="*/ 177 w 264"/>
                  <a:gd name="T19" fmla="*/ 1 h 264"/>
                  <a:gd name="T20" fmla="*/ 261 w 264"/>
                  <a:gd name="T21" fmla="*/ 61 h 264"/>
                  <a:gd name="T22" fmla="*/ 264 w 264"/>
                  <a:gd name="T23" fmla="*/ 66 h 264"/>
                  <a:gd name="T24" fmla="*/ 264 w 264"/>
                  <a:gd name="T25" fmla="*/ 126 h 264"/>
                  <a:gd name="T26" fmla="*/ 258 w 264"/>
                  <a:gd name="T27" fmla="*/ 132 h 264"/>
                  <a:gd name="T28" fmla="*/ 252 w 264"/>
                  <a:gd name="T29" fmla="*/ 126 h 264"/>
                  <a:gd name="T30" fmla="*/ 252 w 264"/>
                  <a:gd name="T31" fmla="*/ 69 h 264"/>
                  <a:gd name="T32" fmla="*/ 174 w 264"/>
                  <a:gd name="T33" fmla="*/ 13 h 264"/>
                  <a:gd name="T34" fmla="*/ 93 w 264"/>
                  <a:gd name="T35" fmla="*/ 71 h 264"/>
                  <a:gd name="T36" fmla="*/ 86 w 264"/>
                  <a:gd name="T37" fmla="*/ 71 h 264"/>
                  <a:gd name="T38" fmla="*/ 12 w 264"/>
                  <a:gd name="T39" fmla="*/ 18 h 264"/>
                  <a:gd name="T40" fmla="*/ 12 w 264"/>
                  <a:gd name="T41" fmla="*/ 195 h 264"/>
                  <a:gd name="T42" fmla="*/ 90 w 264"/>
                  <a:gd name="T43" fmla="*/ 251 h 264"/>
                  <a:gd name="T44" fmla="*/ 158 w 264"/>
                  <a:gd name="T45" fmla="*/ 202 h 264"/>
                  <a:gd name="T46" fmla="*/ 167 w 264"/>
                  <a:gd name="T47" fmla="*/ 203 h 264"/>
                  <a:gd name="T48" fmla="*/ 165 w 264"/>
                  <a:gd name="T49" fmla="*/ 211 h 264"/>
                  <a:gd name="T50" fmla="*/ 93 w 264"/>
                  <a:gd name="T51" fmla="*/ 263 h 264"/>
                  <a:gd name="T52" fmla="*/ 90 w 264"/>
                  <a:gd name="T53"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264">
                    <a:moveTo>
                      <a:pt x="90" y="264"/>
                    </a:moveTo>
                    <a:cubicBezTo>
                      <a:pt x="88" y="264"/>
                      <a:pt x="87" y="264"/>
                      <a:pt x="86" y="263"/>
                    </a:cubicBezTo>
                    <a:cubicBezTo>
                      <a:pt x="2" y="203"/>
                      <a:pt x="2" y="203"/>
                      <a:pt x="2" y="203"/>
                    </a:cubicBezTo>
                    <a:cubicBezTo>
                      <a:pt x="1" y="202"/>
                      <a:pt x="0" y="200"/>
                      <a:pt x="0" y="198"/>
                    </a:cubicBezTo>
                    <a:cubicBezTo>
                      <a:pt x="0" y="6"/>
                      <a:pt x="0" y="6"/>
                      <a:pt x="0" y="6"/>
                    </a:cubicBezTo>
                    <a:cubicBezTo>
                      <a:pt x="0" y="4"/>
                      <a:pt x="1" y="2"/>
                      <a:pt x="3" y="1"/>
                    </a:cubicBezTo>
                    <a:cubicBezTo>
                      <a:pt x="5" y="0"/>
                      <a:pt x="7" y="0"/>
                      <a:pt x="9" y="1"/>
                    </a:cubicBezTo>
                    <a:cubicBezTo>
                      <a:pt x="90" y="59"/>
                      <a:pt x="90" y="59"/>
                      <a:pt x="90" y="59"/>
                    </a:cubicBezTo>
                    <a:cubicBezTo>
                      <a:pt x="170" y="1"/>
                      <a:pt x="170" y="1"/>
                      <a:pt x="170" y="1"/>
                    </a:cubicBezTo>
                    <a:cubicBezTo>
                      <a:pt x="172" y="0"/>
                      <a:pt x="175" y="0"/>
                      <a:pt x="177" y="1"/>
                    </a:cubicBezTo>
                    <a:cubicBezTo>
                      <a:pt x="261" y="61"/>
                      <a:pt x="261" y="61"/>
                      <a:pt x="261" y="61"/>
                    </a:cubicBezTo>
                    <a:cubicBezTo>
                      <a:pt x="263" y="62"/>
                      <a:pt x="264" y="64"/>
                      <a:pt x="264" y="66"/>
                    </a:cubicBezTo>
                    <a:cubicBezTo>
                      <a:pt x="264" y="126"/>
                      <a:pt x="264" y="126"/>
                      <a:pt x="264" y="126"/>
                    </a:cubicBezTo>
                    <a:cubicBezTo>
                      <a:pt x="264" y="129"/>
                      <a:pt x="261" y="132"/>
                      <a:pt x="258" y="132"/>
                    </a:cubicBezTo>
                    <a:cubicBezTo>
                      <a:pt x="254" y="132"/>
                      <a:pt x="252" y="129"/>
                      <a:pt x="252" y="126"/>
                    </a:cubicBezTo>
                    <a:cubicBezTo>
                      <a:pt x="252" y="69"/>
                      <a:pt x="252" y="69"/>
                      <a:pt x="252" y="69"/>
                    </a:cubicBezTo>
                    <a:cubicBezTo>
                      <a:pt x="174" y="13"/>
                      <a:pt x="174" y="13"/>
                      <a:pt x="174" y="13"/>
                    </a:cubicBezTo>
                    <a:cubicBezTo>
                      <a:pt x="93" y="71"/>
                      <a:pt x="93" y="71"/>
                      <a:pt x="93" y="71"/>
                    </a:cubicBezTo>
                    <a:cubicBezTo>
                      <a:pt x="91" y="72"/>
                      <a:pt x="88" y="72"/>
                      <a:pt x="86" y="71"/>
                    </a:cubicBezTo>
                    <a:cubicBezTo>
                      <a:pt x="12" y="18"/>
                      <a:pt x="12" y="18"/>
                      <a:pt x="12" y="18"/>
                    </a:cubicBezTo>
                    <a:cubicBezTo>
                      <a:pt x="12" y="195"/>
                      <a:pt x="12" y="195"/>
                      <a:pt x="12" y="195"/>
                    </a:cubicBezTo>
                    <a:cubicBezTo>
                      <a:pt x="90" y="251"/>
                      <a:pt x="90" y="251"/>
                      <a:pt x="90" y="251"/>
                    </a:cubicBezTo>
                    <a:cubicBezTo>
                      <a:pt x="158" y="202"/>
                      <a:pt x="158" y="202"/>
                      <a:pt x="158" y="202"/>
                    </a:cubicBezTo>
                    <a:cubicBezTo>
                      <a:pt x="161" y="200"/>
                      <a:pt x="165" y="200"/>
                      <a:pt x="167" y="203"/>
                    </a:cubicBezTo>
                    <a:cubicBezTo>
                      <a:pt x="168" y="206"/>
                      <a:pt x="168" y="210"/>
                      <a:pt x="165" y="211"/>
                    </a:cubicBezTo>
                    <a:cubicBezTo>
                      <a:pt x="93" y="263"/>
                      <a:pt x="93" y="263"/>
                      <a:pt x="93" y="263"/>
                    </a:cubicBezTo>
                    <a:cubicBezTo>
                      <a:pt x="92" y="264"/>
                      <a:pt x="91" y="264"/>
                      <a:pt x="90" y="26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100">
                  <a:latin typeface="+mn-lt"/>
                </a:endParaRPr>
              </a:p>
            </p:txBody>
          </p:sp>
          <p:sp>
            <p:nvSpPr>
              <p:cNvPr id="92" name="Freeform 33">
                <a:extLst>
                  <a:ext uri="{FF2B5EF4-FFF2-40B4-BE49-F238E27FC236}">
                    <a16:creationId xmlns:a16="http://schemas.microsoft.com/office/drawing/2014/main" id="{7A4BD4AE-E4E7-4C92-9D49-7F658301CD56}"/>
                  </a:ext>
                </a:extLst>
              </p:cNvPr>
              <p:cNvSpPr>
                <a:spLocks noEditPoints="1"/>
              </p:cNvSpPr>
              <p:nvPr/>
            </p:nvSpPr>
            <p:spPr bwMode="auto">
              <a:xfrm>
                <a:off x="4538663" y="1222375"/>
                <a:ext cx="204788" cy="273050"/>
              </a:xfrm>
              <a:custGeom>
                <a:avLst/>
                <a:gdLst>
                  <a:gd name="T0" fmla="*/ 54 w 108"/>
                  <a:gd name="T1" fmla="*/ 144 h 144"/>
                  <a:gd name="T2" fmla="*/ 49 w 108"/>
                  <a:gd name="T3" fmla="*/ 142 h 144"/>
                  <a:gd name="T4" fmla="*/ 0 w 108"/>
                  <a:gd name="T5" fmla="*/ 54 h 144"/>
                  <a:gd name="T6" fmla="*/ 54 w 108"/>
                  <a:gd name="T7" fmla="*/ 0 h 144"/>
                  <a:gd name="T8" fmla="*/ 108 w 108"/>
                  <a:gd name="T9" fmla="*/ 54 h 144"/>
                  <a:gd name="T10" fmla="*/ 58 w 108"/>
                  <a:gd name="T11" fmla="*/ 142 h 144"/>
                  <a:gd name="T12" fmla="*/ 54 w 108"/>
                  <a:gd name="T13" fmla="*/ 144 h 144"/>
                  <a:gd name="T14" fmla="*/ 54 w 108"/>
                  <a:gd name="T15" fmla="*/ 12 h 144"/>
                  <a:gd name="T16" fmla="*/ 12 w 108"/>
                  <a:gd name="T17" fmla="*/ 54 h 144"/>
                  <a:gd name="T18" fmla="*/ 54 w 108"/>
                  <a:gd name="T19" fmla="*/ 129 h 144"/>
                  <a:gd name="T20" fmla="*/ 96 w 108"/>
                  <a:gd name="T21" fmla="*/ 54 h 144"/>
                  <a:gd name="T22" fmla="*/ 54 w 108"/>
                  <a:gd name="T23"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 h="144">
                    <a:moveTo>
                      <a:pt x="54" y="144"/>
                    </a:moveTo>
                    <a:cubicBezTo>
                      <a:pt x="52" y="144"/>
                      <a:pt x="50" y="143"/>
                      <a:pt x="49" y="142"/>
                    </a:cubicBezTo>
                    <a:cubicBezTo>
                      <a:pt x="44" y="136"/>
                      <a:pt x="0" y="82"/>
                      <a:pt x="0" y="54"/>
                    </a:cubicBezTo>
                    <a:cubicBezTo>
                      <a:pt x="0" y="24"/>
                      <a:pt x="24" y="0"/>
                      <a:pt x="54" y="0"/>
                    </a:cubicBezTo>
                    <a:cubicBezTo>
                      <a:pt x="83" y="0"/>
                      <a:pt x="108" y="24"/>
                      <a:pt x="108" y="54"/>
                    </a:cubicBezTo>
                    <a:cubicBezTo>
                      <a:pt x="108" y="82"/>
                      <a:pt x="63" y="136"/>
                      <a:pt x="58" y="142"/>
                    </a:cubicBezTo>
                    <a:cubicBezTo>
                      <a:pt x="57" y="143"/>
                      <a:pt x="55" y="144"/>
                      <a:pt x="54" y="144"/>
                    </a:cubicBezTo>
                    <a:close/>
                    <a:moveTo>
                      <a:pt x="54" y="12"/>
                    </a:moveTo>
                    <a:cubicBezTo>
                      <a:pt x="30" y="12"/>
                      <a:pt x="12" y="31"/>
                      <a:pt x="12" y="54"/>
                    </a:cubicBezTo>
                    <a:cubicBezTo>
                      <a:pt x="12" y="72"/>
                      <a:pt x="39" y="110"/>
                      <a:pt x="54" y="129"/>
                    </a:cubicBezTo>
                    <a:cubicBezTo>
                      <a:pt x="69" y="110"/>
                      <a:pt x="96" y="72"/>
                      <a:pt x="96" y="54"/>
                    </a:cubicBezTo>
                    <a:cubicBezTo>
                      <a:pt x="96" y="31"/>
                      <a:pt x="77" y="12"/>
                      <a:pt x="54"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100">
                  <a:latin typeface="+mn-lt"/>
                </a:endParaRPr>
              </a:p>
            </p:txBody>
          </p:sp>
          <p:sp>
            <p:nvSpPr>
              <p:cNvPr id="93" name="Freeform 34">
                <a:extLst>
                  <a:ext uri="{FF2B5EF4-FFF2-40B4-BE49-F238E27FC236}">
                    <a16:creationId xmlns:a16="http://schemas.microsoft.com/office/drawing/2014/main" id="{445EB7A0-1A13-4F24-84BC-C236F3D2FFF9}"/>
                  </a:ext>
                </a:extLst>
              </p:cNvPr>
              <p:cNvSpPr>
                <a:spLocks noEditPoints="1"/>
              </p:cNvSpPr>
              <p:nvPr/>
            </p:nvSpPr>
            <p:spPr bwMode="auto">
              <a:xfrm>
                <a:off x="4595813" y="1279525"/>
                <a:ext cx="90488" cy="90488"/>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12 h 48"/>
                  <a:gd name="T12" fmla="*/ 12 w 48"/>
                  <a:gd name="T13" fmla="*/ 24 h 48"/>
                  <a:gd name="T14" fmla="*/ 24 w 48"/>
                  <a:gd name="T15" fmla="*/ 36 h 48"/>
                  <a:gd name="T16" fmla="*/ 36 w 48"/>
                  <a:gd name="T17" fmla="*/ 24 h 48"/>
                  <a:gd name="T18" fmla="*/ 24 w 48"/>
                  <a:gd name="T1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0" y="48"/>
                      <a:pt x="0" y="37"/>
                      <a:pt x="0" y="24"/>
                    </a:cubicBezTo>
                    <a:cubicBezTo>
                      <a:pt x="0" y="11"/>
                      <a:pt x="10" y="0"/>
                      <a:pt x="24" y="0"/>
                    </a:cubicBezTo>
                    <a:cubicBezTo>
                      <a:pt x="37" y="0"/>
                      <a:pt x="48" y="11"/>
                      <a:pt x="48" y="24"/>
                    </a:cubicBezTo>
                    <a:cubicBezTo>
                      <a:pt x="48" y="37"/>
                      <a:pt x="37" y="48"/>
                      <a:pt x="24" y="48"/>
                    </a:cubicBezTo>
                    <a:close/>
                    <a:moveTo>
                      <a:pt x="24" y="12"/>
                    </a:moveTo>
                    <a:cubicBezTo>
                      <a:pt x="17" y="12"/>
                      <a:pt x="12" y="17"/>
                      <a:pt x="12" y="24"/>
                    </a:cubicBezTo>
                    <a:cubicBezTo>
                      <a:pt x="12" y="31"/>
                      <a:pt x="17" y="36"/>
                      <a:pt x="24" y="36"/>
                    </a:cubicBezTo>
                    <a:cubicBezTo>
                      <a:pt x="30" y="36"/>
                      <a:pt x="36" y="31"/>
                      <a:pt x="36" y="24"/>
                    </a:cubicBezTo>
                    <a:cubicBezTo>
                      <a:pt x="36" y="17"/>
                      <a:pt x="30" y="12"/>
                      <a:pt x="24"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100">
                  <a:latin typeface="+mn-lt"/>
                </a:endParaRPr>
              </a:p>
            </p:txBody>
          </p:sp>
        </p:grpSp>
        <p:sp>
          <p:nvSpPr>
            <p:cNvPr id="98" name="Oval 97">
              <a:extLst>
                <a:ext uri="{FF2B5EF4-FFF2-40B4-BE49-F238E27FC236}">
                  <a16:creationId xmlns:a16="http://schemas.microsoft.com/office/drawing/2014/main" id="{AC79DF18-7B6C-4213-84E4-15E0829E5818}"/>
                </a:ext>
              </a:extLst>
            </p:cNvPr>
            <p:cNvSpPr>
              <a:spLocks noChangeAspect="1"/>
            </p:cNvSpPr>
            <p:nvPr/>
          </p:nvSpPr>
          <p:spPr>
            <a:xfrm>
              <a:off x="3073845" y="1945665"/>
              <a:ext cx="731520" cy="73152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grpSp>
      <p:grpSp>
        <p:nvGrpSpPr>
          <p:cNvPr id="18" name="Group 17">
            <a:extLst>
              <a:ext uri="{FF2B5EF4-FFF2-40B4-BE49-F238E27FC236}">
                <a16:creationId xmlns:a16="http://schemas.microsoft.com/office/drawing/2014/main" id="{801158B0-02D2-4868-B98C-7F933111ADBA}"/>
              </a:ext>
            </a:extLst>
          </p:cNvPr>
          <p:cNvGrpSpPr/>
          <p:nvPr/>
        </p:nvGrpSpPr>
        <p:grpSpPr>
          <a:xfrm>
            <a:off x="3073845" y="2979141"/>
            <a:ext cx="731520" cy="731520"/>
            <a:chOff x="3073845" y="2979141"/>
            <a:chExt cx="731520" cy="731520"/>
          </a:xfrm>
        </p:grpSpPr>
        <p:grpSp>
          <p:nvGrpSpPr>
            <p:cNvPr id="81" name="Group 80">
              <a:extLst>
                <a:ext uri="{FF2B5EF4-FFF2-40B4-BE49-F238E27FC236}">
                  <a16:creationId xmlns:a16="http://schemas.microsoft.com/office/drawing/2014/main" id="{2964F90E-C99C-4B4E-861E-498B47AAA44E}"/>
                </a:ext>
              </a:extLst>
            </p:cNvPr>
            <p:cNvGrpSpPr>
              <a:grpSpLocks noChangeAspect="1"/>
            </p:cNvGrpSpPr>
            <p:nvPr/>
          </p:nvGrpSpPr>
          <p:grpSpPr>
            <a:xfrm>
              <a:off x="3183646" y="3083466"/>
              <a:ext cx="542639" cy="533382"/>
              <a:chOff x="7818438" y="2357438"/>
              <a:chExt cx="744537" cy="731838"/>
            </a:xfrm>
            <a:solidFill>
              <a:schemeClr val="accent3"/>
            </a:solidFill>
          </p:grpSpPr>
          <p:sp>
            <p:nvSpPr>
              <p:cNvPr id="82" name="Freeform 373">
                <a:extLst>
                  <a:ext uri="{FF2B5EF4-FFF2-40B4-BE49-F238E27FC236}">
                    <a16:creationId xmlns:a16="http://schemas.microsoft.com/office/drawing/2014/main" id="{13442A4B-119E-45F0-927F-BBBBB45484F4}"/>
                  </a:ext>
                </a:extLst>
              </p:cNvPr>
              <p:cNvSpPr>
                <a:spLocks noEditPoints="1"/>
              </p:cNvSpPr>
              <p:nvPr/>
            </p:nvSpPr>
            <p:spPr bwMode="auto">
              <a:xfrm>
                <a:off x="7818438" y="2357438"/>
                <a:ext cx="460375" cy="460375"/>
              </a:xfrm>
              <a:custGeom>
                <a:avLst/>
                <a:gdLst>
                  <a:gd name="T0" fmla="*/ 290 w 290"/>
                  <a:gd name="T1" fmla="*/ 121 h 290"/>
                  <a:gd name="T2" fmla="*/ 247 w 290"/>
                  <a:gd name="T3" fmla="*/ 95 h 290"/>
                  <a:gd name="T4" fmla="*/ 234 w 290"/>
                  <a:gd name="T5" fmla="*/ 26 h 290"/>
                  <a:gd name="T6" fmla="*/ 183 w 290"/>
                  <a:gd name="T7" fmla="*/ 41 h 290"/>
                  <a:gd name="T8" fmla="*/ 124 w 290"/>
                  <a:gd name="T9" fmla="*/ 0 h 290"/>
                  <a:gd name="T10" fmla="*/ 99 w 290"/>
                  <a:gd name="T11" fmla="*/ 46 h 290"/>
                  <a:gd name="T12" fmla="*/ 27 w 290"/>
                  <a:gd name="T13" fmla="*/ 57 h 290"/>
                  <a:gd name="T14" fmla="*/ 41 w 290"/>
                  <a:gd name="T15" fmla="*/ 109 h 290"/>
                  <a:gd name="T16" fmla="*/ 0 w 290"/>
                  <a:gd name="T17" fmla="*/ 167 h 290"/>
                  <a:gd name="T18" fmla="*/ 48 w 290"/>
                  <a:gd name="T19" fmla="*/ 193 h 290"/>
                  <a:gd name="T20" fmla="*/ 60 w 290"/>
                  <a:gd name="T21" fmla="*/ 263 h 290"/>
                  <a:gd name="T22" fmla="*/ 112 w 290"/>
                  <a:gd name="T23" fmla="*/ 251 h 290"/>
                  <a:gd name="T24" fmla="*/ 172 w 290"/>
                  <a:gd name="T25" fmla="*/ 290 h 290"/>
                  <a:gd name="T26" fmla="*/ 197 w 290"/>
                  <a:gd name="T27" fmla="*/ 243 h 290"/>
                  <a:gd name="T28" fmla="*/ 266 w 290"/>
                  <a:gd name="T29" fmla="*/ 229 h 290"/>
                  <a:gd name="T30" fmla="*/ 251 w 290"/>
                  <a:gd name="T31" fmla="*/ 179 h 290"/>
                  <a:gd name="T32" fmla="*/ 242 w 290"/>
                  <a:gd name="T33" fmla="*/ 226 h 290"/>
                  <a:gd name="T34" fmla="*/ 198 w 290"/>
                  <a:gd name="T35" fmla="*/ 224 h 290"/>
                  <a:gd name="T36" fmla="*/ 157 w 290"/>
                  <a:gd name="T37" fmla="*/ 271 h 290"/>
                  <a:gd name="T38" fmla="*/ 127 w 290"/>
                  <a:gd name="T39" fmla="*/ 236 h 290"/>
                  <a:gd name="T40" fmla="*/ 63 w 290"/>
                  <a:gd name="T41" fmla="*/ 240 h 290"/>
                  <a:gd name="T42" fmla="*/ 68 w 290"/>
                  <a:gd name="T43" fmla="*/ 193 h 290"/>
                  <a:gd name="T44" fmla="*/ 20 w 290"/>
                  <a:gd name="T45" fmla="*/ 153 h 290"/>
                  <a:gd name="T46" fmla="*/ 54 w 290"/>
                  <a:gd name="T47" fmla="*/ 123 h 290"/>
                  <a:gd name="T48" fmla="*/ 51 w 290"/>
                  <a:gd name="T49" fmla="*/ 60 h 290"/>
                  <a:gd name="T50" fmla="*/ 98 w 290"/>
                  <a:gd name="T51" fmla="*/ 65 h 290"/>
                  <a:gd name="T52" fmla="*/ 138 w 290"/>
                  <a:gd name="T53" fmla="*/ 20 h 290"/>
                  <a:gd name="T54" fmla="*/ 169 w 290"/>
                  <a:gd name="T55" fmla="*/ 55 h 290"/>
                  <a:gd name="T56" fmla="*/ 230 w 290"/>
                  <a:gd name="T57" fmla="*/ 49 h 290"/>
                  <a:gd name="T58" fmla="*/ 226 w 290"/>
                  <a:gd name="T59" fmla="*/ 94 h 290"/>
                  <a:gd name="T60" fmla="*/ 271 w 290"/>
                  <a:gd name="T61" fmla="*/ 135 h 290"/>
                  <a:gd name="T62" fmla="*/ 236 w 290"/>
                  <a:gd name="T63" fmla="*/ 164 h 290"/>
                  <a:gd name="T64" fmla="*/ 242 w 290"/>
                  <a:gd name="T65" fmla="*/ 22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0" h="290">
                    <a:moveTo>
                      <a:pt x="290" y="166"/>
                    </a:moveTo>
                    <a:lnTo>
                      <a:pt x="290" y="121"/>
                    </a:lnTo>
                    <a:lnTo>
                      <a:pt x="252" y="109"/>
                    </a:lnTo>
                    <a:lnTo>
                      <a:pt x="247" y="95"/>
                    </a:lnTo>
                    <a:lnTo>
                      <a:pt x="265" y="58"/>
                    </a:lnTo>
                    <a:lnTo>
                      <a:pt x="234" y="26"/>
                    </a:lnTo>
                    <a:lnTo>
                      <a:pt x="197" y="44"/>
                    </a:lnTo>
                    <a:lnTo>
                      <a:pt x="183" y="41"/>
                    </a:lnTo>
                    <a:lnTo>
                      <a:pt x="169" y="0"/>
                    </a:lnTo>
                    <a:lnTo>
                      <a:pt x="124" y="0"/>
                    </a:lnTo>
                    <a:lnTo>
                      <a:pt x="111" y="39"/>
                    </a:lnTo>
                    <a:lnTo>
                      <a:pt x="99" y="46"/>
                    </a:lnTo>
                    <a:lnTo>
                      <a:pt x="58" y="26"/>
                    </a:lnTo>
                    <a:lnTo>
                      <a:pt x="27" y="57"/>
                    </a:lnTo>
                    <a:lnTo>
                      <a:pt x="47" y="95"/>
                    </a:lnTo>
                    <a:lnTo>
                      <a:pt x="41" y="109"/>
                    </a:lnTo>
                    <a:lnTo>
                      <a:pt x="0" y="122"/>
                    </a:lnTo>
                    <a:lnTo>
                      <a:pt x="0" y="167"/>
                    </a:lnTo>
                    <a:lnTo>
                      <a:pt x="42" y="180"/>
                    </a:lnTo>
                    <a:lnTo>
                      <a:pt x="48" y="193"/>
                    </a:lnTo>
                    <a:lnTo>
                      <a:pt x="28" y="231"/>
                    </a:lnTo>
                    <a:lnTo>
                      <a:pt x="60" y="263"/>
                    </a:lnTo>
                    <a:lnTo>
                      <a:pt x="99" y="245"/>
                    </a:lnTo>
                    <a:lnTo>
                      <a:pt x="112" y="251"/>
                    </a:lnTo>
                    <a:lnTo>
                      <a:pt x="126" y="290"/>
                    </a:lnTo>
                    <a:lnTo>
                      <a:pt x="172" y="290"/>
                    </a:lnTo>
                    <a:lnTo>
                      <a:pt x="184" y="250"/>
                    </a:lnTo>
                    <a:lnTo>
                      <a:pt x="197" y="243"/>
                    </a:lnTo>
                    <a:lnTo>
                      <a:pt x="234" y="261"/>
                    </a:lnTo>
                    <a:lnTo>
                      <a:pt x="266" y="229"/>
                    </a:lnTo>
                    <a:lnTo>
                      <a:pt x="246" y="193"/>
                    </a:lnTo>
                    <a:lnTo>
                      <a:pt x="251" y="179"/>
                    </a:lnTo>
                    <a:lnTo>
                      <a:pt x="290" y="166"/>
                    </a:lnTo>
                    <a:close/>
                    <a:moveTo>
                      <a:pt x="242" y="226"/>
                    </a:moveTo>
                    <a:lnTo>
                      <a:pt x="230" y="238"/>
                    </a:lnTo>
                    <a:lnTo>
                      <a:pt x="198" y="224"/>
                    </a:lnTo>
                    <a:lnTo>
                      <a:pt x="168" y="236"/>
                    </a:lnTo>
                    <a:lnTo>
                      <a:pt x="157" y="271"/>
                    </a:lnTo>
                    <a:lnTo>
                      <a:pt x="140" y="271"/>
                    </a:lnTo>
                    <a:lnTo>
                      <a:pt x="127" y="236"/>
                    </a:lnTo>
                    <a:lnTo>
                      <a:pt x="98" y="222"/>
                    </a:lnTo>
                    <a:lnTo>
                      <a:pt x="63" y="240"/>
                    </a:lnTo>
                    <a:lnTo>
                      <a:pt x="52" y="229"/>
                    </a:lnTo>
                    <a:lnTo>
                      <a:pt x="68" y="193"/>
                    </a:lnTo>
                    <a:lnTo>
                      <a:pt x="55" y="164"/>
                    </a:lnTo>
                    <a:lnTo>
                      <a:pt x="20" y="153"/>
                    </a:lnTo>
                    <a:lnTo>
                      <a:pt x="20" y="136"/>
                    </a:lnTo>
                    <a:lnTo>
                      <a:pt x="54" y="123"/>
                    </a:lnTo>
                    <a:lnTo>
                      <a:pt x="69" y="95"/>
                    </a:lnTo>
                    <a:lnTo>
                      <a:pt x="51" y="60"/>
                    </a:lnTo>
                    <a:lnTo>
                      <a:pt x="62" y="48"/>
                    </a:lnTo>
                    <a:lnTo>
                      <a:pt x="98" y="65"/>
                    </a:lnTo>
                    <a:lnTo>
                      <a:pt x="127" y="54"/>
                    </a:lnTo>
                    <a:lnTo>
                      <a:pt x="138" y="20"/>
                    </a:lnTo>
                    <a:lnTo>
                      <a:pt x="156" y="20"/>
                    </a:lnTo>
                    <a:lnTo>
                      <a:pt x="169" y="55"/>
                    </a:lnTo>
                    <a:lnTo>
                      <a:pt x="199" y="65"/>
                    </a:lnTo>
                    <a:lnTo>
                      <a:pt x="230" y="49"/>
                    </a:lnTo>
                    <a:lnTo>
                      <a:pt x="242" y="62"/>
                    </a:lnTo>
                    <a:lnTo>
                      <a:pt x="226" y="94"/>
                    </a:lnTo>
                    <a:lnTo>
                      <a:pt x="239" y="123"/>
                    </a:lnTo>
                    <a:lnTo>
                      <a:pt x="271" y="135"/>
                    </a:lnTo>
                    <a:lnTo>
                      <a:pt x="271" y="152"/>
                    </a:lnTo>
                    <a:lnTo>
                      <a:pt x="236" y="164"/>
                    </a:lnTo>
                    <a:lnTo>
                      <a:pt x="228" y="193"/>
                    </a:lnTo>
                    <a:lnTo>
                      <a:pt x="242" y="2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000">
                  <a:latin typeface="+mn-lt"/>
                </a:endParaRPr>
              </a:p>
            </p:txBody>
          </p:sp>
          <p:sp>
            <p:nvSpPr>
              <p:cNvPr id="83" name="Freeform 374">
                <a:extLst>
                  <a:ext uri="{FF2B5EF4-FFF2-40B4-BE49-F238E27FC236}">
                    <a16:creationId xmlns:a16="http://schemas.microsoft.com/office/drawing/2014/main" id="{20051AF2-0463-491B-9CDD-651D1F6A9473}"/>
                  </a:ext>
                </a:extLst>
              </p:cNvPr>
              <p:cNvSpPr>
                <a:spLocks noEditPoints="1"/>
              </p:cNvSpPr>
              <p:nvPr/>
            </p:nvSpPr>
            <p:spPr bwMode="auto">
              <a:xfrm>
                <a:off x="7966075" y="2505075"/>
                <a:ext cx="166688" cy="166688"/>
              </a:xfrm>
              <a:custGeom>
                <a:avLst/>
                <a:gdLst>
                  <a:gd name="T0" fmla="*/ 42 w 85"/>
                  <a:gd name="T1" fmla="*/ 0 h 85"/>
                  <a:gd name="T2" fmla="*/ 0 w 85"/>
                  <a:gd name="T3" fmla="*/ 43 h 85"/>
                  <a:gd name="T4" fmla="*/ 43 w 85"/>
                  <a:gd name="T5" fmla="*/ 85 h 85"/>
                  <a:gd name="T6" fmla="*/ 85 w 85"/>
                  <a:gd name="T7" fmla="*/ 42 h 85"/>
                  <a:gd name="T8" fmla="*/ 42 w 85"/>
                  <a:gd name="T9" fmla="*/ 0 h 85"/>
                  <a:gd name="T10" fmla="*/ 42 w 85"/>
                  <a:gd name="T11" fmla="*/ 70 h 85"/>
                  <a:gd name="T12" fmla="*/ 16 w 85"/>
                  <a:gd name="T13" fmla="*/ 42 h 85"/>
                  <a:gd name="T14" fmla="*/ 43 w 85"/>
                  <a:gd name="T15" fmla="*/ 16 h 85"/>
                  <a:gd name="T16" fmla="*/ 69 w 85"/>
                  <a:gd name="T17" fmla="*/ 43 h 85"/>
                  <a:gd name="T18" fmla="*/ 42 w 85"/>
                  <a:gd name="T19" fmla="*/ 70 h 85"/>
                  <a:gd name="T20" fmla="*/ 42 w 85"/>
                  <a:gd name="T21" fmla="*/ 7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85">
                    <a:moveTo>
                      <a:pt x="42" y="0"/>
                    </a:moveTo>
                    <a:cubicBezTo>
                      <a:pt x="18" y="0"/>
                      <a:pt x="0" y="19"/>
                      <a:pt x="0" y="43"/>
                    </a:cubicBezTo>
                    <a:cubicBezTo>
                      <a:pt x="0" y="66"/>
                      <a:pt x="19" y="85"/>
                      <a:pt x="43" y="85"/>
                    </a:cubicBezTo>
                    <a:cubicBezTo>
                      <a:pt x="66" y="85"/>
                      <a:pt x="85" y="66"/>
                      <a:pt x="85" y="42"/>
                    </a:cubicBezTo>
                    <a:cubicBezTo>
                      <a:pt x="85" y="19"/>
                      <a:pt x="66" y="0"/>
                      <a:pt x="42" y="0"/>
                    </a:cubicBezTo>
                    <a:close/>
                    <a:moveTo>
                      <a:pt x="42" y="70"/>
                    </a:moveTo>
                    <a:cubicBezTo>
                      <a:pt x="27" y="70"/>
                      <a:pt x="15" y="57"/>
                      <a:pt x="16" y="42"/>
                    </a:cubicBezTo>
                    <a:cubicBezTo>
                      <a:pt x="16" y="28"/>
                      <a:pt x="28" y="16"/>
                      <a:pt x="43" y="16"/>
                    </a:cubicBezTo>
                    <a:cubicBezTo>
                      <a:pt x="58" y="16"/>
                      <a:pt x="69" y="28"/>
                      <a:pt x="69" y="43"/>
                    </a:cubicBezTo>
                    <a:cubicBezTo>
                      <a:pt x="69" y="58"/>
                      <a:pt x="57" y="70"/>
                      <a:pt x="42" y="70"/>
                    </a:cubicBezTo>
                    <a:cubicBezTo>
                      <a:pt x="42" y="69"/>
                      <a:pt x="42" y="69"/>
                      <a:pt x="42"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000">
                  <a:latin typeface="+mn-lt"/>
                </a:endParaRPr>
              </a:p>
            </p:txBody>
          </p:sp>
          <p:sp>
            <p:nvSpPr>
              <p:cNvPr id="84" name="Freeform 375">
                <a:extLst>
                  <a:ext uri="{FF2B5EF4-FFF2-40B4-BE49-F238E27FC236}">
                    <a16:creationId xmlns:a16="http://schemas.microsoft.com/office/drawing/2014/main" id="{99677659-AB43-4EA7-ADA2-ADFE5CA58CB0}"/>
                  </a:ext>
                </a:extLst>
              </p:cNvPr>
              <p:cNvSpPr>
                <a:spLocks noEditPoints="1"/>
              </p:cNvSpPr>
              <p:nvPr/>
            </p:nvSpPr>
            <p:spPr bwMode="auto">
              <a:xfrm>
                <a:off x="8216900" y="2614613"/>
                <a:ext cx="346075" cy="344488"/>
              </a:xfrm>
              <a:custGeom>
                <a:avLst/>
                <a:gdLst>
                  <a:gd name="T0" fmla="*/ 218 w 218"/>
                  <a:gd name="T1" fmla="*/ 90 h 217"/>
                  <a:gd name="T2" fmla="*/ 187 w 218"/>
                  <a:gd name="T3" fmla="*/ 73 h 217"/>
                  <a:gd name="T4" fmla="*/ 175 w 218"/>
                  <a:gd name="T5" fmla="*/ 18 h 217"/>
                  <a:gd name="T6" fmla="*/ 139 w 218"/>
                  <a:gd name="T7" fmla="*/ 31 h 217"/>
                  <a:gd name="T8" fmla="*/ 92 w 218"/>
                  <a:gd name="T9" fmla="*/ 0 h 217"/>
                  <a:gd name="T10" fmla="*/ 74 w 218"/>
                  <a:gd name="T11" fmla="*/ 33 h 217"/>
                  <a:gd name="T12" fmla="*/ 19 w 218"/>
                  <a:gd name="T13" fmla="*/ 44 h 217"/>
                  <a:gd name="T14" fmla="*/ 31 w 218"/>
                  <a:gd name="T15" fmla="*/ 80 h 217"/>
                  <a:gd name="T16" fmla="*/ 0 w 218"/>
                  <a:gd name="T17" fmla="*/ 127 h 217"/>
                  <a:gd name="T18" fmla="*/ 35 w 218"/>
                  <a:gd name="T19" fmla="*/ 144 h 217"/>
                  <a:gd name="T20" fmla="*/ 46 w 218"/>
                  <a:gd name="T21" fmla="*/ 199 h 217"/>
                  <a:gd name="T22" fmla="*/ 83 w 218"/>
                  <a:gd name="T23" fmla="*/ 188 h 217"/>
                  <a:gd name="T24" fmla="*/ 130 w 218"/>
                  <a:gd name="T25" fmla="*/ 217 h 217"/>
                  <a:gd name="T26" fmla="*/ 147 w 218"/>
                  <a:gd name="T27" fmla="*/ 184 h 217"/>
                  <a:gd name="T28" fmla="*/ 201 w 218"/>
                  <a:gd name="T29" fmla="*/ 170 h 217"/>
                  <a:gd name="T30" fmla="*/ 188 w 218"/>
                  <a:gd name="T31" fmla="*/ 136 h 217"/>
                  <a:gd name="T32" fmla="*/ 167 w 218"/>
                  <a:gd name="T33" fmla="*/ 144 h 217"/>
                  <a:gd name="T34" fmla="*/ 171 w 218"/>
                  <a:gd name="T35" fmla="*/ 174 h 217"/>
                  <a:gd name="T36" fmla="*/ 124 w 218"/>
                  <a:gd name="T37" fmla="*/ 173 h 217"/>
                  <a:gd name="T38" fmla="*/ 107 w 218"/>
                  <a:gd name="T39" fmla="*/ 199 h 217"/>
                  <a:gd name="T40" fmla="*/ 74 w 218"/>
                  <a:gd name="T41" fmla="*/ 163 h 217"/>
                  <a:gd name="T42" fmla="*/ 43 w 218"/>
                  <a:gd name="T43" fmla="*/ 169 h 217"/>
                  <a:gd name="T44" fmla="*/ 45 w 218"/>
                  <a:gd name="T45" fmla="*/ 121 h 217"/>
                  <a:gd name="T46" fmla="*/ 20 w 218"/>
                  <a:gd name="T47" fmla="*/ 104 h 217"/>
                  <a:gd name="T48" fmla="*/ 56 w 218"/>
                  <a:gd name="T49" fmla="*/ 72 h 217"/>
                  <a:gd name="T50" fmla="*/ 48 w 218"/>
                  <a:gd name="T51" fmla="*/ 42 h 217"/>
                  <a:gd name="T52" fmla="*/ 98 w 218"/>
                  <a:gd name="T53" fmla="*/ 44 h 217"/>
                  <a:gd name="T54" fmla="*/ 115 w 218"/>
                  <a:gd name="T55" fmla="*/ 20 h 217"/>
                  <a:gd name="T56" fmla="*/ 149 w 218"/>
                  <a:gd name="T57" fmla="*/ 53 h 217"/>
                  <a:gd name="T58" fmla="*/ 177 w 218"/>
                  <a:gd name="T59" fmla="*/ 48 h 217"/>
                  <a:gd name="T60" fmla="*/ 176 w 218"/>
                  <a:gd name="T61" fmla="*/ 95 h 217"/>
                  <a:gd name="T62" fmla="*/ 198 w 218"/>
                  <a:gd name="T63" fmla="*/ 112 h 217"/>
                  <a:gd name="T64" fmla="*/ 167 w 218"/>
                  <a:gd name="T65" fmla="*/ 144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8" h="217">
                    <a:moveTo>
                      <a:pt x="218" y="126"/>
                    </a:moveTo>
                    <a:lnTo>
                      <a:pt x="218" y="90"/>
                    </a:lnTo>
                    <a:lnTo>
                      <a:pt x="190" y="80"/>
                    </a:lnTo>
                    <a:lnTo>
                      <a:pt x="187" y="73"/>
                    </a:lnTo>
                    <a:lnTo>
                      <a:pt x="199" y="44"/>
                    </a:lnTo>
                    <a:lnTo>
                      <a:pt x="175" y="18"/>
                    </a:lnTo>
                    <a:lnTo>
                      <a:pt x="146" y="33"/>
                    </a:lnTo>
                    <a:lnTo>
                      <a:pt x="139" y="31"/>
                    </a:lnTo>
                    <a:lnTo>
                      <a:pt x="129" y="0"/>
                    </a:lnTo>
                    <a:lnTo>
                      <a:pt x="92" y="0"/>
                    </a:lnTo>
                    <a:lnTo>
                      <a:pt x="82" y="29"/>
                    </a:lnTo>
                    <a:lnTo>
                      <a:pt x="74" y="33"/>
                    </a:lnTo>
                    <a:lnTo>
                      <a:pt x="45" y="18"/>
                    </a:lnTo>
                    <a:lnTo>
                      <a:pt x="19" y="44"/>
                    </a:lnTo>
                    <a:lnTo>
                      <a:pt x="35" y="73"/>
                    </a:lnTo>
                    <a:lnTo>
                      <a:pt x="31" y="80"/>
                    </a:lnTo>
                    <a:lnTo>
                      <a:pt x="0" y="91"/>
                    </a:lnTo>
                    <a:lnTo>
                      <a:pt x="0" y="127"/>
                    </a:lnTo>
                    <a:lnTo>
                      <a:pt x="31" y="137"/>
                    </a:lnTo>
                    <a:lnTo>
                      <a:pt x="35" y="144"/>
                    </a:lnTo>
                    <a:lnTo>
                      <a:pt x="20" y="173"/>
                    </a:lnTo>
                    <a:lnTo>
                      <a:pt x="46" y="199"/>
                    </a:lnTo>
                    <a:lnTo>
                      <a:pt x="74" y="184"/>
                    </a:lnTo>
                    <a:lnTo>
                      <a:pt x="83" y="188"/>
                    </a:lnTo>
                    <a:lnTo>
                      <a:pt x="93" y="217"/>
                    </a:lnTo>
                    <a:lnTo>
                      <a:pt x="130" y="217"/>
                    </a:lnTo>
                    <a:lnTo>
                      <a:pt x="139" y="188"/>
                    </a:lnTo>
                    <a:lnTo>
                      <a:pt x="147" y="184"/>
                    </a:lnTo>
                    <a:lnTo>
                      <a:pt x="175" y="196"/>
                    </a:lnTo>
                    <a:lnTo>
                      <a:pt x="201" y="170"/>
                    </a:lnTo>
                    <a:lnTo>
                      <a:pt x="186" y="143"/>
                    </a:lnTo>
                    <a:lnTo>
                      <a:pt x="188" y="136"/>
                    </a:lnTo>
                    <a:lnTo>
                      <a:pt x="218" y="126"/>
                    </a:lnTo>
                    <a:close/>
                    <a:moveTo>
                      <a:pt x="167" y="144"/>
                    </a:moveTo>
                    <a:lnTo>
                      <a:pt x="177" y="168"/>
                    </a:lnTo>
                    <a:lnTo>
                      <a:pt x="171" y="174"/>
                    </a:lnTo>
                    <a:lnTo>
                      <a:pt x="147" y="163"/>
                    </a:lnTo>
                    <a:lnTo>
                      <a:pt x="124" y="173"/>
                    </a:lnTo>
                    <a:lnTo>
                      <a:pt x="117" y="199"/>
                    </a:lnTo>
                    <a:lnTo>
                      <a:pt x="107" y="199"/>
                    </a:lnTo>
                    <a:lnTo>
                      <a:pt x="98" y="173"/>
                    </a:lnTo>
                    <a:lnTo>
                      <a:pt x="74" y="163"/>
                    </a:lnTo>
                    <a:lnTo>
                      <a:pt x="50" y="175"/>
                    </a:lnTo>
                    <a:lnTo>
                      <a:pt x="43" y="169"/>
                    </a:lnTo>
                    <a:lnTo>
                      <a:pt x="56" y="144"/>
                    </a:lnTo>
                    <a:lnTo>
                      <a:pt x="45" y="121"/>
                    </a:lnTo>
                    <a:lnTo>
                      <a:pt x="20" y="112"/>
                    </a:lnTo>
                    <a:lnTo>
                      <a:pt x="20" y="104"/>
                    </a:lnTo>
                    <a:lnTo>
                      <a:pt x="45" y="95"/>
                    </a:lnTo>
                    <a:lnTo>
                      <a:pt x="56" y="72"/>
                    </a:lnTo>
                    <a:lnTo>
                      <a:pt x="42" y="47"/>
                    </a:lnTo>
                    <a:lnTo>
                      <a:pt x="48" y="42"/>
                    </a:lnTo>
                    <a:lnTo>
                      <a:pt x="73" y="54"/>
                    </a:lnTo>
                    <a:lnTo>
                      <a:pt x="98" y="44"/>
                    </a:lnTo>
                    <a:lnTo>
                      <a:pt x="107" y="20"/>
                    </a:lnTo>
                    <a:lnTo>
                      <a:pt x="115" y="20"/>
                    </a:lnTo>
                    <a:lnTo>
                      <a:pt x="125" y="46"/>
                    </a:lnTo>
                    <a:lnTo>
                      <a:pt x="149" y="53"/>
                    </a:lnTo>
                    <a:lnTo>
                      <a:pt x="171" y="42"/>
                    </a:lnTo>
                    <a:lnTo>
                      <a:pt x="177" y="48"/>
                    </a:lnTo>
                    <a:lnTo>
                      <a:pt x="166" y="72"/>
                    </a:lnTo>
                    <a:lnTo>
                      <a:pt x="176" y="95"/>
                    </a:lnTo>
                    <a:lnTo>
                      <a:pt x="198" y="104"/>
                    </a:lnTo>
                    <a:lnTo>
                      <a:pt x="198" y="112"/>
                    </a:lnTo>
                    <a:lnTo>
                      <a:pt x="173" y="121"/>
                    </a:lnTo>
                    <a:lnTo>
                      <a:pt x="167"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000">
                  <a:latin typeface="+mn-lt"/>
                </a:endParaRPr>
              </a:p>
            </p:txBody>
          </p:sp>
          <p:sp>
            <p:nvSpPr>
              <p:cNvPr id="85" name="Freeform 376">
                <a:extLst>
                  <a:ext uri="{FF2B5EF4-FFF2-40B4-BE49-F238E27FC236}">
                    <a16:creationId xmlns:a16="http://schemas.microsoft.com/office/drawing/2014/main" id="{2113921F-FEAD-439A-BB95-3EDF514A9F95}"/>
                  </a:ext>
                </a:extLst>
              </p:cNvPr>
              <p:cNvSpPr>
                <a:spLocks noEditPoints="1"/>
              </p:cNvSpPr>
              <p:nvPr/>
            </p:nvSpPr>
            <p:spPr bwMode="auto">
              <a:xfrm>
                <a:off x="8324850" y="2722563"/>
                <a:ext cx="130175" cy="128588"/>
              </a:xfrm>
              <a:custGeom>
                <a:avLst/>
                <a:gdLst>
                  <a:gd name="T0" fmla="*/ 33 w 66"/>
                  <a:gd name="T1" fmla="*/ 0 h 66"/>
                  <a:gd name="T2" fmla="*/ 9 w 66"/>
                  <a:gd name="T3" fmla="*/ 10 h 66"/>
                  <a:gd name="T4" fmla="*/ 0 w 66"/>
                  <a:gd name="T5" fmla="*/ 34 h 66"/>
                  <a:gd name="T6" fmla="*/ 33 w 66"/>
                  <a:gd name="T7" fmla="*/ 66 h 66"/>
                  <a:gd name="T8" fmla="*/ 33 w 66"/>
                  <a:gd name="T9" fmla="*/ 66 h 66"/>
                  <a:gd name="T10" fmla="*/ 66 w 66"/>
                  <a:gd name="T11" fmla="*/ 33 h 66"/>
                  <a:gd name="T12" fmla="*/ 33 w 66"/>
                  <a:gd name="T13" fmla="*/ 0 h 66"/>
                  <a:gd name="T14" fmla="*/ 51 w 66"/>
                  <a:gd name="T15" fmla="*/ 34 h 66"/>
                  <a:gd name="T16" fmla="*/ 33 w 66"/>
                  <a:gd name="T17" fmla="*/ 51 h 66"/>
                  <a:gd name="T18" fmla="*/ 20 w 66"/>
                  <a:gd name="T19" fmla="*/ 46 h 66"/>
                  <a:gd name="T20" fmla="*/ 15 w 66"/>
                  <a:gd name="T21" fmla="*/ 33 h 66"/>
                  <a:gd name="T22" fmla="*/ 33 w 66"/>
                  <a:gd name="T23" fmla="*/ 16 h 66"/>
                  <a:gd name="T24" fmla="*/ 33 w 66"/>
                  <a:gd name="T25" fmla="*/ 16 h 66"/>
                  <a:gd name="T26" fmla="*/ 51 w 66"/>
                  <a:gd name="T27"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6">
                    <a:moveTo>
                      <a:pt x="33" y="0"/>
                    </a:moveTo>
                    <a:cubicBezTo>
                      <a:pt x="24" y="0"/>
                      <a:pt x="16" y="4"/>
                      <a:pt x="9" y="10"/>
                    </a:cubicBezTo>
                    <a:cubicBezTo>
                      <a:pt x="3" y="16"/>
                      <a:pt x="0" y="25"/>
                      <a:pt x="0" y="34"/>
                    </a:cubicBezTo>
                    <a:cubicBezTo>
                      <a:pt x="0" y="52"/>
                      <a:pt x="15" y="66"/>
                      <a:pt x="33" y="66"/>
                    </a:cubicBezTo>
                    <a:cubicBezTo>
                      <a:pt x="33" y="66"/>
                      <a:pt x="33" y="66"/>
                      <a:pt x="33" y="66"/>
                    </a:cubicBezTo>
                    <a:cubicBezTo>
                      <a:pt x="51" y="66"/>
                      <a:pt x="66" y="52"/>
                      <a:pt x="66" y="33"/>
                    </a:cubicBezTo>
                    <a:cubicBezTo>
                      <a:pt x="66" y="15"/>
                      <a:pt x="51" y="0"/>
                      <a:pt x="33" y="0"/>
                    </a:cubicBezTo>
                    <a:close/>
                    <a:moveTo>
                      <a:pt x="51" y="34"/>
                    </a:moveTo>
                    <a:cubicBezTo>
                      <a:pt x="51" y="43"/>
                      <a:pt x="43" y="51"/>
                      <a:pt x="33" y="51"/>
                    </a:cubicBezTo>
                    <a:cubicBezTo>
                      <a:pt x="28" y="51"/>
                      <a:pt x="24" y="49"/>
                      <a:pt x="20" y="46"/>
                    </a:cubicBezTo>
                    <a:cubicBezTo>
                      <a:pt x="17" y="43"/>
                      <a:pt x="15" y="38"/>
                      <a:pt x="15" y="33"/>
                    </a:cubicBezTo>
                    <a:cubicBezTo>
                      <a:pt x="16" y="24"/>
                      <a:pt x="23" y="16"/>
                      <a:pt x="33" y="16"/>
                    </a:cubicBezTo>
                    <a:cubicBezTo>
                      <a:pt x="33" y="16"/>
                      <a:pt x="33" y="16"/>
                      <a:pt x="33" y="16"/>
                    </a:cubicBezTo>
                    <a:cubicBezTo>
                      <a:pt x="43" y="16"/>
                      <a:pt x="51" y="24"/>
                      <a:pt x="51"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000">
                  <a:latin typeface="+mn-lt"/>
                </a:endParaRPr>
              </a:p>
            </p:txBody>
          </p:sp>
          <p:sp>
            <p:nvSpPr>
              <p:cNvPr id="86" name="Freeform 377">
                <a:extLst>
                  <a:ext uri="{FF2B5EF4-FFF2-40B4-BE49-F238E27FC236}">
                    <a16:creationId xmlns:a16="http://schemas.microsoft.com/office/drawing/2014/main" id="{DCD278DA-3298-4E42-9364-B4EB689A6553}"/>
                  </a:ext>
                </a:extLst>
              </p:cNvPr>
              <p:cNvSpPr>
                <a:spLocks noEditPoints="1"/>
              </p:cNvSpPr>
              <p:nvPr/>
            </p:nvSpPr>
            <p:spPr bwMode="auto">
              <a:xfrm>
                <a:off x="7988300" y="2808288"/>
                <a:ext cx="279400" cy="280988"/>
              </a:xfrm>
              <a:custGeom>
                <a:avLst/>
                <a:gdLst>
                  <a:gd name="T0" fmla="*/ 176 w 176"/>
                  <a:gd name="T1" fmla="*/ 72 h 177"/>
                  <a:gd name="T2" fmla="*/ 152 w 176"/>
                  <a:gd name="T3" fmla="*/ 60 h 177"/>
                  <a:gd name="T4" fmla="*/ 140 w 176"/>
                  <a:gd name="T5" fmla="*/ 15 h 177"/>
                  <a:gd name="T6" fmla="*/ 113 w 176"/>
                  <a:gd name="T7" fmla="*/ 25 h 177"/>
                  <a:gd name="T8" fmla="*/ 74 w 176"/>
                  <a:gd name="T9" fmla="*/ 0 h 177"/>
                  <a:gd name="T10" fmla="*/ 61 w 176"/>
                  <a:gd name="T11" fmla="*/ 26 h 177"/>
                  <a:gd name="T12" fmla="*/ 15 w 176"/>
                  <a:gd name="T13" fmla="*/ 37 h 177"/>
                  <a:gd name="T14" fmla="*/ 25 w 176"/>
                  <a:gd name="T15" fmla="*/ 65 h 177"/>
                  <a:gd name="T16" fmla="*/ 0 w 176"/>
                  <a:gd name="T17" fmla="*/ 104 h 177"/>
                  <a:gd name="T18" fmla="*/ 28 w 176"/>
                  <a:gd name="T19" fmla="*/ 116 h 177"/>
                  <a:gd name="T20" fmla="*/ 39 w 176"/>
                  <a:gd name="T21" fmla="*/ 162 h 177"/>
                  <a:gd name="T22" fmla="*/ 66 w 176"/>
                  <a:gd name="T23" fmla="*/ 152 h 177"/>
                  <a:gd name="T24" fmla="*/ 107 w 176"/>
                  <a:gd name="T25" fmla="*/ 177 h 177"/>
                  <a:gd name="T26" fmla="*/ 118 w 176"/>
                  <a:gd name="T27" fmla="*/ 150 h 177"/>
                  <a:gd name="T28" fmla="*/ 163 w 176"/>
                  <a:gd name="T29" fmla="*/ 139 h 177"/>
                  <a:gd name="T30" fmla="*/ 153 w 176"/>
                  <a:gd name="T31" fmla="*/ 112 h 177"/>
                  <a:gd name="T32" fmla="*/ 119 w 176"/>
                  <a:gd name="T33" fmla="*/ 130 h 177"/>
                  <a:gd name="T34" fmla="*/ 92 w 176"/>
                  <a:gd name="T35" fmla="*/ 157 h 177"/>
                  <a:gd name="T36" fmla="*/ 81 w 176"/>
                  <a:gd name="T37" fmla="*/ 139 h 177"/>
                  <a:gd name="T38" fmla="*/ 41 w 176"/>
                  <a:gd name="T39" fmla="*/ 139 h 177"/>
                  <a:gd name="T40" fmla="*/ 48 w 176"/>
                  <a:gd name="T41" fmla="*/ 116 h 177"/>
                  <a:gd name="T42" fmla="*/ 19 w 176"/>
                  <a:gd name="T43" fmla="*/ 90 h 177"/>
                  <a:gd name="T44" fmla="*/ 39 w 176"/>
                  <a:gd name="T45" fmla="*/ 79 h 177"/>
                  <a:gd name="T46" fmla="*/ 38 w 176"/>
                  <a:gd name="T47" fmla="*/ 40 h 177"/>
                  <a:gd name="T48" fmla="*/ 60 w 176"/>
                  <a:gd name="T49" fmla="*/ 47 h 177"/>
                  <a:gd name="T50" fmla="*/ 87 w 176"/>
                  <a:gd name="T51" fmla="*/ 19 h 177"/>
                  <a:gd name="T52" fmla="*/ 100 w 176"/>
                  <a:gd name="T53" fmla="*/ 40 h 177"/>
                  <a:gd name="T54" fmla="*/ 137 w 176"/>
                  <a:gd name="T55" fmla="*/ 37 h 177"/>
                  <a:gd name="T56" fmla="*/ 132 w 176"/>
                  <a:gd name="T57" fmla="*/ 58 h 177"/>
                  <a:gd name="T58" fmla="*/ 158 w 176"/>
                  <a:gd name="T59" fmla="*/ 86 h 177"/>
                  <a:gd name="T60" fmla="*/ 138 w 176"/>
                  <a:gd name="T61" fmla="*/ 97 h 177"/>
                  <a:gd name="T62" fmla="*/ 140 w 176"/>
                  <a:gd name="T63" fmla="*/ 135 h 177"/>
                  <a:gd name="T64" fmla="*/ 119 w 176"/>
                  <a:gd name="T65" fmla="*/ 13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7">
                    <a:moveTo>
                      <a:pt x="176" y="103"/>
                    </a:moveTo>
                    <a:lnTo>
                      <a:pt x="176" y="72"/>
                    </a:lnTo>
                    <a:lnTo>
                      <a:pt x="154" y="65"/>
                    </a:lnTo>
                    <a:lnTo>
                      <a:pt x="152" y="60"/>
                    </a:lnTo>
                    <a:lnTo>
                      <a:pt x="163" y="37"/>
                    </a:lnTo>
                    <a:lnTo>
                      <a:pt x="140" y="15"/>
                    </a:lnTo>
                    <a:lnTo>
                      <a:pt x="118" y="26"/>
                    </a:lnTo>
                    <a:lnTo>
                      <a:pt x="113" y="25"/>
                    </a:lnTo>
                    <a:lnTo>
                      <a:pt x="106" y="0"/>
                    </a:lnTo>
                    <a:lnTo>
                      <a:pt x="74" y="0"/>
                    </a:lnTo>
                    <a:lnTo>
                      <a:pt x="66" y="25"/>
                    </a:lnTo>
                    <a:lnTo>
                      <a:pt x="61" y="26"/>
                    </a:lnTo>
                    <a:lnTo>
                      <a:pt x="38" y="15"/>
                    </a:lnTo>
                    <a:lnTo>
                      <a:pt x="15" y="37"/>
                    </a:lnTo>
                    <a:lnTo>
                      <a:pt x="28" y="60"/>
                    </a:lnTo>
                    <a:lnTo>
                      <a:pt x="25" y="65"/>
                    </a:lnTo>
                    <a:lnTo>
                      <a:pt x="0" y="73"/>
                    </a:lnTo>
                    <a:lnTo>
                      <a:pt x="0" y="104"/>
                    </a:lnTo>
                    <a:lnTo>
                      <a:pt x="25" y="112"/>
                    </a:lnTo>
                    <a:lnTo>
                      <a:pt x="28" y="116"/>
                    </a:lnTo>
                    <a:lnTo>
                      <a:pt x="17" y="140"/>
                    </a:lnTo>
                    <a:lnTo>
                      <a:pt x="39" y="162"/>
                    </a:lnTo>
                    <a:lnTo>
                      <a:pt x="61" y="150"/>
                    </a:lnTo>
                    <a:lnTo>
                      <a:pt x="66" y="152"/>
                    </a:lnTo>
                    <a:lnTo>
                      <a:pt x="75" y="177"/>
                    </a:lnTo>
                    <a:lnTo>
                      <a:pt x="107" y="177"/>
                    </a:lnTo>
                    <a:lnTo>
                      <a:pt x="114" y="152"/>
                    </a:lnTo>
                    <a:lnTo>
                      <a:pt x="118" y="150"/>
                    </a:lnTo>
                    <a:lnTo>
                      <a:pt x="142" y="160"/>
                    </a:lnTo>
                    <a:lnTo>
                      <a:pt x="163" y="139"/>
                    </a:lnTo>
                    <a:lnTo>
                      <a:pt x="152" y="115"/>
                    </a:lnTo>
                    <a:lnTo>
                      <a:pt x="153" y="112"/>
                    </a:lnTo>
                    <a:lnTo>
                      <a:pt x="176" y="103"/>
                    </a:lnTo>
                    <a:close/>
                    <a:moveTo>
                      <a:pt x="119" y="130"/>
                    </a:moveTo>
                    <a:lnTo>
                      <a:pt x="100" y="139"/>
                    </a:lnTo>
                    <a:lnTo>
                      <a:pt x="92" y="157"/>
                    </a:lnTo>
                    <a:lnTo>
                      <a:pt x="87" y="157"/>
                    </a:lnTo>
                    <a:lnTo>
                      <a:pt x="81" y="139"/>
                    </a:lnTo>
                    <a:lnTo>
                      <a:pt x="61" y="129"/>
                    </a:lnTo>
                    <a:lnTo>
                      <a:pt x="41" y="139"/>
                    </a:lnTo>
                    <a:lnTo>
                      <a:pt x="39" y="136"/>
                    </a:lnTo>
                    <a:lnTo>
                      <a:pt x="48" y="116"/>
                    </a:lnTo>
                    <a:lnTo>
                      <a:pt x="39" y="97"/>
                    </a:lnTo>
                    <a:lnTo>
                      <a:pt x="19" y="90"/>
                    </a:lnTo>
                    <a:lnTo>
                      <a:pt x="19" y="86"/>
                    </a:lnTo>
                    <a:lnTo>
                      <a:pt x="39" y="79"/>
                    </a:lnTo>
                    <a:lnTo>
                      <a:pt x="49" y="60"/>
                    </a:lnTo>
                    <a:lnTo>
                      <a:pt x="38" y="40"/>
                    </a:lnTo>
                    <a:lnTo>
                      <a:pt x="41" y="37"/>
                    </a:lnTo>
                    <a:lnTo>
                      <a:pt x="60" y="47"/>
                    </a:lnTo>
                    <a:lnTo>
                      <a:pt x="81" y="39"/>
                    </a:lnTo>
                    <a:lnTo>
                      <a:pt x="87" y="19"/>
                    </a:lnTo>
                    <a:lnTo>
                      <a:pt x="92" y="19"/>
                    </a:lnTo>
                    <a:lnTo>
                      <a:pt x="100" y="40"/>
                    </a:lnTo>
                    <a:lnTo>
                      <a:pt x="119" y="46"/>
                    </a:lnTo>
                    <a:lnTo>
                      <a:pt x="137" y="37"/>
                    </a:lnTo>
                    <a:lnTo>
                      <a:pt x="140" y="41"/>
                    </a:lnTo>
                    <a:lnTo>
                      <a:pt x="132" y="58"/>
                    </a:lnTo>
                    <a:lnTo>
                      <a:pt x="139" y="79"/>
                    </a:lnTo>
                    <a:lnTo>
                      <a:pt x="158" y="86"/>
                    </a:lnTo>
                    <a:lnTo>
                      <a:pt x="158" y="89"/>
                    </a:lnTo>
                    <a:lnTo>
                      <a:pt x="138" y="97"/>
                    </a:lnTo>
                    <a:lnTo>
                      <a:pt x="132" y="116"/>
                    </a:lnTo>
                    <a:lnTo>
                      <a:pt x="140" y="135"/>
                    </a:lnTo>
                    <a:lnTo>
                      <a:pt x="137" y="139"/>
                    </a:lnTo>
                    <a:lnTo>
                      <a:pt x="119" y="1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000">
                  <a:latin typeface="+mn-lt"/>
                </a:endParaRPr>
              </a:p>
            </p:txBody>
          </p:sp>
          <p:sp>
            <p:nvSpPr>
              <p:cNvPr id="87" name="Freeform 378">
                <a:extLst>
                  <a:ext uri="{FF2B5EF4-FFF2-40B4-BE49-F238E27FC236}">
                    <a16:creationId xmlns:a16="http://schemas.microsoft.com/office/drawing/2014/main" id="{EADB8C92-EAD1-4434-A2B9-E6F9F8A37D1A}"/>
                  </a:ext>
                </a:extLst>
              </p:cNvPr>
              <p:cNvSpPr>
                <a:spLocks noEditPoints="1"/>
              </p:cNvSpPr>
              <p:nvPr/>
            </p:nvSpPr>
            <p:spPr bwMode="auto">
              <a:xfrm>
                <a:off x="8074025" y="2895600"/>
                <a:ext cx="109538" cy="107950"/>
              </a:xfrm>
              <a:custGeom>
                <a:avLst/>
                <a:gdLst>
                  <a:gd name="T0" fmla="*/ 28 w 56"/>
                  <a:gd name="T1" fmla="*/ 0 h 55"/>
                  <a:gd name="T2" fmla="*/ 8 w 56"/>
                  <a:gd name="T3" fmla="*/ 8 h 55"/>
                  <a:gd name="T4" fmla="*/ 0 w 56"/>
                  <a:gd name="T5" fmla="*/ 28 h 55"/>
                  <a:gd name="T6" fmla="*/ 9 w 56"/>
                  <a:gd name="T7" fmla="*/ 47 h 55"/>
                  <a:gd name="T8" fmla="*/ 28 w 56"/>
                  <a:gd name="T9" fmla="*/ 55 h 55"/>
                  <a:gd name="T10" fmla="*/ 28 w 56"/>
                  <a:gd name="T11" fmla="*/ 55 h 55"/>
                  <a:gd name="T12" fmla="*/ 56 w 56"/>
                  <a:gd name="T13" fmla="*/ 27 h 55"/>
                  <a:gd name="T14" fmla="*/ 28 w 56"/>
                  <a:gd name="T15" fmla="*/ 0 h 55"/>
                  <a:gd name="T16" fmla="*/ 41 w 56"/>
                  <a:gd name="T17" fmla="*/ 28 h 55"/>
                  <a:gd name="T18" fmla="*/ 28 w 56"/>
                  <a:gd name="T19" fmla="*/ 40 h 55"/>
                  <a:gd name="T20" fmla="*/ 19 w 56"/>
                  <a:gd name="T21" fmla="*/ 37 h 55"/>
                  <a:gd name="T22" fmla="*/ 16 w 56"/>
                  <a:gd name="T23" fmla="*/ 28 h 55"/>
                  <a:gd name="T24" fmla="*/ 19 w 56"/>
                  <a:gd name="T25" fmla="*/ 19 h 55"/>
                  <a:gd name="T26" fmla="*/ 28 w 56"/>
                  <a:gd name="T27" fmla="*/ 15 h 55"/>
                  <a:gd name="T28" fmla="*/ 28 w 56"/>
                  <a:gd name="T29" fmla="*/ 15 h 55"/>
                  <a:gd name="T30" fmla="*/ 41 w 56"/>
                  <a:gd name="T31"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55">
                    <a:moveTo>
                      <a:pt x="28" y="0"/>
                    </a:moveTo>
                    <a:cubicBezTo>
                      <a:pt x="20" y="0"/>
                      <a:pt x="13" y="3"/>
                      <a:pt x="8" y="8"/>
                    </a:cubicBezTo>
                    <a:cubicBezTo>
                      <a:pt x="3" y="13"/>
                      <a:pt x="0" y="20"/>
                      <a:pt x="0" y="28"/>
                    </a:cubicBezTo>
                    <a:cubicBezTo>
                      <a:pt x="1" y="35"/>
                      <a:pt x="4" y="42"/>
                      <a:pt x="9" y="47"/>
                    </a:cubicBezTo>
                    <a:cubicBezTo>
                      <a:pt x="14" y="52"/>
                      <a:pt x="21" y="55"/>
                      <a:pt x="28" y="55"/>
                    </a:cubicBezTo>
                    <a:cubicBezTo>
                      <a:pt x="28" y="55"/>
                      <a:pt x="28" y="55"/>
                      <a:pt x="28" y="55"/>
                    </a:cubicBezTo>
                    <a:cubicBezTo>
                      <a:pt x="43" y="55"/>
                      <a:pt x="56" y="43"/>
                      <a:pt x="56" y="27"/>
                    </a:cubicBezTo>
                    <a:cubicBezTo>
                      <a:pt x="56" y="12"/>
                      <a:pt x="43" y="0"/>
                      <a:pt x="28" y="0"/>
                    </a:cubicBezTo>
                    <a:close/>
                    <a:moveTo>
                      <a:pt x="41" y="28"/>
                    </a:moveTo>
                    <a:cubicBezTo>
                      <a:pt x="41" y="35"/>
                      <a:pt x="35" y="40"/>
                      <a:pt x="28" y="40"/>
                    </a:cubicBezTo>
                    <a:cubicBezTo>
                      <a:pt x="25" y="40"/>
                      <a:pt x="21" y="39"/>
                      <a:pt x="19" y="37"/>
                    </a:cubicBezTo>
                    <a:cubicBezTo>
                      <a:pt x="17" y="34"/>
                      <a:pt x="15" y="31"/>
                      <a:pt x="16" y="28"/>
                    </a:cubicBezTo>
                    <a:cubicBezTo>
                      <a:pt x="16" y="24"/>
                      <a:pt x="17" y="21"/>
                      <a:pt x="19" y="19"/>
                    </a:cubicBezTo>
                    <a:cubicBezTo>
                      <a:pt x="22" y="16"/>
                      <a:pt x="25" y="15"/>
                      <a:pt x="28" y="15"/>
                    </a:cubicBezTo>
                    <a:cubicBezTo>
                      <a:pt x="28" y="15"/>
                      <a:pt x="28" y="15"/>
                      <a:pt x="28" y="15"/>
                    </a:cubicBezTo>
                    <a:cubicBezTo>
                      <a:pt x="35" y="15"/>
                      <a:pt x="41" y="21"/>
                      <a:pt x="41"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000">
                  <a:latin typeface="+mn-lt"/>
                </a:endParaRPr>
              </a:p>
            </p:txBody>
          </p:sp>
        </p:grpSp>
        <p:sp>
          <p:nvSpPr>
            <p:cNvPr id="99" name="Oval 98">
              <a:extLst>
                <a:ext uri="{FF2B5EF4-FFF2-40B4-BE49-F238E27FC236}">
                  <a16:creationId xmlns:a16="http://schemas.microsoft.com/office/drawing/2014/main" id="{A87DF8EB-E7E2-4FA2-9820-4F115073DF35}"/>
                </a:ext>
              </a:extLst>
            </p:cNvPr>
            <p:cNvSpPr>
              <a:spLocks noChangeAspect="1"/>
            </p:cNvSpPr>
            <p:nvPr/>
          </p:nvSpPr>
          <p:spPr>
            <a:xfrm>
              <a:off x="3073845" y="2979141"/>
              <a:ext cx="731520" cy="73152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grpSp>
      <p:grpSp>
        <p:nvGrpSpPr>
          <p:cNvPr id="24" name="Group 23">
            <a:extLst>
              <a:ext uri="{FF2B5EF4-FFF2-40B4-BE49-F238E27FC236}">
                <a16:creationId xmlns:a16="http://schemas.microsoft.com/office/drawing/2014/main" id="{905DBDDD-29EF-445F-9B28-0529BF9814AE}"/>
              </a:ext>
            </a:extLst>
          </p:cNvPr>
          <p:cNvGrpSpPr/>
          <p:nvPr/>
        </p:nvGrpSpPr>
        <p:grpSpPr>
          <a:xfrm>
            <a:off x="3073845" y="4003361"/>
            <a:ext cx="731520" cy="731520"/>
            <a:chOff x="3073845" y="4003361"/>
            <a:chExt cx="731520" cy="731520"/>
          </a:xfrm>
        </p:grpSpPr>
        <p:grpSp>
          <p:nvGrpSpPr>
            <p:cNvPr id="73" name="Group 72">
              <a:extLst>
                <a:ext uri="{FF2B5EF4-FFF2-40B4-BE49-F238E27FC236}">
                  <a16:creationId xmlns:a16="http://schemas.microsoft.com/office/drawing/2014/main" id="{F4E9EF55-39EA-45CC-96C3-0438DD682AA8}"/>
                </a:ext>
              </a:extLst>
            </p:cNvPr>
            <p:cNvGrpSpPr>
              <a:grpSpLocks noChangeAspect="1"/>
            </p:cNvGrpSpPr>
            <p:nvPr/>
          </p:nvGrpSpPr>
          <p:grpSpPr>
            <a:xfrm>
              <a:off x="3190879" y="4105362"/>
              <a:ext cx="530921" cy="530921"/>
              <a:chOff x="3078248" y="636961"/>
              <a:chExt cx="554604" cy="560468"/>
            </a:xfrm>
            <a:solidFill>
              <a:schemeClr val="accent3"/>
            </a:solidFill>
          </p:grpSpPr>
          <p:sp>
            <p:nvSpPr>
              <p:cNvPr id="74" name="Freeform 29">
                <a:extLst>
                  <a:ext uri="{FF2B5EF4-FFF2-40B4-BE49-F238E27FC236}">
                    <a16:creationId xmlns:a16="http://schemas.microsoft.com/office/drawing/2014/main" id="{61E4EC41-77CB-40E0-8F05-67ECBE1835A2}"/>
                  </a:ext>
                </a:extLst>
              </p:cNvPr>
              <p:cNvSpPr>
                <a:spLocks/>
              </p:cNvSpPr>
              <p:nvPr/>
            </p:nvSpPr>
            <p:spPr bwMode="auto">
              <a:xfrm>
                <a:off x="3319173" y="636961"/>
                <a:ext cx="313679" cy="548640"/>
              </a:xfrm>
              <a:custGeom>
                <a:avLst/>
                <a:gdLst>
                  <a:gd name="T0" fmla="*/ 0 w 132"/>
                  <a:gd name="T1" fmla="*/ 1 h 231"/>
                  <a:gd name="T2" fmla="*/ 1 w 132"/>
                  <a:gd name="T3" fmla="*/ 17 h 231"/>
                  <a:gd name="T4" fmla="*/ 15 w 132"/>
                  <a:gd name="T5" fmla="*/ 15 h 231"/>
                  <a:gd name="T6" fmla="*/ 115 w 132"/>
                  <a:gd name="T7" fmla="*/ 122 h 231"/>
                  <a:gd name="T8" fmla="*/ 15 w 132"/>
                  <a:gd name="T9" fmla="*/ 215 h 231"/>
                  <a:gd name="T10" fmla="*/ 1 w 132"/>
                  <a:gd name="T11" fmla="*/ 214 h 231"/>
                  <a:gd name="T12" fmla="*/ 0 w 132"/>
                  <a:gd name="T13" fmla="*/ 229 h 231"/>
                  <a:gd name="T14" fmla="*/ 15 w 132"/>
                  <a:gd name="T15" fmla="*/ 231 h 231"/>
                  <a:gd name="T16" fmla="*/ 130 w 132"/>
                  <a:gd name="T17" fmla="*/ 111 h 231"/>
                  <a:gd name="T18" fmla="*/ 15 w 132"/>
                  <a:gd name="T19" fmla="*/ 0 h 231"/>
                  <a:gd name="T20" fmla="*/ 0 w 132"/>
                  <a:gd name="T21" fmla="*/ 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231">
                    <a:moveTo>
                      <a:pt x="0" y="1"/>
                    </a:moveTo>
                    <a:cubicBezTo>
                      <a:pt x="1" y="17"/>
                      <a:pt x="1" y="17"/>
                      <a:pt x="1" y="17"/>
                    </a:cubicBezTo>
                    <a:cubicBezTo>
                      <a:pt x="6" y="15"/>
                      <a:pt x="10" y="15"/>
                      <a:pt x="15" y="15"/>
                    </a:cubicBezTo>
                    <a:cubicBezTo>
                      <a:pt x="75" y="17"/>
                      <a:pt x="118" y="65"/>
                      <a:pt x="115" y="122"/>
                    </a:cubicBezTo>
                    <a:cubicBezTo>
                      <a:pt x="112" y="175"/>
                      <a:pt x="67" y="215"/>
                      <a:pt x="15" y="215"/>
                    </a:cubicBezTo>
                    <a:cubicBezTo>
                      <a:pt x="10" y="215"/>
                      <a:pt x="5" y="215"/>
                      <a:pt x="1" y="214"/>
                    </a:cubicBezTo>
                    <a:cubicBezTo>
                      <a:pt x="0" y="229"/>
                      <a:pt x="0" y="229"/>
                      <a:pt x="0" y="229"/>
                    </a:cubicBezTo>
                    <a:cubicBezTo>
                      <a:pt x="4" y="230"/>
                      <a:pt x="7" y="231"/>
                      <a:pt x="15" y="231"/>
                    </a:cubicBezTo>
                    <a:cubicBezTo>
                      <a:pt x="83" y="231"/>
                      <a:pt x="132" y="177"/>
                      <a:pt x="130" y="111"/>
                    </a:cubicBezTo>
                    <a:cubicBezTo>
                      <a:pt x="127" y="52"/>
                      <a:pt x="80" y="0"/>
                      <a:pt x="15" y="0"/>
                    </a:cubicBezTo>
                    <a:cubicBezTo>
                      <a:pt x="15" y="0"/>
                      <a:pt x="4"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mn-lt"/>
                </a:endParaRPr>
              </a:p>
            </p:txBody>
          </p:sp>
          <p:sp>
            <p:nvSpPr>
              <p:cNvPr id="75" name="Freeform 30">
                <a:extLst>
                  <a:ext uri="{FF2B5EF4-FFF2-40B4-BE49-F238E27FC236}">
                    <a16:creationId xmlns:a16="http://schemas.microsoft.com/office/drawing/2014/main" id="{ECA3822B-8645-4A50-B5A8-31D3F6CB64AC}"/>
                  </a:ext>
                </a:extLst>
              </p:cNvPr>
              <p:cNvSpPr>
                <a:spLocks/>
              </p:cNvSpPr>
              <p:nvPr/>
            </p:nvSpPr>
            <p:spPr bwMode="auto">
              <a:xfrm>
                <a:off x="3078248" y="814673"/>
                <a:ext cx="52479" cy="73947"/>
              </a:xfrm>
              <a:custGeom>
                <a:avLst/>
                <a:gdLst>
                  <a:gd name="T0" fmla="*/ 22 w 22"/>
                  <a:gd name="T1" fmla="*/ 7 h 31"/>
                  <a:gd name="T2" fmla="*/ 7 w 22"/>
                  <a:gd name="T3" fmla="*/ 0 h 31"/>
                  <a:gd name="T4" fmla="*/ 0 w 22"/>
                  <a:gd name="T5" fmla="*/ 30 h 31"/>
                  <a:gd name="T6" fmla="*/ 16 w 22"/>
                  <a:gd name="T7" fmla="*/ 31 h 31"/>
                  <a:gd name="T8" fmla="*/ 22 w 22"/>
                  <a:gd name="T9" fmla="*/ 7 h 31"/>
                </a:gdLst>
                <a:ahLst/>
                <a:cxnLst>
                  <a:cxn ang="0">
                    <a:pos x="T0" y="T1"/>
                  </a:cxn>
                  <a:cxn ang="0">
                    <a:pos x="T2" y="T3"/>
                  </a:cxn>
                  <a:cxn ang="0">
                    <a:pos x="T4" y="T5"/>
                  </a:cxn>
                  <a:cxn ang="0">
                    <a:pos x="T6" y="T7"/>
                  </a:cxn>
                  <a:cxn ang="0">
                    <a:pos x="T8" y="T9"/>
                  </a:cxn>
                </a:cxnLst>
                <a:rect l="0" t="0" r="r" b="b"/>
                <a:pathLst>
                  <a:path w="22" h="31">
                    <a:moveTo>
                      <a:pt x="22" y="7"/>
                    </a:moveTo>
                    <a:cubicBezTo>
                      <a:pt x="7" y="0"/>
                      <a:pt x="7" y="0"/>
                      <a:pt x="7" y="0"/>
                    </a:cubicBezTo>
                    <a:cubicBezTo>
                      <a:pt x="4" y="10"/>
                      <a:pt x="2" y="20"/>
                      <a:pt x="0" y="30"/>
                    </a:cubicBezTo>
                    <a:cubicBezTo>
                      <a:pt x="16" y="31"/>
                      <a:pt x="16" y="31"/>
                      <a:pt x="16" y="31"/>
                    </a:cubicBezTo>
                    <a:cubicBezTo>
                      <a:pt x="17" y="22"/>
                      <a:pt x="19" y="14"/>
                      <a:pt x="2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mn-lt"/>
                </a:endParaRPr>
              </a:p>
            </p:txBody>
          </p:sp>
          <p:sp>
            <p:nvSpPr>
              <p:cNvPr id="76" name="Freeform 31">
                <a:extLst>
                  <a:ext uri="{FF2B5EF4-FFF2-40B4-BE49-F238E27FC236}">
                    <a16:creationId xmlns:a16="http://schemas.microsoft.com/office/drawing/2014/main" id="{2460435D-2FC7-4333-A5F2-FDA80E7C71C5}"/>
                  </a:ext>
                </a:extLst>
              </p:cNvPr>
              <p:cNvSpPr>
                <a:spLocks/>
              </p:cNvSpPr>
              <p:nvPr/>
            </p:nvSpPr>
            <p:spPr bwMode="auto">
              <a:xfrm>
                <a:off x="3116414" y="713294"/>
                <a:ext cx="69176" cy="72755"/>
              </a:xfrm>
              <a:custGeom>
                <a:avLst/>
                <a:gdLst>
                  <a:gd name="T0" fmla="*/ 29 w 29"/>
                  <a:gd name="T1" fmla="*/ 11 h 31"/>
                  <a:gd name="T2" fmla="*/ 18 w 29"/>
                  <a:gd name="T3" fmla="*/ 0 h 31"/>
                  <a:gd name="T4" fmla="*/ 0 w 29"/>
                  <a:gd name="T5" fmla="*/ 23 h 31"/>
                  <a:gd name="T6" fmla="*/ 14 w 29"/>
                  <a:gd name="T7" fmla="*/ 31 h 31"/>
                  <a:gd name="T8" fmla="*/ 29 w 29"/>
                  <a:gd name="T9" fmla="*/ 11 h 31"/>
                </a:gdLst>
                <a:ahLst/>
                <a:cxnLst>
                  <a:cxn ang="0">
                    <a:pos x="T0" y="T1"/>
                  </a:cxn>
                  <a:cxn ang="0">
                    <a:pos x="T2" y="T3"/>
                  </a:cxn>
                  <a:cxn ang="0">
                    <a:pos x="T4" y="T5"/>
                  </a:cxn>
                  <a:cxn ang="0">
                    <a:pos x="T6" y="T7"/>
                  </a:cxn>
                  <a:cxn ang="0">
                    <a:pos x="T8" y="T9"/>
                  </a:cxn>
                </a:cxnLst>
                <a:rect l="0" t="0" r="r" b="b"/>
                <a:pathLst>
                  <a:path w="29" h="31">
                    <a:moveTo>
                      <a:pt x="29" y="11"/>
                    </a:moveTo>
                    <a:cubicBezTo>
                      <a:pt x="18" y="0"/>
                      <a:pt x="18" y="0"/>
                      <a:pt x="18" y="0"/>
                    </a:cubicBezTo>
                    <a:cubicBezTo>
                      <a:pt x="11" y="6"/>
                      <a:pt x="4" y="16"/>
                      <a:pt x="0" y="23"/>
                    </a:cubicBezTo>
                    <a:cubicBezTo>
                      <a:pt x="14" y="31"/>
                      <a:pt x="14" y="31"/>
                      <a:pt x="14" y="31"/>
                    </a:cubicBezTo>
                    <a:cubicBezTo>
                      <a:pt x="18" y="25"/>
                      <a:pt x="23" y="17"/>
                      <a:pt x="2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mn-lt"/>
                </a:endParaRPr>
              </a:p>
            </p:txBody>
          </p:sp>
          <p:sp>
            <p:nvSpPr>
              <p:cNvPr id="77" name="Freeform 32">
                <a:extLst>
                  <a:ext uri="{FF2B5EF4-FFF2-40B4-BE49-F238E27FC236}">
                    <a16:creationId xmlns:a16="http://schemas.microsoft.com/office/drawing/2014/main" id="{FD13D942-5D40-4FE7-A462-0AA16BF84D32}"/>
                  </a:ext>
                </a:extLst>
              </p:cNvPr>
              <p:cNvSpPr>
                <a:spLocks/>
              </p:cNvSpPr>
              <p:nvPr/>
            </p:nvSpPr>
            <p:spPr bwMode="auto">
              <a:xfrm>
                <a:off x="3204674" y="648888"/>
                <a:ext cx="73947" cy="62020"/>
              </a:xfrm>
              <a:custGeom>
                <a:avLst/>
                <a:gdLst>
                  <a:gd name="T0" fmla="*/ 31 w 31"/>
                  <a:gd name="T1" fmla="*/ 15 h 26"/>
                  <a:gd name="T2" fmla="*/ 26 w 31"/>
                  <a:gd name="T3" fmla="*/ 0 h 26"/>
                  <a:gd name="T4" fmla="*/ 0 w 31"/>
                  <a:gd name="T5" fmla="*/ 13 h 26"/>
                  <a:gd name="T6" fmla="*/ 9 w 31"/>
                  <a:gd name="T7" fmla="*/ 26 h 26"/>
                  <a:gd name="T8" fmla="*/ 31 w 31"/>
                  <a:gd name="T9" fmla="*/ 15 h 26"/>
                </a:gdLst>
                <a:ahLst/>
                <a:cxnLst>
                  <a:cxn ang="0">
                    <a:pos x="T0" y="T1"/>
                  </a:cxn>
                  <a:cxn ang="0">
                    <a:pos x="T2" y="T3"/>
                  </a:cxn>
                  <a:cxn ang="0">
                    <a:pos x="T4" y="T5"/>
                  </a:cxn>
                  <a:cxn ang="0">
                    <a:pos x="T6" y="T7"/>
                  </a:cxn>
                  <a:cxn ang="0">
                    <a:pos x="T8" y="T9"/>
                  </a:cxn>
                </a:cxnLst>
                <a:rect l="0" t="0" r="r" b="b"/>
                <a:pathLst>
                  <a:path w="31" h="26">
                    <a:moveTo>
                      <a:pt x="31" y="15"/>
                    </a:moveTo>
                    <a:cubicBezTo>
                      <a:pt x="26" y="0"/>
                      <a:pt x="26" y="0"/>
                      <a:pt x="26" y="0"/>
                    </a:cubicBezTo>
                    <a:cubicBezTo>
                      <a:pt x="16" y="4"/>
                      <a:pt x="8" y="9"/>
                      <a:pt x="0" y="13"/>
                    </a:cubicBezTo>
                    <a:cubicBezTo>
                      <a:pt x="9" y="26"/>
                      <a:pt x="9" y="26"/>
                      <a:pt x="9" y="26"/>
                    </a:cubicBezTo>
                    <a:cubicBezTo>
                      <a:pt x="15" y="23"/>
                      <a:pt x="23" y="18"/>
                      <a:pt x="3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mn-lt"/>
                </a:endParaRPr>
              </a:p>
            </p:txBody>
          </p:sp>
          <p:sp>
            <p:nvSpPr>
              <p:cNvPr id="78" name="Freeform 33">
                <a:extLst>
                  <a:ext uri="{FF2B5EF4-FFF2-40B4-BE49-F238E27FC236}">
                    <a16:creationId xmlns:a16="http://schemas.microsoft.com/office/drawing/2014/main" id="{0F18717B-05C7-4EB9-956C-94C26ED33043}"/>
                  </a:ext>
                </a:extLst>
              </p:cNvPr>
              <p:cNvSpPr>
                <a:spLocks/>
              </p:cNvSpPr>
              <p:nvPr/>
            </p:nvSpPr>
            <p:spPr bwMode="auto">
              <a:xfrm>
                <a:off x="3078248" y="933943"/>
                <a:ext cx="47708" cy="71562"/>
              </a:xfrm>
              <a:custGeom>
                <a:avLst/>
                <a:gdLst>
                  <a:gd name="T0" fmla="*/ 16 w 20"/>
                  <a:gd name="T1" fmla="*/ 0 h 30"/>
                  <a:gd name="T2" fmla="*/ 0 w 20"/>
                  <a:gd name="T3" fmla="*/ 1 h 30"/>
                  <a:gd name="T4" fmla="*/ 7 w 20"/>
                  <a:gd name="T5" fmla="*/ 30 h 30"/>
                  <a:gd name="T6" fmla="*/ 20 w 20"/>
                  <a:gd name="T7" fmla="*/ 24 h 30"/>
                  <a:gd name="T8" fmla="*/ 16 w 20"/>
                  <a:gd name="T9" fmla="*/ 0 h 30"/>
                </a:gdLst>
                <a:ahLst/>
                <a:cxnLst>
                  <a:cxn ang="0">
                    <a:pos x="T0" y="T1"/>
                  </a:cxn>
                  <a:cxn ang="0">
                    <a:pos x="T2" y="T3"/>
                  </a:cxn>
                  <a:cxn ang="0">
                    <a:pos x="T4" y="T5"/>
                  </a:cxn>
                  <a:cxn ang="0">
                    <a:pos x="T6" y="T7"/>
                  </a:cxn>
                  <a:cxn ang="0">
                    <a:pos x="T8" y="T9"/>
                  </a:cxn>
                </a:cxnLst>
                <a:rect l="0" t="0" r="r" b="b"/>
                <a:pathLst>
                  <a:path w="20" h="30">
                    <a:moveTo>
                      <a:pt x="16" y="0"/>
                    </a:moveTo>
                    <a:cubicBezTo>
                      <a:pt x="0" y="1"/>
                      <a:pt x="0" y="1"/>
                      <a:pt x="0" y="1"/>
                    </a:cubicBezTo>
                    <a:cubicBezTo>
                      <a:pt x="2" y="10"/>
                      <a:pt x="4" y="21"/>
                      <a:pt x="7" y="30"/>
                    </a:cubicBezTo>
                    <a:cubicBezTo>
                      <a:pt x="20" y="24"/>
                      <a:pt x="20" y="24"/>
                      <a:pt x="20" y="24"/>
                    </a:cubicBezTo>
                    <a:cubicBezTo>
                      <a:pt x="19" y="17"/>
                      <a:pt x="17" y="9"/>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mn-lt"/>
                </a:endParaRPr>
              </a:p>
            </p:txBody>
          </p:sp>
          <p:sp>
            <p:nvSpPr>
              <p:cNvPr id="79" name="Freeform 55">
                <a:extLst>
                  <a:ext uri="{FF2B5EF4-FFF2-40B4-BE49-F238E27FC236}">
                    <a16:creationId xmlns:a16="http://schemas.microsoft.com/office/drawing/2014/main" id="{59C2CB69-0F37-4468-9B72-0F2E10F286D8}"/>
                  </a:ext>
                </a:extLst>
              </p:cNvPr>
              <p:cNvSpPr>
                <a:spLocks/>
              </p:cNvSpPr>
              <p:nvPr/>
            </p:nvSpPr>
            <p:spPr bwMode="auto">
              <a:xfrm>
                <a:off x="3336211" y="713841"/>
                <a:ext cx="169106" cy="233870"/>
              </a:xfrm>
              <a:custGeom>
                <a:avLst/>
                <a:gdLst>
                  <a:gd name="T0" fmla="*/ 188 w 188"/>
                  <a:gd name="T1" fmla="*/ 260 h 260"/>
                  <a:gd name="T2" fmla="*/ 0 w 188"/>
                  <a:gd name="T3" fmla="*/ 260 h 260"/>
                  <a:gd name="T4" fmla="*/ 0 w 188"/>
                  <a:gd name="T5" fmla="*/ 0 h 260"/>
                  <a:gd name="T6" fmla="*/ 40 w 188"/>
                  <a:gd name="T7" fmla="*/ 0 h 260"/>
                  <a:gd name="T8" fmla="*/ 40 w 188"/>
                  <a:gd name="T9" fmla="*/ 220 h 260"/>
                  <a:gd name="T10" fmla="*/ 188 w 188"/>
                  <a:gd name="T11" fmla="*/ 220 h 260"/>
                  <a:gd name="T12" fmla="*/ 188 w 188"/>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88" h="260">
                    <a:moveTo>
                      <a:pt x="188" y="260"/>
                    </a:moveTo>
                    <a:lnTo>
                      <a:pt x="0" y="260"/>
                    </a:lnTo>
                    <a:lnTo>
                      <a:pt x="0" y="0"/>
                    </a:lnTo>
                    <a:lnTo>
                      <a:pt x="40" y="0"/>
                    </a:lnTo>
                    <a:lnTo>
                      <a:pt x="40" y="220"/>
                    </a:lnTo>
                    <a:lnTo>
                      <a:pt x="188" y="220"/>
                    </a:lnTo>
                    <a:lnTo>
                      <a:pt x="188"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a:latin typeface="+mn-lt"/>
                </a:endParaRPr>
              </a:p>
            </p:txBody>
          </p:sp>
          <p:sp>
            <p:nvSpPr>
              <p:cNvPr id="80" name="Freeform 38">
                <a:extLst>
                  <a:ext uri="{FF2B5EF4-FFF2-40B4-BE49-F238E27FC236}">
                    <a16:creationId xmlns:a16="http://schemas.microsoft.com/office/drawing/2014/main" id="{5D5A36A9-33F8-4967-BC9D-5C7BBC7FC2F2}"/>
                  </a:ext>
                </a:extLst>
              </p:cNvPr>
              <p:cNvSpPr>
                <a:spLocks/>
              </p:cNvSpPr>
              <p:nvPr/>
            </p:nvSpPr>
            <p:spPr bwMode="auto">
              <a:xfrm>
                <a:off x="3134278" y="955044"/>
                <a:ext cx="125812" cy="242385"/>
              </a:xfrm>
              <a:custGeom>
                <a:avLst/>
                <a:gdLst>
                  <a:gd name="T0" fmla="*/ 72 w 74"/>
                  <a:gd name="T1" fmla="*/ 87 h 143"/>
                  <a:gd name="T2" fmla="*/ 65 w 74"/>
                  <a:gd name="T3" fmla="*/ 77 h 143"/>
                  <a:gd name="T4" fmla="*/ 55 w 74"/>
                  <a:gd name="T5" fmla="*/ 70 h 143"/>
                  <a:gd name="T6" fmla="*/ 40 w 74"/>
                  <a:gd name="T7" fmla="*/ 64 h 143"/>
                  <a:gd name="T8" fmla="*/ 26 w 74"/>
                  <a:gd name="T9" fmla="*/ 58 h 143"/>
                  <a:gd name="T10" fmla="*/ 21 w 74"/>
                  <a:gd name="T11" fmla="*/ 53 h 143"/>
                  <a:gd name="T12" fmla="*/ 19 w 74"/>
                  <a:gd name="T13" fmla="*/ 45 h 143"/>
                  <a:gd name="T14" fmla="*/ 24 w 74"/>
                  <a:gd name="T15" fmla="*/ 34 h 143"/>
                  <a:gd name="T16" fmla="*/ 38 w 74"/>
                  <a:gd name="T17" fmla="*/ 29 h 143"/>
                  <a:gd name="T18" fmla="*/ 52 w 74"/>
                  <a:gd name="T19" fmla="*/ 34 h 143"/>
                  <a:gd name="T20" fmla="*/ 57 w 74"/>
                  <a:gd name="T21" fmla="*/ 49 h 143"/>
                  <a:gd name="T22" fmla="*/ 57 w 74"/>
                  <a:gd name="T23" fmla="*/ 55 h 143"/>
                  <a:gd name="T24" fmla="*/ 73 w 74"/>
                  <a:gd name="T25" fmla="*/ 55 h 143"/>
                  <a:gd name="T26" fmla="*/ 73 w 74"/>
                  <a:gd name="T27" fmla="*/ 49 h 143"/>
                  <a:gd name="T28" fmla="*/ 65 w 74"/>
                  <a:gd name="T29" fmla="*/ 24 h 143"/>
                  <a:gd name="T30" fmla="*/ 46 w 74"/>
                  <a:gd name="T31" fmla="*/ 14 h 143"/>
                  <a:gd name="T32" fmla="*/ 46 w 74"/>
                  <a:gd name="T33" fmla="*/ 0 h 143"/>
                  <a:gd name="T34" fmla="*/ 30 w 74"/>
                  <a:gd name="T35" fmla="*/ 0 h 143"/>
                  <a:gd name="T36" fmla="*/ 30 w 74"/>
                  <a:gd name="T37" fmla="*/ 14 h 143"/>
                  <a:gd name="T38" fmla="*/ 13 w 74"/>
                  <a:gd name="T39" fmla="*/ 22 h 143"/>
                  <a:gd name="T40" fmla="*/ 3 w 74"/>
                  <a:gd name="T41" fmla="*/ 45 h 143"/>
                  <a:gd name="T42" fmla="*/ 7 w 74"/>
                  <a:gd name="T43" fmla="*/ 60 h 143"/>
                  <a:gd name="T44" fmla="*/ 16 w 74"/>
                  <a:gd name="T45" fmla="*/ 70 h 143"/>
                  <a:gd name="T46" fmla="*/ 34 w 74"/>
                  <a:gd name="T47" fmla="*/ 79 h 143"/>
                  <a:gd name="T48" fmla="*/ 50 w 74"/>
                  <a:gd name="T49" fmla="*/ 86 h 143"/>
                  <a:gd name="T50" fmla="*/ 56 w 74"/>
                  <a:gd name="T51" fmla="*/ 91 h 143"/>
                  <a:gd name="T52" fmla="*/ 58 w 74"/>
                  <a:gd name="T53" fmla="*/ 99 h 143"/>
                  <a:gd name="T54" fmla="*/ 53 w 74"/>
                  <a:gd name="T55" fmla="*/ 110 h 143"/>
                  <a:gd name="T56" fmla="*/ 39 w 74"/>
                  <a:gd name="T57" fmla="*/ 115 h 143"/>
                  <a:gd name="T58" fmla="*/ 22 w 74"/>
                  <a:gd name="T59" fmla="*/ 109 h 143"/>
                  <a:gd name="T60" fmla="*/ 16 w 74"/>
                  <a:gd name="T61" fmla="*/ 94 h 143"/>
                  <a:gd name="T62" fmla="*/ 16 w 74"/>
                  <a:gd name="T63" fmla="*/ 88 h 143"/>
                  <a:gd name="T64" fmla="*/ 0 w 74"/>
                  <a:gd name="T65" fmla="*/ 88 h 143"/>
                  <a:gd name="T66" fmla="*/ 0 w 74"/>
                  <a:gd name="T67" fmla="*/ 94 h 143"/>
                  <a:gd name="T68" fmla="*/ 10 w 74"/>
                  <a:gd name="T69" fmla="*/ 120 h 143"/>
                  <a:gd name="T70" fmla="*/ 31 w 74"/>
                  <a:gd name="T71" fmla="*/ 130 h 143"/>
                  <a:gd name="T72" fmla="*/ 31 w 74"/>
                  <a:gd name="T73" fmla="*/ 143 h 143"/>
                  <a:gd name="T74" fmla="*/ 47 w 74"/>
                  <a:gd name="T75" fmla="*/ 143 h 143"/>
                  <a:gd name="T76" fmla="*/ 47 w 74"/>
                  <a:gd name="T77" fmla="*/ 130 h 143"/>
                  <a:gd name="T78" fmla="*/ 65 w 74"/>
                  <a:gd name="T79" fmla="*/ 121 h 143"/>
                  <a:gd name="T80" fmla="*/ 74 w 74"/>
                  <a:gd name="T81" fmla="*/ 99 h 143"/>
                  <a:gd name="T82" fmla="*/ 72 w 74"/>
                  <a:gd name="T83" fmla="*/ 8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4" h="143">
                    <a:moveTo>
                      <a:pt x="72" y="87"/>
                    </a:moveTo>
                    <a:cubicBezTo>
                      <a:pt x="70" y="83"/>
                      <a:pt x="68" y="80"/>
                      <a:pt x="65" y="77"/>
                    </a:cubicBezTo>
                    <a:cubicBezTo>
                      <a:pt x="63" y="74"/>
                      <a:pt x="59" y="72"/>
                      <a:pt x="55" y="70"/>
                    </a:cubicBezTo>
                    <a:cubicBezTo>
                      <a:pt x="52" y="68"/>
                      <a:pt x="47" y="66"/>
                      <a:pt x="40" y="64"/>
                    </a:cubicBezTo>
                    <a:cubicBezTo>
                      <a:pt x="34" y="62"/>
                      <a:pt x="29" y="60"/>
                      <a:pt x="26" y="58"/>
                    </a:cubicBezTo>
                    <a:cubicBezTo>
                      <a:pt x="23" y="56"/>
                      <a:pt x="22" y="55"/>
                      <a:pt x="21" y="53"/>
                    </a:cubicBezTo>
                    <a:cubicBezTo>
                      <a:pt x="20" y="52"/>
                      <a:pt x="19" y="49"/>
                      <a:pt x="19" y="45"/>
                    </a:cubicBezTo>
                    <a:cubicBezTo>
                      <a:pt x="19" y="40"/>
                      <a:pt x="21" y="37"/>
                      <a:pt x="24" y="34"/>
                    </a:cubicBezTo>
                    <a:cubicBezTo>
                      <a:pt x="27" y="31"/>
                      <a:pt x="32" y="29"/>
                      <a:pt x="38" y="29"/>
                    </a:cubicBezTo>
                    <a:cubicBezTo>
                      <a:pt x="44" y="29"/>
                      <a:pt x="49" y="31"/>
                      <a:pt x="52" y="34"/>
                    </a:cubicBezTo>
                    <a:cubicBezTo>
                      <a:pt x="56" y="38"/>
                      <a:pt x="57" y="43"/>
                      <a:pt x="57" y="49"/>
                    </a:cubicBezTo>
                    <a:cubicBezTo>
                      <a:pt x="57" y="55"/>
                      <a:pt x="57" y="55"/>
                      <a:pt x="57" y="55"/>
                    </a:cubicBezTo>
                    <a:cubicBezTo>
                      <a:pt x="73" y="55"/>
                      <a:pt x="73" y="55"/>
                      <a:pt x="73" y="55"/>
                    </a:cubicBezTo>
                    <a:cubicBezTo>
                      <a:pt x="73" y="49"/>
                      <a:pt x="73" y="49"/>
                      <a:pt x="73" y="49"/>
                    </a:cubicBezTo>
                    <a:cubicBezTo>
                      <a:pt x="73" y="39"/>
                      <a:pt x="70" y="30"/>
                      <a:pt x="65" y="24"/>
                    </a:cubicBezTo>
                    <a:cubicBezTo>
                      <a:pt x="60" y="19"/>
                      <a:pt x="54" y="15"/>
                      <a:pt x="46" y="14"/>
                    </a:cubicBezTo>
                    <a:cubicBezTo>
                      <a:pt x="46" y="0"/>
                      <a:pt x="46" y="0"/>
                      <a:pt x="46" y="0"/>
                    </a:cubicBezTo>
                    <a:cubicBezTo>
                      <a:pt x="30" y="0"/>
                      <a:pt x="30" y="0"/>
                      <a:pt x="30" y="0"/>
                    </a:cubicBezTo>
                    <a:cubicBezTo>
                      <a:pt x="30" y="14"/>
                      <a:pt x="30" y="14"/>
                      <a:pt x="30" y="14"/>
                    </a:cubicBezTo>
                    <a:cubicBezTo>
                      <a:pt x="23" y="15"/>
                      <a:pt x="18" y="18"/>
                      <a:pt x="13" y="22"/>
                    </a:cubicBezTo>
                    <a:cubicBezTo>
                      <a:pt x="6" y="28"/>
                      <a:pt x="3" y="36"/>
                      <a:pt x="3" y="45"/>
                    </a:cubicBezTo>
                    <a:cubicBezTo>
                      <a:pt x="3" y="51"/>
                      <a:pt x="4" y="56"/>
                      <a:pt x="7" y="60"/>
                    </a:cubicBezTo>
                    <a:cubicBezTo>
                      <a:pt x="9" y="64"/>
                      <a:pt x="12" y="67"/>
                      <a:pt x="16" y="70"/>
                    </a:cubicBezTo>
                    <a:cubicBezTo>
                      <a:pt x="20" y="73"/>
                      <a:pt x="26" y="76"/>
                      <a:pt x="34" y="79"/>
                    </a:cubicBezTo>
                    <a:cubicBezTo>
                      <a:pt x="41" y="81"/>
                      <a:pt x="47" y="84"/>
                      <a:pt x="50" y="86"/>
                    </a:cubicBezTo>
                    <a:cubicBezTo>
                      <a:pt x="53" y="87"/>
                      <a:pt x="55" y="89"/>
                      <a:pt x="56" y="91"/>
                    </a:cubicBezTo>
                    <a:cubicBezTo>
                      <a:pt x="57" y="93"/>
                      <a:pt x="58" y="96"/>
                      <a:pt x="58" y="99"/>
                    </a:cubicBezTo>
                    <a:cubicBezTo>
                      <a:pt x="58" y="103"/>
                      <a:pt x="56" y="107"/>
                      <a:pt x="53" y="110"/>
                    </a:cubicBezTo>
                    <a:cubicBezTo>
                      <a:pt x="49" y="113"/>
                      <a:pt x="45" y="115"/>
                      <a:pt x="39" y="115"/>
                    </a:cubicBezTo>
                    <a:cubicBezTo>
                      <a:pt x="31" y="115"/>
                      <a:pt x="26" y="113"/>
                      <a:pt x="22" y="109"/>
                    </a:cubicBezTo>
                    <a:cubicBezTo>
                      <a:pt x="18" y="106"/>
                      <a:pt x="16" y="101"/>
                      <a:pt x="16" y="94"/>
                    </a:cubicBezTo>
                    <a:cubicBezTo>
                      <a:pt x="16" y="88"/>
                      <a:pt x="16" y="88"/>
                      <a:pt x="16" y="88"/>
                    </a:cubicBezTo>
                    <a:cubicBezTo>
                      <a:pt x="0" y="88"/>
                      <a:pt x="0" y="88"/>
                      <a:pt x="0" y="88"/>
                    </a:cubicBezTo>
                    <a:cubicBezTo>
                      <a:pt x="0" y="94"/>
                      <a:pt x="0" y="94"/>
                      <a:pt x="0" y="94"/>
                    </a:cubicBezTo>
                    <a:cubicBezTo>
                      <a:pt x="0" y="105"/>
                      <a:pt x="3" y="114"/>
                      <a:pt x="10" y="120"/>
                    </a:cubicBezTo>
                    <a:cubicBezTo>
                      <a:pt x="15" y="125"/>
                      <a:pt x="22" y="129"/>
                      <a:pt x="31" y="130"/>
                    </a:cubicBezTo>
                    <a:cubicBezTo>
                      <a:pt x="31" y="143"/>
                      <a:pt x="31" y="143"/>
                      <a:pt x="31" y="143"/>
                    </a:cubicBezTo>
                    <a:cubicBezTo>
                      <a:pt x="47" y="143"/>
                      <a:pt x="47" y="143"/>
                      <a:pt x="47" y="143"/>
                    </a:cubicBezTo>
                    <a:cubicBezTo>
                      <a:pt x="47" y="130"/>
                      <a:pt x="47" y="130"/>
                      <a:pt x="47" y="130"/>
                    </a:cubicBezTo>
                    <a:cubicBezTo>
                      <a:pt x="54" y="128"/>
                      <a:pt x="60" y="125"/>
                      <a:pt x="65" y="121"/>
                    </a:cubicBezTo>
                    <a:cubicBezTo>
                      <a:pt x="71" y="115"/>
                      <a:pt x="74" y="108"/>
                      <a:pt x="74" y="99"/>
                    </a:cubicBezTo>
                    <a:cubicBezTo>
                      <a:pt x="74" y="94"/>
                      <a:pt x="73" y="90"/>
                      <a:pt x="72" y="8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100" name="Oval 99">
              <a:extLst>
                <a:ext uri="{FF2B5EF4-FFF2-40B4-BE49-F238E27FC236}">
                  <a16:creationId xmlns:a16="http://schemas.microsoft.com/office/drawing/2014/main" id="{25BF234E-A95E-4FD4-94F6-447F7B0FDCA6}"/>
                </a:ext>
              </a:extLst>
            </p:cNvPr>
            <p:cNvSpPr>
              <a:spLocks noChangeAspect="1"/>
            </p:cNvSpPr>
            <p:nvPr/>
          </p:nvSpPr>
          <p:spPr>
            <a:xfrm>
              <a:off x="3073845" y="4003361"/>
              <a:ext cx="731520" cy="73152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grpSp>
    </p:spTree>
    <p:extLst>
      <p:ext uri="{BB962C8B-B14F-4D97-AF65-F5344CB8AC3E}">
        <p14:creationId xmlns:p14="http://schemas.microsoft.com/office/powerpoint/2010/main" val="39448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UNIQUEID" val="8558"/>
  <p:tag name="BAINVALUECHAIN" val="True"/>
</p:tagLst>
</file>

<file path=ppt/tags/tag2.xml><?xml version="1.0" encoding="utf-8"?>
<p:tagLst xmlns:a="http://schemas.openxmlformats.org/drawingml/2006/main" xmlns:r="http://schemas.openxmlformats.org/officeDocument/2006/relationships" xmlns:p="http://schemas.openxmlformats.org/presentationml/2006/main">
  <p:tag name="AS_UNIQUEID" val="8558"/>
  <p:tag name="BAINVALUECHAIN" val="True"/>
</p:tagLst>
</file>

<file path=ppt/tags/tag3.xml><?xml version="1.0" encoding="utf-8"?>
<p:tagLst xmlns:a="http://schemas.openxmlformats.org/drawingml/2006/main" xmlns:r="http://schemas.openxmlformats.org/officeDocument/2006/relationships" xmlns:p="http://schemas.openxmlformats.org/presentationml/2006/main">
  <p:tag name="AS_UNIQUEID" val="8558"/>
  <p:tag name="BAINVALUECHAIN"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1800" dirty="0" smtClean="0"/>
        </a:defPPr>
      </a:lstStyle>
    </a:txDef>
  </a:objectDefaults>
  <a:extraClrSchemeLst/>
  <a:extLst>
    <a:ext uri="{05A4C25C-085E-4340-85A3-A5531E510DB2}">
      <thm15:themeFamily xmlns:thm15="http://schemas.microsoft.com/office/thememl/2012/main" name="Default Theme" id="{D57A59C8-A74F-4F72-99A6-A71AAFDF1D62}" vid="{54B35936-1530-4CB2-870D-9F4BD8638468}"/>
    </a:ext>
  </a:extLst>
</a:theme>
</file>

<file path=ppt/theme/theme2.xml><?xml version="1.0" encoding="utf-8"?>
<a:theme xmlns:a="http://schemas.openxmlformats.org/drawingml/2006/main" name="2021 Dell Tech templat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1800" dirty="0" smtClean="0"/>
        </a:defPPr>
      </a:lstStyle>
    </a:txDef>
  </a:objectDefaults>
  <a:extraClrSchemeLst/>
  <a:extLst>
    <a:ext uri="{05A4C25C-085E-4340-85A3-A5531E510DB2}">
      <thm15:themeFamily xmlns:thm15="http://schemas.microsoft.com/office/thememl/2012/main" name="P-18501_2020_ppt_template_v2.potx" id="{8EE0A804-4CB6-44EA-A4B4-C7D1EB27F55F}" vid="{F7FFB47B-E2F5-4219-83D1-256A9C18175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ll2020">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1800" dirty="0" smtClean="0"/>
        </a:defPPr>
      </a:lstStyle>
    </a:txDef>
  </a:objectDefaults>
  <a:extraClrSchemeLst/>
  <a:extLst>
    <a:ext uri="{05A4C25C-085E-4340-85A3-A5531E510DB2}">
      <thm15:themeFamily xmlns:thm15="http://schemas.microsoft.com/office/thememl/2012/main" name="Dell2020" id="{CADF0BB7-50CD-EC41-ABB7-25780704BDA3}" vid="{A176332D-1CFF-DB42-AF43-55C183A0E55F}"/>
    </a:ext>
  </a:extLst>
</a:theme>
</file>

<file path=ppt/theme/theme5.xml><?xml version="1.0" encoding="utf-8"?>
<a:theme xmlns:a="http://schemas.openxmlformats.org/drawingml/2006/main" name="2020 Dell Tech templat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1800" dirty="0" smtClean="0"/>
        </a:defPPr>
      </a:lstStyle>
    </a:txDef>
  </a:objectDefaults>
  <a:extraClrSchemeLst/>
  <a:extLst>
    <a:ext uri="{05A4C25C-085E-4340-85A3-A5531E510DB2}">
      <thm15:themeFamily xmlns:thm15="http://schemas.microsoft.com/office/thememl/2012/main" name="blank.potx" id="{ACDF32A7-6874-4967-BBF0-6ED5A7AB237A}" vid="{4B992869-10CC-49E6-80CC-74B00B33D209}"/>
    </a:ext>
  </a:extLst>
</a:theme>
</file>

<file path=ppt/theme/theme6.xml><?xml version="1.0" encoding="utf-8"?>
<a:theme xmlns:a="http://schemas.openxmlformats.org/drawingml/2006/main" name="1_Default Them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1800" dirty="0" smtClean="0"/>
        </a:defPPr>
      </a:lstStyle>
    </a:txDef>
  </a:objectDefaults>
  <a:extraClrSchemeLst/>
  <a:extLst>
    <a:ext uri="{05A4C25C-085E-4340-85A3-A5531E510DB2}">
      <thm15:themeFamily xmlns:thm15="http://schemas.microsoft.com/office/thememl/2012/main" name="Default Theme" id="{D8DE5D58-02A2-46D2-9C53-C81940154982}" vid="{87BC036F-3DBA-4DDE-8F47-6A47C867EC3A}"/>
    </a:ext>
  </a:extLst>
</a:theme>
</file>

<file path=ppt/theme/theme7.xml><?xml version="1.0" encoding="utf-8"?>
<a:theme xmlns:a="http://schemas.openxmlformats.org/drawingml/2006/main" name="1_Dell2020">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1800" dirty="0" smtClean="0"/>
        </a:defPPr>
      </a:lstStyle>
    </a:txDef>
  </a:objectDefaults>
  <a:extraClrSchemeLst/>
  <a:extLst>
    <a:ext uri="{05A4C25C-085E-4340-85A3-A5531E510DB2}">
      <thm15:themeFamily xmlns:thm15="http://schemas.microsoft.com/office/thememl/2012/main" name="Dell2020" id="{CADF0BB7-50CD-EC41-ABB7-25780704BDA3}" vid="{A176332D-1CFF-DB42-AF43-55C183A0E55F}"/>
    </a:ext>
  </a:extLst>
</a:theme>
</file>

<file path=ppt/theme/theme8.xml><?xml version="1.0" encoding="utf-8"?>
<a:theme xmlns:a="http://schemas.openxmlformats.org/drawingml/2006/main" name="Dell EMC 2018 internal">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1800" dirty="0" smtClean="0"/>
        </a:defPPr>
      </a:lstStyle>
    </a:txDef>
  </a:objectDefaults>
  <a:extraClrSchemeLst/>
  <a:extLst>
    <a:ext uri="{05A4C25C-085E-4340-85A3-A5531E510DB2}">
      <thm15:themeFamily xmlns:thm15="http://schemas.microsoft.com/office/thememl/2012/main" name="Presentation2" id="{19978522-15E7-41C3-9339-A8B1F5116039}" vid="{7425B8F8-B87E-4F01-8308-F1759AB8F621}"/>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c7d1c75-889b-49eb-9f1d-185f9f1deaeb">
      <UserInfo>
        <DisplayName>Strategic Services Marketing Members</DisplayName>
        <AccountId>7</AccountId>
        <AccountType/>
      </UserInfo>
    </SharedWithUsers>
    <NotesorComments xmlns="0dde4800-184d-4f34-94f9-f13b01c872da">Please update asset</NotesorComments>
    <ContentOwner xmlns="0dde4800-184d-4f34-94f9-f13b01c872da">
      <UserInfo>
        <DisplayName>Beaupre, Melissa</DisplayName>
        <AccountId>581</AccountId>
        <AccountType/>
      </UserInfo>
    </ContentOwner>
    <Language xmlns="0dde4800-184d-4f34-94f9-f13b01c872da" xsi:nil="true"/>
    <UploadUrgency xmlns="0dde4800-184d-4f34-94f9-f13b01c872da">Standard - publication within 3 days</UploadUrgency>
    <SI_x0020_Cancel xmlns="0dde4800-184d-4f34-94f9-f13b01c872da" xsi:nil="true"/>
    <AEMURL xmlns="0dde4800-184d-4f34-94f9-f13b01c872da">https://www.delltechnologies.com/asset/en-us/services/consulting/technical-support/dt-consulting-customer-pitch-deck.pptx.external</AEMURL>
    <UploadStatus xmlns="0dde4800-184d-4f34-94f9-f13b01c872da">1. New Request</Upload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0AFD476CB28534C818996325363A83C" ma:contentTypeVersion="22" ma:contentTypeDescription="Create a new document." ma:contentTypeScope="" ma:versionID="15d840dfbdfd062a0d5e21e732fada95">
  <xsd:schema xmlns:xsd="http://www.w3.org/2001/XMLSchema" xmlns:xs="http://www.w3.org/2001/XMLSchema" xmlns:p="http://schemas.microsoft.com/office/2006/metadata/properties" xmlns:ns1="0dde4800-184d-4f34-94f9-f13b01c872da" xmlns:ns3="0c7d1c75-889b-49eb-9f1d-185f9f1deaeb" targetNamespace="http://schemas.microsoft.com/office/2006/metadata/properties" ma:root="true" ma:fieldsID="51348417477f165fe53fd3f0eb07895e" ns1:_="" ns3:_="">
    <xsd:import namespace="0dde4800-184d-4f34-94f9-f13b01c872da"/>
    <xsd:import namespace="0c7d1c75-889b-49eb-9f1d-185f9f1deaeb"/>
    <xsd:element name="properties">
      <xsd:complexType>
        <xsd:sequence>
          <xsd:element name="documentManagement">
            <xsd:complexType>
              <xsd:all>
                <xsd:element ref="ns1:SI_x0020_Cancel" minOccurs="0"/>
                <xsd:element ref="ns1:AEMURL" minOccurs="0"/>
                <xsd:element ref="ns1:UploadUrgency" minOccurs="0"/>
                <xsd:element ref="ns1:NotesorComments" minOccurs="0"/>
                <xsd:element ref="ns1:ContentOwner" minOccurs="0"/>
                <xsd:element ref="ns1:UploadStatus" minOccurs="0"/>
                <xsd:element ref="ns1:Language" minOccurs="0"/>
                <xsd:element ref="ns1:MediaServiceMetadata" minOccurs="0"/>
                <xsd:element ref="ns1:MediaServiceFastMetadata" minOccurs="0"/>
                <xsd:element ref="ns3:SharedWithUsers" minOccurs="0"/>
                <xsd:element ref="ns3:SharedWithDetails" minOccurs="0"/>
                <xsd:element ref="ns1:MediaServiceDateTaken" minOccurs="0"/>
                <xsd:element ref="ns1:MediaServiceAutoKeyPoints" minOccurs="0"/>
                <xsd:element ref="ns1:MediaServiceKeyPoints" minOccurs="0"/>
                <xsd:element ref="ns1: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de4800-184d-4f34-94f9-f13b01c872da" elementFormDefault="qualified">
    <xsd:import namespace="http://schemas.microsoft.com/office/2006/documentManagement/types"/>
    <xsd:import namespace="http://schemas.microsoft.com/office/infopath/2007/PartnerControls"/>
    <xsd:element name="SI_x0020_Cancel" ma:index="0" nillable="true" ma:displayName="SI Cancel" ma:description="This is a temp field to mark identify what assets need to be canceled" ma:format="RadioButtons" ma:hidden="true" ma:internalName="SI_x0020_Cancel" ma:readOnly="false">
      <xsd:simpleType>
        <xsd:restriction base="dms:Choice">
          <xsd:enumeration value="Yes"/>
          <xsd:enumeration value="No"/>
          <xsd:enumeration value="Cancelation Completed"/>
        </xsd:restriction>
      </xsd:simpleType>
    </xsd:element>
    <xsd:element name="AEMURL" ma:index="3" nillable="true" ma:displayName="AEM URL" ma:description="Please provide production AEM URL to existing asset.  English URL preferred." ma:format="Dropdown" ma:internalName="AEMURL" ma:readOnly="false">
      <xsd:simpleType>
        <xsd:restriction base="dms:Text">
          <xsd:maxLength value="255"/>
        </xsd:restriction>
      </xsd:simpleType>
    </xsd:element>
    <xsd:element name="UploadUrgency" ma:index="4" nillable="true" ma:displayName="Upload Urgency" ma:default="Standard - publication within 3 days" ma:format="Dropdown" ma:internalName="UploadUrgency">
      <xsd:simpleType>
        <xsd:restriction base="dms:Choice">
          <xsd:enumeration value="Standard - publication within 3 days"/>
          <xsd:enumeration value="Urgent - publication within 24 hours"/>
          <xsd:enumeration value="Very Urgent - same day publication required"/>
        </xsd:restriction>
      </xsd:simpleType>
    </xsd:element>
    <xsd:element name="NotesorComments" ma:index="5" nillable="true" ma:displayName="Notes or Comments" ma:description="Provide any additional information as needed." ma:format="Dropdown" ma:internalName="NotesorComments" ma:readOnly="false">
      <xsd:simpleType>
        <xsd:restriction base="dms:Note"/>
      </xsd:simpleType>
    </xsd:element>
    <xsd:element name="ContentOwner" ma:index="6" nillable="true" ma:displayName="Content Owner" ma:format="Dropdown" ma:list="UserInfo" ma:SearchPeopleOnly="false" ma:SharePointGroup="0" ma:internalName="Conten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UploadStatus" ma:index="7" nillable="true" ma:displayName="Upload Status" ma:default="1. New Request" ma:format="Dropdown" ma:internalName="UploadStatus">
      <xsd:simpleType>
        <xsd:restriction base="dms:Choice">
          <xsd:enumeration value="1. New Request"/>
          <xsd:enumeration value="2. Additional Information Required"/>
          <xsd:enumeration value="3. Ready to Upload"/>
          <xsd:enumeration value="4. Pending KC Update"/>
          <xsd:enumeration value="Upload Complete - Published live"/>
        </xsd:restriction>
      </xsd:simpleType>
    </xsd:element>
    <xsd:element name="Language" ma:index="8" nillable="true" ma:displayName="Language" ma:description="Please indicate the language of the asset" ma:format="Dropdown" ma:internalName="Language">
      <xsd:simpleType>
        <xsd:restriction base="dms:Choice">
          <xsd:enumeration value="English (EN)"/>
          <xsd:enumeration value="German (DE)"/>
          <xsd:enumeration value="ES-EMEA"/>
          <xsd:enumeration value="ES-XL"/>
          <xsd:enumeration value="French (FR)"/>
          <xsd:enumeration value="Dutch (NL)"/>
          <xsd:enumeration value="Italian (IT)"/>
          <xsd:enumeration value="Japanese (JP)"/>
          <xsd:enumeration value="Korean (KO)"/>
          <xsd:enumeration value="Swedish (SV-SE)"/>
          <xsd:enumeration value="Portuguese Brazil (PT-BR)"/>
          <xsd:enumeration value="RU"/>
          <xsd:enumeration value="ZN-CH"/>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c7d1c75-889b-49eb-9f1d-185f9f1deaeb" elementFormDefault="qualified">
    <xsd:import namespace="http://schemas.microsoft.com/office/2006/documentManagement/types"/>
    <xsd:import namespace="http://schemas.microsoft.com/office/infopath/2007/PartnerControls"/>
    <xsd:element name="SharedWithUsers" ma:index="1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78282B-8830-4E43-BE79-EFCEB698E5B2}">
  <ds:schemaRefs>
    <ds:schemaRef ds:uri="http://schemas.microsoft.com/office/2006/documentManagement/types"/>
    <ds:schemaRef ds:uri="e68282b6-91d6-4658-a44a-d5e4660ac5bb"/>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metadata/properties"/>
    <ds:schemaRef ds:uri="18ae1a23-caec-41e2-bdf0-67eb202fbb80"/>
    <ds:schemaRef ds:uri="http://www.w3.org/XML/1998/namespace"/>
    <ds:schemaRef ds:uri="http://purl.org/dc/dcmitype/"/>
  </ds:schemaRefs>
</ds:datastoreItem>
</file>

<file path=customXml/itemProps2.xml><?xml version="1.0" encoding="utf-8"?>
<ds:datastoreItem xmlns:ds="http://schemas.openxmlformats.org/officeDocument/2006/customXml" ds:itemID="{81017436-954E-44B6-8A84-48E5E3CA5E49}">
  <ds:schemaRefs>
    <ds:schemaRef ds:uri="http://schemas.microsoft.com/sharepoint/v3/contenttype/forms"/>
  </ds:schemaRefs>
</ds:datastoreItem>
</file>

<file path=customXml/itemProps3.xml><?xml version="1.0" encoding="utf-8"?>
<ds:datastoreItem xmlns:ds="http://schemas.openxmlformats.org/officeDocument/2006/customXml" ds:itemID="{261A054C-5A8E-4151-BF52-42205A482B93}"/>
</file>

<file path=docProps/app.xml><?xml version="1.0" encoding="utf-8"?>
<Properties xmlns="http://schemas.openxmlformats.org/officeDocument/2006/extended-properties" xmlns:vt="http://schemas.openxmlformats.org/officeDocument/2006/docPropsVTypes">
  <Template>Default Theme</Template>
  <TotalTime>18880</TotalTime>
  <Words>9493</Words>
  <Application>Microsoft Office PowerPoint</Application>
  <PresentationFormat>On-screen Show (16:9)</PresentationFormat>
  <Paragraphs>887</Paragraphs>
  <Slides>32</Slides>
  <Notes>30</Notes>
  <HiddenSlides>1</HiddenSlides>
  <MMClips>0</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32</vt:i4>
      </vt:variant>
    </vt:vector>
  </HeadingPairs>
  <TitlesOfParts>
    <vt:vector size="53" baseType="lpstr">
      <vt:lpstr>Arial</vt:lpstr>
      <vt:lpstr>Arial Black</vt:lpstr>
      <vt:lpstr>Arial Nova</vt:lpstr>
      <vt:lpstr>Arial Nova Light</vt:lpstr>
      <vt:lpstr>Arial,Sans-Serif</vt:lpstr>
      <vt:lpstr>Calibri</vt:lpstr>
      <vt:lpstr>Calibri Light</vt:lpstr>
      <vt:lpstr>Courier New</vt:lpstr>
      <vt:lpstr>Lato</vt:lpstr>
      <vt:lpstr>Roboto</vt:lpstr>
      <vt:lpstr>Symbol</vt:lpstr>
      <vt:lpstr>Times New Roman</vt:lpstr>
      <vt:lpstr>Wingdings</vt:lpstr>
      <vt:lpstr>Default Theme</vt:lpstr>
      <vt:lpstr>2021 Dell Tech template</vt:lpstr>
      <vt:lpstr>Office Theme</vt:lpstr>
      <vt:lpstr>Dell2020</vt:lpstr>
      <vt:lpstr>2020 Dell Tech template</vt:lpstr>
      <vt:lpstr>1_Default Theme</vt:lpstr>
      <vt:lpstr>1_Dell2020</vt:lpstr>
      <vt:lpstr>Dell EMC 2018 internal</vt:lpstr>
      <vt:lpstr>PowerPoint Presentation</vt:lpstr>
      <vt:lpstr>How to use this presentation – Delete this slide </vt:lpstr>
      <vt:lpstr>PowerPoint Presentation</vt:lpstr>
      <vt:lpstr>PowerPoint Presentation</vt:lpstr>
      <vt:lpstr>End-to-end approach to develop and execute IT strategies</vt:lpstr>
      <vt:lpstr>Achieve real business and IT outcomes</vt:lpstr>
      <vt:lpstr>Areas of expertise aligned to your desired outcomes</vt:lpstr>
      <vt:lpstr>See how we drive real change for our customers</vt:lpstr>
      <vt:lpstr>Focus your efforts on beneficial and lasting change</vt:lpstr>
      <vt:lpstr>PowerPoint Presentation</vt:lpstr>
      <vt:lpstr>Accelerate modernization initiatives and achieve business outcomes</vt:lpstr>
      <vt:lpstr>PowerPoint Presentation</vt:lpstr>
      <vt:lpstr>Appendix</vt:lpstr>
      <vt:lpstr>The first step in your modernization journey</vt:lpstr>
      <vt:lpstr>Modern Workforce outcomes*</vt:lpstr>
      <vt:lpstr>Data &amp; Applications outcomes*</vt:lpstr>
      <vt:lpstr>Cloud outcomes*</vt:lpstr>
      <vt:lpstr>Business Resiliency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vt:lpstr>
      <vt:lpstr>Additional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Beaupre, Melissa</dc:creator>
  <cp:lastModifiedBy>Beaupre, Melissa</cp:lastModifiedBy>
  <cp:revision>4</cp:revision>
  <dcterms:created xsi:type="dcterms:W3CDTF">2021-04-19T19:41:36Z</dcterms:created>
  <dcterms:modified xsi:type="dcterms:W3CDTF">2021-09-30T04:41:44Z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e70ee2-0cb4-4d60-aee5-75ef2c4c8a90_Enabled">
    <vt:lpwstr>True</vt:lpwstr>
  </property>
  <property fmtid="{D5CDD505-2E9C-101B-9397-08002B2CF9AE}" pid="3" name="MSIP_Label_7de70ee2-0cb4-4d60-aee5-75ef2c4c8a90_SiteId">
    <vt:lpwstr>945c199a-83a2-4e80-9f8c-5a91be5752dd</vt:lpwstr>
  </property>
  <property fmtid="{D5CDD505-2E9C-101B-9397-08002B2CF9AE}" pid="4" name="MSIP_Label_7de70ee2-0cb4-4d60-aee5-75ef2c4c8a90_Owner">
    <vt:lpwstr>Melissa.Beaupre@emc.com</vt:lpwstr>
  </property>
  <property fmtid="{D5CDD505-2E9C-101B-9397-08002B2CF9AE}" pid="5" name="MSIP_Label_7de70ee2-0cb4-4d60-aee5-75ef2c4c8a90_SetDate">
    <vt:lpwstr>2021-04-19T21:57:12.4287346Z</vt:lpwstr>
  </property>
  <property fmtid="{D5CDD505-2E9C-101B-9397-08002B2CF9AE}" pid="6" name="MSIP_Label_7de70ee2-0cb4-4d60-aee5-75ef2c4c8a90_Name">
    <vt:lpwstr>Internal Use</vt:lpwstr>
  </property>
  <property fmtid="{D5CDD505-2E9C-101B-9397-08002B2CF9AE}" pid="7" name="MSIP_Label_7de70ee2-0cb4-4d60-aee5-75ef2c4c8a90_Application">
    <vt:lpwstr>Microsoft Azure Information Protection</vt:lpwstr>
  </property>
  <property fmtid="{D5CDD505-2E9C-101B-9397-08002B2CF9AE}" pid="8" name="MSIP_Label_7de70ee2-0cb4-4d60-aee5-75ef2c4c8a90_ActionId">
    <vt:lpwstr>a31a6fcf-fac3-4fce-bd81-949b1de757e5</vt:lpwstr>
  </property>
  <property fmtid="{D5CDD505-2E9C-101B-9397-08002B2CF9AE}" pid="9" name="MSIP_Label_7de70ee2-0cb4-4d60-aee5-75ef2c4c8a90_Extended_MSFT_Method">
    <vt:lpwstr>Manual</vt:lpwstr>
  </property>
  <property fmtid="{D5CDD505-2E9C-101B-9397-08002B2CF9AE}" pid="10" name="MSIP_Label_da6fab74-d5af-4af7-a9a4-78d84655a626_Enabled">
    <vt:lpwstr>True</vt:lpwstr>
  </property>
  <property fmtid="{D5CDD505-2E9C-101B-9397-08002B2CF9AE}" pid="11" name="MSIP_Label_da6fab74-d5af-4af7-a9a4-78d84655a626_SiteId">
    <vt:lpwstr>945c199a-83a2-4e80-9f8c-5a91be5752dd</vt:lpwstr>
  </property>
  <property fmtid="{D5CDD505-2E9C-101B-9397-08002B2CF9AE}" pid="12" name="MSIP_Label_da6fab74-d5af-4af7-a9a4-78d84655a626_Owner">
    <vt:lpwstr>Melissa.Beaupre@emc.com</vt:lpwstr>
  </property>
  <property fmtid="{D5CDD505-2E9C-101B-9397-08002B2CF9AE}" pid="13" name="MSIP_Label_da6fab74-d5af-4af7-a9a4-78d84655a626_SetDate">
    <vt:lpwstr>2021-04-19T21:57:12.4287346Z</vt:lpwstr>
  </property>
  <property fmtid="{D5CDD505-2E9C-101B-9397-08002B2CF9AE}" pid="14" name="MSIP_Label_da6fab74-d5af-4af7-a9a4-78d84655a626_Name">
    <vt:lpwstr>Visual Marking</vt:lpwstr>
  </property>
  <property fmtid="{D5CDD505-2E9C-101B-9397-08002B2CF9AE}" pid="15" name="MSIP_Label_da6fab74-d5af-4af7-a9a4-78d84655a626_Application">
    <vt:lpwstr>Microsoft Azure Information Protection</vt:lpwstr>
  </property>
  <property fmtid="{D5CDD505-2E9C-101B-9397-08002B2CF9AE}" pid="16" name="MSIP_Label_da6fab74-d5af-4af7-a9a4-78d84655a626_ActionId">
    <vt:lpwstr>a31a6fcf-fac3-4fce-bd81-949b1de757e5</vt:lpwstr>
  </property>
  <property fmtid="{D5CDD505-2E9C-101B-9397-08002B2CF9AE}" pid="17" name="MSIP_Label_da6fab74-d5af-4af7-a9a4-78d84655a626_Parent">
    <vt:lpwstr>7de70ee2-0cb4-4d60-aee5-75ef2c4c8a90</vt:lpwstr>
  </property>
  <property fmtid="{D5CDD505-2E9C-101B-9397-08002B2CF9AE}" pid="18" name="MSIP_Label_da6fab74-d5af-4af7-a9a4-78d84655a626_Extended_MSFT_Method">
    <vt:lpwstr>Manual</vt:lpwstr>
  </property>
  <property fmtid="{D5CDD505-2E9C-101B-9397-08002B2CF9AE}" pid="19" name="aiplabel">
    <vt:lpwstr>Internal Use Visual Marking</vt:lpwstr>
  </property>
  <property fmtid="{D5CDD505-2E9C-101B-9397-08002B2CF9AE}" pid="20" name="ContentTypeId">
    <vt:lpwstr>0x010100B0AFD476CB28534C818996325363A83C</vt:lpwstr>
  </property>
</Properties>
</file>